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1" r:id="rId2"/>
    <p:sldId id="256" r:id="rId3"/>
    <p:sldId id="322" r:id="rId4"/>
    <p:sldId id="315" r:id="rId5"/>
    <p:sldId id="324" r:id="rId6"/>
    <p:sldId id="313" r:id="rId7"/>
    <p:sldId id="295" r:id="rId8"/>
    <p:sldId id="314" r:id="rId9"/>
    <p:sldId id="316" r:id="rId10"/>
    <p:sldId id="319" r:id="rId11"/>
    <p:sldId id="317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4699"/>
  </p:normalViewPr>
  <p:slideViewPr>
    <p:cSldViewPr snapToGrid="0">
      <p:cViewPr>
        <p:scale>
          <a:sx n="124" d="100"/>
          <a:sy n="124" d="100"/>
        </p:scale>
        <p:origin x="125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ABE27C-CA18-EAA7-33A8-BC4E6178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D1EDC55-C9BB-2545-5CBC-2527112A0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14BF7DE6-E222-F6BB-474D-64A7ED117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D0ADAF1-4EA1-E139-989E-3E74D983F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FBFEBF24-4CFA-5A18-9742-18D68CBD6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E9E1C1BF-2AEC-D7D7-2DDE-C64E0F487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2C41D6E4-B32E-66D8-7ED1-368AD0A0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7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Shor’s algorithm (Quantum subroutine)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68506"/>
            <a:ext cx="10000456" cy="445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quantum part of Shor’s algorithm is for order-finding.</a:t>
            </a:r>
            <a:endParaRPr lang="en-CA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5B466CD-5F9E-4217-8CBE-A38DBAB0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0" y="3287831"/>
            <a:ext cx="5176179" cy="1860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696B8-632D-4E97-8BAA-3ECC211BAAA0}"/>
                  </a:ext>
                </a:extLst>
              </p:cNvPr>
              <p:cNvSpPr txBox="1"/>
              <p:nvPr/>
            </p:nvSpPr>
            <p:spPr>
              <a:xfrm>
                <a:off x="644055" y="5239563"/>
                <a:ext cx="4202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Since the second register is 1,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1⟩→|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696B8-632D-4E97-8BAA-3ECC211BA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" y="5239563"/>
                <a:ext cx="4202546" cy="1200329"/>
              </a:xfrm>
              <a:prstGeom prst="rect">
                <a:avLst/>
              </a:prstGeom>
              <a:blipFill>
                <a:blip r:embed="rId3"/>
                <a:stretch>
                  <a:fillRect l="-1306" b="-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F5857A-9894-4EC6-A825-4D2AD5BA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90" y="2714331"/>
            <a:ext cx="6137485" cy="41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9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Time-complexity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68958"/>
            <a:ext cx="10103778" cy="4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AD4974-7170-4D69-826A-BA94594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67" y="2424845"/>
            <a:ext cx="9209005" cy="43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971550" lvl="1" indent="-514350">
                  <a:buAutoNum type="arabicPeriod"/>
                </a:pPr>
                <a:r>
                  <a:rPr lang="en-US" dirty="0"/>
                  <a:t>Shor’s algorithm can factor number in polynomial time (some polynomial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t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 fontScale="90000"/>
          </a:bodyPr>
          <a:lstStyle/>
          <a:p>
            <a:pPr algn="l"/>
            <a:r>
              <a:rPr lang="en-CA" sz="4900" dirty="0">
                <a:solidFill>
                  <a:srgbClr val="FFFFFF"/>
                </a:solidFill>
              </a:rPr>
              <a:t>How</a:t>
            </a:r>
            <a:br>
              <a:rPr lang="en-CA" sz="7400" dirty="0">
                <a:solidFill>
                  <a:srgbClr val="FFFFFF"/>
                </a:solidFill>
              </a:rPr>
            </a:br>
            <a:r>
              <a:rPr lang="en-CA" sz="7400" dirty="0">
                <a:solidFill>
                  <a:srgbClr val="FFFFFF"/>
                </a:solidFill>
              </a:rPr>
              <a:t>Fourier Transformation </a:t>
            </a:r>
            <a:r>
              <a:rPr lang="en-CA" sz="4400" dirty="0">
                <a:solidFill>
                  <a:srgbClr val="FFFFFF"/>
                </a:solidFill>
              </a:rPr>
              <a:t>Became The Key Component in Breaking Modern Cryptography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8E4B2-A229-1026-1D4B-DF2244C3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F6AA4A3A-3163-CE24-3DDB-C4C3A253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B74DACE-2F45-5342-6F18-550C0991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F5ACB-66ED-0BFF-F79C-DF49E24A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 fontScale="90000"/>
          </a:bodyPr>
          <a:lstStyle/>
          <a:p>
            <a:pPr algn="l"/>
            <a:r>
              <a:rPr lang="en-CA" sz="4900" dirty="0">
                <a:solidFill>
                  <a:srgbClr val="FFFFFF"/>
                </a:solidFill>
              </a:rPr>
              <a:t>How</a:t>
            </a:r>
            <a:br>
              <a:rPr lang="en-CA" sz="7400" dirty="0">
                <a:solidFill>
                  <a:srgbClr val="FFFFFF"/>
                </a:solidFill>
              </a:rPr>
            </a:br>
            <a:r>
              <a:rPr lang="en-CA" sz="7400" dirty="0">
                <a:solidFill>
                  <a:srgbClr val="FFFFFF"/>
                </a:solidFill>
              </a:rPr>
              <a:t>Fourier Transformation </a:t>
            </a:r>
            <a:r>
              <a:rPr lang="en-CA" sz="4400" dirty="0">
                <a:solidFill>
                  <a:srgbClr val="FFFFFF"/>
                </a:solidFill>
              </a:rPr>
              <a:t>Became The Key Component in Breaking Modern Cryptography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2D4E610-E20E-42CB-1E8F-90D075707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AA3E691-38BF-B5BB-4E84-75FB7085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6662A0C4-F4A1-CA08-6111-E64FEB452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6DE94-10EF-915A-1341-D62EE0C4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69" y="4377267"/>
            <a:ext cx="7734540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University of Toronto Scarborough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2B4E058-9A16-1112-4B35-5C1A7A0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E658B-973B-EBDE-AD3C-BECB9CCA50DA}"/>
              </a:ext>
            </a:extLst>
          </p:cNvPr>
          <p:cNvSpPr txBox="1"/>
          <p:nvPr/>
        </p:nvSpPr>
        <p:spPr>
          <a:xfrm>
            <a:off x="9269097" y="5164732"/>
            <a:ext cx="280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Supervisor: Marcelo Ponce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Presenter: Like Wang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6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Recall Shor’s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7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58033-01AB-2E85-0C36-5A93B591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5D4293-DDF3-172F-B859-17777112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A20F7455-8CDA-A87C-23AE-C5E5F6B8A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3077FD2F-C276-9C60-E804-63669BC33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606E70FD-9BF7-4253-F48A-51034FB35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5EEF7B7C-D27E-BF3F-CBDA-483B36AA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BBE30D-1B01-F0C4-A22C-D7E71A7FE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39396-44B1-2086-8190-B2AA51EB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Recall Shor’s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83A166E-58EA-B055-2F1E-A36D52994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Problem: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CA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/>
                  <a:t> s.t.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CA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Algorithm:</a:t>
                </a:r>
              </a:p>
              <a:p>
                <a:pPr marL="0" indent="0">
                  <a:buNone/>
                </a:pPr>
                <a:r>
                  <a:rPr lang="en-CA" dirty="0"/>
                  <a:t>1. Select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, s.t.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. (Classical)</a:t>
                </a:r>
              </a:p>
              <a:p>
                <a:pPr marL="0" indent="0">
                  <a:buNone/>
                </a:pPr>
                <a:r>
                  <a:rPr lang="en-CA" dirty="0"/>
                  <a:t>2. Compute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1" dirty="0" err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CA" dirty="0"/>
                  <a:t> with Euclidean algorithm. (Classical)</a:t>
                </a:r>
              </a:p>
              <a:p>
                <a:pPr marL="0" indent="0">
                  <a:buNone/>
                </a:pPr>
                <a:r>
                  <a:rPr lang="en-CA" dirty="0"/>
                  <a:t>3.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CA" dirty="0"/>
                  <a:t> (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not coprime),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, done. (Classical)</a:t>
                </a:r>
              </a:p>
              <a:p>
                <a:pPr marL="0" indent="0">
                  <a:buNone/>
                </a:pPr>
                <a:r>
                  <a:rPr lang="en-CA" dirty="0"/>
                  <a:t>4. Else, period-finding subroutine to find the order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(Quantum)</a:t>
                </a:r>
              </a:p>
              <a:p>
                <a:pPr marL="0" indent="0">
                  <a:buNone/>
                </a:pPr>
                <a:r>
                  <a:rPr lang="en-CA" dirty="0"/>
                  <a:t>5. 	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is odd, then go back to step 1. (Classical)</a:t>
                </a:r>
              </a:p>
              <a:p>
                <a:pPr marL="0" indent="0">
                  <a:buNone/>
                </a:pPr>
                <a:r>
                  <a:rPr lang="en-CA" dirty="0"/>
                  <a:t>6. 	Else,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≡−1 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then go back to step 1. (Classical)</a:t>
                </a:r>
              </a:p>
              <a:p>
                <a:pPr marL="514350" indent="-514350">
                  <a:buAutoNum type="arabicPeriod" startAt="7"/>
                </a:pPr>
                <a:r>
                  <a:rPr lang="en-CA" dirty="0"/>
                  <a:t>Else,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done. (Classical)</a:t>
                </a:r>
              </a:p>
              <a:p>
                <a:pPr marL="514350" indent="-514350">
                  <a:buAutoNum type="arabicPeriod" startAt="7"/>
                </a:pPr>
                <a:endParaRPr lang="en-CA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83A166E-58EA-B055-2F1E-A36D52994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131" t="-2542" r="-3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Number theory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have the same remainder when divided</a:t>
                </a:r>
                <a:r>
                  <a:rPr lang="en-US" altLang="zh-CN" dirty="0"/>
                  <a:t> by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then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is </a:t>
                </a:r>
                <a:r>
                  <a:rPr lang="en-CA" dirty="0">
                    <a:solidFill>
                      <a:srgbClr val="FF0000"/>
                    </a:solidFill>
                  </a:rPr>
                  <a:t>congruent</a:t>
                </a:r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, denoted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remainder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dirty="0"/>
                  <a:t> when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periodic. The smallest number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called </a:t>
                </a:r>
                <a:r>
                  <a:rPr lang="en-CA" dirty="0">
                    <a:solidFill>
                      <a:srgbClr val="FF0000"/>
                    </a:solidFill>
                  </a:rPr>
                  <a:t>order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Example: The order 5 modulo 7 is 6.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  <a:blipFill>
                <a:blip r:embed="rId2"/>
                <a:stretch>
                  <a:fillRect l="-1269" t="-221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97755D-1413-4CF0-9BF0-451CCBDC1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97"/>
          <a:stretch/>
        </p:blipFill>
        <p:spPr bwMode="auto">
          <a:xfrm>
            <a:off x="4660424" y="5365260"/>
            <a:ext cx="1602872" cy="14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F3CDE2-9F21-4E54-9609-407DA1E77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0"/>
          <a:stretch/>
        </p:blipFill>
        <p:spPr bwMode="auto">
          <a:xfrm>
            <a:off x="6918324" y="5365260"/>
            <a:ext cx="1709209" cy="1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9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RSA	encryption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prime numbers.</a:t>
                </a:r>
              </a:p>
              <a:p>
                <a:r>
                  <a:rPr lang="en-US" dirty="0"/>
                  <a:t>The Euler’s totient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be a number between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Public key: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Private key: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altLang="zh-CN" dirty="0"/>
                  <a:t>Public key is to encrypt info; Private key is to decrypt info.</a:t>
                </a: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131" t="-25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RSA	encryption (continued)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Public key are public, everyone can use it to encrypt info.</a:t>
                </a:r>
              </a:p>
              <a:p>
                <a:r>
                  <a:rPr lang="en-US" altLang="zh-CN" dirty="0"/>
                  <a:t>Private key is only visible to the receiver.</a:t>
                </a:r>
              </a:p>
              <a:p>
                <a:r>
                  <a:rPr lang="en-US" altLang="zh-CN" dirty="0"/>
                  <a:t>RSA relies on the fact that large number is hard to factor!</a:t>
                </a:r>
              </a:p>
              <a:p>
                <a:r>
                  <a:rPr lang="en-US" dirty="0"/>
                  <a:t>If one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CA" dirty="0"/>
                  <a:t>, then he/she knows your private key!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7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CA" dirty="0"/>
                  <a:t>, how to factor it?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1. Pick a random number,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2.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1" dirty="0" err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. It is trivial, we need to find the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4. The order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CA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CA" dirty="0"/>
                  <a:t> are nontrivial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256" t="-226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78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621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How Fourier Transformation Became The Key Component in Breaking Modern Cryptography</vt:lpstr>
      <vt:lpstr>How Fourier Transformation Became The Key Component in Breaking Modern Cryptography</vt:lpstr>
      <vt:lpstr>Recall Shor’s algorithm</vt:lpstr>
      <vt:lpstr>Recall Shor’s algorithm</vt:lpstr>
      <vt:lpstr>Number theory</vt:lpstr>
      <vt:lpstr>RSA encryption</vt:lpstr>
      <vt:lpstr>RSA encryption (continued)</vt:lpstr>
      <vt:lpstr>Example</vt:lpstr>
      <vt:lpstr>Shor’s algorithm (Quantum subroutine)</vt:lpstr>
      <vt:lpstr>Time-complexity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Like Wang</cp:lastModifiedBy>
  <cp:revision>144</cp:revision>
  <dcterms:created xsi:type="dcterms:W3CDTF">2021-05-30T18:16:27Z</dcterms:created>
  <dcterms:modified xsi:type="dcterms:W3CDTF">2025-09-05T02:55:13Z</dcterms:modified>
</cp:coreProperties>
</file>