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Italics" charset="1" panose="00000500000000000000"/>
      <p:regular r:id="rId11"/>
    </p:embeddedFont>
    <p:embeddedFont>
      <p:font typeface="Be Vietnam Thin" charset="1" panose="00000200000000000000"/>
      <p:regular r:id="rId12"/>
    </p:embeddedFont>
    <p:embeddedFont>
      <p:font typeface="Be Vietnam Thin Italics" charset="1" panose="00000300000000000000"/>
      <p:regular r:id="rId13"/>
    </p:embeddedFont>
    <p:embeddedFont>
      <p:font typeface="Be Vietnam Medium" charset="1" panose="00000600000000000000"/>
      <p:regular r:id="rId14"/>
    </p:embeddedFont>
    <p:embeddedFont>
      <p:font typeface="Be Vietnam Medium Italics" charset="1" panose="00000600000000000000"/>
      <p:regular r:id="rId15"/>
    </p:embeddedFont>
    <p:embeddedFont>
      <p:font typeface="Be Vietnam Ultra-Bold" charset="1" panose="00000900000000000000"/>
      <p:regular r:id="rId16"/>
    </p:embeddedFont>
    <p:embeddedFont>
      <p:font typeface="Be Vietnam Ultra-Bold Italics" charset="1" panose="000009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gif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4226452" y="2785792"/>
            <a:ext cx="16909587" cy="6118196"/>
          </a:xfrm>
          <a:custGeom>
            <a:avLst/>
            <a:gdLst/>
            <a:ahLst/>
            <a:cxnLst/>
            <a:rect r="r" b="b" t="t" l="l"/>
            <a:pathLst>
              <a:path h="6118196" w="16909587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922727" y="8050290"/>
            <a:ext cx="4940277" cy="136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769" spc="240">
                <a:solidFill>
                  <a:srgbClr val="F8F8F8"/>
                </a:solidFill>
                <a:latin typeface="Be Vietnam Ultra-Bold"/>
              </a:rPr>
              <a:t>СТАРОВОЙТОВА ЕВА</a:t>
            </a:r>
          </a:p>
          <a:p>
            <a:pPr algn="r">
              <a:lnSpc>
                <a:spcPts val="3600"/>
              </a:lnSpc>
            </a:pPr>
            <a:r>
              <a:rPr lang="en-US" sz="2769" spc="240">
                <a:solidFill>
                  <a:srgbClr val="F8F8F8"/>
                </a:solidFill>
                <a:latin typeface="Be Vietnam Ultra-Bold"/>
              </a:rPr>
              <a:t>СУЛТАНОВ АРСЕНИЙ</a:t>
            </a:r>
          </a:p>
          <a:p>
            <a:pPr algn="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769" spc="240">
                <a:solidFill>
                  <a:srgbClr val="F8F8F8"/>
                </a:solidFill>
                <a:latin typeface="Be Vietnam Ultra-Bold"/>
              </a:rPr>
              <a:t>ДУЖИК УЛЬЯНА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3708" y="1812266"/>
            <a:ext cx="9218587" cy="3397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2"/>
              </a:lnSpc>
            </a:pPr>
            <a:r>
              <a:rPr lang="en-US" sz="6902" spc="600">
                <a:solidFill>
                  <a:srgbClr val="F8F8F8"/>
                </a:solidFill>
                <a:latin typeface="Be Vietnam Ultra-Bold"/>
              </a:rPr>
              <a:t>ПРЕЗЕНТАЦИЯ</a:t>
            </a:r>
          </a:p>
          <a:p>
            <a:pPr algn="ctr">
              <a:lnSpc>
                <a:spcPts val="8972"/>
              </a:lnSpc>
            </a:pPr>
            <a:r>
              <a:rPr lang="en-US" sz="6902" spc="600">
                <a:solidFill>
                  <a:srgbClr val="F8F8F8"/>
                </a:solidFill>
                <a:latin typeface="Be Vietnam Ultra-Bold"/>
              </a:rPr>
              <a:t>ПРОЕКТА</a:t>
            </a:r>
          </a:p>
          <a:p>
            <a:pPr algn="ctr">
              <a:lnSpc>
                <a:spcPts val="8972"/>
              </a:lnSpc>
              <a:spcBef>
                <a:spcPct val="0"/>
              </a:spcBef>
            </a:pPr>
            <a:r>
              <a:rPr lang="en-US" sz="6902" spc="600">
                <a:solidFill>
                  <a:srgbClr val="F8F8F8"/>
                </a:solidFill>
                <a:latin typeface="Be Vietnam Ultra-Bold"/>
              </a:rPr>
              <a:t>“TO DO LIST”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63970" y="7222133"/>
            <a:ext cx="4499034" cy="450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  <a:spcBef>
                <a:spcPct val="0"/>
              </a:spcBef>
            </a:pPr>
            <a:r>
              <a:rPr lang="en-US" sz="2769" spc="240">
                <a:solidFill>
                  <a:srgbClr val="F8F8F8"/>
                </a:solidFill>
                <a:latin typeface="Be Vietnam Ultra-Bold"/>
              </a:rPr>
              <a:t>ПОДГОТОВИЛИ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6478" y="3172120"/>
            <a:ext cx="12456048" cy="5246760"/>
          </a:xfrm>
          <a:custGeom>
            <a:avLst/>
            <a:gdLst/>
            <a:ahLst/>
            <a:cxnLst/>
            <a:rect r="r" b="b" t="t" l="l"/>
            <a:pathLst>
              <a:path h="5246760" w="12456048">
                <a:moveTo>
                  <a:pt x="0" y="0"/>
                </a:moveTo>
                <a:lnTo>
                  <a:pt x="12456048" y="0"/>
                </a:lnTo>
                <a:lnTo>
                  <a:pt x="12456048" y="5246760"/>
                </a:lnTo>
                <a:lnTo>
                  <a:pt x="0" y="5246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81075"/>
            <a:ext cx="8160306" cy="1659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2"/>
              </a:lnSpc>
            </a:pPr>
            <a:r>
              <a:rPr lang="en-US" sz="5109" spc="444">
                <a:solidFill>
                  <a:srgbClr val="FFFFFF"/>
                </a:solidFill>
                <a:latin typeface="Be Vietnam Ultra-Bold"/>
              </a:rPr>
              <a:t>ФУНКЦИЯ</a:t>
            </a:r>
          </a:p>
          <a:p>
            <a:pPr algn="ctr">
              <a:lnSpc>
                <a:spcPts val="6642"/>
              </a:lnSpc>
              <a:spcBef>
                <a:spcPct val="0"/>
              </a:spcBef>
            </a:pPr>
            <a:r>
              <a:rPr lang="en-US" sz="5109" spc="444">
                <a:solidFill>
                  <a:srgbClr val="FFFFFF"/>
                </a:solidFill>
                <a:latin typeface="Be Vietnam Ultra-Bold"/>
              </a:rPr>
              <a:t>“ПОИСК ДЕЛА ПО ID”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67854" y="3864148"/>
            <a:ext cx="3919849" cy="384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ДАННАЯ ФУНКЦИЯ SEARCHDATA() ОТВЕЧАЕТ ЗА ПОИСК ЗАДАЧИ ПО ЕЁ ИДЕНТИФИКАТОРУ (ID) В СПИСКЕ ДЕЛ В ПРИЛОЖЕНИИ "TO DO LIST".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8181" y="533321"/>
            <a:ext cx="13067476" cy="8984677"/>
          </a:xfrm>
          <a:custGeom>
            <a:avLst/>
            <a:gdLst/>
            <a:ahLst/>
            <a:cxnLst/>
            <a:rect r="r" b="b" t="t" l="l"/>
            <a:pathLst>
              <a:path h="8984677" w="13067476">
                <a:moveTo>
                  <a:pt x="0" y="0"/>
                </a:moveTo>
                <a:lnTo>
                  <a:pt x="13067476" y="0"/>
                </a:lnTo>
                <a:lnTo>
                  <a:pt x="13067476" y="8984678"/>
                </a:lnTo>
                <a:lnTo>
                  <a:pt x="0" y="8984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409374" y="2418273"/>
            <a:ext cx="6678096" cy="1659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2"/>
              </a:lnSpc>
            </a:pPr>
            <a:r>
              <a:rPr lang="en-US" sz="5109" spc="444">
                <a:solidFill>
                  <a:srgbClr val="FFFFFF"/>
                </a:solidFill>
                <a:latin typeface="Be Vietnam Ultra-Bold"/>
              </a:rPr>
              <a:t>ФУНКЦИЯ</a:t>
            </a:r>
          </a:p>
          <a:p>
            <a:pPr algn="ctr">
              <a:lnSpc>
                <a:spcPts val="6642"/>
              </a:lnSpc>
              <a:spcBef>
                <a:spcPct val="0"/>
              </a:spcBef>
            </a:pPr>
            <a:r>
              <a:rPr lang="en-US" sz="5109" spc="444">
                <a:solidFill>
                  <a:srgbClr val="FFFFFF"/>
                </a:solidFill>
                <a:latin typeface="Be Vietnam Ultra-Bold"/>
              </a:rPr>
              <a:t>“УДАЛИТЬ ДЕЛО”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58348" y="4627582"/>
            <a:ext cx="4510878" cy="324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3"/>
              </a:lnSpc>
              <a:spcBef>
                <a:spcPct val="0"/>
              </a:spcBef>
            </a:pPr>
            <a:r>
              <a:rPr lang="en-US" sz="2818" spc="245">
                <a:solidFill>
                  <a:srgbClr val="FFFFFF"/>
                </a:solidFill>
                <a:latin typeface="Be Vietnam Ultra-Bold"/>
              </a:rPr>
              <a:t>ДАННАЯ ФУНКЦИЯ DELETEDATA() ОТВЕЧАЕТ ЗА УДАЛЕНИЕ ЗАДАЧИ ИЗ СПИСКА ДЕЛ В ПРИЛОЖЕНИИ "TO DO LIST".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4081" y="2302129"/>
            <a:ext cx="12709515" cy="4761436"/>
          </a:xfrm>
          <a:custGeom>
            <a:avLst/>
            <a:gdLst/>
            <a:ahLst/>
            <a:cxnLst/>
            <a:rect r="r" b="b" t="t" l="l"/>
            <a:pathLst>
              <a:path h="4761436" w="12709515">
                <a:moveTo>
                  <a:pt x="0" y="0"/>
                </a:moveTo>
                <a:lnTo>
                  <a:pt x="12709515" y="0"/>
                </a:lnTo>
                <a:lnTo>
                  <a:pt x="12709515" y="4761436"/>
                </a:lnTo>
                <a:lnTo>
                  <a:pt x="0" y="4761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07357" y="4418431"/>
            <a:ext cx="5272427" cy="5290270"/>
          </a:xfrm>
          <a:custGeom>
            <a:avLst/>
            <a:gdLst/>
            <a:ahLst/>
            <a:cxnLst/>
            <a:rect r="r" b="b" t="t" l="l"/>
            <a:pathLst>
              <a:path h="5290270" w="5272427">
                <a:moveTo>
                  <a:pt x="0" y="0"/>
                </a:moveTo>
                <a:lnTo>
                  <a:pt x="5272427" y="0"/>
                </a:lnTo>
                <a:lnTo>
                  <a:pt x="5272427" y="5290269"/>
                </a:lnTo>
                <a:lnTo>
                  <a:pt x="0" y="5290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78867" y="836186"/>
            <a:ext cx="7256979" cy="1659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2"/>
              </a:lnSpc>
            </a:pPr>
            <a:r>
              <a:rPr lang="en-US" sz="5109" spc="444">
                <a:solidFill>
                  <a:srgbClr val="FFFFFF"/>
                </a:solidFill>
                <a:latin typeface="Be Vietnam Ultra-Bold"/>
              </a:rPr>
              <a:t>ФУНКЦИЯ </a:t>
            </a:r>
          </a:p>
          <a:p>
            <a:pPr algn="ctr">
              <a:lnSpc>
                <a:spcPts val="6642"/>
              </a:lnSpc>
              <a:spcBef>
                <a:spcPct val="0"/>
              </a:spcBef>
            </a:pPr>
            <a:r>
              <a:rPr lang="en-US" sz="5109" spc="444">
                <a:solidFill>
                  <a:srgbClr val="FFFFFF"/>
                </a:solidFill>
                <a:latin typeface="Be Vietnam Ultra-Bold"/>
              </a:rPr>
              <a:t>“ОБНОВИТЬ ДЕЛО”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65818" y="3180120"/>
            <a:ext cx="4064738" cy="298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ДАННАЯ ФУНКЦИЯ UPDATEDATA() ОТВЕЧАЕТ ЗА ОБНОВЛЕНИЕ ЗАДАЧИ В СПИСКЕ ДЕЛ ПРИЛОЖЕНИЯ "TO DO LIST".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8181" y="2044583"/>
            <a:ext cx="11040788" cy="3879610"/>
          </a:xfrm>
          <a:custGeom>
            <a:avLst/>
            <a:gdLst/>
            <a:ahLst/>
            <a:cxnLst/>
            <a:rect r="r" b="b" t="t" l="l"/>
            <a:pathLst>
              <a:path h="3879610" w="11040788">
                <a:moveTo>
                  <a:pt x="0" y="0"/>
                </a:moveTo>
                <a:lnTo>
                  <a:pt x="11040789" y="0"/>
                </a:lnTo>
                <a:lnTo>
                  <a:pt x="11040789" y="3879611"/>
                </a:lnTo>
                <a:lnTo>
                  <a:pt x="0" y="3879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63911" y="5143500"/>
            <a:ext cx="10790400" cy="4496000"/>
          </a:xfrm>
          <a:custGeom>
            <a:avLst/>
            <a:gdLst/>
            <a:ahLst/>
            <a:cxnLst/>
            <a:rect r="r" b="b" t="t" l="l"/>
            <a:pathLst>
              <a:path h="4496000" w="10790400">
                <a:moveTo>
                  <a:pt x="0" y="0"/>
                </a:moveTo>
                <a:lnTo>
                  <a:pt x="10790401" y="0"/>
                </a:lnTo>
                <a:lnTo>
                  <a:pt x="10790401" y="4496000"/>
                </a:lnTo>
                <a:lnTo>
                  <a:pt x="0" y="449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8181" y="554736"/>
            <a:ext cx="6522839" cy="900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2"/>
              </a:lnSpc>
              <a:spcBef>
                <a:spcPct val="0"/>
              </a:spcBef>
            </a:pPr>
            <a:r>
              <a:rPr lang="en-US" sz="5609" spc="488">
                <a:solidFill>
                  <a:srgbClr val="FFFFFF"/>
                </a:solidFill>
                <a:latin typeface="Be Vietnam Ultra-Bold"/>
              </a:rPr>
              <a:t>ТЕСТИРОВАНИЕ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8014" y="2024319"/>
            <a:ext cx="8415986" cy="5562214"/>
          </a:xfrm>
          <a:custGeom>
            <a:avLst/>
            <a:gdLst/>
            <a:ahLst/>
            <a:cxnLst/>
            <a:rect r="r" b="b" t="t" l="l"/>
            <a:pathLst>
              <a:path h="5562214" w="8415986">
                <a:moveTo>
                  <a:pt x="0" y="0"/>
                </a:moveTo>
                <a:lnTo>
                  <a:pt x="8415986" y="0"/>
                </a:lnTo>
                <a:lnTo>
                  <a:pt x="8415986" y="5562214"/>
                </a:lnTo>
                <a:lnTo>
                  <a:pt x="0" y="5562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17229" y="4490719"/>
            <a:ext cx="10793987" cy="5072675"/>
          </a:xfrm>
          <a:custGeom>
            <a:avLst/>
            <a:gdLst/>
            <a:ahLst/>
            <a:cxnLst/>
            <a:rect r="r" b="b" t="t" l="l"/>
            <a:pathLst>
              <a:path h="5072675" w="10793987">
                <a:moveTo>
                  <a:pt x="0" y="0"/>
                </a:moveTo>
                <a:lnTo>
                  <a:pt x="10793987" y="0"/>
                </a:lnTo>
                <a:lnTo>
                  <a:pt x="10793987" y="5072674"/>
                </a:lnTo>
                <a:lnTo>
                  <a:pt x="0" y="5072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8181" y="554736"/>
            <a:ext cx="6522839" cy="900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2"/>
              </a:lnSpc>
              <a:spcBef>
                <a:spcPct val="0"/>
              </a:spcBef>
            </a:pPr>
            <a:r>
              <a:rPr lang="en-US" sz="5609" spc="488">
                <a:solidFill>
                  <a:srgbClr val="FFFFFF"/>
                </a:solidFill>
                <a:latin typeface="Be Vietnam Ultra-Bold"/>
              </a:rPr>
              <a:t>ТЕСТИРОВАНИЕ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961239"/>
            <a:ext cx="8255274" cy="5500076"/>
          </a:xfrm>
          <a:custGeom>
            <a:avLst/>
            <a:gdLst/>
            <a:ahLst/>
            <a:cxnLst/>
            <a:rect r="r" b="b" t="t" l="l"/>
            <a:pathLst>
              <a:path h="5500076" w="8255274">
                <a:moveTo>
                  <a:pt x="0" y="0"/>
                </a:moveTo>
                <a:lnTo>
                  <a:pt x="8255274" y="0"/>
                </a:lnTo>
                <a:lnTo>
                  <a:pt x="8255274" y="5500076"/>
                </a:lnTo>
                <a:lnTo>
                  <a:pt x="0" y="550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81075"/>
            <a:ext cx="5831562" cy="908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2"/>
              </a:lnSpc>
              <a:spcBef>
                <a:spcPct val="0"/>
              </a:spcBef>
            </a:pPr>
            <a:r>
              <a:rPr lang="en-US" sz="5709" spc="496">
                <a:solidFill>
                  <a:srgbClr val="FFFFFF"/>
                </a:solidFill>
                <a:latin typeface="Be Vietnam Ultra-Bold"/>
              </a:rPr>
              <a:t>ПРИМЕНЕНИЕ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77694"/>
            <a:ext cx="16230600" cy="127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  <a:spcBef>
                <a:spcPct val="0"/>
              </a:spcBef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TO-DO LIST МОЖЕТ БЫТЬ ПОЛЕЗНЫМ ИНСТРУМЕНТОМ ДЛЯ ОРГАНИЗАЦИИ И УПРАВЛЕНИЯ ЗАДАЧАМИ И ОБЯЗАННОСТЯМИ В РАЗЛИЧНЫХ СФЕРАХ ЖИЗНИ. ВОТ НЕСКОЛЬКО ПРИМЕРОВ, ГДЕ МОЖНО ПРИМЕНИТЬ СПИСОК ДЕЛ: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35700" y="4198294"/>
            <a:ext cx="7823600" cy="273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 spc="243">
                <a:solidFill>
                  <a:srgbClr val="FFFFFF"/>
                </a:solidFill>
                <a:latin typeface="Be Vietnam Ultra-Bold"/>
              </a:rPr>
              <a:t>ЛИЧНАЯ ПРОДУКТИВНОСТЬ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 spc="243">
                <a:solidFill>
                  <a:srgbClr val="FFFFFF"/>
                </a:solidFill>
                <a:latin typeface="Be Vietnam Ultra-Bold"/>
              </a:rPr>
              <a:t>РАБОЧИЕ ПРОЕКТЫ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 spc="243">
                <a:solidFill>
                  <a:srgbClr val="FFFFFF"/>
                </a:solidFill>
                <a:latin typeface="Be Vietnam Ultra-Bold"/>
              </a:rPr>
              <a:t>УЧЕБА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 spc="243">
                <a:solidFill>
                  <a:srgbClr val="FFFFFF"/>
                </a:solidFill>
                <a:latin typeface="Be Vietnam Ultra-Bold"/>
              </a:rPr>
              <a:t>ПУТЕШЕСТВИЯ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 spc="243">
                <a:solidFill>
                  <a:srgbClr val="FFFFFF"/>
                </a:solidFill>
                <a:latin typeface="Be Vietnam Ultra-Bold"/>
              </a:rPr>
              <a:t>ПЛАНИРОВАНИЕ СОБЫТИЙ</a:t>
            </a:r>
          </a:p>
          <a:p>
            <a:pPr marL="604519" indent="-302260" lvl="1">
              <a:lnSpc>
                <a:spcPts val="3639"/>
              </a:lnSpc>
              <a:buFont typeface="Arial"/>
              <a:buChar char="•"/>
            </a:pPr>
            <a:r>
              <a:rPr lang="en-US" sz="2799" spc="243">
                <a:solidFill>
                  <a:srgbClr val="FFFFFF"/>
                </a:solidFill>
                <a:latin typeface="Be Vietnam Ultra-Bold"/>
              </a:rPr>
              <a:t>ЛИЧНЫЕ ЦЕЛИ И РАЗВИТИЕ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14660" y="5434435"/>
            <a:ext cx="5394120" cy="423438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12661" y="2170534"/>
            <a:ext cx="14924604" cy="326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9999" spc="869">
                <a:solidFill>
                  <a:srgbClr val="FFFFFF"/>
                </a:solidFill>
                <a:latin typeface="Be Vietnam Ultra-Bold"/>
              </a:rPr>
              <a:t>БОЛЬШОЕ СПАСИБО</a:t>
            </a:r>
          </a:p>
          <a:p>
            <a:pPr algn="ctr">
              <a:lnSpc>
                <a:spcPts val="12999"/>
              </a:lnSpc>
              <a:spcBef>
                <a:spcPct val="0"/>
              </a:spcBef>
            </a:pPr>
            <a:r>
              <a:rPr lang="en-US" sz="9999" spc="869">
                <a:solidFill>
                  <a:srgbClr val="FFFFFF"/>
                </a:solidFill>
                <a:latin typeface="Be Vietnam Ultra-Bold"/>
              </a:rPr>
              <a:t>ЗА ВНИМАНИЕ!!!</a:t>
            </a:r>
            <a:r>
              <a:rPr lang="en-US" sz="9999" spc="869">
                <a:solidFill>
                  <a:srgbClr val="FFFFFF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27063" y="3389838"/>
            <a:ext cx="5132237" cy="5868462"/>
          </a:xfrm>
          <a:custGeom>
            <a:avLst/>
            <a:gdLst/>
            <a:ahLst/>
            <a:cxnLst/>
            <a:rect r="r" b="b" t="t" l="l"/>
            <a:pathLst>
              <a:path h="5868462" w="5132237">
                <a:moveTo>
                  <a:pt x="0" y="0"/>
                </a:moveTo>
                <a:lnTo>
                  <a:pt x="5132237" y="0"/>
                </a:lnTo>
                <a:lnTo>
                  <a:pt x="5132237" y="5868462"/>
                </a:lnTo>
                <a:lnTo>
                  <a:pt x="0" y="5868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0221396" cy="214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4"/>
              </a:lnSpc>
            </a:pPr>
            <a:r>
              <a:rPr lang="en-US" sz="6603" spc="574">
                <a:solidFill>
                  <a:srgbClr val="FFFFFF"/>
                </a:solidFill>
                <a:latin typeface="Be Vietnam Ultra-Bold"/>
              </a:rPr>
              <a:t>ПЛАН ПРЕЗЕНТАЦИИ </a:t>
            </a:r>
          </a:p>
          <a:p>
            <a:pPr>
              <a:lnSpc>
                <a:spcPts val="8584"/>
              </a:lnSpc>
              <a:spcBef>
                <a:spcPct val="0"/>
              </a:spcBef>
            </a:pPr>
            <a:r>
              <a:rPr lang="en-US" sz="6603" spc="574">
                <a:solidFill>
                  <a:srgbClr val="FFFFFF"/>
                </a:solidFill>
                <a:latin typeface="Be Vietnam Ultra-Bold"/>
              </a:rPr>
              <a:t>ПРОЕКТА: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217872"/>
            <a:ext cx="8945934" cy="24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6897" indent="-413449" lvl="1">
              <a:lnSpc>
                <a:spcPts val="4979"/>
              </a:lnSpc>
              <a:buFont typeface="Arial"/>
              <a:buChar char="•"/>
            </a:pPr>
            <a:r>
              <a:rPr lang="en-US" sz="3830" spc="333">
                <a:solidFill>
                  <a:srgbClr val="FFFFFF"/>
                </a:solidFill>
                <a:latin typeface="Be Vietnam Ultra-Bold"/>
              </a:rPr>
              <a:t>ВСТУПЛЕНИЕ </a:t>
            </a:r>
          </a:p>
          <a:p>
            <a:pPr marL="826897" indent="-413449" lvl="1">
              <a:lnSpc>
                <a:spcPts val="4979"/>
              </a:lnSpc>
              <a:buFont typeface="Arial"/>
              <a:buChar char="•"/>
            </a:pPr>
            <a:r>
              <a:rPr lang="en-US" sz="3830" spc="333">
                <a:solidFill>
                  <a:srgbClr val="FFFFFF"/>
                </a:solidFill>
                <a:latin typeface="Be Vietnam Ultra-Bold"/>
              </a:rPr>
              <a:t>ОБЗОР КОДА </a:t>
            </a:r>
          </a:p>
          <a:p>
            <a:pPr marL="826897" indent="-413449" lvl="1">
              <a:lnSpc>
                <a:spcPts val="4979"/>
              </a:lnSpc>
              <a:buFont typeface="Arial"/>
              <a:buChar char="•"/>
            </a:pPr>
            <a:r>
              <a:rPr lang="en-US" sz="3830" spc="333">
                <a:solidFill>
                  <a:srgbClr val="FFFFFF"/>
                </a:solidFill>
                <a:latin typeface="Be Vietnam Ultra-Bold"/>
              </a:rPr>
              <a:t>ОБЗОР ТЕСТИРОВАНИЯ</a:t>
            </a:r>
          </a:p>
          <a:p>
            <a:pPr marL="826897" indent="-413449" lvl="1">
              <a:lnSpc>
                <a:spcPts val="4979"/>
              </a:lnSpc>
              <a:buFont typeface="Arial"/>
              <a:buChar char="•"/>
            </a:pPr>
            <a:r>
              <a:rPr lang="en-US" sz="3830" spc="333">
                <a:solidFill>
                  <a:srgbClr val="FFFFFF"/>
                </a:solidFill>
                <a:latin typeface="Be Vietnam Ultra-Bold"/>
              </a:rPr>
              <a:t>ПРИМЕНЕНИЕ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5054432"/>
            <a:ext cx="8669766" cy="4203868"/>
          </a:xfrm>
          <a:custGeom>
            <a:avLst/>
            <a:gdLst/>
            <a:ahLst/>
            <a:cxnLst/>
            <a:rect r="r" b="b" t="t" l="l"/>
            <a:pathLst>
              <a:path h="4203868" w="8669766">
                <a:moveTo>
                  <a:pt x="0" y="0"/>
                </a:moveTo>
                <a:lnTo>
                  <a:pt x="8669766" y="0"/>
                </a:lnTo>
                <a:lnTo>
                  <a:pt x="8669766" y="4203868"/>
                </a:lnTo>
                <a:lnTo>
                  <a:pt x="0" y="420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8922" y="599803"/>
            <a:ext cx="6678335" cy="111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2"/>
              </a:lnSpc>
              <a:spcBef>
                <a:spcPct val="0"/>
              </a:spcBef>
            </a:pPr>
            <a:r>
              <a:rPr lang="en-US" sz="6902" spc="600">
                <a:solidFill>
                  <a:srgbClr val="FFFFFF"/>
                </a:solidFill>
                <a:latin typeface="Be Vietnam Ultra-Bold"/>
              </a:rPr>
              <a:t>ВСТУПЛЕНИЕ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8922" y="2235303"/>
            <a:ext cx="8405078" cy="3054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66"/>
              </a:lnSpc>
              <a:spcBef>
                <a:spcPct val="0"/>
              </a:spcBef>
            </a:pPr>
            <a:r>
              <a:rPr lang="en-US" sz="2666" spc="231">
                <a:solidFill>
                  <a:srgbClr val="FFFFFF"/>
                </a:solidFill>
                <a:latin typeface="Be Vietnam Ultra-Bold"/>
              </a:rPr>
              <a:t>СПИСОК ДЕЛ («TO DO LIST») — ЭТО ПЕРЕЧЕНЬ ЗАПЛАНИРОВАННЫХ ЗАДАЧ. ОНИ НЕ ВСЕГДА СВЯЗАНЫ МЕЖДУ СОБОЙ. В ОДНОМ СПИСКЕ МОГУТ СОСЕДСТВОВАТЬ ТАКИЕ ДЕЛА КАК ПОЗВОНИТЬ КЛИЕНТУ, ПРОВЕРИТЬ МАКЕТ И ЗАПИСАТЬСЯ К ВРАЧУ.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8922" y="5962247"/>
            <a:ext cx="8405078" cy="261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4"/>
              </a:lnSpc>
              <a:spcBef>
                <a:spcPct val="0"/>
              </a:spcBef>
            </a:pPr>
            <a:r>
              <a:rPr lang="en-US" sz="2672" spc="232">
                <a:solidFill>
                  <a:srgbClr val="FFFFFF"/>
                </a:solidFill>
                <a:latin typeface="Be Vietnam Ultra-Bold"/>
              </a:rPr>
              <a:t>«TO DO LIST» КАЖДЫЙ РАЗ ВКЛЮЧАЕТ РАЗНЫЕ ЗАДАЧИ, ЧАСТЬ ИЗ КОТОРЫХ МОЖНО ПЕРЕНЕСТИ ИЛИ ОТМЕНИТЬ. ЧЕК-ЛИСТ ИСПОЛЬЗУЮТ ДЛЯ РАБОТЫ С ПОВТОРЯЮЩИМИСЯ ПРОЦЕССАМИ, ВСЕ ПУНКТЫ ОБЯЗАТЕЛЬНЫ К ВЫПОЛНЕНИЮ.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9567334" cy="1391612"/>
          </a:xfrm>
          <a:custGeom>
            <a:avLst/>
            <a:gdLst/>
            <a:ahLst/>
            <a:cxnLst/>
            <a:rect r="r" b="b" t="t" l="l"/>
            <a:pathLst>
              <a:path h="1391612" w="9567334">
                <a:moveTo>
                  <a:pt x="0" y="0"/>
                </a:moveTo>
                <a:lnTo>
                  <a:pt x="9567334" y="0"/>
                </a:lnTo>
                <a:lnTo>
                  <a:pt x="9567334" y="1391612"/>
                </a:lnTo>
                <a:lnTo>
                  <a:pt x="0" y="139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94201" y="255545"/>
            <a:ext cx="6598563" cy="111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2"/>
              </a:lnSpc>
              <a:spcBef>
                <a:spcPct val="0"/>
              </a:spcBef>
            </a:pPr>
            <a:r>
              <a:rPr lang="en-US" sz="6902" spc="600">
                <a:solidFill>
                  <a:srgbClr val="FFFFFF"/>
                </a:solidFill>
                <a:latin typeface="Be Vietnam Ultra-Bold"/>
              </a:rPr>
              <a:t>ОБЗОР КОДА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6880" y="2844910"/>
            <a:ext cx="8628739" cy="255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830" indent="-280915" lvl="1">
              <a:lnSpc>
                <a:spcPts val="3382"/>
              </a:lnSpc>
              <a:buFont typeface="Arial"/>
              <a:buChar char="•"/>
            </a:pPr>
            <a:r>
              <a:rPr lang="en-US" sz="2602" spc="226">
                <a:solidFill>
                  <a:srgbClr val="FFFFFF"/>
                </a:solidFill>
                <a:latin typeface="Be Vietnam Ultra-Bold"/>
              </a:rPr>
              <a:t>#INCLUDE &lt;IOSTREAM&gt; </a:t>
            </a:r>
            <a:r>
              <a:rPr lang="en-US" sz="2602" spc="226">
                <a:solidFill>
                  <a:srgbClr val="FFFFFF"/>
                </a:solidFill>
                <a:latin typeface="Be Vietnam Ultra-Bold"/>
              </a:rPr>
              <a:t>- ВКЛЮЧАЕТ ЗАГОЛОВОЧНЫЙ ФАЙЛ &lt;IOSTREAM&gt;, КОТОРЫЙ СОДЕРЖИТ ОПРЕДЕЛЕНИЯ СТАНДАРТНЫХ ПОТОКОВ ВВОДА И ВЫВОДА (STD::CIN И STD::COUT) И ДРУГИЕ ФУНКЦИИ ДЛЯ РАБОТЫ С НИМИ.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6880" y="6231365"/>
            <a:ext cx="7114188" cy="251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0686" indent="-275343" lvl="1">
              <a:lnSpc>
                <a:spcPts val="3315"/>
              </a:lnSpc>
              <a:spcBef>
                <a:spcPct val="0"/>
              </a:spcBef>
              <a:buFont typeface="Arial"/>
              <a:buChar char="•"/>
            </a:pPr>
            <a:r>
              <a:rPr lang="en-US" sz="2550" spc="221">
                <a:solidFill>
                  <a:srgbClr val="FFFFFF"/>
                </a:solidFill>
                <a:latin typeface="Be Vietnam Ultra-Bold"/>
              </a:rPr>
              <a:t>#INCLUDE &lt;FSTREAM&gt; - ВКЛЮЧА</a:t>
            </a:r>
            <a:r>
              <a:rPr lang="en-US" sz="2550" spc="221">
                <a:solidFill>
                  <a:srgbClr val="FFFFFF"/>
                </a:solidFill>
                <a:latin typeface="Be Vietnam Ultra-Bold"/>
              </a:rPr>
              <a:t>ЕТ ЗАГОЛОВОЧНЫЙ ФАЙЛ &lt;FSTREAM&gt;, КОТОРЫЙ СОДЕРЖИТ ОПРЕДЕЛЕНИЯ КЛАССОВ И ФУНКЦИЙ ДЛЯ РАБОТЫ С ФАЙЛАМИ.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6240890"/>
            <a:ext cx="8503191" cy="212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38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#INCLUDE &lt;STRING&gt; - ВКЛЮЧАЕТ ЗАГОЛОВОЧНЫЙ ФАЙЛ &lt;STRING&gt;, КОТОРЫЙ СОДЕРЖИТ ОПРЕДЕЛЕНИЯ КЛАССА STD::STRING И ФУНКЦИИ ДЛЯ РАБОТЫ СО СТРОКАМИ.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844910"/>
            <a:ext cx="8503191" cy="341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#INCLUDE &lt;CSTDLIB&gt; - ВКЛЮЧАЕТ ЗАГОЛОВОЧНЫЙ ФАЙЛ &lt;CSTDLIB&gt;, КОТОРЫЙ СОДЕРЖИТ ОПРЕДЕЛЕНИЯ СТАНДАРТНЫХ ФУНКЦИЙ, ТАКИХ КАК ПРЕОБРАЗОВАНИЕ СТРОК В ЧИСЛА, ВЫДЕЛЕНИЕ ПАМЯТИ И ДРУГИЕ ОПЕРАЦИИ.</a:t>
            </a:r>
          </a:p>
          <a:p>
            <a:pPr algn="r">
              <a:lnSpc>
                <a:spcPts val="33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9567334" cy="1391612"/>
          </a:xfrm>
          <a:custGeom>
            <a:avLst/>
            <a:gdLst/>
            <a:ahLst/>
            <a:cxnLst/>
            <a:rect r="r" b="b" t="t" l="l"/>
            <a:pathLst>
              <a:path h="1391612" w="9567334">
                <a:moveTo>
                  <a:pt x="0" y="0"/>
                </a:moveTo>
                <a:lnTo>
                  <a:pt x="9567334" y="0"/>
                </a:lnTo>
                <a:lnTo>
                  <a:pt x="9567334" y="1391612"/>
                </a:lnTo>
                <a:lnTo>
                  <a:pt x="0" y="139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24741" y="4281794"/>
            <a:ext cx="4951892" cy="3539283"/>
          </a:xfrm>
          <a:custGeom>
            <a:avLst/>
            <a:gdLst/>
            <a:ahLst/>
            <a:cxnLst/>
            <a:rect r="r" b="b" t="t" l="l"/>
            <a:pathLst>
              <a:path h="3539283" w="4951892">
                <a:moveTo>
                  <a:pt x="0" y="0"/>
                </a:moveTo>
                <a:lnTo>
                  <a:pt x="4951892" y="0"/>
                </a:lnTo>
                <a:lnTo>
                  <a:pt x="4951892" y="3539283"/>
                </a:lnTo>
                <a:lnTo>
                  <a:pt x="0" y="35392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18349" y="255545"/>
            <a:ext cx="6598563" cy="111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2"/>
              </a:lnSpc>
              <a:spcBef>
                <a:spcPct val="0"/>
              </a:spcBef>
            </a:pPr>
            <a:r>
              <a:rPr lang="en-US" sz="6902" spc="600">
                <a:solidFill>
                  <a:srgbClr val="FFFFFF"/>
                </a:solidFill>
                <a:latin typeface="Be Vietnam Ultra-Bold"/>
              </a:rPr>
              <a:t>ОБЗОР КОДА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2741" y="2707804"/>
            <a:ext cx="11534667" cy="212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  <a:spcBef>
                <a:spcPct val="0"/>
              </a:spcBef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STRUCT TODO ПРЕДСТАВЛЯЕТ ОПРЕДЕЛЕНИЕ ПОЛЬЗОВАТЕЛЬСКОГО ТИПА ДАННЫХ (СТРУКТУРЫ) В ЯЗЫКЕ ПРОГРАММИРОВАНИЯ C++. ОН ОПРЕДЕЛЯЕТ НОВЫЙ ТИП ДАННЫХ, КОТОРЫЙ НАЗЫВАЕТСЯ TODO И ИМЕЕТ ДВА ПОЛЯ: ID И TASK.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2741" y="5124450"/>
            <a:ext cx="11534667" cy="298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INT ID - ЭТО ЦЕЛОЧИСЛЕННОЕ ПОЛЕ (ПЕРЕМЕННАЯ), КОТОРОЕ ПРЕДНАЗНАЧЕНО ДЛЯ ХРАНЕНИЯ УНИКАЛЬНОГО ИДЕНТИФИКАТОРА (НОМЕРА) ЗАДАЧИ В СПИСКЕ ДЕЛ (TODO).</a:t>
            </a:r>
          </a:p>
          <a:p>
            <a:pPr algn="l" marL="561341" indent="-280670" lvl="1">
              <a:lnSpc>
                <a:spcPts val="338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string task - это строковое поле (переменная), которое предназначено для хранения текста задачи в списке дел.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2741" y="8396605"/>
            <a:ext cx="16074520" cy="127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  <a:spcBef>
                <a:spcPct val="0"/>
              </a:spcBef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СТРУКТУРЫ ПОЗВОЛЯЮТ ОБЪЕДИНЯТЬ НЕСКОЛЬКО ПЕРЕМЕННЫХ РАЗНЫХ ТИПОВ В ОДНУ СУЩНОСТЬ. В ДАННОМ СЛУЧАЕ, СТРУКТУРА TODO ОБЪЕДИНЯЕТ ID И TASK ВМЕСТЕ, ЧТОБЫ ПРЕДСТАВЛЯТЬ ОДНУ ЗАДАЧУ ИЗ СПИСКА ДЕЛ.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9567334" cy="1391612"/>
          </a:xfrm>
          <a:custGeom>
            <a:avLst/>
            <a:gdLst/>
            <a:ahLst/>
            <a:cxnLst/>
            <a:rect r="r" b="b" t="t" l="l"/>
            <a:pathLst>
              <a:path h="1391612" w="9567334">
                <a:moveTo>
                  <a:pt x="0" y="0"/>
                </a:moveTo>
                <a:lnTo>
                  <a:pt x="9567334" y="0"/>
                </a:lnTo>
                <a:lnTo>
                  <a:pt x="9567334" y="1391612"/>
                </a:lnTo>
                <a:lnTo>
                  <a:pt x="0" y="139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105126"/>
            <a:ext cx="11260448" cy="4817304"/>
          </a:xfrm>
          <a:custGeom>
            <a:avLst/>
            <a:gdLst/>
            <a:ahLst/>
            <a:cxnLst/>
            <a:rect r="r" b="b" t="t" l="l"/>
            <a:pathLst>
              <a:path h="4817304" w="11260448">
                <a:moveTo>
                  <a:pt x="0" y="0"/>
                </a:moveTo>
                <a:lnTo>
                  <a:pt x="11260448" y="0"/>
                </a:lnTo>
                <a:lnTo>
                  <a:pt x="11260448" y="4817304"/>
                </a:lnTo>
                <a:lnTo>
                  <a:pt x="0" y="4817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18349" y="255545"/>
            <a:ext cx="6598563" cy="111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2"/>
              </a:lnSpc>
              <a:spcBef>
                <a:spcPct val="0"/>
              </a:spcBef>
            </a:pPr>
            <a:r>
              <a:rPr lang="en-US" sz="6902" spc="600">
                <a:solidFill>
                  <a:srgbClr val="FFFFFF"/>
                </a:solidFill>
                <a:latin typeface="Be Vietnam Ultra-Bold"/>
              </a:rPr>
              <a:t>ОБЗОР КОДА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25228" y="2082238"/>
            <a:ext cx="4934072" cy="684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ЭТОТ ЦИКЛ WHILE (TRUE) БУДЕТ ВЫПОЛНЯТЬСЯ БЕСКОНЕЧНО, ПОКА НЕ БУДЕТ ВЫЗВАН ОПЕРАТОР BREAK ВНУТРИ ОДНОГО ИЗ CASE ВНУТРИ SWITCH.</a:t>
            </a:r>
          </a:p>
          <a:p>
            <a:pPr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ЭТИ СТРОКИ КОДА ВЫВОДЯТ МЕНЮ С ПУНКТАМИ ДЛЯ ВЫБОРА ДЕЙСТВИЙ С ЗАДАЧАМИ. КАЖДЫЙ ПУНКТ МЕНЮ ИМЕЕТ СВОЙ НОМЕР И ОПИСАНИЕ.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9567334" cy="1391612"/>
          </a:xfrm>
          <a:custGeom>
            <a:avLst/>
            <a:gdLst/>
            <a:ahLst/>
            <a:cxnLst/>
            <a:rect r="r" b="b" t="t" l="l"/>
            <a:pathLst>
              <a:path h="1391612" w="9567334">
                <a:moveTo>
                  <a:pt x="0" y="0"/>
                </a:moveTo>
                <a:lnTo>
                  <a:pt x="9567334" y="0"/>
                </a:lnTo>
                <a:lnTo>
                  <a:pt x="9567334" y="1391612"/>
                </a:lnTo>
                <a:lnTo>
                  <a:pt x="0" y="139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95777" y="1911811"/>
            <a:ext cx="5863523" cy="7346489"/>
          </a:xfrm>
          <a:custGeom>
            <a:avLst/>
            <a:gdLst/>
            <a:ahLst/>
            <a:cxnLst/>
            <a:rect r="r" b="b" t="t" l="l"/>
            <a:pathLst>
              <a:path h="7346489" w="5863523">
                <a:moveTo>
                  <a:pt x="0" y="0"/>
                </a:moveTo>
                <a:lnTo>
                  <a:pt x="5863523" y="0"/>
                </a:lnTo>
                <a:lnTo>
                  <a:pt x="5863523" y="7346489"/>
                </a:lnTo>
                <a:lnTo>
                  <a:pt x="0" y="73464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0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18349" y="255545"/>
            <a:ext cx="6598563" cy="111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2"/>
              </a:lnSpc>
              <a:spcBef>
                <a:spcPct val="0"/>
              </a:spcBef>
            </a:pPr>
            <a:r>
              <a:rPr lang="en-US" sz="6902" spc="600">
                <a:solidFill>
                  <a:srgbClr val="FFFFFF"/>
                </a:solidFill>
                <a:latin typeface="Be Vietnam Ultra-Bold"/>
              </a:rPr>
              <a:t>ОБЗОР КОДА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84976"/>
            <a:ext cx="8712302" cy="4702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14"/>
              </a:lnSpc>
              <a:spcBef>
                <a:spcPct val="0"/>
              </a:spcBef>
            </a:pPr>
            <a:r>
              <a:rPr lang="en-US" sz="2857" spc="248">
                <a:solidFill>
                  <a:srgbClr val="FFFFFF"/>
                </a:solidFill>
                <a:latin typeface="Be Vietnam Ultra-Bold"/>
              </a:rPr>
              <a:t>ЭТО КОНСТРУКЦИЯ SWITCH-CASE, КОТОРАЯ ВЫПОЛНЯЕТ ОПРЕДЕЛЕННЫЕ ДЕЙСТВИЯ В ЗАВИСИМОСТИ ОТ ЗНАЧЕНИЯ ПЕРЕМЕННОЙ CHOICE. В ЗАВИСИМОСТИ ОТ ВЫБРАННОГО ПУНКТА МЕНЮ, ВЫЗЫВАЕТСЯ СООТВЕТСТВУЮЩАЯ ФУНКЦИЯ: ADDTODO(), READDATA(), SEARCHDATA(), DELETEDATA() ИЛИ UPDATEDATA().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3383" y="2542286"/>
            <a:ext cx="12789302" cy="5202428"/>
          </a:xfrm>
          <a:custGeom>
            <a:avLst/>
            <a:gdLst/>
            <a:ahLst/>
            <a:cxnLst/>
            <a:rect r="r" b="b" t="t" l="l"/>
            <a:pathLst>
              <a:path h="5202428" w="12789302">
                <a:moveTo>
                  <a:pt x="0" y="0"/>
                </a:moveTo>
                <a:lnTo>
                  <a:pt x="12789302" y="0"/>
                </a:lnTo>
                <a:lnTo>
                  <a:pt x="12789302" y="5202428"/>
                </a:lnTo>
                <a:lnTo>
                  <a:pt x="0" y="5202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25866" y="3993611"/>
            <a:ext cx="6124861" cy="6018593"/>
          </a:xfrm>
          <a:custGeom>
            <a:avLst/>
            <a:gdLst/>
            <a:ahLst/>
            <a:cxnLst/>
            <a:rect r="r" b="b" t="t" l="l"/>
            <a:pathLst>
              <a:path h="6018593" w="6124861">
                <a:moveTo>
                  <a:pt x="0" y="0"/>
                </a:moveTo>
                <a:lnTo>
                  <a:pt x="6124860" y="0"/>
                </a:lnTo>
                <a:lnTo>
                  <a:pt x="6124860" y="6018593"/>
                </a:lnTo>
                <a:lnTo>
                  <a:pt x="0" y="60185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3383" y="352049"/>
            <a:ext cx="8299346" cy="1796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8"/>
              </a:lnSpc>
            </a:pPr>
            <a:r>
              <a:rPr lang="en-US" sz="5514" spc="479">
                <a:solidFill>
                  <a:srgbClr val="FFFFFF"/>
                </a:solidFill>
                <a:latin typeface="Be Vietnam Ultra-Bold"/>
              </a:rPr>
              <a:t>ФУНКЦИЯ </a:t>
            </a:r>
          </a:p>
          <a:p>
            <a:pPr algn="ctr">
              <a:lnSpc>
                <a:spcPts val="7168"/>
              </a:lnSpc>
              <a:spcBef>
                <a:spcPct val="0"/>
              </a:spcBef>
            </a:pPr>
            <a:r>
              <a:rPr lang="en-US" sz="5514" spc="479">
                <a:solidFill>
                  <a:srgbClr val="FFFFFF"/>
                </a:solidFill>
                <a:latin typeface="Be Vietnam Ultra-Bold"/>
              </a:rPr>
              <a:t>“ДОБАВИТЬ ДЕЛО”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92003" y="3212148"/>
            <a:ext cx="3895701" cy="384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ДАННАЯ ФУНКЦИЯ ADDTODO() ПРЕДСТАВЛЯЕТ ЛОГИКУ ДОБАВЛЕНИЯ НОВОЙ ЗАДАЧИ В СПИСОК ДЕЛ В ПРИЛОЖЕНИИ "TO DO LIST".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8922" y="3148810"/>
            <a:ext cx="12493659" cy="4375751"/>
          </a:xfrm>
          <a:custGeom>
            <a:avLst/>
            <a:gdLst/>
            <a:ahLst/>
            <a:cxnLst/>
            <a:rect r="r" b="b" t="t" l="l"/>
            <a:pathLst>
              <a:path h="4375751" w="12493659">
                <a:moveTo>
                  <a:pt x="0" y="0"/>
                </a:moveTo>
                <a:lnTo>
                  <a:pt x="12493659" y="0"/>
                </a:lnTo>
                <a:lnTo>
                  <a:pt x="12493659" y="4375751"/>
                </a:lnTo>
                <a:lnTo>
                  <a:pt x="0" y="4375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8922" y="981075"/>
            <a:ext cx="10405587" cy="1659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2"/>
              </a:lnSpc>
            </a:pPr>
            <a:r>
              <a:rPr lang="en-US" sz="5109" spc="444">
                <a:solidFill>
                  <a:srgbClr val="FFFFFF"/>
                </a:solidFill>
                <a:latin typeface="Be Vietnam Ultra-Bold"/>
              </a:rPr>
              <a:t>ФУНКЦИЯ </a:t>
            </a:r>
          </a:p>
          <a:p>
            <a:pPr algn="ctr">
              <a:lnSpc>
                <a:spcPts val="6642"/>
              </a:lnSpc>
              <a:spcBef>
                <a:spcPct val="0"/>
              </a:spcBef>
            </a:pPr>
            <a:r>
              <a:rPr lang="en-US" sz="5109" spc="444">
                <a:solidFill>
                  <a:srgbClr val="FFFFFF"/>
                </a:solidFill>
                <a:latin typeface="Be Vietnam Ultra-Bold"/>
              </a:rPr>
              <a:t>“ПРОЧИТАТЬ СПИСОК ДЕЛ”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16151" y="3619645"/>
            <a:ext cx="4016442" cy="341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600" spc="226">
                <a:solidFill>
                  <a:srgbClr val="FFFFFF"/>
                </a:solidFill>
                <a:latin typeface="Be Vietnam Ultra-Bold"/>
              </a:rPr>
              <a:t>ДАННАЯ ФУНКЦИЯ READDATA() ОТВЕЧАЕТ ЗА ЧТЕНИЕ И ВЫВОД ТЕКУЩИХ ЗАДАЧ ИЗ СПИСКА ДЕЛ В ПРИЛОЖЕНИИ "TO DO LIST".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DAF4MglACzU</dc:identifier>
  <dcterms:modified xsi:type="dcterms:W3CDTF">2011-08-01T06:04:30Z</dcterms:modified>
  <cp:revision>1</cp:revision>
  <dc:title>Презентация проекта "To do list"</dc:title>
</cp:coreProperties>
</file>