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74" r:id="rId14"/>
    <p:sldId id="349" r:id="rId15"/>
    <p:sldId id="350" r:id="rId16"/>
    <p:sldId id="351" r:id="rId17"/>
    <p:sldId id="361" r:id="rId18"/>
    <p:sldId id="352" r:id="rId19"/>
    <p:sldId id="353" r:id="rId20"/>
    <p:sldId id="354" r:id="rId21"/>
    <p:sldId id="355" r:id="rId22"/>
    <p:sldId id="356" r:id="rId23"/>
    <p:sldId id="357" r:id="rId24"/>
    <p:sldId id="259" r:id="rId25"/>
    <p:sldId id="362" r:id="rId26"/>
    <p:sldId id="358" r:id="rId27"/>
    <p:sldId id="260" r:id="rId28"/>
    <p:sldId id="364" r:id="rId29"/>
    <p:sldId id="261" r:id="rId30"/>
    <p:sldId id="262" r:id="rId31"/>
    <p:sldId id="263" r:id="rId32"/>
    <p:sldId id="264" r:id="rId33"/>
    <p:sldId id="265" r:id="rId34"/>
    <p:sldId id="266" r:id="rId35"/>
    <p:sldId id="258" r:id="rId36"/>
    <p:sldId id="267" r:id="rId37"/>
    <p:sldId id="268" r:id="rId38"/>
    <p:sldId id="270" r:id="rId39"/>
    <p:sldId id="269" r:id="rId40"/>
    <p:sldId id="271" r:id="rId41"/>
    <p:sldId id="272" r:id="rId42"/>
    <p:sldId id="273" r:id="rId43"/>
    <p:sldId id="274" r:id="rId44"/>
    <p:sldId id="275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30" r:id="rId56"/>
    <p:sldId id="366" r:id="rId57"/>
    <p:sldId id="365" r:id="rId58"/>
    <p:sldId id="367" r:id="rId59"/>
    <p:sldId id="276" r:id="rId60"/>
    <p:sldId id="277" r:id="rId61"/>
    <p:sldId id="278" r:id="rId62"/>
    <p:sldId id="279" r:id="rId63"/>
    <p:sldId id="280" r:id="rId64"/>
    <p:sldId id="281" r:id="rId65"/>
    <p:sldId id="283" r:id="rId66"/>
    <p:sldId id="282" r:id="rId67"/>
    <p:sldId id="284" r:id="rId68"/>
    <p:sldId id="285" r:id="rId69"/>
    <p:sldId id="286" r:id="rId70"/>
    <p:sldId id="287" r:id="rId71"/>
    <p:sldId id="288" r:id="rId72"/>
    <p:sldId id="289" r:id="rId73"/>
    <p:sldId id="290" r:id="rId74"/>
    <p:sldId id="368" r:id="rId75"/>
    <p:sldId id="369" r:id="rId76"/>
    <p:sldId id="370" r:id="rId77"/>
    <p:sldId id="291" r:id="rId78"/>
    <p:sldId id="292" r:id="rId79"/>
    <p:sldId id="293" r:id="rId80"/>
    <p:sldId id="296" r:id="rId81"/>
    <p:sldId id="294" r:id="rId82"/>
    <p:sldId id="295" r:id="rId83"/>
    <p:sldId id="371" r:id="rId84"/>
    <p:sldId id="297" r:id="rId85"/>
    <p:sldId id="298" r:id="rId86"/>
    <p:sldId id="299" r:id="rId87"/>
    <p:sldId id="300" r:id="rId88"/>
    <p:sldId id="301" r:id="rId89"/>
    <p:sldId id="372" r:id="rId90"/>
    <p:sldId id="302" r:id="rId91"/>
    <p:sldId id="303" r:id="rId92"/>
    <p:sldId id="304" r:id="rId93"/>
    <p:sldId id="305" r:id="rId94"/>
    <p:sldId id="306" r:id="rId95"/>
    <p:sldId id="307" r:id="rId96"/>
    <p:sldId id="308" r:id="rId97"/>
    <p:sldId id="309" r:id="rId98"/>
    <p:sldId id="310" r:id="rId99"/>
    <p:sldId id="311" r:id="rId100"/>
    <p:sldId id="312" r:id="rId101"/>
    <p:sldId id="313" r:id="rId102"/>
    <p:sldId id="314" r:id="rId103"/>
    <p:sldId id="315" r:id="rId104"/>
    <p:sldId id="316" r:id="rId105"/>
    <p:sldId id="317" r:id="rId106"/>
    <p:sldId id="318" r:id="rId107"/>
    <p:sldId id="332" r:id="rId108"/>
    <p:sldId id="373" r:id="rId109"/>
    <p:sldId id="333" r:id="rId110"/>
    <p:sldId id="329" r:id="rId111"/>
    <p:sldId id="334" r:id="rId112"/>
    <p:sldId id="335" r:id="rId113"/>
  </p:sldIdLst>
  <p:sldSz cx="12192000" cy="6858000"/>
  <p:notesSz cx="6858000" cy="9144000"/>
  <p:custDataLst>
    <p:tags r:id="rId1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303" autoAdjust="0"/>
  </p:normalViewPr>
  <p:slideViewPr>
    <p:cSldViewPr snapToGrid="0">
      <p:cViewPr varScale="1">
        <p:scale>
          <a:sx n="85" d="100"/>
          <a:sy n="85" d="100"/>
        </p:scale>
        <p:origin x="159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4770F-04F4-4F5C-80CD-88739DF22459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1FCF-5634-49F2-99BE-5F17E2058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4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неповторяющегося чтения оно отличается тем, что результат повторного обращения к данным изменился не из-за изменения/удаления самих этих данных, а из-за появления новых (фантомных) данных.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2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любой момент времени сервер либо отправляет, либо принимает сообщения, но не то и другое вместе. Кроме того, это означает, что невозможно оборвать сообщение «на полуслове»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46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Столбец, допускающий NULL, занимает больше места на диске и </a:t>
            </a:r>
            <a:r>
              <a:rPr lang="ru-RU" dirty="0" err="1" smtClean="0"/>
              <a:t>тре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бует</a:t>
            </a:r>
            <a:r>
              <a:rPr lang="ru-RU" dirty="0" smtClean="0"/>
              <a:t> специальной обработки внутри </a:t>
            </a:r>
            <a:r>
              <a:rPr lang="ru-RU" dirty="0" err="1" smtClean="0"/>
              <a:t>MySQL</a:t>
            </a:r>
            <a:r>
              <a:rPr lang="ru-RU" dirty="0" smtClean="0"/>
              <a:t>. Когда такой столбец</a:t>
            </a:r>
          </a:p>
          <a:p>
            <a:r>
              <a:rPr lang="ru-RU" dirty="0" smtClean="0"/>
              <a:t>проиндексирован, ему требуется дополнительный байт для каждой</a:t>
            </a:r>
          </a:p>
          <a:p>
            <a:r>
              <a:rPr lang="ru-RU" dirty="0" smtClean="0"/>
              <a:t>записи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974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 есть, невозможно найти всех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людей, имеющих фамилию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Smith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родившихся в конкретный день.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не указать значение столбца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first_name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сможет использовать только первый столбец индекса.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694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Подсистема хранения </a:t>
            </a:r>
            <a:r>
              <a:rPr lang="ru-RU" dirty="0" err="1" smtClean="0"/>
              <a:t>InnoDB</a:t>
            </a:r>
            <a:r>
              <a:rPr lang="ru-RU" dirty="0" smtClean="0"/>
              <a:t> поддерживает так называемые адаптивные</a:t>
            </a:r>
          </a:p>
          <a:p>
            <a:r>
              <a:rPr lang="ru-RU" dirty="0" err="1" smtClean="0"/>
              <a:t>хеш</a:t>
            </a:r>
            <a:r>
              <a:rPr lang="ru-RU" dirty="0" smtClean="0"/>
              <a:t>-индексы. Когда </a:t>
            </a:r>
            <a:r>
              <a:rPr lang="ru-RU" dirty="0" err="1" smtClean="0"/>
              <a:t>InnoDB</a:t>
            </a:r>
            <a:r>
              <a:rPr lang="ru-RU" dirty="0" smtClean="0"/>
              <a:t> замечает, что доступ к некоторым значениям индекса происходит очень часто, она строит для них </a:t>
            </a:r>
            <a:r>
              <a:rPr lang="ru-RU" dirty="0" err="1" smtClean="0"/>
              <a:t>хеш</a:t>
            </a:r>
            <a:r>
              <a:rPr lang="ru-RU" dirty="0" smtClean="0"/>
              <a:t>-индекс в памяти, помимо уже имеющихся B-</a:t>
            </a:r>
            <a:r>
              <a:rPr lang="ru-RU" dirty="0" err="1" smtClean="0"/>
              <a:t>Tree</a:t>
            </a:r>
            <a:r>
              <a:rPr lang="ru-RU" dirty="0" smtClean="0"/>
              <a:t>-индексов. Тем самым</a:t>
            </a:r>
          </a:p>
          <a:p>
            <a:r>
              <a:rPr lang="ru-RU" dirty="0" smtClean="0"/>
              <a:t>к B-</a:t>
            </a:r>
            <a:r>
              <a:rPr lang="ru-RU" dirty="0" err="1" smtClean="0"/>
              <a:t>Tree</a:t>
            </a:r>
            <a:r>
              <a:rPr lang="ru-RU" dirty="0" smtClean="0"/>
              <a:t>-индексам добавляются некоторые свойства </a:t>
            </a:r>
            <a:r>
              <a:rPr lang="ru-RU" dirty="0" err="1" smtClean="0"/>
              <a:t>хеш</a:t>
            </a:r>
            <a:r>
              <a:rPr lang="ru-RU" dirty="0" smtClean="0"/>
              <a:t>-индексов, например очень быстрый поиск. Этот процесс полностью автоматический, и вы не можете ни контролировать, ни настраивать его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20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умеет решать уравнения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008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 высокой селективности, можно уменьшить размер индекса за счет уменьшения длины ключа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69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Например,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построение четырехзначного префиксного индекса по реальным названиям городов мира даст очень низкую селективность по городам, начинающимся на «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и «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», которых очень много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150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 один случай, когда во фразе ORDER BY не обязательно должен быть указан левый префикс ключа: если для начальных столбцов индекса в параметрах WHERE или JOIN заданы константы – они могут заполнить пропуски при сканировании индекса.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363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надо так.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369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Предположим, имеется столбец </a:t>
            </a:r>
            <a:r>
              <a:rPr lang="ru-RU" dirty="0" err="1" smtClean="0"/>
              <a:t>last_online</a:t>
            </a:r>
            <a:r>
              <a:rPr lang="ru-RU" dirty="0" smtClean="0"/>
              <a:t>, и мы хотим показывать тех пользователей, которые заходили на сайт в течение предыдущей недели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1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MySQL</a:t>
            </a:r>
            <a:r>
              <a:rPr lang="ru-RU" dirty="0" smtClean="0"/>
              <a:t> не управляет транзакциями на уровне сервера. Сами транзакции реализуются подсистемами хранения данных. Это означает, что вы не можете сочетать различные подсистемы в одной транзакции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076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Хочется думать, что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будет выполнять этот запрос «изнутри на-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ружу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», то есть сначала найдет список значений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film_id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заданным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затем подставит их в список IN()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44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SQL_SMALL_ RESULT означает, что результирующий набор будет невелик, так что его можно поместить в индексированную временную таблицу, чтобы не сортировать для группировки. </a:t>
            </a:r>
            <a:r>
              <a:rPr lang="ru-RU" smtClean="0"/>
              <a:t>Напротив, SQL_BIG_RESULT означает, что результат велик, и лучше использовать временные таблицы на диске с последующей сортировкой.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4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ru-RU" dirty="0" smtClean="0"/>
              <a:t>Это также относительно быстрая</a:t>
            </a:r>
            <a:r>
              <a:rPr lang="en-US" dirty="0" smtClean="0"/>
              <a:t> </a:t>
            </a:r>
            <a:r>
              <a:rPr lang="ru-RU" dirty="0" smtClean="0"/>
              <a:t>операция, поскольку добавление событий в журнал сводится к операции последовательного</a:t>
            </a:r>
            <a:r>
              <a:rPr lang="en-US" dirty="0" smtClean="0"/>
              <a:t> </a:t>
            </a:r>
            <a:r>
              <a:rPr lang="ru-RU" dirty="0" smtClean="0"/>
              <a:t>ввода-вывода в пределах ограниченной области диска вместо операций</a:t>
            </a:r>
            <a:r>
              <a:rPr lang="en-US" dirty="0" smtClean="0"/>
              <a:t> </a:t>
            </a:r>
            <a:r>
              <a:rPr lang="ru-RU" dirty="0" smtClean="0"/>
              <a:t>случайного ввода-вывода в разных местах.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27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умолчанию работает в режиме AUTOCOMMIT. Это означает, что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вы не начали транзакцию явным образом, каждый запрос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автома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тически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выполняется в отдельной транзакции. Вы можете включить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или отключить режим AUTOCOMMIT для текущего соединения, установив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следующее значение конфигурационной переменной: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3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Они также возникают в случае, если транзакции пытаются заблокировать ресурсы в разном порядке.</a:t>
            </a:r>
            <a:endParaRPr lang="en-US" dirty="0" smtClean="0"/>
          </a:p>
          <a:p>
            <a:r>
              <a:rPr lang="ru-RU" dirty="0" smtClean="0"/>
              <a:t>Взаимоблокировки могут происходить, когда несколько транзакций блокируют одни и те же ресурсы.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Если вам не повезет, то каждая транзакция выполнит первый запрос и обновит строку данных, заблокировав ее в процессе обновления. За- тем обе транзакции попытаются обновить вторую строку, но обнаружат, что она уже заблокирована. В результате одна транзакция будет до бес- конечности ожидать окончания другой, и конфликт не разрешится до тех пор, пока не произойдет какое-то событие, которое снимет </a:t>
            </a:r>
            <a:r>
              <a:rPr lang="ru-RU" dirty="0" err="1" smtClean="0"/>
              <a:t>взаим</a:t>
            </a:r>
            <a:r>
              <a:rPr lang="ru-RU" dirty="0" smtClean="0"/>
              <a:t>- </a:t>
            </a:r>
            <a:r>
              <a:rPr lang="ru-RU" dirty="0" err="1" smtClean="0"/>
              <a:t>ную</a:t>
            </a:r>
            <a:r>
              <a:rPr lang="ru-RU" dirty="0" smtClean="0"/>
              <a:t> блокировку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30461-9909-4D2D-BAAE-730F14E4D1E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875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 них есть свое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применение, но они не являются заменой транзакциям. Если вам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нуж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транзакции, используйте транзакционную подсистему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хранения.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 TABLES.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транзакци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онной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подсистеме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хранения эти команды не нужны благодаря блоки-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ровкам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уровне строки и могут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71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2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означает, что вне зависимости от своей длительности транзакции могут </a:t>
            </a:r>
            <a:r>
              <a:rPr lang="ru-RU" dirty="0" err="1" smtClean="0"/>
              <a:t>ви</a:t>
            </a:r>
            <a:r>
              <a:rPr lang="ru-RU" dirty="0" smtClean="0"/>
              <a:t>-</a:t>
            </a:r>
          </a:p>
          <a:p>
            <a:r>
              <a:rPr lang="ru-RU" dirty="0" smtClean="0"/>
              <a:t>деть согласованное представление данных. Это также означает, что раз-</a:t>
            </a:r>
          </a:p>
          <a:p>
            <a:r>
              <a:rPr lang="ru-RU" dirty="0" smtClean="0"/>
              <a:t>личные транзакции могут видеть разные данные в одних и тех же </a:t>
            </a:r>
            <a:r>
              <a:rPr lang="ru-RU" dirty="0" err="1" smtClean="0"/>
              <a:t>таб</a:t>
            </a:r>
            <a:r>
              <a:rPr lang="ru-RU" dirty="0" smtClean="0"/>
              <a:t>-</a:t>
            </a:r>
          </a:p>
          <a:p>
            <a:r>
              <a:rPr lang="ru-RU" dirty="0" smtClean="0"/>
              <a:t>лицах в одно и то же время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03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промежуточный результат становится </a:t>
            </a:r>
            <a:r>
              <a:rPr lang="ru-RU" dirty="0" err="1" smtClean="0"/>
              <a:t>слиш</a:t>
            </a:r>
            <a:r>
              <a:rPr lang="ru-RU" dirty="0" smtClean="0"/>
              <a:t>-</a:t>
            </a:r>
          </a:p>
          <a:p>
            <a:r>
              <a:rPr lang="ru-RU" dirty="0" smtClean="0"/>
              <a:t>ком большим для таблицы </a:t>
            </a:r>
            <a:r>
              <a:rPr lang="ru-RU" dirty="0" err="1" smtClean="0"/>
              <a:t>Memory</a:t>
            </a:r>
            <a:r>
              <a:rPr lang="ru-RU" dirty="0" smtClean="0"/>
              <a:t> или содержит столбцы типа TEXT</a:t>
            </a:r>
          </a:p>
          <a:p>
            <a:r>
              <a:rPr lang="ru-RU" dirty="0" smtClean="0"/>
              <a:t>или BLOB, то </a:t>
            </a:r>
            <a:r>
              <a:rPr lang="ru-RU" dirty="0" err="1" smtClean="0"/>
              <a:t>MySQL</a:t>
            </a:r>
            <a:r>
              <a:rPr lang="ru-RU" dirty="0" smtClean="0"/>
              <a:t> преобразует его в таблицу </a:t>
            </a:r>
            <a:r>
              <a:rPr lang="ru-RU" dirty="0" err="1" smtClean="0"/>
              <a:t>MyISAM</a:t>
            </a:r>
            <a:r>
              <a:rPr lang="ru-RU" dirty="0" smtClean="0"/>
              <a:t> на диске. В </a:t>
            </a:r>
            <a:r>
              <a:rPr lang="ru-RU" dirty="0" err="1" smtClean="0"/>
              <a:t>сле</a:t>
            </a:r>
            <a:r>
              <a:rPr lang="ru-RU" dirty="0" smtClean="0"/>
              <a:t>-</a:t>
            </a:r>
          </a:p>
          <a:p>
            <a:r>
              <a:rPr lang="ru-RU" dirty="0" smtClean="0"/>
              <a:t>дующих главах об этом будет рассказано подробнее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1FCF-5634-49F2-99BE-5F17E205803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98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E08-F71C-469F-AA80-7267878801AE}" type="datetimeFigureOut">
              <a:rPr lang="ru-RU" smtClean="0"/>
              <a:t>22.05.2017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819-A521-471D-9377-E36F16B5047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938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E08-F71C-469F-AA80-7267878801AE}" type="datetimeFigureOut">
              <a:rPr lang="ru-RU" smtClean="0"/>
              <a:t>22.05.2017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819-A521-471D-9377-E36F16B5047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97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E08-F71C-469F-AA80-7267878801AE}" type="datetimeFigureOut">
              <a:rPr lang="ru-RU" smtClean="0"/>
              <a:t>22.05.2017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819-A521-471D-9377-E36F16B5047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49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E08-F71C-469F-AA80-7267878801AE}" type="datetimeFigureOut">
              <a:rPr lang="ru-RU" smtClean="0"/>
              <a:t>22.05.2017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819-A521-471D-9377-E36F16B5047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82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E08-F71C-469F-AA80-7267878801AE}" type="datetimeFigureOut">
              <a:rPr lang="ru-RU" smtClean="0"/>
              <a:t>22.05.2017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819-A521-471D-9377-E36F16B5047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03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E08-F71C-469F-AA80-7267878801AE}" type="datetimeFigureOut">
              <a:rPr lang="ru-RU" smtClean="0"/>
              <a:t>22.05.2017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819-A521-471D-9377-E36F16B5047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30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E08-F71C-469F-AA80-7267878801AE}" type="datetimeFigureOut">
              <a:rPr lang="ru-RU" smtClean="0"/>
              <a:t>22.05.2017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819-A521-471D-9377-E36F16B5047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04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E08-F71C-469F-AA80-7267878801AE}" type="datetimeFigureOut">
              <a:rPr lang="ru-RU" smtClean="0"/>
              <a:t>22.05.2017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819-A521-471D-9377-E36F16B5047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93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E08-F71C-469F-AA80-7267878801AE}" type="datetimeFigureOut">
              <a:rPr lang="ru-RU" smtClean="0"/>
              <a:t>22.05.2017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819-A521-471D-9377-E36F16B5047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8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E08-F71C-469F-AA80-7267878801AE}" type="datetimeFigureOut">
              <a:rPr lang="ru-RU" smtClean="0"/>
              <a:t>22.05.2017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819-A521-471D-9377-E36F16B5047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48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E08-F71C-469F-AA80-7267878801AE}" type="datetimeFigureOut">
              <a:rPr lang="ru-RU" smtClean="0"/>
              <a:t>22.05.2017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819-A521-471D-9377-E36F16B5047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2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EE08-F71C-469F-AA80-7267878801AE}" type="datetimeFigureOut">
              <a:rPr lang="ru-RU" smtClean="0"/>
              <a:t>22.05.2017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4819-A521-471D-9377-E36F16B5047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55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БД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10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4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Непротиворечивость (</a:t>
            </a:r>
            <a:r>
              <a:rPr lang="ru-RU" dirty="0" err="1" smtClean="0"/>
              <a:t>консистентность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База данных должна всегда переходить из одного непротиворечивого состояния в последующее.</a:t>
            </a:r>
          </a:p>
          <a:p>
            <a:r>
              <a:rPr lang="ru-RU" dirty="0" smtClean="0"/>
              <a:t>В примере</a:t>
            </a:r>
            <a:r>
              <a:rPr lang="en-US" dirty="0" smtClean="0"/>
              <a:t>:</a:t>
            </a:r>
            <a:r>
              <a:rPr lang="ru-RU" dirty="0" smtClean="0"/>
              <a:t> непротиворечивость гарантирует, что сбой между третьей и четвертой строками не приведет к исчезновению $200 с текущего счета. Поскольку транзакция не будет зафиксирована, ни одно из изменений в этой транзакции не будет отражено в базе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7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запросов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причина</a:t>
            </a:r>
            <a:r>
              <a:rPr lang="en-US" dirty="0" smtClean="0"/>
              <a:t>: </a:t>
            </a:r>
            <a:r>
              <a:rPr lang="ru-RU" dirty="0" smtClean="0"/>
              <a:t>большой объем данных для обработки.</a:t>
            </a:r>
          </a:p>
          <a:p>
            <a:endParaRPr lang="ru-RU" dirty="0"/>
          </a:p>
          <a:p>
            <a:r>
              <a:rPr lang="ru-RU" dirty="0" smtClean="0"/>
              <a:t>Типичные ошибки</a:t>
            </a:r>
          </a:p>
          <a:p>
            <a:pPr lvl="1"/>
            <a:r>
              <a:rPr lang="ru-RU" dirty="0" smtClean="0"/>
              <a:t>Выборка ненужных </a:t>
            </a:r>
            <a:r>
              <a:rPr lang="ru-RU" dirty="0" smtClean="0"/>
              <a:t>строк</a:t>
            </a:r>
            <a:endParaRPr lang="en-US" dirty="0" smtClean="0"/>
          </a:p>
          <a:p>
            <a:pPr lvl="1"/>
            <a:r>
              <a:rPr lang="ru-RU" dirty="0" smtClean="0"/>
              <a:t>Выборка всех столбцов </a:t>
            </a:r>
            <a:r>
              <a:rPr lang="en-US" dirty="0" smtClean="0"/>
              <a:t>(SELECT *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Время выполнения</a:t>
            </a:r>
          </a:p>
          <a:p>
            <a:r>
              <a:rPr lang="ru-RU" dirty="0" smtClean="0"/>
              <a:t>Количество проанализированных строк</a:t>
            </a:r>
          </a:p>
          <a:p>
            <a:r>
              <a:rPr lang="ru-RU" dirty="0" smtClean="0"/>
              <a:t>Количество возвращенных строк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способы, в порядке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Добавить/изменить индекс(ы)</a:t>
            </a:r>
          </a:p>
          <a:p>
            <a:r>
              <a:rPr lang="ru-RU" dirty="0" smtClean="0"/>
              <a:t>Изменить схему</a:t>
            </a:r>
          </a:p>
          <a:p>
            <a:r>
              <a:rPr lang="ru-RU" dirty="0" smtClean="0"/>
              <a:t>Переписать запрос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сложный или несколько простых 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свыше 50 000 </a:t>
            </a:r>
            <a:r>
              <a:rPr lang="ru-RU" b="1" i="1" dirty="0" smtClean="0"/>
              <a:t>простых</a:t>
            </a:r>
            <a:r>
              <a:rPr lang="ru-RU" dirty="0" smtClean="0"/>
              <a:t> </a:t>
            </a:r>
            <a:r>
              <a:rPr lang="ru-RU" dirty="0"/>
              <a:t>запросов в секунду на типичном серверном </a:t>
            </a:r>
            <a:r>
              <a:rPr lang="ru-RU" dirty="0" smtClean="0"/>
              <a:t>оборудовании</a:t>
            </a:r>
            <a:endParaRPr lang="en-US" dirty="0" smtClean="0"/>
          </a:p>
          <a:p>
            <a:r>
              <a:rPr lang="ru-RU" dirty="0" smtClean="0"/>
              <a:t>свыше 2000</a:t>
            </a:r>
            <a:r>
              <a:rPr lang="en-US" dirty="0" smtClean="0"/>
              <a:t> </a:t>
            </a:r>
            <a:r>
              <a:rPr lang="ru-RU" b="1" i="1" dirty="0"/>
              <a:t>простых</a:t>
            </a:r>
            <a:r>
              <a:rPr lang="ru-RU" dirty="0" smtClean="0"/>
              <a:t> </a:t>
            </a:r>
            <a:r>
              <a:rPr lang="ru-RU" dirty="0"/>
              <a:t>запросов в секунду от одиночного клиента в гигабитной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42015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Разбиение запроса на части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136603" cy="369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1587"/>
            <a:ext cx="10216022" cy="20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соединения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059804" cy="169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65" y="3803249"/>
            <a:ext cx="10081951" cy="11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Соединение в приложении может оказаться эффективнее в </a:t>
            </a:r>
            <a:r>
              <a:rPr lang="ru-RU" dirty="0" smtClean="0"/>
              <a:t>следующих </a:t>
            </a:r>
            <a:r>
              <a:rPr lang="ru-RU" dirty="0"/>
              <a:t>случаях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Организован кэш и вы повторно используете ранее </a:t>
            </a:r>
            <a:r>
              <a:rPr lang="ru-RU" dirty="0" smtClean="0"/>
              <a:t>запрошенные данные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Данные распределены по нескольким </a:t>
            </a:r>
            <a:r>
              <a:rPr lang="ru-RU" dirty="0" smtClean="0"/>
              <a:t>серверам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В соединении несколько раз встречается одна и та же таблица</a:t>
            </a:r>
          </a:p>
        </p:txBody>
      </p:sp>
    </p:spTree>
    <p:extLst>
      <p:ext uri="{BB962C8B-B14F-4D97-AF65-F5344CB8AC3E}">
        <p14:creationId xmlns:p14="http://schemas.microsoft.com/office/powerpoint/2010/main" val="19174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Коррелированные подзапросы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Худший случай – подзапрос в </a:t>
            </a:r>
            <a:r>
              <a:rPr lang="en-US" b="1" dirty="0" smtClean="0"/>
              <a:t>IN ()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sakila.film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film_id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film_id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sakila.film_actor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actor_id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film.*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sakila.film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INNER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sakila.film_actor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USING(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film_id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actor_id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1;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1175"/>
            <a:ext cx="10244644" cy="1749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9219"/>
            <a:ext cx="10252242" cy="181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Изолированность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транзакции невидимы другим транзакциям, пока она не закончена.</a:t>
            </a:r>
          </a:p>
          <a:p>
            <a:r>
              <a:rPr lang="ru-RU" dirty="0"/>
              <a:t>В</a:t>
            </a:r>
            <a:r>
              <a:rPr lang="ru-RU" dirty="0" smtClean="0"/>
              <a:t> примере</a:t>
            </a:r>
            <a:r>
              <a:rPr lang="en-US" dirty="0" smtClean="0"/>
              <a:t>: </a:t>
            </a:r>
            <a:r>
              <a:rPr lang="ru-RU" dirty="0" smtClean="0"/>
              <a:t>гарантирует, что если программа суммирования остатков на банковских счетах будет запущена после третьей строки, но перед четвертой, она по-прежнему увидит $200 на текущем счете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4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Либо в памяти</a:t>
            </a:r>
          </a:p>
          <a:p>
            <a:pPr lvl="1"/>
            <a:r>
              <a:rPr lang="ru-RU" dirty="0" smtClean="0"/>
              <a:t>Если помещается</a:t>
            </a:r>
          </a:p>
          <a:p>
            <a:pPr lvl="1"/>
            <a:r>
              <a:rPr lang="en-US" dirty="0" smtClean="0"/>
              <a:t>Quicksort</a:t>
            </a:r>
            <a:endParaRPr lang="ru-RU" dirty="0" smtClean="0"/>
          </a:p>
          <a:p>
            <a:r>
              <a:rPr lang="ru-RU" dirty="0" smtClean="0"/>
              <a:t>Либо на диске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010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</a:t>
            </a:r>
            <a:r>
              <a:rPr lang="en-US" dirty="0" smtClean="0"/>
              <a:t>LIMIT </a:t>
            </a:r>
            <a:r>
              <a:rPr lang="ru-RU" dirty="0" smtClean="0"/>
              <a:t>со смещением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10000, </a:t>
            </a:r>
            <a:r>
              <a:rPr lang="en-US" dirty="0" smtClean="0"/>
              <a:t>20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Переписать запрос так, чтобы использовался покрывающий индекс для поиска строк</a:t>
            </a:r>
          </a:p>
          <a:p>
            <a:r>
              <a:rPr lang="ru-RU" dirty="0" smtClean="0"/>
              <a:t>Вычисленная колонка </a:t>
            </a:r>
            <a:r>
              <a:rPr lang="en-US" dirty="0" smtClean="0"/>
              <a:t>position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9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Подсказки оптимизатору запросов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HIGH_PRIORITY </a:t>
            </a:r>
            <a:r>
              <a:rPr lang="ru-RU" dirty="0"/>
              <a:t>и </a:t>
            </a:r>
            <a:r>
              <a:rPr lang="en-US" dirty="0" smtClean="0"/>
              <a:t>LOW_PRIORITY</a:t>
            </a:r>
          </a:p>
          <a:p>
            <a:r>
              <a:rPr lang="en-US" dirty="0" smtClean="0"/>
              <a:t>DELAYED</a:t>
            </a:r>
            <a:r>
              <a:rPr lang="ru-RU" dirty="0" smtClean="0"/>
              <a:t> (</a:t>
            </a:r>
            <a:r>
              <a:rPr lang="en-US" dirty="0" smtClean="0"/>
              <a:t>insert </a:t>
            </a:r>
            <a:r>
              <a:rPr lang="ru-RU" dirty="0" smtClean="0"/>
              <a:t>и </a:t>
            </a:r>
            <a:r>
              <a:rPr lang="en-US" dirty="0" smtClean="0"/>
              <a:t>replace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STRAIGHT_JOIN</a:t>
            </a:r>
          </a:p>
          <a:p>
            <a:r>
              <a:rPr lang="en-US" dirty="0"/>
              <a:t>SQL_SMALL_RESULT </a:t>
            </a:r>
            <a:r>
              <a:rPr lang="ru-RU" dirty="0"/>
              <a:t>и </a:t>
            </a:r>
            <a:r>
              <a:rPr lang="en-US" dirty="0" smtClean="0"/>
              <a:t>SQL_BIG_RESULT</a:t>
            </a:r>
          </a:p>
          <a:p>
            <a:r>
              <a:rPr lang="en-US" dirty="0" smtClean="0"/>
              <a:t>SQL_BUFFER_RESULT</a:t>
            </a:r>
          </a:p>
          <a:p>
            <a:r>
              <a:rPr lang="en-US" dirty="0" smtClean="0"/>
              <a:t>USE </a:t>
            </a:r>
            <a:r>
              <a:rPr lang="en-US" dirty="0"/>
              <a:t>INDEX, IGNORE INDEX и FORCE INDEX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95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Долговечность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Будучи зафиксированы, внесенные в ходе транзакции изменения становятся постоянными. </a:t>
            </a:r>
          </a:p>
          <a:p>
            <a:r>
              <a:rPr lang="ru-RU" dirty="0" smtClean="0"/>
              <a:t>Изменения должны быть записаны так, чтобы данные не могли быть потеряны в случае сбоя системы.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3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91" y="287677"/>
            <a:ext cx="12082409" cy="27226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 </a:t>
            </a:r>
            <a:r>
              <a:rPr lang="ru-RU" dirty="0" smtClean="0"/>
              <a:t> </a:t>
            </a:r>
            <a:r>
              <a:rPr lang="en-US" b="1" dirty="0" smtClean="0"/>
              <a:t>START</a:t>
            </a:r>
            <a:r>
              <a:rPr lang="en-US" dirty="0" smtClean="0"/>
              <a:t> </a:t>
            </a:r>
            <a:r>
              <a:rPr lang="en-US" b="1" dirty="0" smtClean="0"/>
              <a:t>TRANSACTION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 (balance</a:t>
            </a:r>
            <a:r>
              <a:rPr lang="ru-RU" dirty="0" smtClean="0"/>
              <a:t> </a:t>
            </a:r>
            <a:r>
              <a:rPr lang="en-US" dirty="0" smtClean="0"/>
              <a:t>&gt;= 200) </a:t>
            </a:r>
            <a:r>
              <a:rPr lang="en-US" b="1" dirty="0" smtClean="0"/>
              <a:t>AS</a:t>
            </a:r>
            <a:r>
              <a:rPr lang="en-US" dirty="0" smtClean="0"/>
              <a:t> valid </a:t>
            </a:r>
            <a:r>
              <a:rPr lang="en-US" b="1" dirty="0" smtClean="0"/>
              <a:t>FROM</a:t>
            </a:r>
            <a:r>
              <a:rPr lang="en-US" dirty="0" smtClean="0"/>
              <a:t> checking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customer_id</a:t>
            </a:r>
            <a:r>
              <a:rPr lang="en-US" dirty="0" smtClean="0"/>
              <a:t> = </a:t>
            </a:r>
            <a:r>
              <a:rPr lang="ru-RU" dirty="0" smtClean="0"/>
              <a:t>67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ru-RU" dirty="0" smtClean="0"/>
              <a:t> </a:t>
            </a:r>
            <a:r>
              <a:rPr lang="en-US" b="1" dirty="0" smtClean="0"/>
              <a:t>UPDATE</a:t>
            </a:r>
            <a:r>
              <a:rPr lang="en-US" dirty="0" smtClean="0"/>
              <a:t> checking </a:t>
            </a:r>
            <a:r>
              <a:rPr lang="en-US" b="1" dirty="0" smtClean="0"/>
              <a:t>SET</a:t>
            </a:r>
            <a:r>
              <a:rPr lang="en-US" dirty="0" smtClean="0"/>
              <a:t> balance = balance - 200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customer_id</a:t>
            </a:r>
            <a:r>
              <a:rPr lang="en-US" dirty="0" smtClean="0"/>
              <a:t> = </a:t>
            </a:r>
            <a:r>
              <a:rPr lang="ru-RU" dirty="0" smtClean="0"/>
              <a:t>67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4 </a:t>
            </a:r>
            <a:r>
              <a:rPr lang="ru-RU" dirty="0" smtClean="0"/>
              <a:t> </a:t>
            </a:r>
            <a:r>
              <a:rPr lang="en-US" b="1" dirty="0" smtClean="0"/>
              <a:t>UPDATE</a:t>
            </a:r>
            <a:r>
              <a:rPr lang="en-US" dirty="0" smtClean="0"/>
              <a:t> savings </a:t>
            </a:r>
            <a:r>
              <a:rPr lang="en-US" b="1" dirty="0" smtClean="0"/>
              <a:t>SET</a:t>
            </a:r>
            <a:r>
              <a:rPr lang="en-US" dirty="0" smtClean="0"/>
              <a:t> balance = balance + 200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customer_id</a:t>
            </a:r>
            <a:r>
              <a:rPr lang="en-US" dirty="0" smtClean="0"/>
              <a:t> = </a:t>
            </a:r>
            <a:r>
              <a:rPr lang="ru-RU" dirty="0" smtClean="0"/>
              <a:t>67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5 </a:t>
            </a:r>
            <a:r>
              <a:rPr lang="ru-RU" dirty="0" smtClean="0"/>
              <a:t> </a:t>
            </a:r>
            <a:r>
              <a:rPr lang="en-US" b="1" dirty="0" smtClean="0"/>
              <a:t>COMMIT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622" y="3851098"/>
            <a:ext cx="12082409" cy="2722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Другой </a:t>
            </a:r>
            <a:r>
              <a:rPr lang="en-US" dirty="0" err="1" smtClean="0"/>
              <a:t>sql</a:t>
            </a:r>
            <a:r>
              <a:rPr lang="en-US" dirty="0" smtClean="0"/>
              <a:t>-</a:t>
            </a:r>
            <a:r>
              <a:rPr lang="ru-RU" dirty="0" smtClean="0"/>
              <a:t>клиент  снимет весь остаток с текущего счета в момент между выполнением строк 3 и 4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81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изоляции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правил, устанавливающих, какие изменения видны внутри и вне транзакции, а какие нет.</a:t>
            </a:r>
          </a:p>
          <a:p>
            <a:r>
              <a:rPr lang="ru-RU" dirty="0" smtClean="0"/>
              <a:t>Стандартизировано, но разные СУБД всё равно могут работать по разному или поддерживать не все уровни.</a:t>
            </a:r>
          </a:p>
          <a:p>
            <a:endParaRPr lang="ru-RU" dirty="0"/>
          </a:p>
          <a:p>
            <a:r>
              <a:rPr lang="en-US" b="1" dirty="0" smtClean="0"/>
              <a:t>SET TRANSACTION ISOLATION LEVEL </a:t>
            </a:r>
            <a:r>
              <a:rPr lang="en-US" dirty="0" smtClean="0"/>
              <a:t>&lt;</a:t>
            </a:r>
            <a:r>
              <a:rPr lang="ru-RU" dirty="0" smtClean="0"/>
              <a:t>название</a:t>
            </a:r>
            <a:r>
              <a:rPr lang="en-US" dirty="0" smtClean="0"/>
              <a:t>&gt;;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6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UNCOMMITED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езафиксированные изменения видны снаружи</a:t>
            </a:r>
          </a:p>
          <a:p>
            <a:r>
              <a:rPr lang="en-US" dirty="0" smtClean="0"/>
              <a:t>Dirty read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9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COMMITED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ранзакция увидит</a:t>
            </a:r>
            <a:r>
              <a:rPr lang="en-US" dirty="0" smtClean="0"/>
              <a:t> </a:t>
            </a:r>
            <a:r>
              <a:rPr lang="ru-RU" dirty="0" smtClean="0"/>
              <a:t>только те изменения, которые были уже зафиксированы другими</a:t>
            </a:r>
            <a:r>
              <a:rPr lang="en-US" dirty="0" smtClean="0"/>
              <a:t> </a:t>
            </a:r>
            <a:r>
              <a:rPr lang="ru-RU" dirty="0" smtClean="0"/>
              <a:t>транзакциями к моменту ее начала</a:t>
            </a:r>
          </a:p>
          <a:p>
            <a:r>
              <a:rPr lang="ru-RU" dirty="0" smtClean="0"/>
              <a:t>Изменения</a:t>
            </a:r>
            <a:r>
              <a:rPr lang="en-US" dirty="0" smtClean="0"/>
              <a:t> </a:t>
            </a:r>
            <a:r>
              <a:rPr lang="ru-RU" dirty="0" smtClean="0"/>
              <a:t>останутся невидимыми для других транзакций, пока текущая транзакция не будет зафиксирована</a:t>
            </a:r>
            <a:endParaRPr lang="en-US" dirty="0" smtClean="0"/>
          </a:p>
          <a:p>
            <a:r>
              <a:rPr lang="ru-RU" dirty="0" smtClean="0"/>
              <a:t>Уровень изоляции по умолчанию в большинстве СУБД (не в </a:t>
            </a:r>
            <a:r>
              <a:rPr lang="en-US" dirty="0" smtClean="0"/>
              <a:t>MySQL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Возможно </a:t>
            </a:r>
            <a:r>
              <a:rPr lang="ru-RU" b="1" i="1" dirty="0" smtClean="0"/>
              <a:t>невоспроизводимое чтение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Невоспроизводимое чтение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957383"/>
              </p:ext>
            </p:extLst>
          </p:nvPr>
        </p:nvGraphicFramePr>
        <p:xfrm>
          <a:off x="692727" y="1767249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Транзакция 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Транзакция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SELECT f2 FROM tbl1 WHERE f1=1;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UPDATE tbl1 SET f2=f2+1 WHERE f1=1;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COMMIT;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SELECT f2 FROM tbl1 WHERE f1=1;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92727" y="17680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726" y="4186490"/>
            <a:ext cx="106610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Выполненная </a:t>
            </a:r>
            <a:r>
              <a:rPr lang="ru-RU" sz="2800" dirty="0"/>
              <a:t>два раза одна и та же команда возвращает разный результат.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7567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REPEATABLE READ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97629" cy="4351338"/>
          </a:xfrm>
        </p:spPr>
        <p:txBody>
          <a:bodyPr/>
          <a:lstStyle/>
          <a:p>
            <a:r>
              <a:rPr lang="ru-RU" dirty="0" smtClean="0"/>
              <a:t>Любые строки, которые считываются в контексте транзакции будут «выглядеть такими же» при последовательных операциях чтения в пределах одной и той же транзакции</a:t>
            </a:r>
          </a:p>
          <a:p>
            <a:r>
              <a:rPr lang="ru-RU" dirty="0" smtClean="0"/>
              <a:t>Уровень изоляции по умолчанию в </a:t>
            </a:r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32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 reads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848"/>
          </a:xfrm>
        </p:spPr>
        <p:txBody>
          <a:bodyPr/>
          <a:lstStyle/>
          <a:p>
            <a:r>
              <a:rPr lang="ru-RU" dirty="0" smtClean="0"/>
              <a:t>В транзакции 1 выбрали диапазон строк</a:t>
            </a:r>
          </a:p>
          <a:p>
            <a:r>
              <a:rPr lang="ru-RU" dirty="0" smtClean="0"/>
              <a:t>Транзакция 2 вставляет новую строку в этот диапазон</a:t>
            </a:r>
          </a:p>
          <a:p>
            <a:r>
              <a:rPr lang="ru-RU" dirty="0" smtClean="0"/>
              <a:t>Транзакция 1 снова выбирает этот диапазон строк</a:t>
            </a:r>
          </a:p>
          <a:p>
            <a:endParaRPr lang="ru-R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41638"/>
              </p:ext>
            </p:extLst>
          </p:nvPr>
        </p:nvGraphicFramePr>
        <p:xfrm>
          <a:off x="838200" y="3824649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Транзакция 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Транзакция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SELECT SUM(f2) FROM tbl1;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INSERT INTO tbl1 (f1,f2) VALUES (15,20);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COMMIT;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SELECT SUM(f2) FROM tbl1;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38254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2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236" y="1825625"/>
            <a:ext cx="5431564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51" y="29509"/>
            <a:ext cx="4923204" cy="68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Полная блокировка строк/таблиц, которые использует транзакция</a:t>
            </a:r>
          </a:p>
          <a:p>
            <a:r>
              <a:rPr lang="ru-RU" dirty="0" smtClean="0"/>
              <a:t>Одновременно с одними и теми же данными может работать только одна транзакция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6530" y="719664"/>
          <a:ext cx="11141765" cy="445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353"/>
                <a:gridCol w="2228353"/>
                <a:gridCol w="2228353"/>
                <a:gridCol w="2228353"/>
                <a:gridCol w="2228353"/>
              </a:tblGrid>
              <a:tr h="123217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Уровень изоляции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 чернового</a:t>
                      </a:r>
                      <a:r>
                        <a:rPr lang="ru-RU" baseline="0" dirty="0" smtClean="0"/>
                        <a:t> чтения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 невоспроизводимого чтения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 фантомного чтения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Блокировки</a:t>
                      </a:r>
                      <a:r>
                        <a:rPr lang="ru-RU" baseline="0" dirty="0" smtClean="0"/>
                        <a:t> на чтения</a:t>
                      </a:r>
                      <a:endParaRPr lang="ru-RU" dirty="0"/>
                    </a:p>
                  </a:txBody>
                  <a:tcPr anchor="ctr"/>
                </a:tc>
              </a:tr>
              <a:tr h="86252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UNCOMMITED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</a:tr>
              <a:tr h="86252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 COMMITED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</a:tr>
              <a:tr h="86252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REPEATABLE READ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</a:tr>
              <a:tr h="49971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SERIALIZABLE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ru-RU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245238"/>
            <a:ext cx="10515600" cy="1325563"/>
          </a:xfrm>
        </p:spPr>
        <p:txBody>
          <a:bodyPr/>
          <a:lstStyle/>
          <a:p>
            <a:r>
              <a:rPr lang="ru-RU" dirty="0" smtClean="0"/>
              <a:t>Уровни изоляции </a:t>
            </a:r>
            <a:r>
              <a:rPr lang="en-US" dirty="0" smtClean="0"/>
              <a:t>ANSI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4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6530" y="719664"/>
          <a:ext cx="11141765" cy="445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353"/>
                <a:gridCol w="2228353"/>
                <a:gridCol w="2228353"/>
                <a:gridCol w="2228353"/>
                <a:gridCol w="2228353"/>
              </a:tblGrid>
              <a:tr h="123217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Уровень изоляции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 чернового</a:t>
                      </a:r>
                      <a:r>
                        <a:rPr lang="ru-RU" baseline="0" dirty="0" smtClean="0"/>
                        <a:t> чтения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 невоспроизводимого чтения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 фантомного чтения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Блокировки</a:t>
                      </a:r>
                      <a:r>
                        <a:rPr lang="ru-RU" baseline="0" dirty="0" smtClean="0"/>
                        <a:t> на чтения</a:t>
                      </a:r>
                      <a:endParaRPr lang="ru-RU" dirty="0"/>
                    </a:p>
                  </a:txBody>
                  <a:tcPr anchor="ctr"/>
                </a:tc>
              </a:tr>
              <a:tr h="86252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UNCOMMITED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</a:tr>
              <a:tr h="86252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 COMMITED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</a:tr>
              <a:tr h="86252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REPEATABLE READ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</a:tr>
              <a:tr h="49971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SERIALIZABLE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ru-RU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245238"/>
            <a:ext cx="10515600" cy="1325563"/>
          </a:xfrm>
        </p:spPr>
        <p:txBody>
          <a:bodyPr/>
          <a:lstStyle/>
          <a:p>
            <a:r>
              <a:rPr lang="ru-RU" dirty="0" smtClean="0"/>
              <a:t>Уровни изоляции </a:t>
            </a:r>
            <a:r>
              <a:rPr lang="en-US" dirty="0" smtClean="0"/>
              <a:t>MySQL c Engine=</a:t>
            </a:r>
            <a:r>
              <a:rPr lang="en-US" dirty="0" err="1" smtClean="0"/>
              <a:t>InnoDB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5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«Минусы» транзакций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Дополнительные действия – меньше производительность.</a:t>
            </a:r>
          </a:p>
          <a:p>
            <a:r>
              <a:rPr lang="ru-RU" dirty="0" smtClean="0"/>
              <a:t>Вы не </a:t>
            </a:r>
            <a:r>
              <a:rPr lang="ru-RU" dirty="0"/>
              <a:t>можете надежно сочетать различные </a:t>
            </a:r>
            <a:r>
              <a:rPr lang="ru-RU" dirty="0" smtClean="0"/>
              <a:t>подсистемы в </a:t>
            </a:r>
            <a:r>
              <a:rPr lang="ru-RU" dirty="0"/>
              <a:t>одной </a:t>
            </a:r>
            <a:r>
              <a:rPr lang="ru-RU" dirty="0" smtClean="0"/>
              <a:t>транзакции</a:t>
            </a:r>
          </a:p>
          <a:p>
            <a:r>
              <a:rPr lang="ru-RU" dirty="0" smtClean="0"/>
              <a:t>Некоторые операции, вызванные внутри транзакции, приводят к неопределённому поведению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900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Журнал транзакций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Упреждающая запись в журнал</a:t>
            </a:r>
            <a:r>
              <a:rPr lang="en-US" dirty="0" smtClean="0"/>
              <a:t>:</a:t>
            </a:r>
          </a:p>
          <a:p>
            <a:pPr lvl="1"/>
            <a:r>
              <a:rPr lang="ru-RU" dirty="0"/>
              <a:t>Вместо обновления </a:t>
            </a:r>
            <a:r>
              <a:rPr lang="ru-RU" dirty="0" smtClean="0"/>
              <a:t>таблиц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диске каждый раз, когда </a:t>
            </a:r>
            <a:r>
              <a:rPr lang="ru-RU" dirty="0" smtClean="0"/>
              <a:t>происходит</a:t>
            </a:r>
            <a:r>
              <a:rPr lang="en-US" dirty="0" smtClean="0"/>
              <a:t> </a:t>
            </a:r>
            <a:r>
              <a:rPr lang="ru-RU" dirty="0" smtClean="0"/>
              <a:t>какое-либо </a:t>
            </a:r>
            <a:r>
              <a:rPr lang="ru-RU" dirty="0"/>
              <a:t>изменение, </a:t>
            </a:r>
            <a:r>
              <a:rPr lang="ru-RU" dirty="0" smtClean="0"/>
              <a:t>подсистема</a:t>
            </a:r>
            <a:r>
              <a:rPr lang="en-US" dirty="0" smtClean="0"/>
              <a:t> </a:t>
            </a:r>
            <a:r>
              <a:rPr lang="ru-RU" dirty="0" smtClean="0"/>
              <a:t>хранения </a:t>
            </a:r>
            <a:r>
              <a:rPr lang="ru-RU" dirty="0"/>
              <a:t>данных может </a:t>
            </a:r>
            <a:r>
              <a:rPr lang="ru-RU" dirty="0" smtClean="0"/>
              <a:t>изменить</a:t>
            </a:r>
            <a:r>
              <a:rPr lang="en-US" dirty="0" smtClean="0"/>
              <a:t> </a:t>
            </a:r>
            <a:r>
              <a:rPr lang="ru-RU" dirty="0" smtClean="0"/>
              <a:t>находящуюся </a:t>
            </a:r>
            <a:r>
              <a:rPr lang="ru-RU" dirty="0"/>
              <a:t>в памяти копию данных. </a:t>
            </a:r>
            <a:endParaRPr lang="en-US" dirty="0" smtClean="0"/>
          </a:p>
          <a:p>
            <a:pPr lvl="1"/>
            <a:r>
              <a:rPr lang="ru-RU" dirty="0" smtClean="0"/>
              <a:t>Затем подсистема</a:t>
            </a:r>
            <a:r>
              <a:rPr lang="en-US" dirty="0" smtClean="0"/>
              <a:t> </a:t>
            </a:r>
            <a:r>
              <a:rPr lang="ru-RU" dirty="0" smtClean="0"/>
              <a:t>хранения </a:t>
            </a:r>
            <a:r>
              <a:rPr lang="ru-RU" dirty="0"/>
              <a:t>запишет сведения об изменениях в </a:t>
            </a:r>
            <a:r>
              <a:rPr lang="ru-RU" dirty="0" smtClean="0"/>
              <a:t>журнал</a:t>
            </a:r>
            <a:r>
              <a:rPr lang="en-US" dirty="0" smtClean="0"/>
              <a:t> </a:t>
            </a:r>
            <a:r>
              <a:rPr lang="ru-RU" dirty="0" smtClean="0"/>
              <a:t>транзакции</a:t>
            </a:r>
            <a:r>
              <a:rPr lang="ru-RU" dirty="0"/>
              <a:t>, который хранится на диске и потому долговечен (</a:t>
            </a:r>
            <a:r>
              <a:rPr lang="ru-RU" dirty="0" err="1" smtClean="0"/>
              <a:t>энерго</a:t>
            </a:r>
            <a:r>
              <a:rPr lang="ru-RU" dirty="0" smtClean="0"/>
              <a:t>-независим</a:t>
            </a:r>
            <a:r>
              <a:rPr lang="ru-RU" dirty="0"/>
              <a:t>). </a:t>
            </a:r>
            <a:endParaRPr lang="en-US" dirty="0" smtClean="0"/>
          </a:p>
          <a:p>
            <a:pPr lvl="1"/>
            <a:r>
              <a:rPr lang="ru-RU" dirty="0" smtClean="0"/>
              <a:t>Впоследствии </a:t>
            </a:r>
            <a:r>
              <a:rPr lang="ru-RU" dirty="0"/>
              <a:t>в какой-то </a:t>
            </a:r>
            <a:r>
              <a:rPr lang="ru-RU" dirty="0" smtClean="0"/>
              <a:t>более </a:t>
            </a:r>
            <a:r>
              <a:rPr lang="ru-RU" dirty="0"/>
              <a:t>поздний момент времени процесс обновит </a:t>
            </a:r>
            <a:r>
              <a:rPr lang="ru-RU" dirty="0" smtClean="0"/>
              <a:t>таблицу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диске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0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</a:t>
            </a:r>
            <a:r>
              <a:rPr lang="en-US" dirty="0" smtClean="0"/>
              <a:t>AUTOCOMMIT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3825" y="1490356"/>
            <a:ext cx="10515600" cy="4351338"/>
          </a:xfrm>
        </p:spPr>
        <p:txBody>
          <a:bodyPr/>
          <a:lstStyle/>
          <a:p>
            <a:pPr marL="1371600" lvl="3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‘AUTOCOMMIT’;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+---------------+-------+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Variable_name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Value |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+---------------+-------+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autocommit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|    ON |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+---------------+-------+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row in set (0.00 sec)</a:t>
            </a:r>
          </a:p>
          <a:p>
            <a:pPr marL="1371600" lvl="3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AUTOCOMMIT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199" y="4545890"/>
            <a:ext cx="10982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choolBookC"/>
              </a:rPr>
              <a:t>После </a:t>
            </a:r>
            <a:r>
              <a:rPr lang="ru-RU" sz="2400" dirty="0" smtClean="0">
                <a:latin typeface="SchoolBookC"/>
              </a:rPr>
              <a:t>отправки</a:t>
            </a:r>
            <a:r>
              <a:rPr lang="en-US" sz="2400" dirty="0" smtClean="0">
                <a:latin typeface="SchoolBookC"/>
              </a:rPr>
              <a:t> </a:t>
            </a:r>
            <a:r>
              <a:rPr lang="ru-RU" sz="2400" dirty="0" smtClean="0">
                <a:latin typeface="SchoolBookC"/>
              </a:rPr>
              <a:t>запроса </a:t>
            </a:r>
            <a:r>
              <a:rPr lang="ru-RU" sz="2400" dirty="0">
                <a:latin typeface="SchoolBookC"/>
              </a:rPr>
              <a:t>в режиме </a:t>
            </a:r>
            <a:r>
              <a:rPr lang="ru-RU" sz="2400" dirty="0">
                <a:latin typeface="MonoCondensedC"/>
              </a:rPr>
              <a:t>AUTOCOMMIT=0 </a:t>
            </a:r>
            <a:r>
              <a:rPr lang="ru-RU" sz="2400" dirty="0">
                <a:latin typeface="SchoolBookC"/>
              </a:rPr>
              <a:t>вы оказываетесь в транзакции, </a:t>
            </a:r>
            <a:r>
              <a:rPr lang="ru-RU" sz="2400" dirty="0" smtClean="0">
                <a:latin typeface="SchoolBookC"/>
              </a:rPr>
              <a:t>пока</a:t>
            </a:r>
            <a:r>
              <a:rPr lang="en-US" sz="2400" dirty="0" smtClean="0">
                <a:latin typeface="SchoolBookC"/>
              </a:rPr>
              <a:t> </a:t>
            </a:r>
            <a:r>
              <a:rPr lang="ru-RU" sz="2400" dirty="0" smtClean="0">
                <a:latin typeface="SchoolBookC"/>
              </a:rPr>
              <a:t>не </a:t>
            </a:r>
            <a:r>
              <a:rPr lang="ru-RU" sz="2400" dirty="0">
                <a:latin typeface="SchoolBookC"/>
              </a:rPr>
              <a:t>выполните команду </a:t>
            </a:r>
            <a:r>
              <a:rPr lang="ru-RU" sz="2400" b="1" dirty="0">
                <a:latin typeface="MonoCondensedC"/>
              </a:rPr>
              <a:t>COMMIT</a:t>
            </a:r>
            <a:r>
              <a:rPr lang="ru-RU" sz="2400" dirty="0">
                <a:latin typeface="MonoCondensedC"/>
              </a:rPr>
              <a:t> </a:t>
            </a:r>
            <a:r>
              <a:rPr lang="ru-RU" sz="2400" dirty="0">
                <a:latin typeface="SchoolBookC"/>
              </a:rPr>
              <a:t>или </a:t>
            </a:r>
            <a:r>
              <a:rPr lang="ru-RU" sz="2400" b="1" dirty="0" smtClean="0">
                <a:latin typeface="MonoCondensedC"/>
              </a:rPr>
              <a:t>ROLLBACK</a:t>
            </a:r>
            <a:r>
              <a:rPr lang="ru-RU" sz="2400" dirty="0" smtClean="0">
                <a:latin typeface="SchoolBookC"/>
              </a:rPr>
              <a:t>.</a:t>
            </a:r>
            <a:endParaRPr lang="en-US" sz="2400" dirty="0" smtClean="0">
              <a:latin typeface="SchoolBookC"/>
            </a:endParaRPr>
          </a:p>
          <a:p>
            <a:r>
              <a:rPr lang="ru-RU" sz="2400" dirty="0" smtClean="0">
                <a:latin typeface="SchoolBookC"/>
              </a:rPr>
              <a:t>После </a:t>
            </a:r>
            <a:r>
              <a:rPr lang="ru-RU" sz="2400" dirty="0">
                <a:latin typeface="SchoolBookC"/>
              </a:rPr>
              <a:t>этого </a:t>
            </a:r>
            <a:r>
              <a:rPr lang="ru-RU" sz="2400" dirty="0" err="1">
                <a:latin typeface="SchoolBookC"/>
              </a:rPr>
              <a:t>MySQL</a:t>
            </a:r>
            <a:r>
              <a:rPr lang="ru-RU" sz="2400" dirty="0">
                <a:latin typeface="SchoolBookC"/>
              </a:rPr>
              <a:t> </a:t>
            </a:r>
            <a:r>
              <a:rPr lang="ru-RU" sz="2400" dirty="0" smtClean="0">
                <a:latin typeface="SchoolBookC"/>
              </a:rPr>
              <a:t>немедленно </a:t>
            </a:r>
            <a:r>
              <a:rPr lang="ru-RU" sz="2400" dirty="0">
                <a:latin typeface="SchoolBookC"/>
              </a:rPr>
              <a:t>начинает новую транзакцию.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10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42"/>
            <a:ext cx="10515600" cy="1325563"/>
          </a:xfrm>
        </p:spPr>
        <p:txBody>
          <a:bodyPr/>
          <a:lstStyle/>
          <a:p>
            <a:r>
              <a:rPr lang="ru-RU" dirty="0" smtClean="0"/>
              <a:t>Взаимоблокировки </a:t>
            </a:r>
            <a:r>
              <a:rPr lang="en-US" dirty="0" smtClean="0"/>
              <a:t>(deadlock)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608"/>
            <a:ext cx="10515600" cy="123562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две или более транзакции </a:t>
            </a:r>
            <a:r>
              <a:rPr lang="ru-RU" dirty="0" smtClean="0"/>
              <a:t>запрашивают </a:t>
            </a:r>
            <a:r>
              <a:rPr lang="ru-RU" dirty="0"/>
              <a:t>блокировку одних и тех же ресурсов, в результате чего </a:t>
            </a:r>
            <a:r>
              <a:rPr lang="ru-RU" dirty="0" smtClean="0"/>
              <a:t>образуется </a:t>
            </a:r>
            <a:r>
              <a:rPr lang="ru-RU" dirty="0"/>
              <a:t>циклическая </a:t>
            </a:r>
            <a:r>
              <a:rPr lang="ru-RU" dirty="0" smtClean="0"/>
              <a:t>зависимость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2788684"/>
            <a:ext cx="1114839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Транзакция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#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StockPrice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close = 45.50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stock_id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4 </a:t>
            </a: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 ‘2002-05-01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StockPrice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close = 19.80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stock_id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3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 ‘2002-05-02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Транзакция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 TRANSACTION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StockPrice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high = 20.12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stock_id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3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 ‘2002-05-02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StockPrice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high = 47.20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stock_id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4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 ‘2002-05-01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Явные и неявные блокировки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Явные блокировки</a:t>
            </a:r>
            <a:r>
              <a:rPr lang="en-US" sz="3600" dirty="0" smtClean="0"/>
              <a:t>:</a:t>
            </a:r>
          </a:p>
          <a:p>
            <a:pPr marL="457200" lvl="1" indent="0">
              <a:buNone/>
            </a:pPr>
            <a:r>
              <a:rPr lang="ru-RU" sz="3200" dirty="0" smtClean="0"/>
              <a:t>В </a:t>
            </a:r>
            <a:r>
              <a:rPr lang="en-US" sz="3200" dirty="0" err="1" smtClean="0"/>
              <a:t>InnoDB</a:t>
            </a:r>
            <a:r>
              <a:rPr lang="en-US" sz="3200" dirty="0" smtClean="0"/>
              <a:t>:</a:t>
            </a:r>
            <a:endParaRPr lang="ru-RU" sz="3200" dirty="0"/>
          </a:p>
          <a:p>
            <a:pPr marL="914400" lvl="2" indent="0">
              <a:buNone/>
            </a:pPr>
            <a:r>
              <a:rPr lang="en-US" sz="2800" dirty="0" smtClean="0"/>
              <a:t>• SELECT ... LOCK IN SHARE MODE</a:t>
            </a:r>
          </a:p>
          <a:p>
            <a:pPr marL="914400" lvl="2" indent="0">
              <a:buNone/>
            </a:pPr>
            <a:r>
              <a:rPr lang="en-US" sz="2800" dirty="0" smtClean="0"/>
              <a:t>• SELECT ... FOR UPDATE</a:t>
            </a:r>
            <a:endParaRPr lang="ru-RU" sz="28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ru-RU" sz="3200" dirty="0" smtClean="0"/>
              <a:t>На уровне СУБД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marL="914400" lvl="2" indent="0">
              <a:buNone/>
            </a:pPr>
            <a:r>
              <a:rPr lang="en-US" sz="2800" dirty="0" smtClean="0"/>
              <a:t>• LOCK TABLES …</a:t>
            </a:r>
            <a:endParaRPr lang="ru-RU" sz="2800" dirty="0" smtClean="0"/>
          </a:p>
          <a:p>
            <a:pPr marL="914400" lvl="2" indent="0">
              <a:buNone/>
            </a:pPr>
            <a:r>
              <a:rPr lang="en-US" sz="2800" dirty="0" smtClean="0"/>
              <a:t>• UNLOCK TABLES …</a:t>
            </a:r>
            <a:endParaRPr lang="ru-RU" sz="2800" dirty="0" smtClean="0"/>
          </a:p>
          <a:p>
            <a:pPr marL="914400" lvl="2" indent="0">
              <a:buNone/>
            </a:pPr>
            <a:r>
              <a:rPr lang="en-US" sz="2800" dirty="0" smtClean="0"/>
              <a:t>•</a:t>
            </a:r>
            <a:r>
              <a:rPr lang="ru-RU" sz="2800" dirty="0" smtClean="0"/>
              <a:t> Функции </a:t>
            </a:r>
            <a:r>
              <a:rPr lang="en-US" sz="2800" dirty="0" smtClean="0"/>
              <a:t>GET_LOCK() </a:t>
            </a:r>
            <a:r>
              <a:rPr lang="ru-RU" sz="2800" dirty="0" smtClean="0"/>
              <a:t>и </a:t>
            </a:r>
            <a:r>
              <a:rPr lang="en-US" sz="2800" dirty="0" smtClean="0"/>
              <a:t>RELEASE_LOCK()</a:t>
            </a:r>
            <a:endParaRPr lang="ru-RU" sz="2800" dirty="0" smtClean="0"/>
          </a:p>
          <a:p>
            <a:pPr marL="914400" lvl="2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172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Явные и неявные блокировки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Неявные блокировки</a:t>
            </a:r>
            <a:r>
              <a:rPr lang="en-US" sz="3600" dirty="0" smtClean="0"/>
              <a:t>:</a:t>
            </a:r>
            <a:endParaRPr lang="ru-RU" sz="3600" dirty="0"/>
          </a:p>
          <a:p>
            <a:pPr marL="742950" indent="-742950">
              <a:buAutoNum type="arabicParenR"/>
            </a:pPr>
            <a:r>
              <a:rPr lang="ru-RU" sz="3600" dirty="0" smtClean="0"/>
              <a:t>строк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таблиц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999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Multiversion Concurrency Control (MVCC)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InnoDB</a:t>
            </a:r>
            <a:r>
              <a:rPr lang="en-US" dirty="0" smtClean="0"/>
              <a:t>, Falcon </a:t>
            </a:r>
            <a:r>
              <a:rPr lang="ru-RU" dirty="0" smtClean="0"/>
              <a:t>и </a:t>
            </a:r>
            <a:r>
              <a:rPr lang="en-US" dirty="0" smtClean="0"/>
              <a:t>PBXT</a:t>
            </a:r>
          </a:p>
          <a:p>
            <a:r>
              <a:rPr lang="ru-RU" dirty="0" smtClean="0"/>
              <a:t>хранятся снимки данных, какими строки были в некоторый момент времени</a:t>
            </a:r>
          </a:p>
          <a:p>
            <a:r>
              <a:rPr lang="ru-RU" dirty="0" smtClean="0"/>
              <a:t>В </a:t>
            </a:r>
            <a:r>
              <a:rPr lang="en-US" dirty="0" err="1" smtClean="0"/>
              <a:t>InnoDB</a:t>
            </a:r>
            <a:r>
              <a:rPr lang="en-US" dirty="0" smtClean="0"/>
              <a:t> </a:t>
            </a:r>
            <a:r>
              <a:rPr lang="ru-RU" dirty="0" smtClean="0"/>
              <a:t>работает только на уровнях изоляции </a:t>
            </a:r>
            <a:r>
              <a:rPr lang="en-US" dirty="0" smtClean="0"/>
              <a:t>REPEATABLE READ </a:t>
            </a:r>
            <a:r>
              <a:rPr lang="ru-RU" dirty="0" smtClean="0"/>
              <a:t>и </a:t>
            </a:r>
            <a:r>
              <a:rPr lang="en-US" dirty="0" smtClean="0"/>
              <a:t>READ COMMITED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Транзакции. </a:t>
            </a:r>
            <a:r>
              <a:rPr lang="en-US" dirty="0" smtClean="0"/>
              <a:t>ACID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Группа операций, которая осуществляется «атомарно» и рассматривается как единое целое.</a:t>
            </a:r>
          </a:p>
          <a:p>
            <a:r>
              <a:rPr lang="ru-RU" dirty="0" smtClean="0"/>
              <a:t>Если СУБД может выполнить всю группу запросов, она делает это, но если любой из запросов не может быть выполнен в результате сбоя или по какой-то другой причине, не будет выполнен ни один запрос группы.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1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MVCC </a:t>
            </a:r>
            <a:r>
              <a:rPr lang="ru-RU" smtClean="0"/>
              <a:t>в </a:t>
            </a:r>
            <a:r>
              <a:rPr lang="en-US" smtClean="0"/>
              <a:t>InnoDB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каждой строкой хранится два значения:</a:t>
            </a:r>
          </a:p>
          <a:p>
            <a:pPr lvl="1"/>
            <a:r>
              <a:rPr lang="ru-RU" dirty="0" smtClean="0"/>
              <a:t>Время создания </a:t>
            </a:r>
          </a:p>
          <a:p>
            <a:pPr lvl="1"/>
            <a:r>
              <a:rPr lang="ru-RU" dirty="0" smtClean="0"/>
              <a:t>Время, когда </a:t>
            </a:r>
            <a:r>
              <a:rPr lang="ru-RU" dirty="0"/>
              <a:t>истек срок </a:t>
            </a:r>
            <a:r>
              <a:rPr lang="ru-RU" dirty="0" smtClean="0"/>
              <a:t>ее хранения (или она была удалена)</a:t>
            </a:r>
          </a:p>
          <a:p>
            <a:r>
              <a:rPr lang="ru-RU" dirty="0" smtClean="0"/>
              <a:t>Вместо записи реальных значений момента времени, когда произошли указанные события, строка хранит системный номер версии для этого момента.</a:t>
            </a:r>
          </a:p>
          <a:p>
            <a:r>
              <a:rPr lang="ru-RU" dirty="0"/>
              <a:t>Данное число увеличивается на единицу в начале </a:t>
            </a:r>
            <a:r>
              <a:rPr lang="ru-RU" dirty="0" smtClean="0"/>
              <a:t>каждой транзакции</a:t>
            </a:r>
          </a:p>
          <a:p>
            <a:r>
              <a:rPr lang="ru-RU" dirty="0" smtClean="0"/>
              <a:t>Все запросы сравнивают версию строки с версией транзакции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 выборке (</a:t>
            </a:r>
            <a:r>
              <a:rPr lang="en-US" smtClean="0"/>
              <a:t>SELECT)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Нужно проверить каждую строку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Номер версии должен быть меньше или равен версии транзакции</a:t>
            </a:r>
          </a:p>
          <a:p>
            <a:pPr lvl="1"/>
            <a:r>
              <a:rPr lang="ru-RU" dirty="0" smtClean="0"/>
              <a:t>Версия удаления не установлена или значение больше, чем версии транзакции</a:t>
            </a:r>
          </a:p>
          <a:p>
            <a:r>
              <a:rPr lang="ru-RU" dirty="0" smtClean="0"/>
              <a:t>Если проверки пройдены – строка может быть использована в запросе.</a:t>
            </a:r>
          </a:p>
        </p:txBody>
      </p:sp>
    </p:spTree>
    <p:extLst>
      <p:ext uri="{BB962C8B-B14F-4D97-AF65-F5344CB8AC3E}">
        <p14:creationId xmlns:p14="http://schemas.microsoft.com/office/powerpoint/2010/main" val="20651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 вставке </a:t>
            </a:r>
            <a:r>
              <a:rPr lang="en-US" smtClean="0"/>
              <a:t>(INSERT)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2089"/>
          </a:xfrm>
        </p:spPr>
        <p:txBody>
          <a:bodyPr/>
          <a:lstStyle/>
          <a:p>
            <a:r>
              <a:rPr lang="ru-RU" dirty="0" smtClean="0"/>
              <a:t>В новую строку записывается текущий номер версии</a:t>
            </a:r>
            <a:endParaRPr lang="ru-R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36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 удалении </a:t>
            </a:r>
            <a:r>
              <a:rPr lang="en-US" dirty="0" smtClean="0"/>
              <a:t>(DELETE)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097111"/>
            <a:ext cx="10515600" cy="932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удаленную строку записывается текущий номер версии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1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 обновлении (</a:t>
            </a:r>
            <a:r>
              <a:rPr lang="en-US" smtClean="0"/>
              <a:t>UPDATE)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Создается новая версия строки (используется текущий номер версии)</a:t>
            </a:r>
          </a:p>
          <a:p>
            <a:r>
              <a:rPr lang="ru-RU" dirty="0" smtClean="0"/>
              <a:t>В «версию удаления» старой строки записывается эта же версия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13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конкурентных запросов в </a:t>
            </a:r>
            <a:r>
              <a:rPr lang="en-US" smtClean="0"/>
              <a:t>MySQL</a:t>
            </a:r>
            <a:br>
              <a:rPr lang="en-US" smtClean="0"/>
            </a:br>
            <a:r>
              <a:rPr lang="ru-RU" smtClean="0"/>
              <a:t>при различных уровнях блокировки</a:t>
            </a:r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999"/>
              </p:ext>
            </p:extLst>
          </p:nvPr>
        </p:nvGraphicFramePr>
        <p:xfrm>
          <a:off x="838200" y="1825623"/>
          <a:ext cx="11078028" cy="405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507"/>
                <a:gridCol w="2769507"/>
                <a:gridCol w="2769507"/>
                <a:gridCol w="2769507"/>
              </a:tblGrid>
              <a:tr h="796097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Стратегия блокировки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Конкуренция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Накладные расходы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Подсистемы хранения</a:t>
                      </a:r>
                      <a:endParaRPr lang="ru-RU" sz="2800" dirty="0"/>
                    </a:p>
                  </a:txBody>
                  <a:tcPr/>
                </a:tc>
              </a:tr>
              <a:tr h="796097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Уровень таблицы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Самая</a:t>
                      </a:r>
                      <a:r>
                        <a:rPr lang="ru-RU" sz="2800" baseline="0" dirty="0" smtClean="0"/>
                        <a:t> низкая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Самая</a:t>
                      </a:r>
                      <a:r>
                        <a:rPr lang="ru-RU" sz="2800" baseline="0" dirty="0" smtClean="0"/>
                        <a:t> низкие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MyISAM</a:t>
                      </a:r>
                      <a:r>
                        <a:rPr lang="en-US" sz="2800" dirty="0" smtClean="0"/>
                        <a:t>,</a:t>
                      </a:r>
                      <a:r>
                        <a:rPr lang="en-US" sz="2800" baseline="0" dirty="0" smtClean="0"/>
                        <a:t> Merge</a:t>
                      </a:r>
                      <a:r>
                        <a:rPr lang="en-US" sz="2800" baseline="0" smtClean="0"/>
                        <a:t>, Memory</a:t>
                      </a:r>
                      <a:endParaRPr lang="ru-RU" sz="2800" dirty="0"/>
                    </a:p>
                  </a:txBody>
                  <a:tcPr/>
                </a:tc>
              </a:tr>
              <a:tr h="796097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Уровень строки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Высокая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Высокие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NDB Cluster</a:t>
                      </a:r>
                      <a:endParaRPr lang="ru-RU" sz="2800"/>
                    </a:p>
                  </a:txBody>
                  <a:tcPr/>
                </a:tc>
              </a:tr>
              <a:tr h="1374085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Уровень строки с </a:t>
                      </a:r>
                      <a:r>
                        <a:rPr lang="en-US" sz="2800" smtClean="0"/>
                        <a:t>MVCC</a:t>
                      </a:r>
                      <a:endParaRPr lang="ru-R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Самая высокая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Самая высокие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InnoDB</a:t>
                      </a:r>
                      <a:r>
                        <a:rPr lang="en-US" sz="2800" dirty="0" smtClean="0"/>
                        <a:t>,</a:t>
                      </a:r>
                      <a:r>
                        <a:rPr lang="en-US" sz="2800" baseline="0" dirty="0" smtClean="0"/>
                        <a:t> Falcon, PBXT, </a:t>
                      </a:r>
                      <a:r>
                        <a:rPr lang="en-US" sz="2800" baseline="0" dirty="0" err="1" smtClean="0"/>
                        <a:t>solidDB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9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88" y="123825"/>
            <a:ext cx="6572250" cy="67341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47450" y="1983036"/>
            <a:ext cx="10818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6096" y="5310130"/>
            <a:ext cx="10818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4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Подсистемы хранения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Каждая БД (</a:t>
            </a:r>
            <a:r>
              <a:rPr lang="en-US" dirty="0" smtClean="0"/>
              <a:t>scheme</a:t>
            </a:r>
            <a:r>
              <a:rPr lang="ru-RU" dirty="0" smtClean="0"/>
              <a:t>) хранится в отдельной папке</a:t>
            </a:r>
          </a:p>
          <a:p>
            <a:r>
              <a:rPr lang="ru-RU" dirty="0" smtClean="0"/>
              <a:t>Для каждой таблицы создается файл</a:t>
            </a:r>
            <a:r>
              <a:rPr lang="en-US" dirty="0" smtClean="0"/>
              <a:t>: </a:t>
            </a:r>
            <a:r>
              <a:rPr lang="ru-RU" b="1" dirty="0" err="1" smtClean="0"/>
              <a:t>названиетаблицы</a:t>
            </a:r>
            <a:r>
              <a:rPr lang="en-US" b="1" dirty="0" smtClean="0"/>
              <a:t>.</a:t>
            </a:r>
            <a:r>
              <a:rPr lang="en-US" b="1" dirty="0" err="1" smtClean="0"/>
              <a:t>frm</a:t>
            </a:r>
            <a:endParaRPr lang="ru-RU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5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2171" y="271144"/>
            <a:ext cx="10363199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\G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 1.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**************************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Engine</a:t>
            </a:r>
            <a:r>
              <a:rPr 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MyISAM</a:t>
            </a:r>
            <a:endParaRPr lang="ru-RU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Row_format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6</a:t>
            </a:r>
          </a:p>
          <a:p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Avg_row_length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59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Data_length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356</a:t>
            </a:r>
          </a:p>
          <a:p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Max_data_length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4294967295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Index_length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2048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Data_free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0</a:t>
            </a:r>
          </a:p>
          <a:p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Auto_increment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NULL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Create_time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2002-01-24 18:07:17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Update_time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2002-01-24 21:56:29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Check_time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NULL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Collation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utf8_bin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Checksum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NULL</a:t>
            </a:r>
          </a:p>
          <a:p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Create_options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Comment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privileges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0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MyISAM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Блокируются таблицы целиком</a:t>
            </a:r>
          </a:p>
          <a:p>
            <a:r>
              <a:rPr lang="ru-RU" dirty="0" smtClean="0"/>
              <a:t>Есть поддержка простейшего полнотекстового поиска</a:t>
            </a:r>
          </a:p>
          <a:p>
            <a:r>
              <a:rPr lang="ru-RU" dirty="0" smtClean="0"/>
              <a:t>Есть возможность сжать таблицу, если она редко изменяется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6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InnoDB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Хранит данные в наборе из одного или нескольких файлов - Табличное пространство</a:t>
            </a:r>
          </a:p>
          <a:p>
            <a:r>
              <a:rPr lang="ru-RU" dirty="0" smtClean="0"/>
              <a:t>Можно разместить табличное пространство на неформатированных разделах диска</a:t>
            </a:r>
          </a:p>
          <a:p>
            <a:r>
              <a:rPr lang="ru-RU" dirty="0" smtClean="0"/>
              <a:t>Шустро работает с внешними ключами</a:t>
            </a:r>
          </a:p>
          <a:p>
            <a:r>
              <a:rPr lang="ru-RU" dirty="0" smtClean="0"/>
              <a:t>Эффективно работает с индексами</a:t>
            </a:r>
          </a:p>
          <a:p>
            <a:r>
              <a:rPr lang="ru-RU" dirty="0" smtClean="0"/>
              <a:t>Не рекомендуется использовать длинные значения для первичных ключей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7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Банковская система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с</a:t>
            </a:r>
            <a:r>
              <a:rPr lang="ru-RU" b="1" dirty="0" err="1" smtClean="0"/>
              <a:t>hecking</a:t>
            </a:r>
            <a:r>
              <a:rPr lang="ru-RU" dirty="0" smtClean="0"/>
              <a:t> - текущий счет</a:t>
            </a:r>
            <a:endParaRPr lang="ru-RU" dirty="0"/>
          </a:p>
          <a:p>
            <a:r>
              <a:rPr lang="ru-RU" b="1" dirty="0" err="1" smtClean="0"/>
              <a:t>savings</a:t>
            </a:r>
            <a:r>
              <a:rPr lang="ru-RU" dirty="0" smtClean="0"/>
              <a:t> - сберегательный счет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переместить $200 с текущего счета клиента банка</a:t>
            </a:r>
            <a:r>
              <a:rPr lang="en-US" dirty="0" smtClean="0"/>
              <a:t> </a:t>
            </a:r>
            <a:r>
              <a:rPr lang="ru-RU" dirty="0" smtClean="0"/>
              <a:t>на его сберегательный счет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2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(Heap)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260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Все данные – в оперативной памяти</a:t>
            </a:r>
          </a:p>
          <a:p>
            <a:r>
              <a:rPr lang="ru-RU" dirty="0" smtClean="0"/>
              <a:t>На диске хранится только структура таблицы</a:t>
            </a:r>
          </a:p>
          <a:p>
            <a:r>
              <a:rPr lang="ru-RU" dirty="0" smtClean="0"/>
              <a:t>Поддержка индексов типа </a:t>
            </a:r>
            <a:r>
              <a:rPr lang="en-US" dirty="0" smtClean="0"/>
              <a:t>HASH</a:t>
            </a:r>
            <a:endParaRPr lang="ru-RU" dirty="0" smtClean="0"/>
          </a:p>
          <a:p>
            <a:r>
              <a:rPr lang="ru-RU" dirty="0" smtClean="0"/>
              <a:t>Не поддерживаются типы </a:t>
            </a:r>
            <a:r>
              <a:rPr lang="en-US" dirty="0" smtClean="0"/>
              <a:t>TEXT </a:t>
            </a:r>
            <a:r>
              <a:rPr lang="ru-RU" dirty="0" smtClean="0"/>
              <a:t>и </a:t>
            </a:r>
            <a:r>
              <a:rPr lang="en-US" dirty="0" smtClean="0"/>
              <a:t>BLOB</a:t>
            </a:r>
            <a:endParaRPr lang="ru-RU" dirty="0" smtClean="0"/>
          </a:p>
          <a:p>
            <a:r>
              <a:rPr lang="en-US" dirty="0" smtClean="0"/>
              <a:t>VARCHAR </a:t>
            </a:r>
            <a:r>
              <a:rPr lang="ru-RU" dirty="0" smtClean="0"/>
              <a:t>заменяется на </a:t>
            </a:r>
            <a:r>
              <a:rPr lang="en-US" dirty="0" smtClean="0"/>
              <a:t>CHAR</a:t>
            </a:r>
            <a:endParaRPr lang="ru-RU" dirty="0" smtClean="0"/>
          </a:p>
          <a:p>
            <a:r>
              <a:rPr lang="ru-RU" dirty="0" smtClean="0"/>
              <a:t>Блокировка на уровне таблиц</a:t>
            </a:r>
            <a:endParaRPr lang="en-US" dirty="0" smtClean="0"/>
          </a:p>
          <a:p>
            <a:endParaRPr lang="ru-RU" dirty="0"/>
          </a:p>
          <a:p>
            <a:r>
              <a:rPr lang="ru-RU" dirty="0" smtClean="0"/>
              <a:t>Используется внутри </a:t>
            </a:r>
            <a:r>
              <a:rPr lang="en-US" dirty="0" smtClean="0"/>
              <a:t>MySQL </a:t>
            </a:r>
            <a:r>
              <a:rPr lang="ru-RU" dirty="0" smtClean="0"/>
              <a:t>сама по себе для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Кэширования</a:t>
            </a:r>
          </a:p>
          <a:p>
            <a:pPr lvl="1"/>
            <a:r>
              <a:rPr lang="ru-RU" dirty="0" smtClean="0"/>
              <a:t>Промежуточные результаты при выполнении 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7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Archive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Сжимает все данные </a:t>
            </a:r>
            <a:r>
              <a:rPr lang="en-US" dirty="0" err="1" smtClean="0"/>
              <a:t>zlib</a:t>
            </a:r>
            <a:endParaRPr lang="ru-RU" dirty="0" smtClean="0"/>
          </a:p>
          <a:p>
            <a:r>
              <a:rPr lang="ru-RU" dirty="0" smtClean="0"/>
              <a:t>Каждый </a:t>
            </a:r>
            <a:r>
              <a:rPr lang="en-US" smtClean="0"/>
              <a:t>SELECT </a:t>
            </a:r>
            <a:r>
              <a:rPr lang="ru-RU" smtClean="0"/>
              <a:t>требует полного сканирования</a:t>
            </a:r>
          </a:p>
          <a:p>
            <a:r>
              <a:rPr lang="ru-RU" dirty="0" smtClean="0"/>
              <a:t>Блокировка на уровне строк</a:t>
            </a:r>
          </a:p>
          <a:p>
            <a:endParaRPr lang="ru-RU" dirty="0" smtClean="0"/>
          </a:p>
          <a:p>
            <a:r>
              <a:rPr lang="ru-RU" dirty="0" smtClean="0"/>
              <a:t>Предназначена для быстрой вставки данных</a:t>
            </a:r>
            <a:endParaRPr lang="ru-RU" dirty="0"/>
          </a:p>
          <a:p>
            <a:r>
              <a:rPr lang="ru-RU" dirty="0" smtClean="0"/>
              <a:t>Рекомендуется для таблиц  «</a:t>
            </a:r>
            <a:r>
              <a:rPr lang="ru-RU" dirty="0" err="1" smtClean="0"/>
              <a:t>журналирования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2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CSV</a:t>
            </a:r>
            <a:endParaRPr lang="ru-RU" dirty="0" smtClean="0"/>
          </a:p>
          <a:p>
            <a:r>
              <a:rPr lang="en-US" dirty="0" smtClean="0"/>
              <a:t>Federated</a:t>
            </a:r>
          </a:p>
          <a:p>
            <a:r>
              <a:rPr lang="en-US" dirty="0" err="1" smtClean="0"/>
              <a:t>Blackhole</a:t>
            </a:r>
            <a:endParaRPr lang="en-US" dirty="0" smtClean="0"/>
          </a:p>
          <a:p>
            <a:r>
              <a:rPr lang="en-US" dirty="0" smtClean="0"/>
              <a:t>NDB Cluster</a:t>
            </a:r>
          </a:p>
          <a:p>
            <a:r>
              <a:rPr lang="en-US" dirty="0" smtClean="0"/>
              <a:t>Falcon</a:t>
            </a:r>
          </a:p>
          <a:p>
            <a:r>
              <a:rPr lang="en-US" dirty="0" smtClean="0"/>
              <a:t>Maria</a:t>
            </a:r>
          </a:p>
          <a:p>
            <a:endParaRPr lang="en-US" dirty="0"/>
          </a:p>
          <a:p>
            <a:r>
              <a:rPr lang="en-US" dirty="0" err="1" smtClean="0"/>
              <a:t>SolidDB</a:t>
            </a:r>
            <a:r>
              <a:rPr lang="en-US" dirty="0" smtClean="0"/>
              <a:t>?</a:t>
            </a:r>
          </a:p>
          <a:p>
            <a:r>
              <a:rPr lang="en-US" dirty="0" smtClean="0"/>
              <a:t>PBXT?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8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выбора </a:t>
            </a:r>
            <a:r>
              <a:rPr lang="en-US" smtClean="0"/>
              <a:t>Engine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Необходимость в транзакциях</a:t>
            </a:r>
          </a:p>
          <a:p>
            <a:r>
              <a:rPr lang="ru-RU" dirty="0" smtClean="0"/>
              <a:t>Уровень </a:t>
            </a:r>
            <a:r>
              <a:rPr lang="ru-RU" dirty="0" err="1" smtClean="0"/>
              <a:t>конкурентности</a:t>
            </a:r>
            <a:r>
              <a:rPr lang="ru-RU" dirty="0" smtClean="0"/>
              <a:t> доступа</a:t>
            </a:r>
          </a:p>
          <a:p>
            <a:r>
              <a:rPr lang="ru-RU" dirty="0" smtClean="0"/>
              <a:t>Возможность резервного копирования «на ходу»</a:t>
            </a:r>
          </a:p>
          <a:p>
            <a:r>
              <a:rPr lang="ru-RU" dirty="0" smtClean="0"/>
              <a:t>Восстановление после сбоя</a:t>
            </a:r>
          </a:p>
          <a:p>
            <a:r>
              <a:rPr lang="ru-RU" dirty="0" smtClean="0"/>
              <a:t>Спец. </a:t>
            </a:r>
            <a:r>
              <a:rPr lang="ru-RU" dirty="0" err="1" smtClean="0"/>
              <a:t>фичи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4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ALTER TABLE mytable ENGINE = Falcon;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82" y="0"/>
            <a:ext cx="6490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Клиент-серверный протокол </a:t>
            </a:r>
            <a:r>
              <a:rPr lang="en-US" dirty="0" smtClean="0"/>
              <a:t>MySQL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Полудуплексный</a:t>
            </a:r>
          </a:p>
          <a:p>
            <a:r>
              <a:rPr lang="ru-RU" dirty="0"/>
              <a:t>после того как одна сторона отправила сообщение, другая должна получить его целиком и только потом сможет </a:t>
            </a:r>
            <a:r>
              <a:rPr lang="ru-RU" dirty="0" smtClean="0"/>
              <a:t>ответить</a:t>
            </a:r>
          </a:p>
          <a:p>
            <a:endParaRPr lang="ru-RU" dirty="0"/>
          </a:p>
          <a:p>
            <a:r>
              <a:rPr lang="en-US" dirty="0" smtClean="0"/>
              <a:t>Push</a:t>
            </a:r>
            <a:r>
              <a:rPr lang="ru-RU" dirty="0" smtClean="0"/>
              <a:t>, а не </a:t>
            </a:r>
            <a:r>
              <a:rPr lang="en-US" dirty="0" smtClean="0"/>
              <a:t>Pull</a:t>
            </a:r>
            <a:endParaRPr lang="ru-RU" dirty="0" smtClean="0"/>
          </a:p>
          <a:p>
            <a:r>
              <a:rPr lang="en-US" dirty="0"/>
              <a:t>drinking from the fire hose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0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запроса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</a:t>
            </a:r>
          </a:p>
          <a:p>
            <a:r>
              <a:rPr lang="en-US" dirty="0" smtClean="0"/>
              <a:t>Query</a:t>
            </a:r>
          </a:p>
          <a:p>
            <a:r>
              <a:rPr lang="en-US" dirty="0" smtClean="0"/>
              <a:t>Locked</a:t>
            </a:r>
          </a:p>
          <a:p>
            <a:r>
              <a:rPr lang="en-US" dirty="0" smtClean="0"/>
              <a:t>Analyzing / Statistics</a:t>
            </a:r>
          </a:p>
          <a:p>
            <a:r>
              <a:rPr lang="en-US" dirty="0"/>
              <a:t>Copying to </a:t>
            </a:r>
            <a:r>
              <a:rPr lang="en-US" dirty="0" err="1"/>
              <a:t>tmp</a:t>
            </a:r>
            <a:r>
              <a:rPr lang="en-US" dirty="0"/>
              <a:t> table [on disk</a:t>
            </a:r>
            <a:r>
              <a:rPr lang="en-US" dirty="0" smtClean="0"/>
              <a:t>]</a:t>
            </a:r>
          </a:p>
          <a:p>
            <a:r>
              <a:rPr lang="en-US" dirty="0" smtClean="0"/>
              <a:t>Sorting result</a:t>
            </a:r>
          </a:p>
          <a:p>
            <a:r>
              <a:rPr lang="en-US" dirty="0" smtClean="0"/>
              <a:t>Sending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6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 запросов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Проверка кэша происходит ещё </a:t>
            </a:r>
            <a:r>
              <a:rPr lang="ru-RU" b="1" dirty="0" smtClean="0"/>
              <a:t>до разбора</a:t>
            </a:r>
          </a:p>
          <a:p>
            <a:r>
              <a:rPr lang="ru-RU" dirty="0" smtClean="0"/>
              <a:t>Если результаты есть в кэше, нужно проверить </a:t>
            </a:r>
            <a:r>
              <a:rPr lang="ru-RU" dirty="0" err="1" smtClean="0"/>
              <a:t>привелегии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0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оптимизации запроса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Разбор на лексемы -</a:t>
            </a:r>
            <a:r>
              <a:rPr lang="en-US" dirty="0" smtClean="0"/>
              <a:t>&gt; </a:t>
            </a:r>
            <a:r>
              <a:rPr lang="ru-RU" dirty="0" smtClean="0"/>
              <a:t>дерево разбора (</a:t>
            </a:r>
            <a:r>
              <a:rPr lang="en-US" dirty="0" smtClean="0"/>
              <a:t>YACC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Семантические проверки</a:t>
            </a:r>
            <a:r>
              <a:rPr lang="en-US" dirty="0" smtClean="0"/>
              <a:t>: </a:t>
            </a:r>
            <a:r>
              <a:rPr lang="ru-RU" dirty="0" smtClean="0"/>
              <a:t>наличие таблиц/колонок/неоднозначности</a:t>
            </a:r>
          </a:p>
          <a:p>
            <a:r>
              <a:rPr lang="ru-RU" dirty="0" smtClean="0"/>
              <a:t>Проверка привилегий</a:t>
            </a:r>
          </a:p>
          <a:p>
            <a:r>
              <a:rPr lang="ru-RU" dirty="0" smtClean="0"/>
              <a:t>Составление плана выполнения запрос</a:t>
            </a:r>
            <a:r>
              <a:rPr lang="ru-RU" dirty="0"/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636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13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Убедиться, что остаток на текущем счете больше $200.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Вычесть $200 из остатка текущего счета.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$200 к остатку сберегательного счета.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8651" y="4295221"/>
            <a:ext cx="76663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SELECT</a:t>
            </a:r>
          </a:p>
          <a:p>
            <a:r>
              <a:rPr lang="en-US" sz="3200" dirty="0" smtClean="0"/>
              <a:t>UPDATE</a:t>
            </a:r>
          </a:p>
          <a:p>
            <a:r>
              <a:rPr lang="en-US" sz="3200" dirty="0" smtClean="0"/>
              <a:t>UPDATE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18322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выполнения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220956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множество способов выполнить </a:t>
            </a:r>
            <a:r>
              <a:rPr lang="ru-RU" dirty="0" smtClean="0"/>
              <a:t>запрос</a:t>
            </a:r>
          </a:p>
          <a:p>
            <a:r>
              <a:rPr lang="ru-RU" dirty="0" smtClean="0"/>
              <a:t>Нужно выбрать лучший</a:t>
            </a:r>
          </a:p>
          <a:p>
            <a:r>
              <a:rPr lang="ru-RU" dirty="0" smtClean="0"/>
              <a:t>«Стоимость» запроса – затраты на считывание случайной страницы данных размером 4КБ</a:t>
            </a:r>
          </a:p>
          <a:p>
            <a:pPr lvl="1"/>
            <a:r>
              <a:rPr lang="ru-RU" dirty="0"/>
              <a:t>количество страниц в таблице или в </a:t>
            </a:r>
            <a:r>
              <a:rPr lang="ru-RU" dirty="0" smtClean="0"/>
              <a:t>индексе</a:t>
            </a:r>
          </a:p>
          <a:p>
            <a:pPr lvl="1"/>
            <a:r>
              <a:rPr lang="ru-RU" dirty="0" smtClean="0"/>
              <a:t>кардинальность индекса</a:t>
            </a:r>
          </a:p>
          <a:p>
            <a:pPr lvl="1"/>
            <a:r>
              <a:rPr lang="ru-RU" dirty="0" smtClean="0"/>
              <a:t>длина </a:t>
            </a:r>
            <a:r>
              <a:rPr lang="ru-RU" dirty="0"/>
              <a:t>строк и </a:t>
            </a:r>
            <a:r>
              <a:rPr lang="ru-RU" dirty="0" smtClean="0"/>
              <a:t>ключей</a:t>
            </a:r>
          </a:p>
          <a:p>
            <a:pPr lvl="1"/>
            <a:r>
              <a:rPr lang="ru-RU" dirty="0" smtClean="0"/>
              <a:t>распределение ключей в индексе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01" y="1690688"/>
            <a:ext cx="6094535" cy="299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оптимизатор ошибается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Некорректная статистика</a:t>
            </a:r>
          </a:p>
          <a:p>
            <a:r>
              <a:rPr lang="ru-RU" dirty="0" smtClean="0"/>
              <a:t>Быстрее – не значит дешевле</a:t>
            </a:r>
          </a:p>
          <a:p>
            <a:r>
              <a:rPr lang="ru-RU" dirty="0" smtClean="0"/>
              <a:t>Не учитывается параллельно выполняющиеся запросы</a:t>
            </a:r>
          </a:p>
          <a:p>
            <a:r>
              <a:rPr lang="ru-RU" dirty="0" smtClean="0"/>
              <a:t>Не учитывается стоимость выполнения хранимых и </a:t>
            </a:r>
            <a:r>
              <a:rPr lang="en-US" dirty="0" smtClean="0"/>
              <a:t>UD-</a:t>
            </a:r>
            <a:r>
              <a:rPr lang="ru-RU" dirty="0" smtClean="0"/>
              <a:t>процедур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3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оптимизаций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Порядок соединений</a:t>
            </a:r>
          </a:p>
          <a:p>
            <a:r>
              <a:rPr lang="en-US" dirty="0" smtClean="0"/>
              <a:t>OUTER JOIN </a:t>
            </a:r>
            <a:r>
              <a:rPr lang="ru-RU" dirty="0" smtClean="0"/>
              <a:t>–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INNER JOIN</a:t>
            </a:r>
          </a:p>
          <a:p>
            <a:r>
              <a:rPr lang="ru-RU" sz="2400" dirty="0" smtClean="0"/>
              <a:t>Алгебраические правила эквивалентности</a:t>
            </a:r>
          </a:p>
          <a:p>
            <a:r>
              <a:rPr lang="ru-RU" sz="2400" dirty="0" smtClean="0"/>
              <a:t>Вычисление и свертка константных выражений</a:t>
            </a:r>
          </a:p>
          <a:p>
            <a:r>
              <a:rPr lang="ru-RU" sz="2400" dirty="0" smtClean="0"/>
              <a:t>Оптимизации </a:t>
            </a:r>
            <a:r>
              <a:rPr lang="en-US" sz="2400" dirty="0" smtClean="0"/>
              <a:t>COUNT  MIN MAX</a:t>
            </a:r>
            <a:endParaRPr lang="ru-RU" sz="2400" dirty="0" smtClean="0"/>
          </a:p>
          <a:p>
            <a:r>
              <a:rPr lang="ru-RU" sz="2400" dirty="0" smtClean="0"/>
              <a:t>Покрывающие индексы</a:t>
            </a:r>
          </a:p>
          <a:p>
            <a:r>
              <a:rPr lang="ru-RU" sz="2400" dirty="0" smtClean="0"/>
              <a:t>Подзапросы</a:t>
            </a:r>
          </a:p>
          <a:p>
            <a:r>
              <a:rPr lang="ru-RU" sz="2400" dirty="0" smtClean="0"/>
              <a:t>Раннее завершение</a:t>
            </a:r>
          </a:p>
          <a:p>
            <a:r>
              <a:rPr lang="ru-RU" sz="2400" dirty="0" smtClean="0"/>
              <a:t>Сравнение по списку </a:t>
            </a:r>
            <a:r>
              <a:rPr lang="en-US" sz="2400" dirty="0" smtClean="0"/>
              <a:t>IN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4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Swim Line </a:t>
            </a:r>
            <a:r>
              <a:rPr lang="ru-RU" dirty="0" smtClean="0"/>
              <a:t>для </a:t>
            </a:r>
            <a:r>
              <a:rPr lang="en-US" dirty="0" smtClean="0"/>
              <a:t>Inner Join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17" y="1499769"/>
            <a:ext cx="8414552" cy="47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выполнения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Дерево инструкций, которые выполняются для получения результата</a:t>
            </a:r>
            <a:endParaRPr lang="en-US" sz="2400" dirty="0" smtClean="0"/>
          </a:p>
          <a:p>
            <a:r>
              <a:rPr lang="en-US" sz="2400" dirty="0" smtClean="0"/>
              <a:t>EXPLAIN EXTENDED -&gt; SHOW WARNINGS</a:t>
            </a:r>
            <a:endParaRPr lang="ru-R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10" y="2905918"/>
            <a:ext cx="4639421" cy="3092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12" y="2635417"/>
            <a:ext cx="3796236" cy="34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26935" cy="1325563"/>
          </a:xfrm>
        </p:spPr>
        <p:txBody>
          <a:bodyPr/>
          <a:lstStyle/>
          <a:p>
            <a:r>
              <a:rPr lang="ru-RU" dirty="0" smtClean="0"/>
              <a:t>Выполнение запроса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5367"/>
            <a:ext cx="4148470" cy="3901596"/>
          </a:xfrm>
        </p:spPr>
        <p:txBody>
          <a:bodyPr/>
          <a:lstStyle/>
          <a:p>
            <a:r>
              <a:rPr lang="ru-RU" dirty="0" smtClean="0"/>
              <a:t>Сводится к вызову методов </a:t>
            </a:r>
            <a:r>
              <a:rPr lang="en-US" dirty="0" smtClean="0"/>
              <a:t>API </a:t>
            </a:r>
            <a:r>
              <a:rPr lang="ru-RU" dirty="0" smtClean="0"/>
              <a:t>подсистем хранения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94" y="-85061"/>
            <a:ext cx="6490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3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26935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Возврат результатов клиенту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5367"/>
            <a:ext cx="4148470" cy="3901596"/>
          </a:xfrm>
        </p:spPr>
        <p:txBody>
          <a:bodyPr/>
          <a:lstStyle/>
          <a:p>
            <a:r>
              <a:rPr lang="ru-RU" dirty="0"/>
              <a:t>+ добавление результатов в кэш</a:t>
            </a:r>
          </a:p>
          <a:p>
            <a:r>
              <a:rPr lang="ru-RU" dirty="0"/>
              <a:t>Либо удаление старых результатов из кэша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94" y="-85061"/>
            <a:ext cx="6490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82" y="0"/>
            <a:ext cx="6490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узких мест (</a:t>
            </a:r>
            <a:r>
              <a:rPr lang="en-US" smtClean="0"/>
              <a:t>bottlenecks</a:t>
            </a:r>
            <a:r>
              <a:rPr lang="ru-RU" smtClean="0"/>
              <a:t>)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Эталонное</a:t>
            </a:r>
            <a:r>
              <a:rPr lang="en-US" dirty="0" smtClean="0"/>
              <a:t> </a:t>
            </a:r>
            <a:r>
              <a:rPr lang="ru-RU" dirty="0" smtClean="0"/>
              <a:t>тестирование (</a:t>
            </a:r>
            <a:r>
              <a:rPr lang="en-US" dirty="0" smtClean="0"/>
              <a:t>benchmarking)</a:t>
            </a:r>
          </a:p>
          <a:p>
            <a:r>
              <a:rPr lang="ru-RU" dirty="0" smtClean="0"/>
              <a:t>Профилирование (</a:t>
            </a:r>
            <a:r>
              <a:rPr lang="en-US" dirty="0" smtClean="0"/>
              <a:t>profiling)</a:t>
            </a:r>
          </a:p>
          <a:p>
            <a:endParaRPr lang="en-US" dirty="0"/>
          </a:p>
          <a:p>
            <a:r>
              <a:rPr lang="ru-RU" dirty="0" smtClean="0"/>
              <a:t>эталонное тестирование отвечает на вопрос «Насколько хороша производительность?»</a:t>
            </a:r>
            <a:endParaRPr lang="en-US" dirty="0" smtClean="0"/>
          </a:p>
          <a:p>
            <a:r>
              <a:rPr lang="ru-RU" dirty="0" smtClean="0"/>
              <a:t>профилирование – на вопрос</a:t>
            </a:r>
            <a:r>
              <a:rPr lang="en-US" dirty="0" smtClean="0"/>
              <a:t> </a:t>
            </a:r>
            <a:r>
              <a:rPr lang="ru-RU" dirty="0" smtClean="0"/>
              <a:t>«Почему производительность именно такова?»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5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TRANSACTION;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COMMIT </a:t>
            </a:r>
            <a:r>
              <a:rPr lang="ru-RU" dirty="0" smtClean="0"/>
              <a:t>либо </a:t>
            </a:r>
            <a:r>
              <a:rPr lang="en-US" dirty="0" smtClean="0"/>
              <a:t>ROLLBACK;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Некоторые СУБД позволяют создавать </a:t>
            </a:r>
            <a:r>
              <a:rPr lang="en-US" dirty="0" smtClean="0"/>
              <a:t>checkpoint’</a:t>
            </a:r>
            <a:r>
              <a:rPr lang="ru-RU" dirty="0" smtClean="0"/>
              <a:t>ы внутри транзакции, а потом возвращаться к ним.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Далеко не все операции возможно объединить в транзакцию.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2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Эталонное 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Лучше ли этот процессор, чем тот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Будут ли новые индексы работать эффективнее чем нынешние</a:t>
            </a:r>
            <a:r>
              <a:rPr lang="en-US" dirty="0" smtClean="0"/>
              <a:t>?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Параметры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 smtClean="0"/>
              <a:t>Кол-во транзакций в секунду</a:t>
            </a:r>
          </a:p>
          <a:p>
            <a:r>
              <a:rPr lang="ru-RU" dirty="0" smtClean="0"/>
              <a:t>Время отклика</a:t>
            </a:r>
          </a:p>
          <a:p>
            <a:r>
              <a:rPr lang="ru-RU" dirty="0" smtClean="0"/>
              <a:t>Уровень конкуренции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Эталонное 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Берем копию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Пишем тест (</a:t>
            </a:r>
            <a:r>
              <a:rPr lang="en-US" dirty="0" smtClean="0"/>
              <a:t>SQL</a:t>
            </a:r>
            <a:r>
              <a:rPr lang="ru-RU" dirty="0" smtClean="0"/>
              <a:t>, либо скрипт)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Запускаем-Замеряем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N </a:t>
            </a:r>
            <a:r>
              <a:rPr lang="ru-RU" dirty="0" smtClean="0"/>
              <a:t>раз (</a:t>
            </a:r>
            <a:r>
              <a:rPr lang="en-US" dirty="0" smtClean="0"/>
              <a:t>N &gt; </a:t>
            </a:r>
            <a:r>
              <a:rPr lang="ru-RU" dirty="0" smtClean="0"/>
              <a:t>1)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Меняем параметры</a:t>
            </a:r>
            <a:r>
              <a:rPr lang="en-US" dirty="0" smtClean="0"/>
              <a:t> </a:t>
            </a:r>
            <a:r>
              <a:rPr lang="ru-RU" dirty="0" smtClean="0"/>
              <a:t>системы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0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513" y="463514"/>
            <a:ext cx="962297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SET @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‘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SELECT BENCHMARK(1000000, MD5(@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+---------------------------------+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BENCHMARK(1000000, MD5(@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|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+---------------------------------+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|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+---------------------------------+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(2.78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SELECT BENCHMARK(1000000, SHA1(@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+----------------------------------+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BENCHMARK(1000000, SHA1(@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|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+----------------------------------+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|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+----------------------------------+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(3.50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7500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• К каким данным </a:t>
            </a:r>
            <a:r>
              <a:rPr lang="ru-RU" dirty="0" err="1" smtClean="0"/>
              <a:t>MySQL</a:t>
            </a:r>
            <a:r>
              <a:rPr lang="ru-RU" dirty="0" smtClean="0"/>
              <a:t> обращается чаще всего</a:t>
            </a:r>
          </a:p>
          <a:p>
            <a:pPr marL="0" indent="0">
              <a:buNone/>
            </a:pPr>
            <a:r>
              <a:rPr lang="ru-RU" dirty="0" smtClean="0"/>
              <a:t>• Какие типы запросов </a:t>
            </a:r>
            <a:r>
              <a:rPr lang="ru-RU" dirty="0" err="1" smtClean="0"/>
              <a:t>MySQL</a:t>
            </a:r>
            <a:r>
              <a:rPr lang="ru-RU" dirty="0" smtClean="0"/>
              <a:t> выполняет чаще всего</a:t>
            </a:r>
          </a:p>
          <a:p>
            <a:pPr marL="0" indent="0">
              <a:buNone/>
            </a:pPr>
            <a:r>
              <a:rPr lang="ru-RU" dirty="0" smtClean="0"/>
              <a:t>• В каких состояниях преимущественно находятся потоки (</a:t>
            </a:r>
            <a:r>
              <a:rPr lang="ru-RU" dirty="0" err="1" smtClean="0"/>
              <a:t>threads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err="1" smtClean="0"/>
              <a:t>MySQL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• Какие подсистемы </a:t>
            </a:r>
            <a:r>
              <a:rPr lang="ru-RU" dirty="0" err="1" smtClean="0"/>
              <a:t>MySQL</a:t>
            </a:r>
            <a:r>
              <a:rPr lang="ru-RU" dirty="0" smtClean="0"/>
              <a:t> чаще всего использует для выполнения</a:t>
            </a:r>
          </a:p>
          <a:p>
            <a:pPr marL="0" indent="0">
              <a:buNone/>
            </a:pPr>
            <a:r>
              <a:rPr lang="ru-RU" dirty="0" smtClean="0"/>
              <a:t>запросов</a:t>
            </a:r>
          </a:p>
          <a:p>
            <a:pPr marL="0" indent="0">
              <a:buNone/>
            </a:pPr>
            <a:r>
              <a:rPr lang="ru-RU" dirty="0" smtClean="0"/>
              <a:t>• Какие виды обращения к данным встречаются наиболее часто</a:t>
            </a:r>
          </a:p>
          <a:p>
            <a:pPr marL="0" indent="0">
              <a:buNone/>
            </a:pPr>
            <a:r>
              <a:rPr lang="ru-RU" dirty="0" smtClean="0"/>
              <a:t>• Сколько различных видов действий, например просмотра индексов,</a:t>
            </a:r>
          </a:p>
          <a:p>
            <a:pPr marL="0" indent="0">
              <a:buNone/>
            </a:pPr>
            <a:r>
              <a:rPr lang="ru-RU" dirty="0" smtClean="0"/>
              <a:t>выполняет </a:t>
            </a:r>
            <a:r>
              <a:rPr lang="ru-RU" dirty="0" err="1" smtClean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3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Логирование</a:t>
            </a:r>
            <a:r>
              <a:rPr lang="ru-RU" dirty="0" smtClean="0"/>
              <a:t> запросов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1746"/>
          </a:xfrm>
        </p:spPr>
        <p:txBody>
          <a:bodyPr/>
          <a:lstStyle/>
          <a:p>
            <a:r>
              <a:rPr lang="ru-RU" dirty="0" smtClean="0"/>
              <a:t>Журнал запросов</a:t>
            </a:r>
          </a:p>
          <a:p>
            <a:r>
              <a:rPr lang="ru-RU" dirty="0" smtClean="0"/>
              <a:t>Журнал медленных запросов (</a:t>
            </a:r>
            <a:r>
              <a:rPr lang="en-US" smtClean="0"/>
              <a:t>slow log</a:t>
            </a:r>
            <a:r>
              <a:rPr lang="ru-RU" smtClean="0"/>
              <a:t>)</a:t>
            </a:r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30628" y="3793420"/>
            <a:ext cx="11930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#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030303 0:51:27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#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User@Host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@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# </a:t>
            </a:r>
            <a:r>
              <a:rPr 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Query_time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Lock_time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0 </a:t>
            </a:r>
            <a:r>
              <a:rPr 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Rows_sent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3949 </a:t>
            </a:r>
            <a:r>
              <a:rPr 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Rows_examined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378036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SELECT ...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 запросов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SQL_NO_CACHE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film_actor.actor_id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COUNT(*)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sakila.film_actor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STATUS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21207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Запоминаем последние значения </a:t>
            </a:r>
          </a:p>
          <a:p>
            <a:r>
              <a:rPr lang="ru-RU" dirty="0" smtClean="0"/>
              <a:t>Выполняем профилируемый </a:t>
            </a:r>
            <a:r>
              <a:rPr lang="en-US" dirty="0" smtClean="0"/>
              <a:t>SQL </a:t>
            </a:r>
            <a:r>
              <a:rPr lang="ru-RU" dirty="0" smtClean="0"/>
              <a:t>или скрипт</a:t>
            </a:r>
          </a:p>
          <a:p>
            <a:r>
              <a:rPr lang="ru-RU" dirty="0" smtClean="0"/>
              <a:t>Запускаем </a:t>
            </a:r>
            <a:r>
              <a:rPr lang="en-US" dirty="0" smtClean="0"/>
              <a:t>SHOW STATUS – </a:t>
            </a:r>
            <a:r>
              <a:rPr lang="ru-RU" dirty="0" smtClean="0"/>
              <a:t>сравниваем с тем, что было до выполнения </a:t>
            </a:r>
            <a:r>
              <a:rPr lang="en-US" dirty="0" smtClean="0"/>
              <a:t>SQL</a:t>
            </a:r>
          </a:p>
          <a:p>
            <a:endParaRPr lang="en-US" dirty="0"/>
          </a:p>
          <a:p>
            <a:r>
              <a:rPr lang="en-US" dirty="0" smtClean="0"/>
              <a:t>Bytes received / Bytes sent</a:t>
            </a:r>
          </a:p>
          <a:p>
            <a:r>
              <a:rPr lang="en-US" dirty="0" smtClean="0"/>
              <a:t>Com_* </a:t>
            </a:r>
          </a:p>
          <a:p>
            <a:r>
              <a:rPr lang="en-US" dirty="0" smtClean="0"/>
              <a:t>Created_*</a:t>
            </a:r>
          </a:p>
          <a:p>
            <a:r>
              <a:rPr lang="en-US" dirty="0" smtClean="0"/>
              <a:t>Handler_*</a:t>
            </a:r>
          </a:p>
          <a:p>
            <a:r>
              <a:rPr lang="en-US" dirty="0" smtClean="0"/>
              <a:t>Select_*</a:t>
            </a:r>
          </a:p>
          <a:p>
            <a:r>
              <a:rPr lang="en-US" dirty="0" smtClean="0"/>
              <a:t>Sort_*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28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SHOW PROFILE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19171" cy="4351338"/>
          </a:xfrm>
        </p:spPr>
        <p:txBody>
          <a:bodyPr/>
          <a:lstStyle/>
          <a:p>
            <a:r>
              <a:rPr lang="ru-RU" dirty="0" smtClean="0"/>
              <a:t>Включаем сбор статистики</a:t>
            </a:r>
            <a:r>
              <a:rPr lang="en-US" dirty="0" smtClean="0"/>
              <a:t>: </a:t>
            </a:r>
            <a:r>
              <a:rPr lang="en-US" b="1" dirty="0" smtClean="0"/>
              <a:t>SET</a:t>
            </a:r>
            <a:r>
              <a:rPr lang="en-US" dirty="0" smtClean="0"/>
              <a:t> profiling </a:t>
            </a:r>
            <a:r>
              <a:rPr lang="en-US" b="1" dirty="0" smtClean="0"/>
              <a:t>=</a:t>
            </a:r>
            <a:r>
              <a:rPr lang="en-US" dirty="0" smtClean="0"/>
              <a:t> 1;</a:t>
            </a:r>
          </a:p>
          <a:p>
            <a:r>
              <a:rPr lang="ru-RU" dirty="0" smtClean="0"/>
              <a:t>Запускаем запрос</a:t>
            </a:r>
          </a:p>
          <a:p>
            <a:r>
              <a:rPr lang="en-US" b="1" dirty="0" smtClean="0"/>
              <a:t>SHOW PROFILE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457371" y="586272"/>
            <a:ext cx="641531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SHOW PROFILE;</a:t>
            </a: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+------------------------+-----------+</a:t>
            </a: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+------------------------+-----------+</a:t>
            </a: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(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0.000005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Opening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 0.000033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 0.000037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 0.000024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 0.000079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optimizing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 0.000024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statistics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 | 0.000079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preparing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 0.00003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Creating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 0.000124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executing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 0.000008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Copying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 0.010048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Creating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| 0.004769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1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ENGINE INNODB STATUS</a:t>
            </a:r>
          </a:p>
          <a:p>
            <a:r>
              <a:rPr lang="en-US" dirty="0" smtClean="0"/>
              <a:t>SHOW MUTEX STATUS</a:t>
            </a:r>
          </a:p>
          <a:p>
            <a:r>
              <a:rPr lang="en-US" dirty="0" smtClean="0"/>
              <a:t>SHOW PROCESSLIST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0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оптимальных типов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Минимальный размер</a:t>
            </a:r>
          </a:p>
          <a:p>
            <a:r>
              <a:rPr lang="ru-RU" dirty="0" smtClean="0"/>
              <a:t>Числа – в численных типах</a:t>
            </a:r>
          </a:p>
          <a:p>
            <a:r>
              <a:rPr lang="ru-RU" dirty="0" smtClean="0"/>
              <a:t>Даты – в типах данных для дат, а не строках</a:t>
            </a:r>
          </a:p>
          <a:p>
            <a:r>
              <a:rPr lang="en-US" dirty="0" smtClean="0"/>
              <a:t>IP – </a:t>
            </a:r>
            <a:r>
              <a:rPr lang="ru-RU" dirty="0" smtClean="0"/>
              <a:t>можно хранить не в строке (</a:t>
            </a:r>
            <a:r>
              <a:rPr lang="en-US" dirty="0" smtClean="0"/>
              <a:t>IPv4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Избегать </a:t>
            </a:r>
            <a:r>
              <a:rPr lang="en-US" dirty="0" smtClean="0"/>
              <a:t>NULL </a:t>
            </a:r>
            <a:r>
              <a:rPr lang="ru-RU" dirty="0" smtClean="0"/>
              <a:t>значений. </a:t>
            </a:r>
          </a:p>
          <a:p>
            <a:r>
              <a:rPr lang="ru-RU" dirty="0" smtClean="0"/>
              <a:t>Если можно – лучше обойтись без </a:t>
            </a:r>
            <a:r>
              <a:rPr lang="en-US" dirty="0" smtClean="0"/>
              <a:t>BLOB </a:t>
            </a:r>
            <a:r>
              <a:rPr lang="ru-RU" smtClean="0"/>
              <a:t>и </a:t>
            </a:r>
            <a:r>
              <a:rPr lang="en-US" smtClean="0"/>
              <a:t>TEXT</a:t>
            </a:r>
            <a:endParaRPr lang="ru-RU" dirty="0" smtClean="0"/>
          </a:p>
          <a:p>
            <a:r>
              <a:rPr lang="ru-RU" smtClean="0"/>
              <a:t>Используйте </a:t>
            </a:r>
            <a:r>
              <a:rPr lang="en-US" smtClean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6661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91" y="287677"/>
            <a:ext cx="12082409" cy="27226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 </a:t>
            </a:r>
            <a:r>
              <a:rPr lang="ru-RU" dirty="0" smtClean="0"/>
              <a:t> </a:t>
            </a:r>
            <a:r>
              <a:rPr lang="en-US" b="1" dirty="0" smtClean="0"/>
              <a:t>START</a:t>
            </a:r>
            <a:r>
              <a:rPr lang="en-US" dirty="0" smtClean="0"/>
              <a:t> </a:t>
            </a:r>
            <a:r>
              <a:rPr lang="en-US" b="1" dirty="0" smtClean="0"/>
              <a:t>TRANSACTION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 (balance</a:t>
            </a:r>
            <a:r>
              <a:rPr lang="ru-RU" dirty="0" smtClean="0"/>
              <a:t> </a:t>
            </a:r>
            <a:r>
              <a:rPr lang="en-US" dirty="0" smtClean="0"/>
              <a:t>&gt;= 200) </a:t>
            </a:r>
            <a:r>
              <a:rPr lang="en-US" b="1" dirty="0" smtClean="0"/>
              <a:t>AS</a:t>
            </a:r>
            <a:r>
              <a:rPr lang="en-US" dirty="0" smtClean="0"/>
              <a:t> valid </a:t>
            </a:r>
            <a:r>
              <a:rPr lang="en-US" b="1" dirty="0" smtClean="0"/>
              <a:t>FROM</a:t>
            </a:r>
            <a:r>
              <a:rPr lang="en-US" dirty="0" smtClean="0"/>
              <a:t> checking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customer_id</a:t>
            </a:r>
            <a:r>
              <a:rPr lang="en-US" dirty="0" smtClean="0"/>
              <a:t> = </a:t>
            </a:r>
            <a:r>
              <a:rPr lang="ru-RU" dirty="0" smtClean="0"/>
              <a:t>67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ru-RU" dirty="0" smtClean="0"/>
              <a:t> </a:t>
            </a:r>
            <a:r>
              <a:rPr lang="en-US" b="1" dirty="0" smtClean="0"/>
              <a:t>UPDATE</a:t>
            </a:r>
            <a:r>
              <a:rPr lang="en-US" dirty="0" smtClean="0"/>
              <a:t> checking </a:t>
            </a:r>
            <a:r>
              <a:rPr lang="en-US" b="1" dirty="0" smtClean="0"/>
              <a:t>SET</a:t>
            </a:r>
            <a:r>
              <a:rPr lang="en-US" dirty="0" smtClean="0"/>
              <a:t> balance = balance - 200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customer_id</a:t>
            </a:r>
            <a:r>
              <a:rPr lang="en-US" dirty="0" smtClean="0"/>
              <a:t> = </a:t>
            </a:r>
            <a:r>
              <a:rPr lang="ru-RU" dirty="0" smtClean="0"/>
              <a:t>67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4 </a:t>
            </a:r>
            <a:r>
              <a:rPr lang="ru-RU" dirty="0" smtClean="0"/>
              <a:t> </a:t>
            </a:r>
            <a:r>
              <a:rPr lang="en-US" b="1" dirty="0" smtClean="0"/>
              <a:t>UPDATE</a:t>
            </a:r>
            <a:r>
              <a:rPr lang="en-US" dirty="0" smtClean="0"/>
              <a:t> savings </a:t>
            </a:r>
            <a:r>
              <a:rPr lang="en-US" b="1" dirty="0" smtClean="0"/>
              <a:t>SET</a:t>
            </a:r>
            <a:r>
              <a:rPr lang="en-US" dirty="0" smtClean="0"/>
              <a:t> balance = balance + 200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customer_id</a:t>
            </a:r>
            <a:r>
              <a:rPr lang="en-US" dirty="0" smtClean="0"/>
              <a:t> = </a:t>
            </a:r>
            <a:r>
              <a:rPr lang="ru-RU" dirty="0" smtClean="0"/>
              <a:t>67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5 </a:t>
            </a:r>
            <a:r>
              <a:rPr lang="ru-RU" dirty="0" smtClean="0"/>
              <a:t> </a:t>
            </a:r>
            <a:r>
              <a:rPr lang="en-US" b="1" dirty="0" smtClean="0"/>
              <a:t>COMMIT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622" y="3851098"/>
            <a:ext cx="12082409" cy="2722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Потеря электричества прямо перед выполнением 4ой строки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Клиент потерял соединение с сервером перед выполнением </a:t>
            </a:r>
            <a:r>
              <a:rPr lang="en-US" dirty="0" smtClean="0"/>
              <a:t>5</a:t>
            </a:r>
            <a:r>
              <a:rPr lang="ru-RU" dirty="0" smtClean="0"/>
              <a:t> строки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49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</a:t>
            </a:r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03200" y="1935592"/>
            <a:ext cx="128741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enum_test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col1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fish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 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enum_test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col1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fish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’),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’),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73" y="725487"/>
            <a:ext cx="10448385" cy="32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индексирования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5175"/>
          </a:xfrm>
        </p:spPr>
        <p:txBody>
          <a:bodyPr/>
          <a:lstStyle/>
          <a:p>
            <a:r>
              <a:rPr lang="ru-RU" dirty="0" smtClean="0"/>
              <a:t>Индекс – структура, которая помогает </a:t>
            </a:r>
            <a:r>
              <a:rPr lang="en-US" dirty="0" smtClean="0"/>
              <a:t>MySQL </a:t>
            </a:r>
            <a:r>
              <a:rPr lang="ru-RU" dirty="0" smtClean="0"/>
              <a:t>эффективно извлекать данные</a:t>
            </a:r>
          </a:p>
          <a:p>
            <a:endParaRPr lang="ru-RU" dirty="0"/>
          </a:p>
          <a:p>
            <a:r>
              <a:rPr lang="ru-RU" dirty="0" smtClean="0"/>
              <a:t>Алфавитный указатель (</a:t>
            </a:r>
            <a:r>
              <a:rPr lang="en-US" dirty="0" smtClean="0"/>
              <a:t>concordance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09599" y="4629835"/>
            <a:ext cx="11001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SELECT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sakila.actor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WHERE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‘John’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индексов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Реализуются на уровне подсистем хранения</a:t>
            </a:r>
          </a:p>
          <a:p>
            <a:endParaRPr lang="ru-RU" dirty="0"/>
          </a:p>
          <a:p>
            <a:r>
              <a:rPr lang="en-US" dirty="0" smtClean="0"/>
              <a:t>B-tree</a:t>
            </a:r>
          </a:p>
          <a:p>
            <a:r>
              <a:rPr lang="en-US" dirty="0" smtClean="0"/>
              <a:t>HASH</a:t>
            </a:r>
          </a:p>
          <a:p>
            <a:r>
              <a:rPr lang="en-US" smtClean="0"/>
              <a:t>R-tree</a:t>
            </a:r>
          </a:p>
          <a:p>
            <a:r>
              <a:rPr lang="en-US" dirty="0" err="1" smtClean="0"/>
              <a:t>Fulltext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33" y="0"/>
            <a:ext cx="8231483" cy="68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4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People (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VARCHAR(50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VARCHAR(50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gender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m’, ‘f’)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2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3812"/>
            <a:ext cx="99345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9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B-tree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упорядочены </a:t>
            </a:r>
            <a:r>
              <a:rPr lang="en-US" dirty="0" smtClean="0"/>
              <a:t>=&gt;</a:t>
            </a:r>
            <a:endParaRPr lang="ru-RU" dirty="0" smtClean="0"/>
          </a:p>
          <a:p>
            <a:pPr lvl="1"/>
            <a:r>
              <a:rPr lang="ru-RU" dirty="0" smtClean="0"/>
              <a:t>поиск по диапазону работает хорошо</a:t>
            </a:r>
          </a:p>
          <a:p>
            <a:pPr lvl="1"/>
            <a:r>
              <a:rPr lang="ru-RU" dirty="0" smtClean="0"/>
              <a:t>Ускорение </a:t>
            </a:r>
            <a:r>
              <a:rPr lang="en-US" dirty="0" smtClean="0"/>
              <a:t>ORDER BY</a:t>
            </a:r>
            <a:endParaRPr lang="ru-RU" dirty="0" smtClean="0"/>
          </a:p>
          <a:p>
            <a:r>
              <a:rPr lang="ru-RU" dirty="0" smtClean="0"/>
              <a:t>Работает слева на право</a:t>
            </a:r>
          </a:p>
          <a:p>
            <a:r>
              <a:rPr lang="ru-RU" dirty="0" smtClean="0"/>
              <a:t>Нельзя пропускать столбцы индекса</a:t>
            </a:r>
          </a:p>
          <a:p>
            <a:r>
              <a:rPr lang="ru-RU" dirty="0" smtClean="0"/>
              <a:t>Можно использовать данные из индекса, не прибегая к чтению самих строк</a:t>
            </a:r>
          </a:p>
        </p:txBody>
      </p:sp>
    </p:spTree>
    <p:extLst>
      <p:ext uri="{BB962C8B-B14F-4D97-AF65-F5344CB8AC3E}">
        <p14:creationId xmlns:p14="http://schemas.microsoft.com/office/powerpoint/2010/main" val="1966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каждой строки</a:t>
            </a:r>
            <a:r>
              <a:rPr lang="en-US" dirty="0" smtClean="0"/>
              <a:t> </a:t>
            </a:r>
            <a:r>
              <a:rPr lang="ru-RU" dirty="0" smtClean="0"/>
              <a:t>подсистема хранения вычисляет </a:t>
            </a:r>
            <a:r>
              <a:rPr lang="ru-RU" b="1" dirty="0" err="1" smtClean="0"/>
              <a:t>хеш</a:t>
            </a:r>
            <a:r>
              <a:rPr lang="ru-RU" b="1" dirty="0" smtClean="0"/>
              <a:t>-код</a:t>
            </a:r>
            <a:r>
              <a:rPr lang="ru-RU" dirty="0" smtClean="0"/>
              <a:t> индексированных столбцов –</a:t>
            </a:r>
            <a:r>
              <a:rPr lang="en-US" dirty="0" smtClean="0"/>
              <a:t> </a:t>
            </a:r>
            <a:r>
              <a:rPr lang="ru-RU" dirty="0" smtClean="0"/>
              <a:t>сравнительно короткое значение, которое, </a:t>
            </a:r>
            <a:r>
              <a:rPr lang="ru-RU" i="1" dirty="0" smtClean="0"/>
              <a:t>скорее всего</a:t>
            </a:r>
            <a:r>
              <a:rPr lang="ru-RU" dirty="0" smtClean="0"/>
              <a:t>, будет различно для строк с разными значениями ключей</a:t>
            </a:r>
          </a:p>
          <a:p>
            <a:r>
              <a:rPr lang="ru-RU" dirty="0" smtClean="0"/>
              <a:t>Строки в индексе не отсортированы по значениям</a:t>
            </a:r>
          </a:p>
          <a:p>
            <a:r>
              <a:rPr lang="ru-RU" dirty="0" smtClean="0"/>
              <a:t>Больше коллизий – меньше производительность</a:t>
            </a:r>
          </a:p>
          <a:p>
            <a:r>
              <a:rPr lang="ru-RU" dirty="0" smtClean="0"/>
              <a:t>Не используется при поиске по диапазону</a:t>
            </a:r>
          </a:p>
          <a:p>
            <a:endParaRPr lang="ru-RU" dirty="0"/>
          </a:p>
          <a:p>
            <a:r>
              <a:rPr lang="ru-RU" dirty="0" smtClean="0"/>
              <a:t>Можно сделать самому при помощи доп. колонки.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1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Fulltext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Только в </a:t>
            </a:r>
            <a:r>
              <a:rPr lang="en-US" dirty="0" err="1" smtClean="0"/>
              <a:t>MyISAM</a:t>
            </a:r>
            <a:endParaRPr lang="en-US" dirty="0" smtClean="0"/>
          </a:p>
          <a:p>
            <a:r>
              <a:rPr lang="ru-RU" dirty="0" smtClean="0"/>
              <a:t>Поиск ключевых слов в </a:t>
            </a:r>
            <a:r>
              <a:rPr lang="ru-RU" dirty="0" smtClean="0"/>
              <a:t>тексте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17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Isolation</a:t>
            </a:r>
            <a:endParaRPr lang="en-US" dirty="0"/>
          </a:p>
          <a:p>
            <a:r>
              <a:rPr lang="en-US" dirty="0" smtClean="0"/>
              <a:t>Durability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8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индексов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http://use-the-index-luke.com/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39194"/>
            <a:ext cx="11506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Изоляция столбца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1868"/>
          </a:xfrm>
        </p:spPr>
        <p:txBody>
          <a:bodyPr/>
          <a:lstStyle/>
          <a:p>
            <a:r>
              <a:rPr lang="ru-RU" dirty="0" smtClean="0"/>
              <a:t>столбец индекса не должен быть частью выражения или употребляться в качестве аргумента функции</a:t>
            </a:r>
          </a:p>
        </p:txBody>
      </p:sp>
      <p:sp>
        <p:nvSpPr>
          <p:cNvPr id="4" name="Rectangle 3"/>
          <p:cNvSpPr/>
          <p:nvPr/>
        </p:nvSpPr>
        <p:spPr>
          <a:xfrm>
            <a:off x="315683" y="2757493"/>
            <a:ext cx="12195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actor_id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sakila.actor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actor_id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 = 5;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683" y="3362633"/>
            <a:ext cx="13051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... WHERE TO_DAYS(CURRENT_DATE) - TO_DAYS(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date_col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&lt;= 10;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682" y="4765218"/>
            <a:ext cx="13051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... WHERE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date_col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&gt;= DATE_SUB(CURRENT_DATE, INTERVAL 10 DAY);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682" y="5370358"/>
            <a:ext cx="13051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... WHERE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date_col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&gt;= DATE_SUB(‘2008-01-17’, INTERVAL 10 DAY);</a:t>
            </a:r>
          </a:p>
        </p:txBody>
      </p:sp>
    </p:spTree>
    <p:extLst>
      <p:ext uri="{BB962C8B-B14F-4D97-AF65-F5344CB8AC3E}">
        <p14:creationId xmlns:p14="http://schemas.microsoft.com/office/powerpoint/2010/main" val="21911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Селективность индекса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0440"/>
          </a:xfrm>
        </p:spPr>
        <p:txBody>
          <a:bodyPr>
            <a:normAutofit/>
          </a:bodyPr>
          <a:lstStyle/>
          <a:p>
            <a:r>
              <a:rPr lang="ru-RU" dirty="0" smtClean="0"/>
              <a:t>отношение количества различных проиндексированных значений (</a:t>
            </a:r>
            <a:r>
              <a:rPr lang="ru-RU" i="1" dirty="0" smtClean="0"/>
              <a:t>кардинальности</a:t>
            </a:r>
            <a:r>
              <a:rPr lang="ru-RU" dirty="0" smtClean="0"/>
              <a:t>) к общему количеству строк в таблице</a:t>
            </a:r>
          </a:p>
          <a:p>
            <a:r>
              <a:rPr lang="ru-RU" dirty="0" smtClean="0"/>
              <a:t>Индекс с высокой селективностью позволяет </a:t>
            </a:r>
            <a:r>
              <a:rPr lang="ru-RU" dirty="0" err="1" smtClean="0"/>
              <a:t>MySQL</a:t>
            </a:r>
            <a:r>
              <a:rPr lang="ru-RU" dirty="0" smtClean="0"/>
              <a:t> при поиске соответствий отфильтровывать больше строк.</a:t>
            </a:r>
          </a:p>
          <a:p>
            <a:r>
              <a:rPr lang="ru-RU" dirty="0" smtClean="0"/>
              <a:t>Уникальный индекс имеет селективность, равную единице.</a:t>
            </a:r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27814" y="4348464"/>
            <a:ext cx="104021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onoCondensedC"/>
              </a:rPr>
              <a:t>mysql</a:t>
            </a:r>
            <a:r>
              <a:rPr lang="en-US" dirty="0">
                <a:latin typeface="MonoCondensedC"/>
              </a:rPr>
              <a:t>&gt; </a:t>
            </a:r>
            <a:r>
              <a:rPr lang="en-US" b="1" dirty="0">
                <a:latin typeface="MonoCondensedC-Bold"/>
              </a:rPr>
              <a:t>SELECT COUNT(DISTINCT </a:t>
            </a:r>
            <a:r>
              <a:rPr lang="en-US" dirty="0">
                <a:latin typeface="MonoCondensedC-Bold"/>
              </a:rPr>
              <a:t>city</a:t>
            </a:r>
            <a:r>
              <a:rPr lang="en-US" b="1" dirty="0">
                <a:latin typeface="MonoCondensedC-Bold"/>
              </a:rPr>
              <a:t>)/COUNT(*) FROM </a:t>
            </a:r>
            <a:r>
              <a:rPr lang="en-US" dirty="0" err="1">
                <a:latin typeface="MonoCondensedC-Bold"/>
              </a:rPr>
              <a:t>sakila.city_demo</a:t>
            </a:r>
            <a:r>
              <a:rPr lang="en-US" b="1" dirty="0">
                <a:latin typeface="MonoCondensedC-Bold"/>
              </a:rPr>
              <a:t>;</a:t>
            </a:r>
          </a:p>
          <a:p>
            <a:r>
              <a:rPr lang="ru-RU" dirty="0">
                <a:latin typeface="MonoCondensedC"/>
              </a:rPr>
              <a:t>+-------------------------------+</a:t>
            </a:r>
          </a:p>
          <a:p>
            <a:r>
              <a:rPr lang="en-US" dirty="0">
                <a:latin typeface="MonoCondensedC"/>
              </a:rPr>
              <a:t>| COUNT(DISTINCT city)/COUNT(*) |</a:t>
            </a:r>
          </a:p>
          <a:p>
            <a:r>
              <a:rPr lang="ru-RU" dirty="0">
                <a:latin typeface="MonoCondensedC"/>
              </a:rPr>
              <a:t>+-------------------------------+</a:t>
            </a:r>
          </a:p>
          <a:p>
            <a:r>
              <a:rPr lang="ru-RU" dirty="0">
                <a:latin typeface="MonoCondensedC"/>
              </a:rPr>
              <a:t>| 0.0312 |</a:t>
            </a:r>
          </a:p>
          <a:p>
            <a:r>
              <a:rPr lang="ru-RU" dirty="0">
                <a:latin typeface="MonoCondensedC"/>
              </a:rPr>
              <a:t>+-------------------------------+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9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Префиксные индексы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2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ALTER TABLE </a:t>
            </a:r>
            <a:r>
              <a:rPr lang="en-US" dirty="0" err="1"/>
              <a:t>sakila.city_demo</a:t>
            </a:r>
            <a:r>
              <a:rPr lang="en-US" b="1" dirty="0"/>
              <a:t> ADD KEY (</a:t>
            </a:r>
            <a:r>
              <a:rPr lang="en-US" dirty="0"/>
              <a:t>city(7)</a:t>
            </a:r>
            <a:r>
              <a:rPr lang="en-US" b="1" dirty="0"/>
              <a:t>);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2115925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SchoolBookC"/>
              </a:rPr>
              <a:t>MySQL</a:t>
            </a:r>
            <a:r>
              <a:rPr lang="ru-RU" sz="2000" dirty="0">
                <a:latin typeface="SchoolBookC"/>
              </a:rPr>
              <a:t> не может использовать префиксные индексы </a:t>
            </a:r>
            <a:r>
              <a:rPr lang="ru-RU" sz="2000" dirty="0" smtClean="0">
                <a:latin typeface="SchoolBookC"/>
              </a:rPr>
              <a:t>для оптимизации </a:t>
            </a:r>
            <a:r>
              <a:rPr lang="en-US" sz="2000" dirty="0">
                <a:latin typeface="MonoCondensedC"/>
              </a:rPr>
              <a:t>ORDER BY </a:t>
            </a:r>
            <a:r>
              <a:rPr lang="ru-RU" sz="2000" dirty="0">
                <a:latin typeface="SchoolBookC"/>
              </a:rPr>
              <a:t>и </a:t>
            </a:r>
            <a:r>
              <a:rPr lang="en-US" sz="2000" dirty="0">
                <a:latin typeface="MonoCondensedC"/>
              </a:rPr>
              <a:t>GROUP BY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838200" y="3037269"/>
            <a:ext cx="108683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SELECT COUNT(DISTINCT LEFT(city, 3))/COUNT(*) AS sel3,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COUNT(DISTINCT LEFT(city, 4))/COUNT(*) AS sel4,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COUNT(DISTINCT LEFT(city, 5))/COUNT(*) AS sel5,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COUNT(DISTINCT LEFT(city, 6))/COUNT(*) AS sel6,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COUNT(DISTINCT LEFT(city, 7))/COUNT(*) AS sel7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sakila.city_demo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+--------+--------+--------+--------+--------+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sel3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sel4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sel5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sel6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sel7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+--------+--------+--------+--------+--------+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| 0.0239 | 0.0293 | 0.0305 | 0.0309 | 0.0310 |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+--------+--------+--------+--------+--------+</a:t>
            </a:r>
          </a:p>
        </p:txBody>
      </p:sp>
    </p:spTree>
    <p:extLst>
      <p:ext uri="{BB962C8B-B14F-4D97-AF65-F5344CB8AC3E}">
        <p14:creationId xmlns:p14="http://schemas.microsoft.com/office/powerpoint/2010/main" val="27350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9961"/>
            <a:ext cx="10515600" cy="1325563"/>
          </a:xfrm>
        </p:spPr>
        <p:txBody>
          <a:bodyPr/>
          <a:lstStyle/>
          <a:p>
            <a:r>
              <a:rPr lang="ru-RU" dirty="0" smtClean="0"/>
              <a:t>Кластерный индекс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33" y="1679399"/>
            <a:ext cx="3349978" cy="4351338"/>
          </a:xfrm>
        </p:spPr>
        <p:txBody>
          <a:bodyPr/>
          <a:lstStyle/>
          <a:p>
            <a:r>
              <a:rPr lang="ru-RU" dirty="0"/>
              <a:t>Индекс и данные хранятся вместе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904082"/>
            <a:ext cx="76676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4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Кластерный индекс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InnoDB</a:t>
            </a:r>
            <a:endParaRPr lang="en-US" dirty="0" smtClean="0"/>
          </a:p>
          <a:p>
            <a:r>
              <a:rPr lang="ru-RU" dirty="0" smtClean="0"/>
              <a:t>Данные рядом – одна операция последовательного чтения вместо нескольких</a:t>
            </a:r>
          </a:p>
          <a:p>
            <a:r>
              <a:rPr lang="ru-RU" dirty="0" smtClean="0"/>
              <a:t>Индекс и данные хранятся вместе</a:t>
            </a:r>
          </a:p>
          <a:p>
            <a:r>
              <a:rPr lang="ru-RU" dirty="0" smtClean="0"/>
              <a:t>Скорость вставки сильно зависит от порядка </a:t>
            </a:r>
          </a:p>
          <a:p>
            <a:r>
              <a:rPr lang="en-US" dirty="0" smtClean="0"/>
              <a:t>UPDATE </a:t>
            </a:r>
            <a:r>
              <a:rPr lang="ru-RU" dirty="0" smtClean="0"/>
              <a:t>также замедляется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22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Покрывающие индексы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Индекс, который содержит (или «покрывает») все данные, необходимые для формирования результатов </a:t>
            </a:r>
            <a:r>
              <a:rPr lang="ru-RU" dirty="0" smtClean="0"/>
              <a:t>запроса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4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EXPLAIN</a:t>
            </a:r>
            <a:r>
              <a:rPr lang="en-US" dirty="0" smtClean="0"/>
              <a:t> [EXTENDED]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46928" y="1474486"/>
            <a:ext cx="948229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EXPLAIN SELECT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store_id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film_id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sakila.inventory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\G ************************** 1. row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select_type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possible_keys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NULL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key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idx_store_id_film_id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key_len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4673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Extra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index</a:t>
            </a:r>
          </a:p>
          <a:p>
            <a:r>
              <a:rPr lang="en-US" sz="2000" dirty="0" smtClean="0"/>
              <a:t>                  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50" y="318372"/>
            <a:ext cx="49094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EXPLAIN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*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products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=’SEAN CARREY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title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‘%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APOLLO%’\G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318372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*******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row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*******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select_type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possible_keys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ACTOR,IX_PROD_ACTOR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key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ACTOR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key_len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52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Extra: Using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998" y="4833257"/>
            <a:ext cx="999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Мы выбираем все колонки, но не все в индексе</a:t>
            </a:r>
          </a:p>
          <a:p>
            <a:pPr marL="342900" indent="-342900">
              <a:buAutoNum type="arabicParenR"/>
            </a:pPr>
            <a:r>
              <a:rPr lang="en-US" dirty="0" smtClean="0"/>
              <a:t>MySQL </a:t>
            </a:r>
            <a:r>
              <a:rPr lang="ru-RU" dirty="0" smtClean="0"/>
              <a:t>не может использовать индекс при поиске </a:t>
            </a:r>
            <a:r>
              <a:rPr lang="en-US" dirty="0" smtClean="0"/>
              <a:t>LIKE </a:t>
            </a:r>
            <a:r>
              <a:rPr lang="ru-RU" dirty="0" smtClean="0"/>
              <a:t>с метасимволом в начале шаблона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48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6710" y="88839"/>
            <a:ext cx="11108267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EXPLAIN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SELECT *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products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JOIN (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prod_id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products WHERE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actor=’SEAN CARREY’ AND title LIKE ‘%APOLLO%’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AS t1 ON (t1.prod_id=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products.prod_id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)\G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 1. row **************************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id: 1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PRIMARY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table: &lt;derived2&gt;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...пропущено...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 2. row **************************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id: 1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PRIMARY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table: products</a:t>
            </a: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...пропущено...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 3. row **************************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id: 2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DERIVED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table: products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type: ref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possible_keys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ACTOR,ACTOR_2,IX_PROD_ACTOR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key: ACTOR_2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key_len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ref: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rows: 11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Extra: Using where;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Using index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Атомарность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Транзакция должна функционировать как единая неделимая единица работы таким образом, чтобы вся транзакция была либо выполнена, либо отменена.</a:t>
            </a:r>
          </a:p>
          <a:p>
            <a:r>
              <a:rPr lang="ru-RU" dirty="0" smtClean="0"/>
              <a:t>Когда транзакции являются атомарными, не существует такого понятия, как частично выполненная транзакция: все или ничего.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9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индекса для сортировки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Работает когда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Все столбцы отсортированы в одном направлении</a:t>
            </a:r>
          </a:p>
          <a:p>
            <a:pPr lvl="1"/>
            <a:r>
              <a:rPr lang="ru-RU" dirty="0" smtClean="0"/>
              <a:t>Порядок сортируемых колонок соответствует порядку колонок в индексе</a:t>
            </a:r>
          </a:p>
          <a:p>
            <a:pPr lvl="1"/>
            <a:r>
              <a:rPr lang="ru-RU" dirty="0" smtClean="0"/>
              <a:t>Начиная с левого</a:t>
            </a:r>
          </a:p>
          <a:p>
            <a:r>
              <a:rPr lang="ru-RU" dirty="0" smtClean="0"/>
              <a:t>Если используется несколько таблиц, индекс при сортировке будет использоваться только для первой указанной таблицы</a:t>
            </a:r>
          </a:p>
          <a:p>
            <a:endParaRPr lang="ru-RU" dirty="0"/>
          </a:p>
          <a:p>
            <a:r>
              <a:rPr lang="ru-RU" dirty="0" smtClean="0"/>
              <a:t>Если в результатах </a:t>
            </a:r>
            <a:r>
              <a:rPr lang="en-US" dirty="0" smtClean="0"/>
              <a:t>EXPLAIN </a:t>
            </a:r>
            <a:r>
              <a:rPr lang="ru-RU" dirty="0" smtClean="0"/>
              <a:t>нет упоминаний о </a:t>
            </a:r>
            <a:r>
              <a:rPr lang="en-US" dirty="0" err="1" smtClean="0"/>
              <a:t>file_sort</a:t>
            </a:r>
            <a:r>
              <a:rPr lang="ru-RU" dirty="0" smtClean="0"/>
              <a:t>, значит индекс был использован для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31662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564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rental_date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2737124" cy="4786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Индекс используется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r>
              <a:rPr lang="ru-RU" sz="2400" dirty="0" smtClean="0"/>
              <a:t>… </a:t>
            </a:r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/>
              <a:t>rental_date</a:t>
            </a:r>
            <a:r>
              <a:rPr lang="en-US" sz="2400" dirty="0"/>
              <a:t> = ‘2005-05-25’ </a:t>
            </a:r>
            <a:r>
              <a:rPr lang="en-US" sz="2400" b="1" dirty="0"/>
              <a:t>ORDER</a:t>
            </a:r>
            <a:r>
              <a:rPr lang="en-US" sz="2400" dirty="0"/>
              <a:t> </a:t>
            </a:r>
            <a:r>
              <a:rPr lang="en-US" sz="2400" b="1" dirty="0"/>
              <a:t>BY</a:t>
            </a:r>
            <a:r>
              <a:rPr lang="en-US" sz="2400" dirty="0"/>
              <a:t> </a:t>
            </a:r>
            <a:r>
              <a:rPr lang="en-US" sz="2400" dirty="0" err="1"/>
              <a:t>inventory_id</a:t>
            </a:r>
            <a:r>
              <a:rPr lang="en-US" sz="2400" dirty="0"/>
              <a:t> </a:t>
            </a:r>
            <a:r>
              <a:rPr lang="en-US" sz="2400" b="1" dirty="0"/>
              <a:t>DESC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en-US" sz="2400" dirty="0"/>
              <a:t>...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rental_date</a:t>
            </a:r>
            <a:r>
              <a:rPr lang="en-US" sz="2400" dirty="0"/>
              <a:t> &gt; ‘2005-05-25’ </a:t>
            </a:r>
            <a:r>
              <a:rPr lang="en-US" sz="2400" b="1" dirty="0"/>
              <a:t>ORDER</a:t>
            </a:r>
            <a:r>
              <a:rPr lang="en-US" sz="2400" dirty="0"/>
              <a:t> </a:t>
            </a:r>
            <a:r>
              <a:rPr lang="en-US" sz="2400" b="1" dirty="0"/>
              <a:t>BY</a:t>
            </a:r>
            <a:r>
              <a:rPr lang="en-US" sz="2400" dirty="0"/>
              <a:t> </a:t>
            </a:r>
            <a:r>
              <a:rPr lang="en-US" sz="2400" dirty="0" err="1"/>
              <a:t>rental_date</a:t>
            </a:r>
            <a:r>
              <a:rPr lang="en-US" sz="2400" dirty="0"/>
              <a:t>, </a:t>
            </a:r>
            <a:r>
              <a:rPr lang="en-US" sz="2400" dirty="0" err="1"/>
              <a:t>inventory_id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Индекс не </a:t>
            </a:r>
            <a:r>
              <a:rPr lang="ru-RU" sz="2400" dirty="0" smtClean="0"/>
              <a:t>используется</a:t>
            </a:r>
            <a:r>
              <a:rPr lang="en-US" sz="2400" dirty="0" smtClean="0"/>
              <a:t> </a:t>
            </a:r>
            <a:r>
              <a:rPr lang="ru-RU" sz="2400" dirty="0" smtClean="0"/>
              <a:t>для сортировки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r>
              <a:rPr lang="en-US" sz="2400" dirty="0"/>
              <a:t>...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rental_date</a:t>
            </a:r>
            <a:r>
              <a:rPr lang="en-US" sz="2400" dirty="0"/>
              <a:t> = ‘2005-05-25’ </a:t>
            </a:r>
            <a:r>
              <a:rPr lang="en-US" sz="2400" b="1" dirty="0"/>
              <a:t>ORDER</a:t>
            </a:r>
            <a:r>
              <a:rPr lang="en-US" sz="2400" dirty="0"/>
              <a:t> </a:t>
            </a:r>
            <a:r>
              <a:rPr lang="en-US" sz="2400" b="1" dirty="0"/>
              <a:t>BY</a:t>
            </a:r>
            <a:r>
              <a:rPr lang="en-US" sz="2400" dirty="0"/>
              <a:t> </a:t>
            </a:r>
            <a:r>
              <a:rPr lang="en-US" sz="2400" dirty="0" err="1"/>
              <a:t>inventory_id</a:t>
            </a:r>
            <a:r>
              <a:rPr lang="en-US" sz="2400" dirty="0"/>
              <a:t> </a:t>
            </a:r>
            <a:r>
              <a:rPr lang="en-US" sz="2400" b="1" dirty="0"/>
              <a:t>DESC</a:t>
            </a:r>
            <a:r>
              <a:rPr lang="en-US" sz="2400" dirty="0"/>
              <a:t>, </a:t>
            </a:r>
            <a:r>
              <a:rPr lang="en-US" sz="2400" dirty="0" err="1"/>
              <a:t>customer_id</a:t>
            </a:r>
            <a:r>
              <a:rPr lang="en-US" sz="2400" dirty="0"/>
              <a:t> </a:t>
            </a:r>
            <a:r>
              <a:rPr lang="en-US" sz="2400" b="1" dirty="0"/>
              <a:t>ASC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...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rental_date</a:t>
            </a:r>
            <a:r>
              <a:rPr lang="en-US" sz="2400" dirty="0"/>
              <a:t> = ‘2005-05-25’ </a:t>
            </a:r>
            <a:r>
              <a:rPr lang="en-US" sz="2400" b="1" dirty="0"/>
              <a:t>ORDER</a:t>
            </a:r>
            <a:r>
              <a:rPr lang="en-US" sz="2400" dirty="0"/>
              <a:t> </a:t>
            </a:r>
            <a:r>
              <a:rPr lang="en-US" sz="2400" b="1" dirty="0"/>
              <a:t>BY</a:t>
            </a:r>
            <a:r>
              <a:rPr lang="en-US" sz="2400" dirty="0"/>
              <a:t> </a:t>
            </a:r>
            <a:r>
              <a:rPr lang="en-US" sz="2400" dirty="0" err="1"/>
              <a:t>inventory_id</a:t>
            </a:r>
            <a:r>
              <a:rPr lang="en-US" sz="2400" dirty="0"/>
              <a:t>, </a:t>
            </a:r>
            <a:r>
              <a:rPr lang="en-US" sz="2400" dirty="0" err="1"/>
              <a:t>staff_id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...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rental_date</a:t>
            </a:r>
            <a:r>
              <a:rPr lang="en-US" sz="2400" dirty="0"/>
              <a:t> = ‘2005-05-25’ </a:t>
            </a:r>
            <a:r>
              <a:rPr lang="en-US" sz="2400" b="1" dirty="0"/>
              <a:t>ORDER</a:t>
            </a:r>
            <a:r>
              <a:rPr lang="en-US" sz="2400" dirty="0"/>
              <a:t> </a:t>
            </a:r>
            <a:r>
              <a:rPr lang="en-US" sz="2400" b="1" dirty="0"/>
              <a:t>BY</a:t>
            </a:r>
            <a:r>
              <a:rPr lang="en-US" sz="2400" dirty="0"/>
              <a:t> </a:t>
            </a:r>
            <a:r>
              <a:rPr lang="en-US" sz="2400" dirty="0" err="1"/>
              <a:t>customer_id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...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rental_date</a:t>
            </a:r>
            <a:r>
              <a:rPr lang="en-US" sz="2400" dirty="0"/>
              <a:t> &gt; ‘2005-05-25’ </a:t>
            </a:r>
            <a:r>
              <a:rPr lang="en-US" sz="2400" b="1" dirty="0"/>
              <a:t>ORDER</a:t>
            </a:r>
            <a:r>
              <a:rPr lang="en-US" sz="2400" dirty="0"/>
              <a:t> </a:t>
            </a:r>
            <a:r>
              <a:rPr lang="en-US" sz="2400" b="1" dirty="0"/>
              <a:t>BY</a:t>
            </a:r>
            <a:r>
              <a:rPr lang="en-US" sz="2400" dirty="0"/>
              <a:t> </a:t>
            </a:r>
            <a:r>
              <a:rPr lang="en-US" sz="2400" dirty="0" err="1"/>
              <a:t>inventory_id</a:t>
            </a:r>
            <a:r>
              <a:rPr lang="en-US" sz="2400" dirty="0"/>
              <a:t>, </a:t>
            </a:r>
            <a:r>
              <a:rPr lang="en-US" sz="2400" dirty="0" err="1"/>
              <a:t>customer_id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en-US" sz="2400" dirty="0"/>
              <a:t>...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rental_date</a:t>
            </a:r>
            <a:r>
              <a:rPr lang="en-US" sz="2400" dirty="0"/>
              <a:t> = ‘2005-05-25’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dirty="0" err="1"/>
              <a:t>inventory_id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(1,2) </a:t>
            </a:r>
            <a:r>
              <a:rPr lang="en-US" sz="2400" b="1" dirty="0"/>
              <a:t>ORDER</a:t>
            </a:r>
            <a:r>
              <a:rPr lang="en-US" sz="2400" dirty="0"/>
              <a:t> </a:t>
            </a:r>
            <a:r>
              <a:rPr lang="en-US" sz="2400" b="1" dirty="0"/>
              <a:t>BY</a:t>
            </a:r>
            <a:r>
              <a:rPr lang="en-US" sz="2400" dirty="0"/>
              <a:t> </a:t>
            </a:r>
            <a:r>
              <a:rPr lang="en-US" sz="2400" dirty="0" err="1"/>
              <a:t>customer_id</a:t>
            </a:r>
            <a:r>
              <a:rPr lang="en-US" sz="2400" dirty="0"/>
              <a:t>;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49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Дублирующие </a:t>
            </a:r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индексы одного типа, созданные на основе того же набора столбцов в одинаковом </a:t>
            </a:r>
            <a:r>
              <a:rPr lang="ru-RU" dirty="0" smtClean="0"/>
              <a:t>порядке</a:t>
            </a:r>
          </a:p>
          <a:p>
            <a:r>
              <a:rPr lang="ru-RU" dirty="0" smtClean="0"/>
              <a:t>Каждый индекс – это дополнительные операции вставки, либо обновления индекса (особенно актуально для внешних ключей)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8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Сколько индексов создается в запросе 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 (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(ID),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8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Избыточный индекс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</a:t>
            </a:r>
            <a:r>
              <a:rPr lang="ru-RU" dirty="0" smtClean="0"/>
              <a:t>существует </a:t>
            </a:r>
            <a:r>
              <a:rPr lang="ru-RU" dirty="0"/>
              <a:t>индекс по паре столбцов (A, B), то отдельный индекс по столбцу A будет избыточным, поскольку он является префиксом первого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Где это возможно, старайтесь расширять существующие индексы, а не добавлять новые.</a:t>
            </a:r>
          </a:p>
        </p:txBody>
      </p:sp>
    </p:spTree>
    <p:extLst>
      <p:ext uri="{BB962C8B-B14F-4D97-AF65-F5344CB8AC3E}">
        <p14:creationId xmlns:p14="http://schemas.microsoft.com/office/powerpoint/2010/main" val="16841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Больше примеров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интерактивный сайт </a:t>
            </a:r>
            <a:r>
              <a:rPr lang="ru-RU" dirty="0" smtClean="0"/>
              <a:t>знакомств </a:t>
            </a:r>
            <a:r>
              <a:rPr lang="ru-RU" dirty="0"/>
              <a:t>с профилями пользователей, в которые включены различные столбцы, например: страна, регион, город, пол, возраст, цвет глаз и т. п</a:t>
            </a:r>
            <a:r>
              <a:rPr lang="ru-RU" dirty="0" smtClean="0"/>
              <a:t>.</a:t>
            </a:r>
          </a:p>
          <a:p>
            <a:r>
              <a:rPr lang="ru-RU" dirty="0"/>
              <a:t>с</a:t>
            </a:r>
            <a:r>
              <a:rPr lang="ru-RU" dirty="0" smtClean="0"/>
              <a:t>айт </a:t>
            </a:r>
            <a:r>
              <a:rPr lang="ru-RU" dirty="0"/>
              <a:t>должен поддерживать поиск в профилях по различным </a:t>
            </a:r>
            <a:r>
              <a:rPr lang="ru-RU" dirty="0" smtClean="0"/>
              <a:t>комбинациям </a:t>
            </a:r>
            <a:r>
              <a:rPr lang="ru-RU" dirty="0"/>
              <a:t>этих </a:t>
            </a:r>
            <a:r>
              <a:rPr lang="ru-RU" dirty="0" smtClean="0"/>
              <a:t>свойств</a:t>
            </a:r>
          </a:p>
          <a:p>
            <a:r>
              <a:rPr lang="ru-RU" dirty="0"/>
              <a:t>должен позволять пользователю </a:t>
            </a:r>
            <a:r>
              <a:rPr lang="ru-RU" dirty="0" smtClean="0"/>
              <a:t>сортировать </a:t>
            </a:r>
            <a:r>
              <a:rPr lang="ru-RU" dirty="0"/>
              <a:t>и фильтровать результаты по времени последнего </a:t>
            </a:r>
            <a:r>
              <a:rPr lang="ru-RU" dirty="0" smtClean="0"/>
              <a:t>посещения </a:t>
            </a:r>
            <a:r>
              <a:rPr lang="ru-RU" dirty="0"/>
              <a:t>сайта владельцем профиля, по оценкам его другими </a:t>
            </a:r>
            <a:r>
              <a:rPr lang="ru-RU" dirty="0" smtClean="0"/>
              <a:t>пользователями </a:t>
            </a:r>
            <a:r>
              <a:rPr lang="ru-RU" dirty="0"/>
              <a:t>и т. д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Селективность столбцов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29448" cy="4351338"/>
          </a:xfrm>
        </p:spPr>
        <p:txBody>
          <a:bodyPr/>
          <a:lstStyle/>
          <a:p>
            <a:r>
              <a:rPr lang="en-US" dirty="0" smtClean="0"/>
              <a:t>Country</a:t>
            </a:r>
          </a:p>
          <a:p>
            <a:r>
              <a:rPr lang="en-US" dirty="0" smtClean="0"/>
              <a:t>Sex</a:t>
            </a:r>
            <a:endParaRPr lang="ru-RU" dirty="0" smtClean="0"/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City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2725" y="1825625"/>
            <a:ext cx="7469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(</a:t>
            </a:r>
            <a:r>
              <a:rPr lang="en-US" dirty="0"/>
              <a:t>Sex</a:t>
            </a:r>
            <a:r>
              <a:rPr lang="en-US" dirty="0" smtClean="0"/>
              <a:t>, Country, Age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(</a:t>
            </a:r>
            <a:r>
              <a:rPr lang="en-US" dirty="0"/>
              <a:t>Sex</a:t>
            </a:r>
            <a:r>
              <a:rPr lang="en-US" dirty="0" smtClean="0"/>
              <a:t>, </a:t>
            </a:r>
            <a:r>
              <a:rPr lang="en-US" dirty="0"/>
              <a:t>Country, </a:t>
            </a:r>
            <a:r>
              <a:rPr lang="en-US" dirty="0" smtClean="0"/>
              <a:t>City, Age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1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</a:t>
            </a:r>
            <a:r>
              <a:rPr lang="ru-RU" dirty="0"/>
              <a:t>у</a:t>
            </a:r>
            <a:r>
              <a:rPr lang="ru-RU" dirty="0" smtClean="0"/>
              <a:t>словия поиска по диапазону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79147"/>
            <a:ext cx="10515600" cy="2197816"/>
          </a:xfrm>
        </p:spPr>
        <p:txBody>
          <a:bodyPr/>
          <a:lstStyle/>
          <a:p>
            <a:r>
              <a:rPr lang="ru-RU" dirty="0"/>
              <a:t>два условия на </a:t>
            </a:r>
            <a:r>
              <a:rPr lang="ru-RU" dirty="0" smtClean="0"/>
              <a:t>вхождение </a:t>
            </a:r>
            <a:r>
              <a:rPr lang="ru-RU" dirty="0"/>
              <a:t>в </a:t>
            </a:r>
            <a:r>
              <a:rPr lang="ru-RU" dirty="0" smtClean="0"/>
              <a:t>диапазон.</a:t>
            </a:r>
            <a:endParaRPr lang="en-US" dirty="0" smtClean="0"/>
          </a:p>
          <a:p>
            <a:r>
              <a:rPr lang="ru-RU" dirty="0" err="1" smtClean="0"/>
              <a:t>MySQL</a:t>
            </a:r>
            <a:r>
              <a:rPr lang="ru-RU" dirty="0" smtClean="0"/>
              <a:t> </a:t>
            </a:r>
            <a:r>
              <a:rPr lang="ru-RU" dirty="0"/>
              <a:t>может использовать либо критерий по </a:t>
            </a:r>
            <a:r>
              <a:rPr lang="ru-RU" dirty="0" smtClean="0"/>
              <a:t>столбцу </a:t>
            </a:r>
            <a:r>
              <a:rPr lang="ru-RU" dirty="0" err="1"/>
              <a:t>last_online</a:t>
            </a:r>
            <a:r>
              <a:rPr lang="ru-RU" dirty="0"/>
              <a:t>, либо критерий по столбцу </a:t>
            </a:r>
            <a:r>
              <a:rPr lang="ru-RU" dirty="0" err="1"/>
              <a:t>age</a:t>
            </a:r>
            <a:r>
              <a:rPr lang="ru-RU" dirty="0"/>
              <a:t>, </a:t>
            </a:r>
            <a:r>
              <a:rPr lang="ru-RU" b="1" dirty="0"/>
              <a:t>но не оба </a:t>
            </a:r>
            <a:r>
              <a:rPr lang="ru-RU" b="1" dirty="0" smtClean="0"/>
              <a:t>сразу</a:t>
            </a:r>
            <a:r>
              <a:rPr lang="en-US" b="1" dirty="0"/>
              <a:t>.</a:t>
            </a:r>
            <a:endParaRPr lang="ru-RU" b="1" dirty="0"/>
          </a:p>
        </p:txBody>
      </p:sp>
      <p:sp>
        <p:nvSpPr>
          <p:cNvPr id="4" name="Rectangle 3"/>
          <p:cNvSpPr/>
          <p:nvPr/>
        </p:nvSpPr>
        <p:spPr>
          <a:xfrm>
            <a:off x="838199" y="1552695"/>
            <a:ext cx="10044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eye_color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(‘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brown’,’blue’,’hazel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’)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hair_color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(‘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black’,’red’,’blonde’,’brown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’)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sex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(‘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M’,’F’)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last_online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DATE_SUB(‘2008-01-17’,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7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18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25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6394" y="1719164"/>
            <a:ext cx="10627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EXPLAIN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actor_id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sakila.actor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-&gt;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actor_id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45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role = ‘Brianna’\G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8649" y="233682"/>
            <a:ext cx="10627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Диапазон значений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vs.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Список значений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394" y="3085739"/>
            <a:ext cx="10750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EXPLAIN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actor_id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sakila.actor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-&gt;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actor_id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1, 4, 99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role = ‘Brianna’\G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6394" y="4706148"/>
            <a:ext cx="107500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Условие на вхождение в диапазон заставляет </a:t>
            </a:r>
            <a:r>
              <a:rPr lang="ru-RU" sz="2800" dirty="0" err="1"/>
              <a:t>MySQL</a:t>
            </a:r>
            <a:r>
              <a:rPr lang="ru-RU" sz="2800" dirty="0"/>
              <a:t> игнорировать все дальнейшие столбцы в индексе, а условие множественного равенства не налагает таких ограничений</a:t>
            </a:r>
          </a:p>
        </p:txBody>
      </p:sp>
    </p:spTree>
    <p:extLst>
      <p:ext uri="{BB962C8B-B14F-4D97-AF65-F5344CB8AC3E}">
        <p14:creationId xmlns:p14="http://schemas.microsoft.com/office/powerpoint/2010/main" val="12018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INDEX FROM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8" y="1690688"/>
            <a:ext cx="14371322" cy="23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afeb24c28f7fa5c45b9dfc4bc07bb1556b1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4540</Words>
  <Application>Microsoft Office PowerPoint</Application>
  <PresentationFormat>Widescreen</PresentationFormat>
  <Paragraphs>791</Paragraphs>
  <Slides>112</Slides>
  <Notes>21</Notes>
  <HiddenSlides>16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0" baseType="lpstr">
      <vt:lpstr>Arial</vt:lpstr>
      <vt:lpstr>Calibri</vt:lpstr>
      <vt:lpstr>Calibri Light</vt:lpstr>
      <vt:lpstr>Consolas</vt:lpstr>
      <vt:lpstr>MonoCondensedC</vt:lpstr>
      <vt:lpstr>MonoCondensedC-Bold</vt:lpstr>
      <vt:lpstr>SchoolBookC</vt:lpstr>
      <vt:lpstr>Office Theme</vt:lpstr>
      <vt:lpstr>БД 10</vt:lpstr>
      <vt:lpstr>PowerPoint Presentation</vt:lpstr>
      <vt:lpstr>Транзакции. ACID</vt:lpstr>
      <vt:lpstr>Банковская система</vt:lpstr>
      <vt:lpstr>PowerPoint Presentation</vt:lpstr>
      <vt:lpstr>PowerPoint Presentation</vt:lpstr>
      <vt:lpstr>PowerPoint Presentation</vt:lpstr>
      <vt:lpstr>ACID</vt:lpstr>
      <vt:lpstr>Атомарность</vt:lpstr>
      <vt:lpstr>Непротиворечивость (консистентность)</vt:lpstr>
      <vt:lpstr>Изолированность</vt:lpstr>
      <vt:lpstr>Долговечность</vt:lpstr>
      <vt:lpstr>PowerPoint Presentation</vt:lpstr>
      <vt:lpstr>Уровни изоляции</vt:lpstr>
      <vt:lpstr>READ UNCOMMITED</vt:lpstr>
      <vt:lpstr>READ COMMITED</vt:lpstr>
      <vt:lpstr>Невоспроизводимое чтение</vt:lpstr>
      <vt:lpstr>REPEATABLE READ</vt:lpstr>
      <vt:lpstr>Phantom reads</vt:lpstr>
      <vt:lpstr>SERIALIZABLE</vt:lpstr>
      <vt:lpstr>Уровни изоляции ANSI SQL</vt:lpstr>
      <vt:lpstr>Уровни изоляции MySQL c Engine=InnoDB</vt:lpstr>
      <vt:lpstr>«Минусы» транзакций</vt:lpstr>
      <vt:lpstr>Журнал транзакций</vt:lpstr>
      <vt:lpstr>Режим AUTOCOMMIT</vt:lpstr>
      <vt:lpstr>Взаимоблокировки (deadlock)</vt:lpstr>
      <vt:lpstr>Явные и неявные блокировки </vt:lpstr>
      <vt:lpstr>Явные и неявные блокировки </vt:lpstr>
      <vt:lpstr>Multiversion Concurrency Control (MVCC)</vt:lpstr>
      <vt:lpstr>MVCC в InnoDB</vt:lpstr>
      <vt:lpstr>При выборке (SELECT)</vt:lpstr>
      <vt:lpstr>При вставке (INSERT)</vt:lpstr>
      <vt:lpstr>При обновлении (UPDATE)</vt:lpstr>
      <vt:lpstr>Модели конкурентных запросов в MySQL при различных уровнях блокировки</vt:lpstr>
      <vt:lpstr>PowerPoint Presentation</vt:lpstr>
      <vt:lpstr>Подсистемы хранения</vt:lpstr>
      <vt:lpstr>PowerPoint Presentation</vt:lpstr>
      <vt:lpstr>MyISAM</vt:lpstr>
      <vt:lpstr>InnoDB</vt:lpstr>
      <vt:lpstr>Memory (Heap)</vt:lpstr>
      <vt:lpstr>Archive</vt:lpstr>
      <vt:lpstr>PowerPoint Presentation</vt:lpstr>
      <vt:lpstr>Критерии выбора Engine</vt:lpstr>
      <vt:lpstr>PowerPoint Presentation</vt:lpstr>
      <vt:lpstr>PowerPoint Presentation</vt:lpstr>
      <vt:lpstr>Клиент-серверный протокол MySQL</vt:lpstr>
      <vt:lpstr>Состояния запроса</vt:lpstr>
      <vt:lpstr>Кэш запросов</vt:lpstr>
      <vt:lpstr>Процесс оптимизации запроса</vt:lpstr>
      <vt:lpstr>План выполнения</vt:lpstr>
      <vt:lpstr>Почему оптимизатор ошибается</vt:lpstr>
      <vt:lpstr>Типы оптимизаций</vt:lpstr>
      <vt:lpstr>Swim Line для Inner Join</vt:lpstr>
      <vt:lpstr>План выполнения</vt:lpstr>
      <vt:lpstr>Выполнение запроса</vt:lpstr>
      <vt:lpstr>Возврат результатов клиенту</vt:lpstr>
      <vt:lpstr>PowerPoint Presentation</vt:lpstr>
      <vt:lpstr>PowerPoint Presentation</vt:lpstr>
      <vt:lpstr>Поиск узких мест (bottlenecks)</vt:lpstr>
      <vt:lpstr>Эталонное тестирование</vt:lpstr>
      <vt:lpstr>Эталонное тестирование</vt:lpstr>
      <vt:lpstr>PowerPoint Presentation</vt:lpstr>
      <vt:lpstr>Профилирование</vt:lpstr>
      <vt:lpstr>Логирование запросов</vt:lpstr>
      <vt:lpstr>Кэширование запросов</vt:lpstr>
      <vt:lpstr>SHOW STATUS</vt:lpstr>
      <vt:lpstr>SHOW PROFILE</vt:lpstr>
      <vt:lpstr>PowerPoint Presentation</vt:lpstr>
      <vt:lpstr>Выбор оптимальных типов данных</vt:lpstr>
      <vt:lpstr>ENUM</vt:lpstr>
      <vt:lpstr>PowerPoint Presentation</vt:lpstr>
      <vt:lpstr>Основы индексирования</vt:lpstr>
      <vt:lpstr>Типы индексов</vt:lpstr>
      <vt:lpstr>B-tree</vt:lpstr>
      <vt:lpstr>PowerPoint Presentation</vt:lpstr>
      <vt:lpstr>PowerPoint Presentation</vt:lpstr>
      <vt:lpstr>B-tree</vt:lpstr>
      <vt:lpstr>Hash</vt:lpstr>
      <vt:lpstr>Fulltext</vt:lpstr>
      <vt:lpstr>Использование индексов</vt:lpstr>
      <vt:lpstr>Изоляция столбца</vt:lpstr>
      <vt:lpstr>Селективность индекса</vt:lpstr>
      <vt:lpstr>Префиксные индексы</vt:lpstr>
      <vt:lpstr>Кластерный индекс</vt:lpstr>
      <vt:lpstr>Кластерный индекс</vt:lpstr>
      <vt:lpstr>Покрывающие индексы</vt:lpstr>
      <vt:lpstr>EXPLAIN [EXTENDED]</vt:lpstr>
      <vt:lpstr>PowerPoint Presentation</vt:lpstr>
      <vt:lpstr>PowerPoint Presentation</vt:lpstr>
      <vt:lpstr>Использование индекса для сортировки</vt:lpstr>
      <vt:lpstr>(rental_date, inventory_id, customer_id)</vt:lpstr>
      <vt:lpstr>Дублирующие индексы</vt:lpstr>
      <vt:lpstr>Сколько индексов создается в запросе ?</vt:lpstr>
      <vt:lpstr>Избыточный индекс</vt:lpstr>
      <vt:lpstr>Больше примеров</vt:lpstr>
      <vt:lpstr>Селективность столбцов</vt:lpstr>
      <vt:lpstr>Доп. условия поиска по диапазону</vt:lpstr>
      <vt:lpstr>PowerPoint Presentation</vt:lpstr>
      <vt:lpstr>SHOW INDEX FROM</vt:lpstr>
      <vt:lpstr>Оптимизация запросов</vt:lpstr>
      <vt:lpstr>Метрики</vt:lpstr>
      <vt:lpstr>Основные способы, в порядке сложности</vt:lpstr>
      <vt:lpstr>Один сложный или несколько простых ?</vt:lpstr>
      <vt:lpstr>Разбиение запроса на части</vt:lpstr>
      <vt:lpstr>Декомпозиция соединения</vt:lpstr>
      <vt:lpstr>PowerPoint Presentation</vt:lpstr>
      <vt:lpstr>Коррелированные подзапросы</vt:lpstr>
      <vt:lpstr>PowerPoint Presentation</vt:lpstr>
      <vt:lpstr>PowerPoint Presentation</vt:lpstr>
      <vt:lpstr>Сортировка</vt:lpstr>
      <vt:lpstr>Оптимизация LIMIT со смещением</vt:lpstr>
      <vt:lpstr>Подсказки оптимизатору запросов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БД 7</dc:title>
  <dc:creator>Nikita Vanyasin</dc:creator>
  <cp:lastModifiedBy>Nikita Vanyasin</cp:lastModifiedBy>
  <cp:revision>105</cp:revision>
  <dcterms:created xsi:type="dcterms:W3CDTF">2015-04-23T20:11:55Z</dcterms:created>
  <dcterms:modified xsi:type="dcterms:W3CDTF">2017-05-22T12:57:22Z</dcterms:modified>
</cp:coreProperties>
</file>