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331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</p:sldIdLst>
  <p:sldSz cx="12192000" cy="6858000"/>
  <p:notesSz cx="6858000" cy="9144000"/>
  <p:custDataLst>
    <p:tags r:id="rId4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72467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3E7C-3F60-4311-88C8-DBA062815EE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DC938-C28F-4103-BC13-803FC0804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CB75-27BC-42EC-82D4-A137C7FD54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36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for a keyword in document data is like reading an entire book cover to cover</a:t>
            </a:r>
          </a:p>
          <a:p>
            <a:r>
              <a:rPr lang="en-US" dirty="0" smtClean="0"/>
              <a:t>while watching out for keywords you are interested in. Books with concordances are</a:t>
            </a:r>
          </a:p>
          <a:p>
            <a:r>
              <a:rPr lang="en-US" dirty="0" smtClean="0"/>
              <a:t>much more convenient: with a concordance you can look up pages and sentences you</a:t>
            </a:r>
          </a:p>
          <a:p>
            <a:r>
              <a:rPr lang="en-US" dirty="0" smtClean="0"/>
              <a:t>need by keyword in no time.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 Sphinx uses a full-text index to quickly look at</a:t>
            </a:r>
          </a:p>
          <a:p>
            <a:r>
              <a:rPr lang="en-US" dirty="0" smtClean="0"/>
              <a:t>each full-text match, that is, a document that matches all the specified keywords. It can</a:t>
            </a:r>
          </a:p>
          <a:p>
            <a:r>
              <a:rPr lang="en-US" dirty="0" smtClean="0"/>
              <a:t>then examine additional, </a:t>
            </a:r>
            <a:r>
              <a:rPr lang="en-US" dirty="0" err="1" smtClean="0"/>
              <a:t>nonkeyword</a:t>
            </a:r>
            <a:r>
              <a:rPr lang="en-US" dirty="0" smtClean="0"/>
              <a:t>-based searching conditions, if any, such as a</a:t>
            </a:r>
          </a:p>
          <a:p>
            <a:r>
              <a:rPr lang="en-US" dirty="0" smtClean="0"/>
              <a:t>restriction by blog post year, product price range, and so forth, to see whether it should</a:t>
            </a:r>
          </a:p>
          <a:p>
            <a:r>
              <a:rPr lang="en-US" dirty="0" smtClean="0"/>
              <a:t>be returned. The current document being examined is called a candidate document.</a:t>
            </a:r>
          </a:p>
          <a:p>
            <a:r>
              <a:rPr lang="en-US" dirty="0" smtClean="0"/>
              <a:t>Candidates that satisfy all the search criteria, whether keywords or not, are called</a:t>
            </a:r>
          </a:p>
          <a:p>
            <a:r>
              <a:rPr lang="en-US" dirty="0" smtClean="0"/>
              <a:t>Matches/</a:t>
            </a:r>
          </a:p>
          <a:p>
            <a:r>
              <a:rPr lang="en-US" dirty="0" smtClean="0"/>
              <a:t>. (Obviously, if there are no additional restrictions, all full-text matches just</a:t>
            </a:r>
          </a:p>
          <a:p>
            <a:r>
              <a:rPr lang="en-US" dirty="0" smtClean="0"/>
              <a:t>become matches.) Matches are then ranked, that is, Sphinx computes and attaches a</a:t>
            </a:r>
          </a:p>
          <a:p>
            <a:r>
              <a:rPr lang="en-US" dirty="0" smtClean="0"/>
              <a:t>certain relevance value, orders matches by that value, and returns the top N best</a:t>
            </a:r>
          </a:p>
          <a:p>
            <a:r>
              <a:rPr lang="en-US" dirty="0" smtClean="0"/>
              <a:t>matches to a calling application. Those top N most relevant matches (the top 1,000 by</a:t>
            </a:r>
          </a:p>
          <a:p>
            <a:r>
              <a:rPr lang="en-US" dirty="0" smtClean="0"/>
              <a:t>default) are collectively called a result set.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Конкорданс</a:t>
            </a:r>
          </a:p>
          <a:p>
            <a:endParaRPr lang="en-US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Конкорданс</a:t>
            </a:r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алфавитный перечень всех слов какого-либо текста с указанием контекстов их употребления;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CB75-27BC-42EC-82D4-A137C7FD54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1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AND dog, where AND is a Boolean operator, matches every document</a:t>
            </a:r>
            <a:r>
              <a:rPr lang="ru-RU" dirty="0" smtClean="0"/>
              <a:t> </a:t>
            </a:r>
            <a:r>
              <a:rPr lang="en-US" dirty="0" smtClean="0"/>
              <a:t>that mentions both “cat” and “dog</a:t>
            </a:r>
            <a:endParaRPr lang="ru-RU" dirty="0" smtClean="0"/>
          </a:p>
          <a:p>
            <a:r>
              <a:rPr lang="en-US" dirty="0" smtClean="0"/>
              <a:t>This means “find all documents where ‘cat’ and ‘dog’ occur within the same five</a:t>
            </a:r>
          </a:p>
          <a:p>
            <a:r>
              <a:rPr lang="en-US" dirty="0" smtClean="0"/>
              <a:t>keywords.”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CB75-27BC-42EC-82D4-A137C7FD54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59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zer</a:t>
            </a:r>
            <a:r>
              <a:rPr lang="en-US" dirty="0" smtClean="0"/>
              <a:t> is one of its most complex</a:t>
            </a:r>
            <a:r>
              <a:rPr lang="en-US" baseline="0" dirty="0" smtClean="0"/>
              <a:t> </a:t>
            </a:r>
            <a:r>
              <a:rPr lang="en-US" dirty="0" smtClean="0"/>
              <a:t>parts.</a:t>
            </a:r>
          </a:p>
          <a:p>
            <a:r>
              <a:rPr lang="ru-RU" dirty="0" smtClean="0"/>
              <a:t>Исключения</a:t>
            </a:r>
            <a:r>
              <a:rPr lang="ru-RU" baseline="0" dirty="0" smtClean="0"/>
              <a:t> </a:t>
            </a:r>
            <a:r>
              <a:rPr lang="en-US" baseline="0" dirty="0" smtClean="0"/>
              <a:t>C# C++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CB75-27BC-42EC-82D4-A137C7FD54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9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Ок, представим что</a:t>
            </a:r>
            <a:r>
              <a:rPr lang="ru-RU" baseline="0" dirty="0" smtClean="0"/>
              <a:t> мы нашли 1000000 документов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БМ25 – на основе встречаемости  и </a:t>
            </a:r>
            <a:r>
              <a:rPr lang="ru-RU" baseline="0" dirty="0" err="1" smtClean="0"/>
              <a:t>проксимити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Nitty-gritty Ranker Details</a:t>
            </a:r>
            <a:endParaRPr lang="ru-RU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CB75-27BC-42EC-82D4-A137C7FD54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72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C938-C28F-4103-BC13-803FC08042F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2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93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25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7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43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5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66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3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71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54AA-5390-409A-BA7C-BB5326D6E220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1374-D284-4E14-B4FE-91CF4A95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5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БД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11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6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log_slave_updates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49" y="142037"/>
            <a:ext cx="6338887" cy="7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опологии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</a:t>
            </a:r>
            <a:r>
              <a:rPr lang="ru-RU" dirty="0"/>
              <a:t>каждого </a:t>
            </a:r>
            <a:r>
              <a:rPr lang="ru-RU" dirty="0" smtClean="0"/>
              <a:t>сервера </a:t>
            </a:r>
            <a:r>
              <a:rPr lang="ru-RU" dirty="0"/>
              <a:t>должен быть уникальный </a:t>
            </a:r>
            <a:r>
              <a:rPr lang="ru-RU" dirty="0" smtClean="0"/>
              <a:t>идентификатор</a:t>
            </a:r>
          </a:p>
          <a:p>
            <a:r>
              <a:rPr lang="ru-RU" dirty="0"/>
              <a:t>Один главный сервер может иметь много </a:t>
            </a:r>
            <a:r>
              <a:rPr lang="ru-RU" dirty="0" smtClean="0"/>
              <a:t>подчиненных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9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377824"/>
            <a:ext cx="4400550" cy="5718175"/>
          </a:xfrm>
        </p:spPr>
        <p:txBody>
          <a:bodyPr/>
          <a:lstStyle/>
          <a:p>
            <a:r>
              <a:rPr lang="ru-RU" dirty="0" smtClean="0"/>
              <a:t>Разные роли</a:t>
            </a:r>
          </a:p>
          <a:p>
            <a:r>
              <a:rPr lang="en-US" dirty="0" smtClean="0"/>
              <a:t>Failover</a:t>
            </a:r>
          </a:p>
          <a:p>
            <a:r>
              <a:rPr lang="ru-RU" dirty="0" smtClean="0"/>
              <a:t>Балансировка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61" y="914399"/>
            <a:ext cx="5710492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666875"/>
            <a:ext cx="4400550" cy="4429124"/>
          </a:xfrm>
        </p:spPr>
        <p:txBody>
          <a:bodyPr/>
          <a:lstStyle/>
          <a:p>
            <a:r>
              <a:rPr lang="ru-RU" dirty="0" smtClean="0"/>
              <a:t>Географически отдаленные БД</a:t>
            </a:r>
          </a:p>
          <a:p>
            <a:r>
              <a:rPr lang="ru-RU" dirty="0" smtClean="0"/>
              <a:t>Нужно продумывать обработку </a:t>
            </a:r>
            <a:r>
              <a:rPr lang="ru-RU" dirty="0" smtClean="0"/>
              <a:t>конфликтов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37" y="1142999"/>
            <a:ext cx="3614738" cy="18898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3875" y="371475"/>
            <a:ext cx="6762750" cy="48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Master-Master </a:t>
            </a:r>
            <a:r>
              <a:rPr lang="ru-RU" dirty="0" smtClean="0"/>
              <a:t>в режиме активный-активный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4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666875"/>
            <a:ext cx="4400550" cy="4429124"/>
          </a:xfrm>
        </p:spPr>
        <p:txBody>
          <a:bodyPr/>
          <a:lstStyle/>
          <a:p>
            <a:r>
              <a:rPr lang="ru-RU" dirty="0" smtClean="0"/>
              <a:t>Пассивный сервер не реплицирует данные на активный</a:t>
            </a:r>
          </a:p>
          <a:p>
            <a:r>
              <a:rPr lang="ru-RU" dirty="0" smtClean="0"/>
              <a:t>Но роли могут быть изменены на ходу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3875" y="342900"/>
            <a:ext cx="6762750" cy="48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Master-Master </a:t>
            </a:r>
            <a:r>
              <a:rPr lang="ru-RU" dirty="0" smtClean="0"/>
              <a:t>в режиме активный-</a:t>
            </a:r>
            <a:r>
              <a:rPr lang="ru-RU" b="1" dirty="0" smtClean="0"/>
              <a:t>пассивный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62" y="1666875"/>
            <a:ext cx="3300413" cy="17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4" y="1027906"/>
            <a:ext cx="7781424" cy="39917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4900" y="407194"/>
            <a:ext cx="6762750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Master-Master</a:t>
            </a:r>
            <a:r>
              <a:rPr lang="ru-RU" dirty="0" smtClean="0"/>
              <a:t> со своими </a:t>
            </a:r>
            <a:r>
              <a:rPr lang="en-US" dirty="0" smtClean="0"/>
              <a:t>slave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656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Кольцо (</a:t>
            </a:r>
            <a:r>
              <a:rPr lang="en-US" dirty="0" smtClean="0"/>
              <a:t>circular replication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7" y="1876424"/>
            <a:ext cx="5545048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Главный, главный-распространитель и несколько подчиненных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4829175" cy="3967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Уменьшение нагрузки с главного сервера при интенсивной записи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4" y="1195387"/>
            <a:ext cx="5305425" cy="51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700087"/>
            <a:ext cx="7280746" cy="4833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Дерево/пирамида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2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ролей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–</a:t>
            </a:r>
            <a:r>
              <a:rPr lang="ru-RU" dirty="0" smtClean="0"/>
              <a:t> оперативная обработка транзакций </a:t>
            </a:r>
          </a:p>
          <a:p>
            <a:r>
              <a:rPr lang="en-US" dirty="0" smtClean="0"/>
              <a:t>OLAP – </a:t>
            </a:r>
            <a:r>
              <a:rPr lang="ru-RU" dirty="0" smtClean="0"/>
              <a:t>оперативная аналитическая обработка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4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Репликация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синхронизации данных различных серверов БД</a:t>
            </a:r>
          </a:p>
          <a:p>
            <a:r>
              <a:rPr lang="ru-RU" dirty="0" smtClean="0"/>
              <a:t>Заключается в построении топологий с главными и подчиненными узлами (</a:t>
            </a:r>
            <a:r>
              <a:rPr lang="en-US" dirty="0" smtClean="0"/>
              <a:t>master </a:t>
            </a:r>
            <a:r>
              <a:rPr lang="ru-RU" dirty="0" smtClean="0"/>
              <a:t>и </a:t>
            </a:r>
            <a:r>
              <a:rPr lang="en-US" dirty="0" smtClean="0"/>
              <a:t>slave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Можно реплицировать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Сервер целиком</a:t>
            </a:r>
          </a:p>
          <a:p>
            <a:pPr lvl="1"/>
            <a:r>
              <a:rPr lang="ru-RU" dirty="0" smtClean="0"/>
              <a:t>Некоторые БД</a:t>
            </a:r>
          </a:p>
          <a:p>
            <a:pPr lvl="1"/>
            <a:r>
              <a:rPr lang="ru-RU" dirty="0" smtClean="0"/>
              <a:t>Определенные таблицы</a:t>
            </a:r>
          </a:p>
          <a:p>
            <a:r>
              <a:rPr lang="ru-RU" dirty="0" smtClean="0"/>
              <a:t>Реплика – сервер, куда происходит репликация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6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088"/>
            <a:ext cx="421005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4738"/>
            <a:ext cx="765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mysqlbinlog</a:t>
            </a: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Percona</a:t>
            </a:r>
            <a:r>
              <a:rPr lang="en-US" dirty="0" smtClean="0"/>
              <a:t> tools</a:t>
            </a:r>
          </a:p>
          <a:p>
            <a:r>
              <a:rPr lang="en-US" b="1" dirty="0" smtClean="0"/>
              <a:t>table-checksum</a:t>
            </a:r>
          </a:p>
          <a:p>
            <a:r>
              <a:rPr lang="en-US" b="1" dirty="0" err="1" smtClean="0"/>
              <a:t>hearbeat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0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365125"/>
            <a:ext cx="7343775" cy="57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4389"/>
            <a:ext cx="9144000" cy="933628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Полнотекстовый поиск</a:t>
            </a:r>
            <a:endParaRPr lang="ru-RU" sz="6000" dirty="0"/>
          </a:p>
        </p:txBody>
      </p:sp>
      <p:pic>
        <p:nvPicPr>
          <p:cNvPr id="1028" name="Picture 4" descr="http://briansnelson.com/images/2/26/281x159xSphinxsearch.jpg.pagespeed.ic.dFrs6faq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22363"/>
            <a:ext cx="4873190" cy="27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61" y="0"/>
            <a:ext cx="5307342" cy="68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378"/>
            <a:ext cx="10515600" cy="5826585"/>
          </a:xfrm>
        </p:spPr>
        <p:txBody>
          <a:bodyPr/>
          <a:lstStyle/>
          <a:p>
            <a:r>
              <a:rPr lang="ru-RU" dirty="0" smtClean="0"/>
              <a:t>Документ </a:t>
            </a:r>
            <a:endParaRPr lang="ru-RU" dirty="0"/>
          </a:p>
          <a:p>
            <a:endParaRPr lang="en-US" dirty="0"/>
          </a:p>
          <a:p>
            <a:r>
              <a:rPr lang="ru-RU" dirty="0" smtClean="0"/>
              <a:t>Совпадение (</a:t>
            </a:r>
            <a:r>
              <a:rPr lang="en-US" dirty="0" smtClean="0"/>
              <a:t>Match)</a:t>
            </a:r>
          </a:p>
          <a:p>
            <a:endParaRPr lang="en-US" dirty="0" smtClean="0"/>
          </a:p>
          <a:p>
            <a:r>
              <a:rPr lang="ru-RU" dirty="0" smtClean="0"/>
              <a:t>Ранжирование (</a:t>
            </a:r>
            <a:r>
              <a:rPr lang="en-US" dirty="0" smtClean="0"/>
              <a:t>Ranking)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Индекс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097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dino.ga/br/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73" y="-658780"/>
            <a:ext cx="6411311" cy="965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2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text index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Inverted file: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</a:t>
            </a:r>
            <a:r>
              <a:rPr lang="ru-RU" dirty="0" smtClean="0"/>
              <a:t>словарь всех ключевых слов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2) </a:t>
            </a:r>
            <a:r>
              <a:rPr lang="en-US" dirty="0" smtClean="0"/>
              <a:t>ID </a:t>
            </a:r>
            <a:r>
              <a:rPr lang="ru-RU" dirty="0" smtClean="0"/>
              <a:t>и другие атрибуты документов</a:t>
            </a:r>
          </a:p>
          <a:p>
            <a:pPr marL="0" indent="0">
              <a:buNone/>
            </a:pPr>
            <a:r>
              <a:rPr lang="ru-RU" dirty="0" smtClean="0"/>
              <a:t>	3) позиции каждого ключевого слова в документе</a:t>
            </a:r>
          </a:p>
          <a:p>
            <a:pPr marL="0" indent="0">
              <a:buNone/>
            </a:pPr>
            <a:r>
              <a:rPr lang="ru-RU" dirty="0" smtClean="0"/>
              <a:t>           4) дополнительная информация о контексте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1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table ≈ Sphinx index</a:t>
            </a:r>
          </a:p>
          <a:p>
            <a:r>
              <a:rPr lang="en-US" dirty="0" smtClean="0"/>
              <a:t>Database rows ≈ Sphinx documents</a:t>
            </a:r>
          </a:p>
          <a:p>
            <a:r>
              <a:rPr lang="en-US" dirty="0" smtClean="0"/>
              <a:t>Database columns ≈ Sphinx fields and attributes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4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поисковых запросов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Булевы</a:t>
            </a:r>
            <a:r>
              <a:rPr lang="ru-RU" dirty="0" err="1"/>
              <a:t>й</a:t>
            </a:r>
            <a:r>
              <a:rPr lang="ru-RU" dirty="0" smtClean="0"/>
              <a:t> (</a:t>
            </a:r>
            <a:r>
              <a:rPr lang="en-US" dirty="0" smtClean="0"/>
              <a:t>Boolean search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Точное совпадение фразы (</a:t>
            </a:r>
            <a:r>
              <a:rPr lang="en-US" dirty="0" smtClean="0"/>
              <a:t>Phrase search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 соседству (</a:t>
            </a:r>
            <a:r>
              <a:rPr lang="en-US" dirty="0" smtClean="0"/>
              <a:t>Proximity search</a:t>
            </a:r>
            <a:r>
              <a:rPr lang="ru-RU" dirty="0" smtClean="0"/>
              <a:t>)</a:t>
            </a:r>
            <a:r>
              <a:rPr lang="en-US" dirty="0" smtClean="0"/>
              <a:t>:                 </a:t>
            </a:r>
            <a:r>
              <a:rPr lang="ru-RU" dirty="0" smtClean="0"/>
              <a:t> </a:t>
            </a:r>
            <a:r>
              <a:rPr lang="en-US" b="1" dirty="0" smtClean="0"/>
              <a:t>"cat dog"~5</a:t>
            </a:r>
            <a:endParaRPr lang="ru-RU" b="1" dirty="0" smtClean="0"/>
          </a:p>
          <a:p>
            <a:r>
              <a:rPr lang="ru-RU" dirty="0" smtClean="0"/>
              <a:t>По полю или атрибутам</a:t>
            </a:r>
            <a:r>
              <a:rPr lang="en-US" dirty="0" smtClean="0"/>
              <a:t>:</a:t>
            </a:r>
            <a:r>
              <a:rPr lang="ru-RU" dirty="0" smtClean="0"/>
              <a:t>                   </a:t>
            </a:r>
            <a:r>
              <a:rPr lang="en-US" b="1" dirty="0" smtClean="0"/>
              <a:t>@from Peter @subject MySQL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1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 изменения данных и схем в БД</a:t>
            </a:r>
          </a:p>
          <a:p>
            <a:r>
              <a:rPr lang="ru-RU" dirty="0" smtClean="0"/>
              <a:t>По умолчанию выключен</a:t>
            </a:r>
          </a:p>
          <a:p>
            <a:r>
              <a:rPr lang="ru-RU" dirty="0" smtClean="0"/>
              <a:t>Зачем включать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Улучшить качество восстановления по падения</a:t>
            </a:r>
          </a:p>
          <a:p>
            <a:pPr lvl="1"/>
            <a:r>
              <a:rPr lang="ru-RU" dirty="0" smtClean="0"/>
              <a:t>Для включения репликации</a:t>
            </a:r>
          </a:p>
          <a:p>
            <a:endParaRPr lang="ru-RU" dirty="0"/>
          </a:p>
          <a:p>
            <a:r>
              <a:rPr lang="ru-RU" dirty="0" smtClean="0"/>
              <a:t>Форматы</a:t>
            </a:r>
            <a:r>
              <a:rPr lang="en-US" dirty="0" smtClean="0"/>
              <a:t>: row-based</a:t>
            </a:r>
            <a:r>
              <a:rPr lang="ru-RU" dirty="0" smtClean="0"/>
              <a:t>, </a:t>
            </a:r>
            <a:r>
              <a:rPr lang="en-US" dirty="0" smtClean="0"/>
              <a:t>statement-based, mixed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09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4799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Семантический разбор текста</a:t>
            </a:r>
            <a:endParaRPr lang="en-US" sz="3200" dirty="0" smtClean="0"/>
          </a:p>
          <a:p>
            <a:pPr lvl="1"/>
            <a:r>
              <a:rPr lang="en-US" sz="2800" dirty="0" smtClean="0"/>
              <a:t>Tokenization - word breaker</a:t>
            </a:r>
          </a:p>
        </p:txBody>
      </p:sp>
    </p:spTree>
    <p:extLst>
      <p:ext uri="{BB962C8B-B14F-4D97-AF65-F5344CB8AC3E}">
        <p14:creationId xmlns:p14="http://schemas.microsoft.com/office/powerpoint/2010/main" val="24914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9742" y="2153531"/>
            <a:ext cx="111796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3200" dirty="0"/>
              <a:t>“</a:t>
            </a:r>
            <a:r>
              <a:rPr lang="en-US" sz="3200" b="1" dirty="0"/>
              <a:t>AT&amp;T</a:t>
            </a:r>
            <a:r>
              <a:rPr lang="en-US" sz="3200" dirty="0"/>
              <a:t>” </a:t>
            </a:r>
            <a:r>
              <a:rPr lang="ru-RU" sz="3200" dirty="0"/>
              <a:t>-</a:t>
            </a:r>
            <a:r>
              <a:rPr lang="en-US" sz="3200" dirty="0"/>
              <a:t>&gt; “</a:t>
            </a:r>
            <a:r>
              <a:rPr lang="en-US" sz="3200" b="1" dirty="0"/>
              <a:t>T</a:t>
            </a:r>
            <a:r>
              <a:rPr lang="en-US" sz="3200" dirty="0"/>
              <a:t>-Mobile office </a:t>
            </a:r>
            <a:r>
              <a:rPr lang="en-US" sz="3200" b="1" dirty="0"/>
              <a:t>AT</a:t>
            </a:r>
            <a:r>
              <a:rPr lang="en-US" sz="3200" dirty="0"/>
              <a:t> corner of Jackson Rd. and Johnson Dr.”</a:t>
            </a:r>
          </a:p>
        </p:txBody>
      </p:sp>
    </p:spTree>
    <p:extLst>
      <p:ext uri="{BB962C8B-B14F-4D97-AF65-F5344CB8AC3E}">
        <p14:creationId xmlns:p14="http://schemas.microsoft.com/office/powerpoint/2010/main" val="320480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морфологии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Stemming – </a:t>
            </a:r>
            <a:r>
              <a:rPr lang="ru-RU" sz="3200" dirty="0" smtClean="0"/>
              <a:t>выделение корня слова</a:t>
            </a:r>
          </a:p>
          <a:p>
            <a:r>
              <a:rPr lang="ru-RU" sz="3200" dirty="0" smtClean="0"/>
              <a:t>Нахождение множественных форм/словоформ и т.д.</a:t>
            </a:r>
          </a:p>
          <a:p>
            <a:pPr lvl="1"/>
            <a:r>
              <a:rPr lang="en-US" dirty="0" smtClean="0"/>
              <a:t>not just “cat” but also “cats”</a:t>
            </a:r>
            <a:endParaRPr lang="ru-RU" dirty="0" smtClean="0"/>
          </a:p>
          <a:p>
            <a:pPr lvl="1"/>
            <a:r>
              <a:rPr lang="en-US" dirty="0" smtClean="0"/>
              <a:t>not just “mouse” but also</a:t>
            </a:r>
            <a:r>
              <a:rPr lang="ru-RU" dirty="0" smtClean="0"/>
              <a:t> </a:t>
            </a:r>
            <a:r>
              <a:rPr lang="en-US" dirty="0" smtClean="0"/>
              <a:t>“mice”</a:t>
            </a:r>
            <a:endParaRPr lang="ru-RU" dirty="0" smtClean="0"/>
          </a:p>
          <a:p>
            <a:pPr lvl="1"/>
            <a:r>
              <a:rPr lang="en-US" dirty="0" smtClean="0"/>
              <a:t>not just “going” but also “go” “goes” “went”</a:t>
            </a:r>
          </a:p>
          <a:p>
            <a:r>
              <a:rPr lang="ru-RU" dirty="0" smtClean="0"/>
              <a:t>Лексемы (</a:t>
            </a:r>
            <a:r>
              <a:rPr lang="en-US" dirty="0" smtClean="0"/>
              <a:t>lexeme</a:t>
            </a:r>
            <a:r>
              <a:rPr lang="ru-RU" dirty="0" smtClean="0"/>
              <a:t>) – множество всех словоформ одного понятия</a:t>
            </a:r>
          </a:p>
          <a:p>
            <a:r>
              <a:rPr lang="ru-RU" dirty="0" smtClean="0"/>
              <a:t>Лемма</a:t>
            </a:r>
            <a:r>
              <a:rPr lang="en-US" dirty="0" smtClean="0"/>
              <a:t> (lemma) – </a:t>
            </a:r>
            <a:r>
              <a:rPr lang="ru-RU" dirty="0" smtClean="0"/>
              <a:t>каноничная словоформа из лексем, которая используется поисковой системой.</a:t>
            </a:r>
          </a:p>
          <a:p>
            <a:r>
              <a:rPr lang="en-US" dirty="0" smtClean="0"/>
              <a:t>Lemmatization </a:t>
            </a:r>
            <a:r>
              <a:rPr lang="ru-RU" dirty="0" smtClean="0"/>
              <a:t> - </a:t>
            </a:r>
            <a:r>
              <a:rPr lang="ru-RU" dirty="0"/>
              <a:t>н</a:t>
            </a:r>
            <a:r>
              <a:rPr lang="ru-RU" dirty="0" smtClean="0"/>
              <a:t>ахождение леммы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 использования слова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“dove” </a:t>
            </a:r>
            <a:r>
              <a:rPr lang="ru-RU" dirty="0" smtClean="0"/>
              <a:t>– голубь</a:t>
            </a:r>
          </a:p>
          <a:p>
            <a:r>
              <a:rPr lang="en-US" dirty="0" smtClean="0"/>
              <a:t>“dove” </a:t>
            </a:r>
            <a:r>
              <a:rPr lang="ru-RU" dirty="0" smtClean="0"/>
              <a:t>– </a:t>
            </a:r>
            <a:r>
              <a:rPr lang="ru-RU" dirty="0" err="1" smtClean="0"/>
              <a:t>прош</a:t>
            </a:r>
            <a:r>
              <a:rPr lang="ru-RU" dirty="0" smtClean="0"/>
              <a:t>. время </a:t>
            </a:r>
            <a:r>
              <a:rPr lang="en-US" dirty="0" smtClean="0"/>
              <a:t>“dive”</a:t>
            </a:r>
            <a:r>
              <a:rPr lang="ru-RU" dirty="0" smtClean="0"/>
              <a:t> (нырять</a:t>
            </a:r>
            <a:r>
              <a:rPr lang="en-US" dirty="0" smtClean="0"/>
              <a:t> - </a:t>
            </a:r>
            <a:r>
              <a:rPr lang="ru-RU" dirty="0" smtClean="0"/>
              <a:t>нырнул)</a:t>
            </a:r>
          </a:p>
          <a:p>
            <a:r>
              <a:rPr lang="en-US" dirty="0" smtClean="0"/>
              <a:t>part-of-speech tagging</a:t>
            </a:r>
            <a:r>
              <a:rPr lang="ru-RU" dirty="0" smtClean="0"/>
              <a:t> (части речи)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“river bank” </a:t>
            </a:r>
            <a:r>
              <a:rPr lang="ru-RU" dirty="0" smtClean="0"/>
              <a:t>и </a:t>
            </a:r>
            <a:r>
              <a:rPr lang="en-US" dirty="0" smtClean="0"/>
              <a:t>“savings bank”</a:t>
            </a:r>
            <a:endParaRPr lang="ru-RU" dirty="0" smtClean="0"/>
          </a:p>
          <a:p>
            <a:r>
              <a:rPr lang="en-US" dirty="0" smtClean="0"/>
              <a:t>word-sense disambiguation</a:t>
            </a:r>
            <a:r>
              <a:rPr lang="ru-RU" dirty="0" smtClean="0"/>
              <a:t> (омонимы)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3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Ранжирование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Расчет веса для каждого результата</a:t>
            </a:r>
            <a:endParaRPr lang="en-US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45022"/>
            <a:ext cx="523875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7" y="3555725"/>
            <a:ext cx="5434961" cy="2509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747" y="2791700"/>
            <a:ext cx="5115649" cy="1528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872" y="4551116"/>
            <a:ext cx="5958367" cy="17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Postprocessing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ORDER 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7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</a:t>
            </a:r>
            <a:r>
              <a:rPr lang="en-US" sz="4800" dirty="0" smtClean="0"/>
              <a:t>ype = </a:t>
            </a:r>
            <a:r>
              <a:rPr lang="en-US" sz="4800" dirty="0" err="1" smtClean="0"/>
              <a:t>mysql</a:t>
            </a:r>
            <a:endParaRPr lang="ru-RU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600" dirty="0" smtClean="0"/>
              <a:t>Настраиваем </a:t>
            </a:r>
            <a:r>
              <a:rPr lang="en-US" sz="3600" dirty="0" smtClean="0"/>
              <a:t>data source:</a:t>
            </a:r>
            <a:endParaRPr lang="ru-RU" sz="3600" dirty="0" smtClean="0"/>
          </a:p>
          <a:p>
            <a:pPr lvl="1"/>
            <a:r>
              <a:rPr lang="ru-RU" sz="3600" dirty="0" smtClean="0"/>
              <a:t>Настройки подключения к БД</a:t>
            </a:r>
          </a:p>
          <a:p>
            <a:pPr lvl="1"/>
            <a:r>
              <a:rPr lang="ru-RU" sz="3600" dirty="0" smtClean="0"/>
              <a:t>Запросы для выборки данных из БД</a:t>
            </a:r>
            <a:endParaRPr lang="en-US" sz="3600" dirty="0" smtClean="0"/>
          </a:p>
          <a:p>
            <a:r>
              <a:rPr lang="ru-RU" sz="3600" dirty="0" smtClean="0"/>
              <a:t>Настраиваем индекс</a:t>
            </a:r>
            <a:endParaRPr lang="en-US" sz="3600" dirty="0"/>
          </a:p>
          <a:p>
            <a:pPr lvl="1"/>
            <a:r>
              <a:rPr lang="en-US" sz="3600" dirty="0" smtClean="0"/>
              <a:t>data sources</a:t>
            </a:r>
          </a:p>
          <a:p>
            <a:pPr lvl="1"/>
            <a:r>
              <a:rPr lang="ru-RU" sz="3600" dirty="0" smtClean="0"/>
              <a:t>атрибуты, поля и т.д.</a:t>
            </a:r>
          </a:p>
          <a:p>
            <a:r>
              <a:rPr lang="ru-RU" sz="3600" dirty="0" smtClean="0"/>
              <a:t>Запускаем </a:t>
            </a:r>
            <a:r>
              <a:rPr lang="en-US" sz="3600" b="1" dirty="0" smtClean="0"/>
              <a:t>indexer</a:t>
            </a:r>
          </a:p>
          <a:p>
            <a:r>
              <a:rPr lang="ru-RU" sz="3600" dirty="0" smtClean="0"/>
              <a:t>Запускаем </a:t>
            </a:r>
            <a:r>
              <a:rPr lang="en-US" sz="3600" b="1" dirty="0" err="1" smtClean="0"/>
              <a:t>searchd</a:t>
            </a:r>
            <a:endParaRPr lang="en-US" sz="3600" b="1" dirty="0" smtClean="0"/>
          </a:p>
          <a:p>
            <a:r>
              <a:rPr lang="ru-RU" sz="3600" dirty="0" smtClean="0"/>
              <a:t>Запросы на поиск задаем к </a:t>
            </a:r>
            <a:r>
              <a:rPr lang="en-US" sz="3600" b="1" dirty="0" err="1" smtClean="0"/>
              <a:t>searchd</a:t>
            </a:r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345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searchd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278"/>
          </a:xfrm>
        </p:spPr>
        <p:txBody>
          <a:bodyPr>
            <a:normAutofit/>
          </a:bodyPr>
          <a:lstStyle/>
          <a:p>
            <a:r>
              <a:rPr lang="ru-RU" dirty="0" smtClean="0"/>
              <a:t>Демон</a:t>
            </a:r>
          </a:p>
          <a:p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Поиск</a:t>
            </a:r>
          </a:p>
          <a:p>
            <a:pPr lvl="1"/>
            <a:r>
              <a:rPr lang="ru-RU" dirty="0" smtClean="0"/>
              <a:t>Через сокеты</a:t>
            </a:r>
          </a:p>
          <a:p>
            <a:pPr lvl="1"/>
            <a:r>
              <a:rPr lang="en-US" dirty="0" err="1" smtClean="0"/>
              <a:t>SphinxQL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type = xmlpipe2</a:t>
            </a:r>
            <a:endParaRPr lang="ru-RU" sz="4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 smtClean="0"/>
              <a:t>Настраиваем </a:t>
            </a:r>
            <a:r>
              <a:rPr lang="en-US" sz="3600" dirty="0" smtClean="0"/>
              <a:t>data source:</a:t>
            </a:r>
            <a:endParaRPr lang="ru-RU" sz="3600" dirty="0" smtClean="0"/>
          </a:p>
          <a:p>
            <a:pPr lvl="1"/>
            <a:r>
              <a:rPr lang="ru-RU" sz="3600" dirty="0" smtClean="0"/>
              <a:t>Команда для получения </a:t>
            </a:r>
            <a:r>
              <a:rPr lang="en-US" sz="3600" dirty="0" smtClean="0"/>
              <a:t>xml</a:t>
            </a:r>
          </a:p>
          <a:p>
            <a:r>
              <a:rPr lang="ru-RU" sz="3600" dirty="0" smtClean="0"/>
              <a:t>Настраиваем индекс</a:t>
            </a:r>
            <a:endParaRPr lang="en-US" sz="3600" dirty="0" smtClean="0"/>
          </a:p>
          <a:p>
            <a:pPr lvl="1"/>
            <a:r>
              <a:rPr lang="en-US" sz="3600" dirty="0" smtClean="0"/>
              <a:t>data sources</a:t>
            </a:r>
          </a:p>
          <a:p>
            <a:pPr lvl="1"/>
            <a:r>
              <a:rPr lang="ru-RU" sz="3600" dirty="0" smtClean="0"/>
              <a:t>атрибуты, поля и т.д.</a:t>
            </a:r>
          </a:p>
          <a:p>
            <a:r>
              <a:rPr lang="ru-RU" sz="3600" dirty="0" smtClean="0"/>
              <a:t>Запускаем </a:t>
            </a:r>
            <a:r>
              <a:rPr lang="en-US" sz="3600" b="1" dirty="0" smtClean="0"/>
              <a:t>indexer</a:t>
            </a:r>
          </a:p>
          <a:p>
            <a:r>
              <a:rPr lang="ru-RU" sz="3600" dirty="0" smtClean="0"/>
              <a:t>Запускаем </a:t>
            </a:r>
            <a:r>
              <a:rPr lang="en-US" sz="3600" b="1" dirty="0" err="1" smtClean="0"/>
              <a:t>searchd</a:t>
            </a:r>
            <a:endParaRPr lang="en-US" sz="3600" b="1" dirty="0" smtClean="0"/>
          </a:p>
          <a:p>
            <a:r>
              <a:rPr lang="ru-RU" sz="3600" dirty="0" smtClean="0"/>
              <a:t>Запросы на поиск задаем к </a:t>
            </a:r>
            <a:r>
              <a:rPr lang="en-US" sz="3600" b="1" dirty="0" err="1" smtClean="0"/>
              <a:t>searchd</a:t>
            </a:r>
            <a:endParaRPr lang="ru-RU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267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 = </a:t>
            </a:r>
            <a:r>
              <a:rPr lang="en-US" dirty="0" err="1" smtClean="0"/>
              <a:t>rt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Настраиваем индекс</a:t>
            </a:r>
            <a:r>
              <a:rPr lang="en-US" dirty="0" smtClean="0"/>
              <a:t>: </a:t>
            </a:r>
            <a:r>
              <a:rPr lang="ru-RU" dirty="0" smtClean="0"/>
              <a:t>атрибуты, поля и т.д.</a:t>
            </a:r>
          </a:p>
          <a:p>
            <a:r>
              <a:rPr lang="ru-RU" dirty="0" smtClean="0"/>
              <a:t>Обновляем данные через </a:t>
            </a:r>
            <a:r>
              <a:rPr lang="en-US" dirty="0" err="1" smtClean="0"/>
              <a:t>SphinxQL</a:t>
            </a:r>
            <a:endParaRPr lang="en-US" dirty="0" smtClean="0"/>
          </a:p>
          <a:p>
            <a:r>
              <a:rPr lang="ru-RU" dirty="0" smtClean="0"/>
              <a:t>Запросы на поиск тоже через </a:t>
            </a:r>
            <a:r>
              <a:rPr lang="en-US" dirty="0" err="1" smtClean="0"/>
              <a:t>SphinxQL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1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Распространение данных</a:t>
            </a:r>
          </a:p>
          <a:p>
            <a:r>
              <a:rPr lang="ru-RU" dirty="0" smtClean="0"/>
              <a:t>Балансировка нагрузки</a:t>
            </a:r>
          </a:p>
          <a:p>
            <a:r>
              <a:rPr lang="ru-RU" dirty="0" smtClean="0"/>
              <a:t>Резервное копирование</a:t>
            </a:r>
          </a:p>
          <a:p>
            <a:r>
              <a:rPr lang="ru-RU" dirty="0" smtClean="0"/>
              <a:t>Аварийное переключение на резервный сервер (</a:t>
            </a:r>
            <a:r>
              <a:rPr lang="en-US" dirty="0" smtClean="0"/>
              <a:t>failover)</a:t>
            </a:r>
          </a:p>
          <a:p>
            <a:r>
              <a:rPr lang="ru-RU" dirty="0" smtClean="0"/>
              <a:t>Тестирование новых версий </a:t>
            </a:r>
            <a:r>
              <a:rPr lang="en-US" dirty="0" smtClean="0"/>
              <a:t>MySQL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5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45" y="-85037"/>
            <a:ext cx="10515600" cy="1325563"/>
          </a:xfrm>
        </p:spPr>
        <p:txBody>
          <a:bodyPr/>
          <a:lstStyle/>
          <a:p>
            <a:r>
              <a:rPr lang="en-US" dirty="0" err="1" smtClean="0"/>
              <a:t>SphinxQL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58" y="4180610"/>
            <a:ext cx="7969469" cy="3685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0526"/>
            <a:ext cx="7885386" cy="2940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360" y="643342"/>
            <a:ext cx="3485985" cy="48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SELECT * FROM </a:t>
            </a:r>
            <a:r>
              <a:rPr lang="en-US" b="1" dirty="0" err="1" smtClean="0">
                <a:latin typeface="Agency FB" panose="020B0503020202020204" pitchFamily="34" charset="0"/>
              </a:rPr>
              <a:t>my_idx</a:t>
            </a:r>
            <a:r>
              <a:rPr lang="en-US" b="1" dirty="0" smtClean="0">
                <a:latin typeface="Agency FB" panose="020B0503020202020204" pitchFamily="34" charset="0"/>
              </a:rPr>
              <a:t> WHERE MATCH(‘</a:t>
            </a:r>
            <a:r>
              <a:rPr lang="en-US" b="1" dirty="0" err="1" smtClean="0">
                <a:latin typeface="Agency FB" panose="020B0503020202020204" pitchFamily="34" charset="0"/>
              </a:rPr>
              <a:t>cat|dog</a:t>
            </a:r>
            <a:r>
              <a:rPr lang="en-US" b="1" dirty="0" smtClean="0">
                <a:latin typeface="Agency FB" panose="020B0503020202020204" pitchFamily="34" charset="0"/>
              </a:rPr>
              <a:t>’);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767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AND: </a:t>
            </a:r>
            <a:r>
              <a:rPr lang="ru-RU" b="1" dirty="0" smtClean="0"/>
              <a:t>«</a:t>
            </a:r>
            <a:r>
              <a:rPr lang="en-US" b="1" dirty="0" smtClean="0"/>
              <a:t>cat dog</a:t>
            </a:r>
            <a:r>
              <a:rPr lang="ru-RU" b="1" dirty="0" smtClean="0"/>
              <a:t>»</a:t>
            </a:r>
            <a:endParaRPr lang="en-US" b="1" dirty="0" smtClean="0"/>
          </a:p>
          <a:p>
            <a:r>
              <a:rPr lang="en-US" dirty="0" smtClean="0"/>
              <a:t>OR: </a:t>
            </a:r>
            <a:r>
              <a:rPr lang="ru-RU" b="1" dirty="0" smtClean="0"/>
              <a:t>«</a:t>
            </a:r>
            <a:r>
              <a:rPr lang="en-US" b="1" dirty="0" err="1" smtClean="0"/>
              <a:t>cat|dog</a:t>
            </a:r>
            <a:r>
              <a:rPr lang="ru-RU" b="1" dirty="0" smtClean="0"/>
              <a:t>»</a:t>
            </a:r>
            <a:endParaRPr lang="en-US" b="1" dirty="0" smtClean="0"/>
          </a:p>
          <a:p>
            <a:r>
              <a:rPr lang="en-US" dirty="0" smtClean="0"/>
              <a:t>NOT: </a:t>
            </a:r>
            <a:r>
              <a:rPr lang="ru-RU" b="1" dirty="0" smtClean="0"/>
              <a:t>«</a:t>
            </a:r>
            <a:r>
              <a:rPr lang="en-US" b="1" dirty="0" smtClean="0"/>
              <a:t>shaken !stirred</a:t>
            </a:r>
            <a:r>
              <a:rPr lang="ru-RU" b="1" dirty="0" smtClean="0"/>
              <a:t>»</a:t>
            </a:r>
            <a:endParaRPr lang="en-US" b="1" dirty="0" smtClean="0"/>
          </a:p>
          <a:p>
            <a:r>
              <a:rPr lang="en-US" dirty="0" smtClean="0"/>
              <a:t>Grouping: </a:t>
            </a:r>
            <a:r>
              <a:rPr lang="ru-RU" b="1" dirty="0" smtClean="0"/>
              <a:t>«</a:t>
            </a:r>
            <a:r>
              <a:rPr lang="en-US" b="1" dirty="0" smtClean="0"/>
              <a:t>(red | green | blue) pixel</a:t>
            </a:r>
            <a:r>
              <a:rPr lang="ru-RU" b="1" dirty="0" smtClean="0"/>
              <a:t>»</a:t>
            </a:r>
          </a:p>
          <a:p>
            <a:r>
              <a:rPr lang="ru-RU" dirty="0" smtClean="0"/>
              <a:t>Ограничение по полю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sz="2800" b="1" dirty="0" smtClean="0"/>
              <a:t>«</a:t>
            </a:r>
            <a:r>
              <a:rPr lang="en-US" sz="2800" b="1" dirty="0" smtClean="0"/>
              <a:t>@title hello</a:t>
            </a:r>
            <a:r>
              <a:rPr lang="ru-RU" sz="2800" b="1" dirty="0" smtClean="0"/>
              <a:t>»            </a:t>
            </a:r>
          </a:p>
          <a:p>
            <a:pPr lvl="1"/>
            <a:r>
              <a:rPr lang="ru-RU" sz="2800" b="1" dirty="0" smtClean="0"/>
              <a:t>«</a:t>
            </a:r>
            <a:r>
              <a:rPr lang="en-US" sz="2800" b="1" dirty="0" smtClean="0"/>
              <a:t>@(</a:t>
            </a:r>
            <a:r>
              <a:rPr lang="en-US" sz="2800" b="1" dirty="0" err="1" smtClean="0"/>
              <a:t>title,content</a:t>
            </a:r>
            <a:r>
              <a:rPr lang="en-US" sz="2800" b="1" dirty="0" smtClean="0"/>
              <a:t>) one (two | three)</a:t>
            </a:r>
            <a:r>
              <a:rPr lang="ru-RU" sz="2800" b="1" dirty="0" smtClean="0"/>
              <a:t>»</a:t>
            </a:r>
          </a:p>
          <a:p>
            <a:r>
              <a:rPr lang="ru-RU" dirty="0" smtClean="0"/>
              <a:t>Точное совпадение фразы</a:t>
            </a:r>
            <a:r>
              <a:rPr lang="en-US" dirty="0" smtClean="0"/>
              <a:t>: </a:t>
            </a:r>
            <a:r>
              <a:rPr lang="ru-RU" b="1" dirty="0" smtClean="0"/>
              <a:t>«</a:t>
            </a:r>
            <a:r>
              <a:rPr lang="en-US" b="1" dirty="0" smtClean="0"/>
              <a:t>"Richard of York gave battle in vain"</a:t>
            </a:r>
            <a:r>
              <a:rPr lang="ru-RU" b="1" dirty="0" smtClean="0"/>
              <a:t>»</a:t>
            </a:r>
            <a:endParaRPr lang="en-US" b="1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68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048"/>
            <a:ext cx="10515600" cy="561991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Соседство</a:t>
            </a:r>
            <a:r>
              <a:rPr lang="en-US" sz="3200" dirty="0" smtClean="0"/>
              <a:t>: </a:t>
            </a:r>
            <a:r>
              <a:rPr lang="ru-RU" sz="3200" b="1" dirty="0" smtClean="0"/>
              <a:t>«</a:t>
            </a:r>
            <a:r>
              <a:rPr lang="en-US" sz="3200" b="1" dirty="0" smtClean="0"/>
              <a:t>"breakfast Tiffany"~5</a:t>
            </a:r>
            <a:r>
              <a:rPr lang="ru-RU" sz="3200" b="1" dirty="0" smtClean="0"/>
              <a:t>»</a:t>
            </a:r>
          </a:p>
          <a:p>
            <a:r>
              <a:rPr lang="en-US" sz="3200" dirty="0" smtClean="0"/>
              <a:t>Quorum: </a:t>
            </a:r>
            <a:r>
              <a:rPr lang="ru-RU" sz="3200" b="1" dirty="0" smtClean="0"/>
              <a:t>«</a:t>
            </a:r>
            <a:r>
              <a:rPr lang="en-US" sz="3200" b="1" dirty="0" smtClean="0"/>
              <a:t>"good fast cheap"/2</a:t>
            </a:r>
            <a:r>
              <a:rPr lang="ru-RU" sz="3200" b="1" dirty="0" smtClean="0"/>
              <a:t>»</a:t>
            </a:r>
          </a:p>
          <a:p>
            <a:r>
              <a:rPr lang="ru-RU" sz="3200" dirty="0" smtClean="0"/>
              <a:t>Строгий порядок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ru-RU" sz="3200" b="1" dirty="0" smtClean="0"/>
              <a:t>«</a:t>
            </a:r>
            <a:r>
              <a:rPr lang="en-US" sz="3200" b="1" dirty="0" smtClean="0"/>
              <a:t>ladies &lt;&lt; first</a:t>
            </a:r>
            <a:r>
              <a:rPr lang="ru-RU" sz="3200" b="1" dirty="0" smtClean="0"/>
              <a:t>»</a:t>
            </a:r>
          </a:p>
          <a:p>
            <a:r>
              <a:rPr lang="en-US" sz="3200" dirty="0" smtClean="0"/>
              <a:t>Sentence: </a:t>
            </a:r>
            <a:r>
              <a:rPr lang="ru-RU" sz="3200" b="1" dirty="0" smtClean="0"/>
              <a:t>«</a:t>
            </a:r>
            <a:r>
              <a:rPr lang="en-US" sz="3200" b="1" dirty="0" smtClean="0"/>
              <a:t>pizza SENTENCE anchovies</a:t>
            </a:r>
            <a:r>
              <a:rPr lang="ru-RU" sz="3200" b="1" dirty="0" smtClean="0"/>
              <a:t>»</a:t>
            </a:r>
            <a:endParaRPr lang="ru-RU" sz="3200" dirty="0" smtClean="0"/>
          </a:p>
          <a:p>
            <a:r>
              <a:rPr lang="en-US" sz="3200" dirty="0" smtClean="0"/>
              <a:t>Paragraph: </a:t>
            </a:r>
            <a:r>
              <a:rPr lang="ru-RU" sz="3200" b="1" dirty="0" smtClean="0"/>
              <a:t>«</a:t>
            </a:r>
            <a:r>
              <a:rPr lang="en-US" sz="3200" b="1" dirty="0" smtClean="0"/>
              <a:t>light PARAGRAPH darkness</a:t>
            </a:r>
            <a:r>
              <a:rPr lang="ru-RU" sz="3200" b="1" dirty="0" smtClean="0"/>
              <a:t>»</a:t>
            </a:r>
            <a:endParaRPr lang="ru-RU" sz="3200" dirty="0" smtClean="0"/>
          </a:p>
          <a:p>
            <a:r>
              <a:rPr lang="ru-RU" sz="3200" dirty="0" smtClean="0"/>
              <a:t>Нахождение в зоне</a:t>
            </a:r>
            <a:r>
              <a:rPr lang="en-US" sz="3200" dirty="0" smtClean="0"/>
              <a:t>:</a:t>
            </a:r>
          </a:p>
          <a:p>
            <a:pPr lvl="1"/>
            <a:r>
              <a:rPr lang="ru-RU" b="1" dirty="0" smtClean="0"/>
              <a:t>«</a:t>
            </a:r>
            <a:r>
              <a:rPr lang="en-US" b="1" dirty="0" smtClean="0"/>
              <a:t>ZONE:h1 john doe</a:t>
            </a:r>
            <a:r>
              <a:rPr lang="ru-RU" b="1" dirty="0" smtClean="0"/>
              <a:t>»</a:t>
            </a:r>
            <a:endParaRPr lang="en-US" b="1" dirty="0" smtClean="0"/>
          </a:p>
          <a:p>
            <a:pPr lvl="1"/>
            <a:r>
              <a:rPr lang="ru-RU" b="1" dirty="0" smtClean="0"/>
              <a:t>«</a:t>
            </a:r>
            <a:r>
              <a:rPr lang="en-US" b="1" dirty="0" smtClean="0"/>
              <a:t>ZONE:(h1,h2) </a:t>
            </a:r>
            <a:r>
              <a:rPr lang="en-US" b="1" dirty="0" err="1" smtClean="0"/>
              <a:t>jane</a:t>
            </a:r>
            <a:r>
              <a:rPr lang="en-US" b="1" dirty="0" smtClean="0"/>
              <a:t> doe</a:t>
            </a:r>
            <a:r>
              <a:rPr lang="ru-RU" b="1" dirty="0" smtClean="0"/>
              <a:t>»</a:t>
            </a:r>
            <a:endParaRPr lang="ru-RU" b="1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153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/ prefix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</a:p>
          <a:p>
            <a:r>
              <a:rPr lang="en-US" dirty="0" smtClean="0"/>
              <a:t>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start*</a:t>
            </a:r>
          </a:p>
          <a:p>
            <a:r>
              <a:rPr lang="en-US" b="1" dirty="0" smtClean="0"/>
              <a:t>*end</a:t>
            </a:r>
          </a:p>
          <a:p>
            <a:r>
              <a:rPr lang="en-US" b="1" dirty="0" smtClean="0"/>
              <a:t>*</a:t>
            </a:r>
            <a:r>
              <a:rPr lang="en-US" b="1" dirty="0"/>
              <a:t>middle</a:t>
            </a:r>
            <a:r>
              <a:rPr lang="en-US" b="1" dirty="0" smtClean="0"/>
              <a:t>*</a:t>
            </a:r>
            <a:endParaRPr lang="ru-RU" b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2500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2793" y="147795"/>
            <a:ext cx="7659414" cy="6124754"/>
          </a:xfrm>
          <a:prstGeom prst="rect">
            <a:avLst/>
          </a:prstGeom>
          <a:solidFill>
            <a:srgbClr val="0E0E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altLang="ru-RU" dirty="0" err="1" smtClean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my_index</a:t>
            </a:r>
            <a:endParaRPr lang="en-US" altLang="ru-RU" dirty="0" smtClean="0">
              <a:solidFill>
                <a:srgbClr val="F8F8F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preopen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rt_mem_limit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1024M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rt_field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rt_attr_uint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content_item_id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rt_attr_uint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account_id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rt_attr_uint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is_folder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800" dirty="0" err="1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min_word_len</a:t>
            </a:r>
            <a:r>
              <a:rPr lang="ru-RU" altLang="ru-RU" sz="28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br>
              <a:rPr lang="ru-RU" altLang="ru-RU" sz="28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800" dirty="0" err="1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min_infix_len</a:t>
            </a:r>
            <a:r>
              <a:rPr lang="ru-RU" altLang="ru-RU" sz="2800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infix_fields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F8F8F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9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Репликация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2407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Главный сервер пишет события в свой </a:t>
            </a:r>
            <a:r>
              <a:rPr lang="en-US" dirty="0" smtClean="0"/>
              <a:t>binary log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Подчиненный копирует эти события в свой </a:t>
            </a:r>
            <a:r>
              <a:rPr lang="en-US" dirty="0" smtClean="0"/>
              <a:t>relay log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Подчиненный сервер последовательно применяет изменения к своим данным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47650"/>
            <a:ext cx="107156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настройке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Создаем юзеров для репликации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Немного </a:t>
            </a:r>
            <a:r>
              <a:rPr lang="ru-RU" dirty="0" err="1" smtClean="0"/>
              <a:t>конфигаем</a:t>
            </a:r>
            <a:r>
              <a:rPr lang="ru-RU" dirty="0" smtClean="0"/>
              <a:t> (особенно </a:t>
            </a:r>
            <a:r>
              <a:rPr lang="en-US" dirty="0" err="1" smtClean="0"/>
              <a:t>server_id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Устанавливаем связь</a:t>
            </a:r>
            <a:r>
              <a:rPr lang="en-US" dirty="0" smtClean="0"/>
              <a:t>: </a:t>
            </a:r>
            <a:r>
              <a:rPr lang="en-US" b="1" dirty="0" smtClean="0"/>
              <a:t>CHANGE MASTER TO …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Запускаем</a:t>
            </a:r>
            <a:r>
              <a:rPr lang="en-US" dirty="0" smtClean="0"/>
              <a:t>: </a:t>
            </a:r>
            <a:r>
              <a:rPr lang="en-US" b="1" dirty="0" smtClean="0"/>
              <a:t>START SLAVE;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Проверяем в </a:t>
            </a:r>
            <a:r>
              <a:rPr lang="en-US" b="1" dirty="0"/>
              <a:t>SHOW SLAVE </a:t>
            </a:r>
            <a:r>
              <a:rPr lang="en-US" b="1" dirty="0" smtClean="0"/>
              <a:t>STATUS;</a:t>
            </a:r>
            <a:r>
              <a:rPr lang="ru-RU" dirty="0" smtClean="0"/>
              <a:t> что всё 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6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Покомандная репликация (</a:t>
            </a:r>
            <a:r>
              <a:rPr lang="en-US" dirty="0" smtClean="0"/>
              <a:t>statement-based</a:t>
            </a:r>
            <a:r>
              <a:rPr lang="ru-RU" dirty="0" smtClean="0"/>
              <a:t>, логическая)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Простота работы и реализации</a:t>
            </a:r>
          </a:p>
          <a:p>
            <a:pPr lvl="1"/>
            <a:r>
              <a:rPr lang="ru-RU" dirty="0" smtClean="0"/>
              <a:t>Объем пересылаемых данных не велик</a:t>
            </a:r>
          </a:p>
          <a:p>
            <a:pPr lvl="1"/>
            <a:r>
              <a:rPr lang="ru-RU" dirty="0" smtClean="0"/>
              <a:t>Удобнее отлаживать и исследовать ошибки</a:t>
            </a:r>
          </a:p>
          <a:p>
            <a:pPr lvl="1"/>
            <a:endParaRPr lang="ru-RU" dirty="0"/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Контекст выполнения запроса может различаться</a:t>
            </a:r>
          </a:p>
          <a:p>
            <a:pPr lvl="1"/>
            <a:r>
              <a:rPr lang="ru-RU" dirty="0" smtClean="0"/>
              <a:t>Все запросы должны быть обработаны последовательно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4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Построчная репликация (</a:t>
            </a:r>
            <a:r>
              <a:rPr lang="en-US" dirty="0" smtClean="0"/>
              <a:t>row-based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Записываются фактические изменения данных</a:t>
            </a:r>
          </a:p>
          <a:p>
            <a:endParaRPr lang="ru-RU" dirty="0" smtClean="0"/>
          </a:p>
          <a:p>
            <a:r>
              <a:rPr lang="ru-RU" dirty="0" smtClean="0"/>
              <a:t>Не зависит от контекста выполнения</a:t>
            </a:r>
          </a:p>
          <a:p>
            <a:endParaRPr lang="ru-RU" dirty="0" smtClean="0"/>
          </a:p>
          <a:p>
            <a:r>
              <a:rPr lang="ru-RU" dirty="0" smtClean="0"/>
              <a:t>Размер </a:t>
            </a:r>
            <a:r>
              <a:rPr lang="en-US" dirty="0" smtClean="0"/>
              <a:t>binary log </a:t>
            </a:r>
            <a:r>
              <a:rPr lang="ru-RU" dirty="0" smtClean="0"/>
              <a:t>увеличивается, больше сетевого трафика</a:t>
            </a:r>
          </a:p>
          <a:p>
            <a:r>
              <a:rPr lang="ru-RU" dirty="0" smtClean="0"/>
              <a:t>Нет обратной совместимости между версиями </a:t>
            </a:r>
            <a:r>
              <a:rPr lang="en-US" dirty="0" smtClean="0"/>
              <a:t>MySQL</a:t>
            </a:r>
          </a:p>
          <a:p>
            <a:r>
              <a:rPr lang="ru-RU" dirty="0" smtClean="0"/>
              <a:t>Сложнее восстановление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6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37" y="791324"/>
            <a:ext cx="882015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37" y="4071937"/>
            <a:ext cx="69437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49a79618e6ebd613a7fdd8a609e63b79ee4bb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1103</Words>
  <Application>Microsoft Office PowerPoint</Application>
  <PresentationFormat>Widescreen</PresentationFormat>
  <Paragraphs>227</Paragraphs>
  <Slides>44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Agency FB</vt:lpstr>
      <vt:lpstr>Arial</vt:lpstr>
      <vt:lpstr>Calibri</vt:lpstr>
      <vt:lpstr>Calibri Light</vt:lpstr>
      <vt:lpstr>Consolas</vt:lpstr>
      <vt:lpstr>Office Theme</vt:lpstr>
      <vt:lpstr>БД 11</vt:lpstr>
      <vt:lpstr>Репликация</vt:lpstr>
      <vt:lpstr>Binary log</vt:lpstr>
      <vt:lpstr>Зачем?</vt:lpstr>
      <vt:lpstr>Репликация</vt:lpstr>
      <vt:lpstr>Кратко о настройке</vt:lpstr>
      <vt:lpstr>Покомандная репликация (statement-based, логическая)</vt:lpstr>
      <vt:lpstr>Построчная репликация (row-based)</vt:lpstr>
      <vt:lpstr>PowerPoint Presentation</vt:lpstr>
      <vt:lpstr>log_slave_updates</vt:lpstr>
      <vt:lpstr>Топологии</vt:lpstr>
      <vt:lpstr>PowerPoint Presentation</vt:lpstr>
      <vt:lpstr>PowerPoint Presentation</vt:lpstr>
      <vt:lpstr>PowerPoint Presentation</vt:lpstr>
      <vt:lpstr>PowerPoint Presentation</vt:lpstr>
      <vt:lpstr>Кольцо (circular replication)</vt:lpstr>
      <vt:lpstr>Главный, главный-распространитель и несколько подчиненных</vt:lpstr>
      <vt:lpstr>Дерево/пирамида</vt:lpstr>
      <vt:lpstr>Распределение ролей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 text index</vt:lpstr>
      <vt:lpstr>Реляционная модель</vt:lpstr>
      <vt:lpstr>Язык поисковых запросов</vt:lpstr>
      <vt:lpstr>Natural language processing (NLP)</vt:lpstr>
      <vt:lpstr>PowerPoint Presentation</vt:lpstr>
      <vt:lpstr>Обработка морфологии</vt:lpstr>
      <vt:lpstr>Контекст использования слова</vt:lpstr>
      <vt:lpstr>Ранжирование</vt:lpstr>
      <vt:lpstr>Resultset Postprocessing</vt:lpstr>
      <vt:lpstr>type = mysql</vt:lpstr>
      <vt:lpstr>searchd</vt:lpstr>
      <vt:lpstr>PowerPoint Presentation</vt:lpstr>
      <vt:lpstr>type = rt</vt:lpstr>
      <vt:lpstr>SphinxQL</vt:lpstr>
      <vt:lpstr>SELECT * FROM my_idx WHERE MATCH(‘cat|dog’);</vt:lpstr>
      <vt:lpstr>PowerPoint Presentation</vt:lpstr>
      <vt:lpstr>Infix / prefix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Vanyasin</dc:creator>
  <cp:lastModifiedBy>Nikita Vanyasin</cp:lastModifiedBy>
  <cp:revision>42</cp:revision>
  <dcterms:created xsi:type="dcterms:W3CDTF">2015-05-13T20:44:18Z</dcterms:created>
  <dcterms:modified xsi:type="dcterms:W3CDTF">2017-05-22T12:38:16Z</dcterms:modified>
</cp:coreProperties>
</file>