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80" r:id="rId15"/>
    <p:sldId id="281" r:id="rId16"/>
    <p:sldId id="273" r:id="rId17"/>
    <p:sldId id="27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556" autoAdjust="0"/>
  </p:normalViewPr>
  <p:slideViewPr>
    <p:cSldViewPr snapToGrid="0">
      <p:cViewPr varScale="1">
        <p:scale>
          <a:sx n="88" d="100"/>
          <a:sy n="88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46F51-C77B-46AD-9890-DA5BC7973269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5018" y="545523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724C6-7E9E-4B39-BEE9-920B0DA82C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907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724C6-7E9E-4B39-BEE9-920B0DA82C6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295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2- 1с</a:t>
            </a:r>
            <a:r>
              <a:rPr lang="ru-RU" baseline="0" dirty="0" smtClean="0"/>
              <a:t> тогда там всё вели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724C6-7E9E-4B39-BEE9-920B0DA82C6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55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Появились сети.</a:t>
            </a:r>
          </a:p>
          <a:p>
            <a:r>
              <a:rPr lang="ru-RU" dirty="0" smtClean="0"/>
              <a:t>Клиент</a:t>
            </a:r>
            <a:r>
              <a:rPr lang="ru-RU" baseline="0" dirty="0" smtClean="0"/>
              <a:t> –серверная архитектура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724C6-7E9E-4B39-BEE9-920B0DA82C6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144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Клиент-серверная</a:t>
            </a:r>
            <a:r>
              <a:rPr lang="ru-RU" baseline="0" dirty="0" smtClean="0"/>
              <a:t> арх.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724C6-7E9E-4B39-BEE9-920B0DA82C6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896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Нужен </a:t>
            </a:r>
            <a:r>
              <a:rPr lang="ru-RU" dirty="0" err="1" smtClean="0"/>
              <a:t>уни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724C6-7E9E-4B39-BEE9-920B0DA82C6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761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724C6-7E9E-4B39-BEE9-920B0DA82C6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846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Ходить</a:t>
            </a:r>
            <a:r>
              <a:rPr lang="ru-RU" baseline="0" dirty="0" smtClean="0"/>
              <a:t> по базе можно было только между соседними узлами предок-потомок, поэтому чуваки оптимизировали этот случай при помощи физических ссылок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724C6-7E9E-4B39-BEE9-920B0DA82C6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340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724C6-7E9E-4B39-BEE9-920B0DA82C6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576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иерархическая, так и сетевая СУБД были инструментами программистов. Чтобы получить ответ на вопрос типа "Какой товар наиболее часто заказывает компания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Acme Manufacturing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?", программисту приходилось писать программу для навигации по БД. Реализация пользовательских запросов часто затягивалась на недели и месяцы, и к моменту появления программы информация, которую она предоставляла, часто оказывалась бесполезной.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Недостатки иерархической и сетевой моделей привели к появлению новой, реляционной модели данных, созданной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Э.Коддом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1970 году и вызвавшей всеобщий интерес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724C6-7E9E-4B39-BEE9-920B0DA82C6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495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Зачем нам БД</a:t>
            </a:r>
          </a:p>
          <a:p>
            <a:r>
              <a:rPr lang="ru-RU" dirty="0" smtClean="0"/>
              <a:t>Примеры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724C6-7E9E-4B39-BEE9-920B0DA82C6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177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Клиент-серверная архитектура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724C6-7E9E-4B39-BEE9-920B0DA82C6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765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724C6-7E9E-4B39-BEE9-920B0DA82C6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569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Жутко старая</a:t>
            </a:r>
            <a:r>
              <a:rPr lang="ru-RU" baseline="0" dirty="0" smtClean="0"/>
              <a:t> область ИТ.</a:t>
            </a:r>
          </a:p>
          <a:p>
            <a:r>
              <a:rPr lang="ru-RU" baseline="0" dirty="0" smtClean="0"/>
              <a:t>Тем не менее до сих пор одна из самых актуальных.</a:t>
            </a:r>
          </a:p>
          <a:p>
            <a:r>
              <a:rPr lang="ru-RU" baseline="0" dirty="0" smtClean="0"/>
              <a:t>Магнитная лента – последовательный режим доступа.</a:t>
            </a:r>
            <a:endParaRPr lang="ru-RU" dirty="0" smtClean="0"/>
          </a:p>
          <a:p>
            <a:r>
              <a:rPr lang="ru-RU" dirty="0" smtClean="0"/>
              <a:t>Хотим добавить данные – приходится думать о низко уровневых операциях типа </a:t>
            </a:r>
            <a:r>
              <a:rPr lang="ru-RU" dirty="0" err="1" smtClean="0"/>
              <a:t>выделеие</a:t>
            </a:r>
            <a:r>
              <a:rPr lang="ru-RU" dirty="0" smtClean="0"/>
              <a:t> памяти или</a:t>
            </a:r>
            <a:r>
              <a:rPr lang="ru-RU" baseline="0" dirty="0" smtClean="0"/>
              <a:t> открытие/закрытие файла.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изменении физической или логической организации данных программа должна перерабатываться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тесная связь реализации хранения и бизнес логики.</a:t>
            </a:r>
          </a:p>
          <a:p>
            <a:endParaRPr lang="ru-RU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Недостатки первого этапа очевидны. Привязка файлов к одной программе приводит к многократному дублированию и противоречивости информации в разных приложениях. Трудоемкость разработки программ увеличивается, поскольку каждый программист должен предусматривать процедуры доступа к данным и их модификации. Даже при незначительных изменениях структуры данных прикладные программы должны корректироваться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724C6-7E9E-4B39-BEE9-920B0DA82C6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680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появились внешние устройства прямого доступа, позволившие осуществить произвольный доступ к записям (прямой, индексно-последовательный); </a:t>
            </a:r>
          </a:p>
          <a:p>
            <a:r>
              <a:rPr lang="ru-RU" dirty="0" smtClean="0"/>
              <a:t>Можно реализовать </a:t>
            </a:r>
            <a:r>
              <a:rPr lang="ru-RU" baseline="0" dirty="0" smtClean="0"/>
              <a:t> не тормозной поиск.</a:t>
            </a:r>
          </a:p>
          <a:p>
            <a:r>
              <a:rPr lang="ru-RU" dirty="0" smtClean="0"/>
              <a:t>В</a:t>
            </a:r>
            <a:r>
              <a:rPr lang="ru-RU" baseline="0" dirty="0" smtClean="0"/>
              <a:t> ОС появились механизмы которые </a:t>
            </a:r>
            <a:r>
              <a:rPr lang="ru-RU" baseline="0" dirty="0" err="1" smtClean="0"/>
              <a:t>позволилил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абстрагироватся</a:t>
            </a:r>
            <a:r>
              <a:rPr lang="ru-RU" baseline="0" dirty="0" smtClean="0"/>
              <a:t> от </a:t>
            </a:r>
            <a:r>
              <a:rPr lang="ru-RU" baseline="0" dirty="0" err="1" smtClean="0"/>
              <a:t>способоа</a:t>
            </a:r>
            <a:r>
              <a:rPr lang="ru-RU" baseline="0" dirty="0" smtClean="0"/>
              <a:t> хранения. Теперь при изменении структуры (бизнес логики) не надо думать, какой код надо написать, чтобы вот здесь именно эти сектора прочитать.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724C6-7E9E-4B39-BEE9-920B0DA82C6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84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724C6-7E9E-4B39-BEE9-920B0DA82C6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34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724C6-7E9E-4B39-BEE9-920B0DA82C6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925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1- то есть возможность</a:t>
            </a:r>
            <a:r>
              <a:rPr lang="ru-RU" baseline="0" dirty="0" smtClean="0"/>
              <a:t> представления предметной области любой сложности.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724C6-7E9E-4B39-BEE9-920B0DA82C6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07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5C7-EF87-4C4C-BBCB-E87CAF70BF4A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D89F-353B-4BEA-B899-07869994F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80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5C7-EF87-4C4C-BBCB-E87CAF70BF4A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D89F-353B-4BEA-B899-07869994F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52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5C7-EF87-4C4C-BBCB-E87CAF70BF4A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D89F-353B-4BEA-B899-07869994F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60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5C7-EF87-4C4C-BBCB-E87CAF70BF4A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D89F-353B-4BEA-B899-07869994F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90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5C7-EF87-4C4C-BBCB-E87CAF70BF4A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D89F-353B-4BEA-B899-07869994F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18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5C7-EF87-4C4C-BBCB-E87CAF70BF4A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D89F-353B-4BEA-B899-07869994F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0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5C7-EF87-4C4C-BBCB-E87CAF70BF4A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D89F-353B-4BEA-B899-07869994F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5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5C7-EF87-4C4C-BBCB-E87CAF70BF4A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D89F-353B-4BEA-B899-07869994F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9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5C7-EF87-4C4C-BBCB-E87CAF70BF4A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D89F-353B-4BEA-B899-07869994F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23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5C7-EF87-4C4C-BBCB-E87CAF70BF4A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D89F-353B-4BEA-B899-07869994F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83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15C7-EF87-4C4C-BBCB-E87CAF70BF4A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D89F-353B-4BEA-B899-07869994F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3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615C7-EF87-4C4C-BBCB-E87CAF70BF4A}" type="datetimeFigureOut">
              <a:rPr lang="ru-RU" smtClean="0"/>
              <a:t>01.03.2016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AD89F-353B-4BEA-B899-07869994F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29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66496"/>
          </a:xfrm>
        </p:spPr>
        <p:txBody>
          <a:bodyPr/>
          <a:lstStyle/>
          <a:p>
            <a:r>
              <a:rPr lang="ru-RU" dirty="0" smtClean="0"/>
              <a:t>БД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1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251807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Следующий этап</a:t>
            </a:r>
            <a:r>
              <a:rPr lang="en-US" dirty="0" smtClean="0"/>
              <a:t>: </a:t>
            </a:r>
            <a:r>
              <a:rPr lang="ru-RU" dirty="0" smtClean="0"/>
              <a:t>с появлением ПК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9804"/>
          </a:xfrm>
        </p:spPr>
        <p:txBody>
          <a:bodyPr/>
          <a:lstStyle/>
          <a:p>
            <a:r>
              <a:rPr lang="ru-RU" dirty="0" smtClean="0"/>
              <a:t>Модные удобные интерфейсы для работы с БД</a:t>
            </a:r>
          </a:p>
          <a:p>
            <a:r>
              <a:rPr lang="ru-RU" dirty="0" smtClean="0"/>
              <a:t>Ориентация на юзера</a:t>
            </a:r>
          </a:p>
          <a:p>
            <a:r>
              <a:rPr lang="ru-RU" dirty="0" smtClean="0"/>
              <a:t>Распространение реляционных БД</a:t>
            </a:r>
          </a:p>
          <a:p>
            <a:r>
              <a:rPr lang="ru-RU" dirty="0" smtClean="0"/>
              <a:t>Автоматизация программирования – генераторы форм/диалогов/окошек</a:t>
            </a:r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68828" y="4996541"/>
            <a:ext cx="10515600" cy="1433513"/>
          </a:xfrm>
          <a:prstGeom prst="rect">
            <a:avLst/>
          </a:prstGeom>
        </p:spPr>
        <p:txBody>
          <a:bodyPr vert="horz" lIns="91440" tIns="45720" rIns="91440" bIns="45720" numCol="2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dBase</a:t>
            </a:r>
          </a:p>
          <a:p>
            <a:r>
              <a:rPr lang="en-US" dirty="0" err="1" smtClean="0"/>
              <a:t>FoxBase+</a:t>
            </a:r>
            <a:endParaRPr lang="en-US" dirty="0" smtClean="0"/>
          </a:p>
          <a:p>
            <a:r>
              <a:rPr lang="en-US" dirty="0" smtClean="0"/>
              <a:t>FoxPro</a:t>
            </a:r>
          </a:p>
          <a:p>
            <a:r>
              <a:rPr lang="en-US" dirty="0" smtClean="0"/>
              <a:t>Borland Paradox</a:t>
            </a:r>
          </a:p>
          <a:p>
            <a:r>
              <a:rPr lang="en-US" dirty="0" smtClean="0"/>
              <a:t>Microsoft Access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46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 появления сетей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://unmail22.narod.ru/Books/Learning_XNA4/F18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61" y="1825625"/>
            <a:ext cx="5864225" cy="420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379029" y="2416629"/>
            <a:ext cx="85997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8882743" y="5138058"/>
            <a:ext cx="132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СУБД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6063321"/>
            <a:ext cx="132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СУБД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354285" y="6176963"/>
            <a:ext cx="132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СУБД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076904" y="5478112"/>
            <a:ext cx="132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СУБД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379029" y="2793433"/>
            <a:ext cx="250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Сервер-хранилище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1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 появления сетей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://unmail22.narod.ru/Books/Learning_XNA4/F18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61" y="1825625"/>
            <a:ext cx="5864225" cy="420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379029" y="2416629"/>
            <a:ext cx="85997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667500" y="2231963"/>
            <a:ext cx="278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СУБД – Серверная часть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606332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СУБД - клиент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023858" y="6068084"/>
            <a:ext cx="174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СУБД - клиент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7418" y="5478112"/>
            <a:ext cx="202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СУБД - клиент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23514" y="547811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СУБД - клиент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30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Нужен унифицированный язык запросов?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318657"/>
          </a:xfrm>
        </p:spPr>
        <p:txBody>
          <a:bodyPr>
            <a:normAutofit/>
          </a:bodyPr>
          <a:lstStyle/>
          <a:p>
            <a:r>
              <a:rPr lang="en-US" dirty="0" smtClean="0"/>
              <a:t>SQL - </a:t>
            </a:r>
            <a:r>
              <a:rPr lang="en-US" dirty="0"/>
              <a:t>Structured Query </a:t>
            </a:r>
            <a:r>
              <a:rPr lang="en-US" dirty="0" smtClean="0"/>
              <a:t>Language</a:t>
            </a:r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Реализации клиент-серверных СУБД:</a:t>
            </a:r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88572" y="4144282"/>
            <a:ext cx="10515600" cy="1581604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MS SQL Server</a:t>
            </a:r>
            <a:endParaRPr lang="ru-RU" dirty="0"/>
          </a:p>
          <a:p>
            <a:r>
              <a:rPr lang="en-US" dirty="0" smtClean="0"/>
              <a:t>DB</a:t>
            </a:r>
            <a:r>
              <a:rPr lang="ru-RU" dirty="0" smtClean="0"/>
              <a:t>2</a:t>
            </a:r>
          </a:p>
          <a:p>
            <a:r>
              <a:rPr lang="en-US" dirty="0" smtClean="0"/>
              <a:t>Oracle</a:t>
            </a:r>
            <a:endParaRPr lang="ru-RU" dirty="0"/>
          </a:p>
          <a:p>
            <a:r>
              <a:rPr lang="en-US" dirty="0" smtClean="0"/>
              <a:t>Informix</a:t>
            </a:r>
            <a:endParaRPr lang="ru-RU" dirty="0"/>
          </a:p>
          <a:p>
            <a:r>
              <a:rPr lang="en-US" dirty="0" smtClean="0"/>
              <a:t>Ingres</a:t>
            </a:r>
            <a:endParaRPr lang="ru-RU" dirty="0"/>
          </a:p>
          <a:p>
            <a:r>
              <a:rPr lang="en-US" dirty="0" err="1" smtClean="0"/>
              <a:t>InterBase</a:t>
            </a:r>
            <a:endParaRPr lang="ru-RU" dirty="0"/>
          </a:p>
          <a:p>
            <a:r>
              <a:rPr lang="en-US" dirty="0" smtClean="0"/>
              <a:t>MySQL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err="1" smtClean="0"/>
              <a:t>PostgreSQL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9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есть сейчас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340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Иерархическая</a:t>
            </a:r>
          </a:p>
          <a:p>
            <a:r>
              <a:rPr lang="ru-RU" dirty="0"/>
              <a:t>Сетевая</a:t>
            </a:r>
          </a:p>
          <a:p>
            <a:r>
              <a:rPr lang="ru-RU" dirty="0"/>
              <a:t>Реляционная</a:t>
            </a:r>
          </a:p>
          <a:p>
            <a:endParaRPr lang="en-US" dirty="0" smtClean="0"/>
          </a:p>
          <a:p>
            <a:r>
              <a:rPr lang="ru-RU" dirty="0" smtClean="0"/>
              <a:t>Распределенные БД</a:t>
            </a:r>
          </a:p>
          <a:p>
            <a:r>
              <a:rPr lang="ru-RU" dirty="0" smtClean="0"/>
              <a:t>Мультимедийные, объектные, объектно-ориентированные</a:t>
            </a:r>
          </a:p>
          <a:p>
            <a:r>
              <a:rPr lang="ru-RU" dirty="0" smtClean="0"/>
              <a:t>Документно-ориентированные</a:t>
            </a:r>
          </a:p>
          <a:p>
            <a:r>
              <a:rPr lang="en-US" dirty="0" smtClean="0"/>
              <a:t>Key-Value</a:t>
            </a:r>
            <a:endParaRPr lang="ru-RU" dirty="0" smtClean="0"/>
          </a:p>
          <a:p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9568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Иерархические СУБД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Management System – IMS (IBM)</a:t>
            </a:r>
          </a:p>
          <a:p>
            <a:r>
              <a:rPr lang="ru-RU" dirty="0" smtClean="0"/>
              <a:t>Простое проектирование – привычные иерархии</a:t>
            </a:r>
          </a:p>
          <a:p>
            <a:r>
              <a:rPr lang="ru-RU" dirty="0" smtClean="0"/>
              <a:t>Отношения предок-потомок</a:t>
            </a:r>
          </a:p>
          <a:p>
            <a:r>
              <a:rPr lang="ru-RU" dirty="0" smtClean="0"/>
              <a:t>Производительность – за счет ссылок (предок-потомок)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172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«Сетевые» СУБД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5746"/>
          </a:xfrm>
        </p:spPr>
        <p:txBody>
          <a:bodyPr>
            <a:normAutofit/>
          </a:bodyPr>
          <a:lstStyle/>
          <a:p>
            <a:r>
              <a:rPr lang="ru-RU" dirty="0" smtClean="0"/>
              <a:t>На основе иерархических</a:t>
            </a:r>
          </a:p>
          <a:p>
            <a:r>
              <a:rPr lang="ru-RU" dirty="0" smtClean="0"/>
              <a:t>Можно использовать несколько отношений для одной записи</a:t>
            </a:r>
          </a:p>
          <a:p>
            <a:r>
              <a:rPr lang="ru-RU" dirty="0" smtClean="0"/>
              <a:t>Производительность</a:t>
            </a:r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637314"/>
            <a:ext cx="10515600" cy="1556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IDMS</a:t>
            </a:r>
            <a:r>
              <a:rPr lang="ru-RU" dirty="0" smtClean="0"/>
              <a:t> (</a:t>
            </a:r>
            <a:r>
              <a:rPr lang="en-US" dirty="0" err="1" smtClean="0"/>
              <a:t>Cullinet</a:t>
            </a:r>
            <a:r>
              <a:rPr lang="ru-RU" dirty="0" smtClean="0"/>
              <a:t>)</a:t>
            </a:r>
          </a:p>
          <a:p>
            <a:r>
              <a:rPr lang="en-US" dirty="0" smtClean="0"/>
              <a:t>Total</a:t>
            </a:r>
            <a:r>
              <a:rPr lang="ru-RU" dirty="0" smtClean="0"/>
              <a:t> (</a:t>
            </a:r>
            <a:r>
              <a:rPr lang="en-US" dirty="0" err="1" smtClean="0"/>
              <a:t>Cincom</a:t>
            </a:r>
            <a:r>
              <a:rPr lang="ru-RU" dirty="0" smtClean="0"/>
              <a:t>)</a:t>
            </a:r>
          </a:p>
          <a:p>
            <a:r>
              <a:rPr lang="en-US" dirty="0" err="1" smtClean="0"/>
              <a:t>Adabas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648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Реляционные СУБД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Э. Кодд, 1970</a:t>
            </a:r>
          </a:p>
          <a:p>
            <a:r>
              <a:rPr lang="ru-RU" dirty="0"/>
              <a:t>все данные, доступные пользователю, организованны в виде таблиц, а все операции над данными сводятся к операциям над этими </a:t>
            </a:r>
            <a:r>
              <a:rPr lang="ru-RU" dirty="0" smtClean="0"/>
              <a:t>таблицами.</a:t>
            </a:r>
          </a:p>
          <a:p>
            <a:r>
              <a:rPr lang="ru-RU" dirty="0" smtClean="0"/>
              <a:t>Простота моделирования любых типов отношений</a:t>
            </a:r>
          </a:p>
          <a:p>
            <a:r>
              <a:rPr lang="ru-RU" dirty="0" err="1" smtClean="0"/>
              <a:t>Матан</a:t>
            </a:r>
            <a:r>
              <a:rPr lang="ru-RU" dirty="0"/>
              <a:t> </a:t>
            </a:r>
            <a:r>
              <a:rPr lang="ru-RU" dirty="0" smtClean="0"/>
              <a:t>– пригодился</a:t>
            </a:r>
          </a:p>
          <a:p>
            <a:r>
              <a:rPr lang="ru-RU" dirty="0" smtClean="0"/>
              <a:t>Производительность ниже – уже не очень актуально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96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 БД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660"/>
            <a:ext cx="10515600" cy="5020339"/>
          </a:xfrm>
        </p:spPr>
        <p:txBody>
          <a:bodyPr numCol="2">
            <a:noAutofit/>
          </a:bodyPr>
          <a:lstStyle/>
          <a:p>
            <a:r>
              <a:rPr lang="ru-RU" sz="2500" dirty="0" smtClean="0"/>
              <a:t>Термины</a:t>
            </a:r>
          </a:p>
          <a:p>
            <a:r>
              <a:rPr lang="ru-RU" sz="2500" dirty="0" smtClean="0"/>
              <a:t>История</a:t>
            </a:r>
          </a:p>
          <a:p>
            <a:r>
              <a:rPr lang="ru-RU" sz="2500" dirty="0" smtClean="0"/>
              <a:t>Реляционные БД. </a:t>
            </a:r>
          </a:p>
          <a:p>
            <a:r>
              <a:rPr lang="ru-RU" sz="2500" dirty="0"/>
              <a:t>Проектирование </a:t>
            </a:r>
            <a:r>
              <a:rPr lang="ru-RU" sz="2500" dirty="0" smtClean="0"/>
              <a:t>БД</a:t>
            </a:r>
            <a:r>
              <a:rPr lang="ru-RU" sz="2500" dirty="0"/>
              <a:t>.</a:t>
            </a:r>
            <a:r>
              <a:rPr lang="ru-RU" sz="2500" dirty="0" smtClean="0"/>
              <a:t> </a:t>
            </a:r>
            <a:r>
              <a:rPr lang="en-US" sz="2500" dirty="0" smtClean="0"/>
              <a:t>ER</a:t>
            </a:r>
            <a:r>
              <a:rPr lang="ru-RU" sz="2500" dirty="0" smtClean="0"/>
              <a:t>-диаграммы</a:t>
            </a:r>
            <a:endParaRPr lang="ru-RU" sz="2500" dirty="0"/>
          </a:p>
          <a:p>
            <a:r>
              <a:rPr lang="en-US" sz="2500" dirty="0" smtClean="0"/>
              <a:t>12 </a:t>
            </a:r>
            <a:r>
              <a:rPr lang="ru-RU" sz="2500" dirty="0" smtClean="0"/>
              <a:t>правил Кодда. Нормализация. Нормальные формы.</a:t>
            </a:r>
          </a:p>
          <a:p>
            <a:r>
              <a:rPr lang="ru-RU" sz="2500" dirty="0" smtClean="0"/>
              <a:t>Реляционное исчисление</a:t>
            </a:r>
          </a:p>
          <a:p>
            <a:r>
              <a:rPr lang="en-US" sz="2500" dirty="0" smtClean="0"/>
              <a:t>SQL</a:t>
            </a:r>
          </a:p>
          <a:p>
            <a:r>
              <a:rPr lang="ru-RU" sz="2500" dirty="0" smtClean="0"/>
              <a:t>Работа с </a:t>
            </a:r>
            <a:r>
              <a:rPr lang="en-US" sz="2500" dirty="0" smtClean="0"/>
              <a:t>SQL </a:t>
            </a:r>
            <a:r>
              <a:rPr lang="ru-RU" sz="2500" dirty="0" smtClean="0"/>
              <a:t>в программе</a:t>
            </a:r>
          </a:p>
          <a:p>
            <a:r>
              <a:rPr lang="ru-RU" sz="2500" dirty="0" smtClean="0"/>
              <a:t>Понятие транзакций. Принцип </a:t>
            </a:r>
            <a:r>
              <a:rPr lang="en-US" sz="2500" dirty="0" smtClean="0"/>
              <a:t>ACID. </a:t>
            </a:r>
            <a:endParaRPr lang="ru-RU" sz="2500" dirty="0" smtClean="0"/>
          </a:p>
          <a:p>
            <a:endParaRPr lang="en-US" sz="2500" dirty="0" smtClean="0"/>
          </a:p>
          <a:p>
            <a:r>
              <a:rPr lang="en-US" sz="2500" dirty="0" smtClean="0"/>
              <a:t>Stored </a:t>
            </a:r>
            <a:r>
              <a:rPr lang="ru-RU" sz="2500" dirty="0" smtClean="0"/>
              <a:t>процедуры и триггеры</a:t>
            </a:r>
            <a:endParaRPr lang="en-US" sz="2500" dirty="0"/>
          </a:p>
          <a:p>
            <a:r>
              <a:rPr lang="en-US" sz="2500" dirty="0" smtClean="0"/>
              <a:t>ORM</a:t>
            </a:r>
            <a:r>
              <a:rPr lang="ru-RU" sz="2500" dirty="0" smtClean="0"/>
              <a:t>, проектирование архитектуры программы для работы с БД</a:t>
            </a:r>
            <a:endParaRPr lang="en-US" sz="2500" dirty="0" smtClean="0"/>
          </a:p>
          <a:p>
            <a:r>
              <a:rPr lang="ru-RU" sz="2500" dirty="0" smtClean="0"/>
              <a:t>Внутри </a:t>
            </a:r>
            <a:r>
              <a:rPr lang="en-US" sz="2500" dirty="0" smtClean="0"/>
              <a:t>MySQL:  </a:t>
            </a:r>
            <a:r>
              <a:rPr lang="en-US" sz="2500" dirty="0" err="1" smtClean="0"/>
              <a:t>InnoDB</a:t>
            </a:r>
            <a:r>
              <a:rPr lang="ru-RU" sz="2500" dirty="0" smtClean="0"/>
              <a:t>, работа транзакций. </a:t>
            </a:r>
            <a:r>
              <a:rPr lang="ru-RU" sz="2500" dirty="0"/>
              <a:t> </a:t>
            </a:r>
            <a:r>
              <a:rPr lang="en-US" sz="2500" dirty="0" smtClean="0"/>
              <a:t>MVCC</a:t>
            </a:r>
            <a:r>
              <a:rPr lang="ru-RU" sz="2500" dirty="0" smtClean="0"/>
              <a:t>. </a:t>
            </a:r>
          </a:p>
          <a:p>
            <a:r>
              <a:rPr lang="ru-RU" sz="2500" dirty="0" smtClean="0"/>
              <a:t>Оптимизация запросов. Использование индексов.</a:t>
            </a:r>
          </a:p>
          <a:p>
            <a:r>
              <a:rPr lang="ru-RU" sz="2500" dirty="0" smtClean="0"/>
              <a:t>Репликация </a:t>
            </a:r>
          </a:p>
          <a:p>
            <a:r>
              <a:rPr lang="en-US" sz="2500" dirty="0" smtClean="0"/>
              <a:t>NoSQL – </a:t>
            </a:r>
            <a:r>
              <a:rPr lang="ru-RU" sz="2500" dirty="0" smtClean="0"/>
              <a:t>базы</a:t>
            </a:r>
            <a:r>
              <a:rPr lang="en-US" sz="2500" dirty="0" smtClean="0"/>
              <a:t> </a:t>
            </a:r>
            <a:r>
              <a:rPr lang="ru-RU" sz="2500" dirty="0" smtClean="0"/>
              <a:t>данных. </a:t>
            </a:r>
            <a:r>
              <a:rPr lang="en-US" sz="2500" dirty="0" smtClean="0"/>
              <a:t>Mongo DB, </a:t>
            </a:r>
            <a:r>
              <a:rPr lang="en-US" sz="2500" dirty="0" err="1" smtClean="0"/>
              <a:t>Redis</a:t>
            </a:r>
            <a:endParaRPr lang="ru-RU" sz="2500" dirty="0" smtClean="0"/>
          </a:p>
          <a:p>
            <a:endParaRPr lang="ru-RU" sz="2500" dirty="0" smtClean="0"/>
          </a:p>
        </p:txBody>
      </p:sp>
    </p:spTree>
    <p:extLst>
      <p:ext uri="{BB962C8B-B14F-4D97-AF65-F5344CB8AC3E}">
        <p14:creationId xmlns:p14="http://schemas.microsoft.com/office/powerpoint/2010/main" val="220801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БД и СУБД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База данных</a:t>
            </a:r>
            <a:r>
              <a:rPr lang="ru-RU" dirty="0" smtClean="0"/>
              <a:t>  - совокупность данных </a:t>
            </a:r>
            <a:r>
              <a:rPr lang="ru-RU" dirty="0"/>
              <a:t>на машинных </a:t>
            </a:r>
            <a:r>
              <a:rPr lang="ru-RU" dirty="0" smtClean="0"/>
              <a:t>носителях.</a:t>
            </a:r>
          </a:p>
          <a:p>
            <a:r>
              <a:rPr lang="ru-RU" b="1" dirty="0" smtClean="0"/>
              <a:t>Система управления БД </a:t>
            </a:r>
            <a:r>
              <a:rPr lang="ru-RU" dirty="0" smtClean="0"/>
              <a:t> - совокупность языковых </a:t>
            </a:r>
            <a:r>
              <a:rPr lang="ru-RU" dirty="0"/>
              <a:t>и </a:t>
            </a:r>
            <a:r>
              <a:rPr lang="ru-RU" dirty="0" smtClean="0"/>
              <a:t>программных средств </a:t>
            </a:r>
            <a:r>
              <a:rPr lang="ru-RU" dirty="0"/>
              <a:t>для организации, пополнения, модификации и использования </a:t>
            </a:r>
            <a:r>
              <a:rPr lang="ru-RU" dirty="0" smtClean="0"/>
              <a:t>БД.</a:t>
            </a:r>
          </a:p>
          <a:p>
            <a:pPr lvl="1"/>
            <a:r>
              <a:rPr lang="ru-RU" b="1" dirty="0" smtClean="0"/>
              <a:t>Специализированные</a:t>
            </a:r>
          </a:p>
          <a:p>
            <a:pPr lvl="1"/>
            <a:r>
              <a:rPr lang="ru-RU" b="1" dirty="0" smtClean="0"/>
              <a:t>Универсальные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654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5171"/>
            <a:ext cx="10515600" cy="5621792"/>
          </a:xfrm>
        </p:spPr>
        <p:txBody>
          <a:bodyPr/>
          <a:lstStyle/>
          <a:p>
            <a:r>
              <a:rPr lang="ru-RU" b="1" dirty="0" smtClean="0"/>
              <a:t>Администратор </a:t>
            </a:r>
            <a:r>
              <a:rPr lang="ru-RU" b="1" dirty="0"/>
              <a:t>БД</a:t>
            </a:r>
            <a:r>
              <a:rPr lang="ru-RU" dirty="0"/>
              <a:t> </a:t>
            </a:r>
            <a:r>
              <a:rPr lang="ru-RU" dirty="0" smtClean="0"/>
              <a:t>- человек  </a:t>
            </a:r>
            <a:r>
              <a:rPr lang="ru-RU" dirty="0"/>
              <a:t>или </a:t>
            </a:r>
            <a:r>
              <a:rPr lang="ru-RU" dirty="0" smtClean="0"/>
              <a:t>группа </a:t>
            </a:r>
            <a:r>
              <a:rPr lang="ru-RU" dirty="0"/>
              <a:t>лиц, ответственных за обслуживание </a:t>
            </a:r>
            <a:r>
              <a:rPr lang="ru-RU" dirty="0" smtClean="0"/>
              <a:t>БД.</a:t>
            </a:r>
          </a:p>
          <a:p>
            <a:endParaRPr lang="ru-RU" dirty="0" smtClean="0"/>
          </a:p>
          <a:p>
            <a:r>
              <a:rPr lang="ru-RU" b="1" dirty="0" smtClean="0"/>
              <a:t>Описание данных</a:t>
            </a:r>
          </a:p>
          <a:p>
            <a:pPr lvl="1"/>
            <a:r>
              <a:rPr lang="ru-RU" dirty="0" smtClean="0"/>
              <a:t>Физическое - </a:t>
            </a:r>
            <a:r>
              <a:rPr lang="ru-RU" dirty="0"/>
              <a:t>представление информации на машинных носителях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Логическое - </a:t>
            </a:r>
            <a:r>
              <a:rPr lang="ru-RU" dirty="0"/>
              <a:t>представление информации с точки зрения пользователя</a:t>
            </a:r>
            <a:r>
              <a:rPr lang="ru-RU" dirty="0" smtClean="0"/>
              <a:t>.</a:t>
            </a:r>
            <a:endParaRPr lang="ru-RU" dirty="0"/>
          </a:p>
          <a:p>
            <a:pPr lvl="1"/>
            <a:endParaRPr lang="ru-RU" dirty="0"/>
          </a:p>
          <a:p>
            <a:r>
              <a:rPr lang="ru-RU" b="1" dirty="0" smtClean="0"/>
              <a:t>Независимость данных</a:t>
            </a:r>
          </a:p>
          <a:p>
            <a:pPr lvl="1"/>
            <a:r>
              <a:rPr lang="ru-RU" dirty="0" smtClean="0"/>
              <a:t>Физическая</a:t>
            </a:r>
          </a:p>
          <a:p>
            <a:pPr lvl="1"/>
            <a:r>
              <a:rPr lang="ru-RU" dirty="0" smtClean="0"/>
              <a:t>Логическая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77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704"/>
          </a:xfrm>
        </p:spPr>
        <p:txBody>
          <a:bodyPr/>
          <a:lstStyle/>
          <a:p>
            <a:r>
              <a:rPr lang="ru-RU" dirty="0" smtClean="0"/>
              <a:t>Первый этап</a:t>
            </a:r>
            <a:r>
              <a:rPr lang="en-US" dirty="0" smtClean="0"/>
              <a:t>:</a:t>
            </a:r>
            <a:r>
              <a:rPr lang="ru-RU" dirty="0" smtClean="0"/>
              <a:t> начало 60х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Файлы на магнитной ленте</a:t>
            </a:r>
          </a:p>
          <a:p>
            <a:r>
              <a:rPr lang="ru-RU" dirty="0" smtClean="0"/>
              <a:t>Физическая структура данных строго соответствует логической</a:t>
            </a:r>
          </a:p>
          <a:p>
            <a:r>
              <a:rPr lang="ru-RU" dirty="0" smtClean="0"/>
              <a:t>Вся «база» - для одного единственного клиента.</a:t>
            </a:r>
          </a:p>
          <a:p>
            <a:r>
              <a:rPr lang="ru-RU" dirty="0" smtClean="0"/>
              <a:t>Программист работает с физическим описанием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16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Устройства хранения с произвольным режимом доступа</a:t>
            </a:r>
          </a:p>
          <a:p>
            <a:r>
              <a:rPr lang="ru-RU" dirty="0" smtClean="0"/>
              <a:t>Поиск записи по ключу</a:t>
            </a:r>
          </a:p>
          <a:p>
            <a:r>
              <a:rPr lang="ru-RU" dirty="0" smtClean="0"/>
              <a:t>Абстракции над способом хранения</a:t>
            </a:r>
            <a:endParaRPr lang="ru-R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Второй этап</a:t>
            </a:r>
            <a:r>
              <a:rPr lang="en-US" dirty="0" smtClean="0"/>
              <a:t>:</a:t>
            </a:r>
            <a:r>
              <a:rPr lang="ru-RU" dirty="0" smtClean="0"/>
              <a:t> середина 60х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49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Третий этап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 smtClean="0"/>
              <a:t>конец 60х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Кол-во клиентов БД теперь может быть больше 1</a:t>
            </a:r>
          </a:p>
          <a:p>
            <a:r>
              <a:rPr lang="ru-RU" dirty="0" smtClean="0"/>
              <a:t>Поиск записей по нескольким ключам.</a:t>
            </a:r>
          </a:p>
          <a:p>
            <a:r>
              <a:rPr lang="ru-RU" dirty="0" smtClean="0"/>
              <a:t>Появление первых СУБД. Появление подходов к организации данных -  обычно при помощи иерархий и деревьев.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87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Четвертый этап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 smtClean="0"/>
              <a:t>вторая половина 70х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Развитие СУБД</a:t>
            </a:r>
          </a:p>
          <a:p>
            <a:pPr lvl="1"/>
            <a:r>
              <a:rPr lang="ru-RU" dirty="0"/>
              <a:t>логическая и физическая независимость данных;</a:t>
            </a:r>
          </a:p>
          <a:p>
            <a:pPr lvl="1"/>
            <a:r>
              <a:rPr lang="ru-RU" dirty="0"/>
              <a:t>у</a:t>
            </a:r>
            <a:r>
              <a:rPr lang="ru-RU" dirty="0" smtClean="0"/>
              <a:t>добное изменение структур</a:t>
            </a:r>
            <a:r>
              <a:rPr lang="ru-RU" dirty="0"/>
              <a:t>ы</a:t>
            </a:r>
            <a:r>
              <a:rPr lang="ru-RU" dirty="0" smtClean="0"/>
              <a:t> БД;</a:t>
            </a:r>
            <a:endParaRPr lang="ru-RU" dirty="0"/>
          </a:p>
          <a:p>
            <a:pPr lvl="1"/>
            <a:r>
              <a:rPr lang="ru-RU" dirty="0" smtClean="0"/>
              <a:t>Безопасность и </a:t>
            </a:r>
            <a:r>
              <a:rPr lang="ru-RU" dirty="0"/>
              <a:t>целостность данных;</a:t>
            </a:r>
          </a:p>
          <a:p>
            <a:pPr lvl="1"/>
            <a:r>
              <a:rPr lang="ru-RU" dirty="0"/>
              <a:t>поиск информации по различным запросам;</a:t>
            </a:r>
          </a:p>
          <a:p>
            <a:pPr lvl="1"/>
            <a:r>
              <a:rPr lang="ru-RU" dirty="0"/>
              <a:t>языковые средства для администратора, </a:t>
            </a:r>
            <a:r>
              <a:rPr lang="ru-RU" dirty="0" smtClean="0"/>
              <a:t>программиста</a:t>
            </a:r>
            <a:r>
              <a:rPr lang="ru-RU" dirty="0"/>
              <a:t>, пользователя-непрофессионала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Исследования реляционных моделей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нам нужно от БД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естественное представление различных структур данных;</a:t>
            </a:r>
          </a:p>
          <a:p>
            <a:pPr lvl="0"/>
            <a:r>
              <a:rPr lang="ru-RU" dirty="0"/>
              <a:t>производительность;</a:t>
            </a:r>
          </a:p>
          <a:p>
            <a:pPr lvl="0"/>
            <a:r>
              <a:rPr lang="ru-RU" dirty="0"/>
              <a:t>минимальные затраты на создание и поддержку БД;</a:t>
            </a:r>
          </a:p>
          <a:p>
            <a:pPr lvl="0"/>
            <a:r>
              <a:rPr lang="ru-RU" dirty="0"/>
              <a:t>разнообразие возможностей </a:t>
            </a:r>
            <a:r>
              <a:rPr lang="ru-RU" dirty="0" smtClean="0"/>
              <a:t>поиска;</a:t>
            </a:r>
            <a:endParaRPr lang="en-US" dirty="0" smtClean="0"/>
          </a:p>
          <a:p>
            <a:pPr lvl="0"/>
            <a:r>
              <a:rPr lang="ru-RU" dirty="0"/>
              <a:t>н</a:t>
            </a:r>
            <a:r>
              <a:rPr lang="ru-RU" dirty="0" smtClean="0"/>
              <a:t>адежность хранения</a:t>
            </a:r>
            <a:r>
              <a:rPr lang="en-US" dirty="0" smtClean="0"/>
              <a:t>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491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820</Words>
  <Application>Microsoft Office PowerPoint</Application>
  <PresentationFormat>Widescreen</PresentationFormat>
  <Paragraphs>163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БД</vt:lpstr>
      <vt:lpstr>Предмет БД</vt:lpstr>
      <vt:lpstr>БД и СУБД</vt:lpstr>
      <vt:lpstr>PowerPoint Presentation</vt:lpstr>
      <vt:lpstr>Первый этап: начало 60х</vt:lpstr>
      <vt:lpstr>Второй этап: середина 60х</vt:lpstr>
      <vt:lpstr>Третий этап: конец 60х</vt:lpstr>
      <vt:lpstr>Четвертый этап: вторая половина 70х</vt:lpstr>
      <vt:lpstr>Что нам нужно от БД</vt:lpstr>
      <vt:lpstr>Следующий этап: с появлением ПК</vt:lpstr>
      <vt:lpstr>После появления сетей:</vt:lpstr>
      <vt:lpstr>После появления сетей:</vt:lpstr>
      <vt:lpstr>Нужен унифицированный язык запросов?</vt:lpstr>
      <vt:lpstr>Что есть сейчас</vt:lpstr>
      <vt:lpstr>Иерархические СУБД</vt:lpstr>
      <vt:lpstr>«Сетевые» СУБД</vt:lpstr>
      <vt:lpstr>Реляционные СУБД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Vanyasin</dc:creator>
  <cp:lastModifiedBy>Nikita Vanyasin</cp:lastModifiedBy>
  <cp:revision>39</cp:revision>
  <dcterms:created xsi:type="dcterms:W3CDTF">2015-02-26T17:15:52Z</dcterms:created>
  <dcterms:modified xsi:type="dcterms:W3CDTF">2016-03-01T17:43:37Z</dcterms:modified>
</cp:coreProperties>
</file>