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9" r:id="rId3"/>
    <p:sldId id="261" r:id="rId4"/>
    <p:sldId id="260" r:id="rId5"/>
    <p:sldId id="294" r:id="rId6"/>
    <p:sldId id="295" r:id="rId7"/>
    <p:sldId id="296" r:id="rId8"/>
    <p:sldId id="303" r:id="rId9"/>
    <p:sldId id="297" r:id="rId10"/>
    <p:sldId id="298" r:id="rId11"/>
    <p:sldId id="299" r:id="rId12"/>
    <p:sldId id="300" r:id="rId13"/>
    <p:sldId id="301" r:id="rId14"/>
    <p:sldId id="302" r:id="rId15"/>
    <p:sldId id="304" r:id="rId16"/>
    <p:sldId id="305" r:id="rId17"/>
    <p:sldId id="306" r:id="rId18"/>
    <p:sldId id="307" r:id="rId19"/>
    <p:sldId id="308" r:id="rId20"/>
    <p:sldId id="311" r:id="rId21"/>
    <p:sldId id="312" r:id="rId22"/>
    <p:sldId id="313" r:id="rId23"/>
    <p:sldId id="257" r:id="rId24"/>
    <p:sldId id="291" r:id="rId25"/>
    <p:sldId id="309" r:id="rId26"/>
    <p:sldId id="310"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7731" autoAdjust="0"/>
  </p:normalViewPr>
  <p:slideViewPr>
    <p:cSldViewPr snapToGrid="0">
      <p:cViewPr varScale="1">
        <p:scale>
          <a:sx n="79" d="100"/>
          <a:sy n="79" d="100"/>
        </p:scale>
        <p:origin x="17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50C0A-D7C7-401C-8589-450EBF872A4C}" type="datetimeFigureOut">
              <a:rPr lang="ru-RU" smtClean="0"/>
              <a:t>30.01.2017</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7A5BC-5690-4E3D-B8D6-B9C3C7C46B80}" type="slidenum">
              <a:rPr lang="ru-RU" smtClean="0"/>
              <a:t>‹#›</a:t>
            </a:fld>
            <a:endParaRPr lang="ru-RU"/>
          </a:p>
        </p:txBody>
      </p:sp>
    </p:spTree>
    <p:extLst>
      <p:ext uri="{BB962C8B-B14F-4D97-AF65-F5344CB8AC3E}">
        <p14:creationId xmlns:p14="http://schemas.microsoft.com/office/powerpoint/2010/main" val="197382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err="1" smtClean="0">
                <a:solidFill>
                  <a:schemeClr val="tx1"/>
                </a:solidFill>
                <a:effectLst/>
                <a:latin typeface="+mn-lt"/>
                <a:ea typeface="+mn-ea"/>
                <a:cs typeface="+mn-cs"/>
              </a:rPr>
              <a:t>Неизбыточность</a:t>
            </a:r>
            <a:r>
              <a:rPr lang="ru-RU" sz="1200" kern="1200" dirty="0" smtClean="0">
                <a:solidFill>
                  <a:schemeClr val="tx1"/>
                </a:solidFill>
                <a:effectLst/>
                <a:latin typeface="+mn-lt"/>
                <a:ea typeface="+mn-ea"/>
                <a:cs typeface="+mn-cs"/>
              </a:rPr>
              <a:t> выражается в том, что при удалении любого атрибута из ключа свойство однозначной идентификации теряется</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Например, в таблице данных о студентах ключом может являться фамилия студента, но только в случае отсутствия однофамильцев. А вот номера зачетных книжек не должны повторяться, поэтому этот атрибут более пригоден в качестве ключа, особенно если речь идет об успеваемости студентов. </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Ключей может быть несколько. Например, ключом в таблице данных о студентах может быть как номер зачетки, так и номер паспорта. Принято выделять основной или </a:t>
            </a:r>
            <a:r>
              <a:rPr lang="ru-RU" sz="1200" b="1" kern="1200" dirty="0" smtClean="0">
                <a:solidFill>
                  <a:schemeClr val="tx1"/>
                </a:solidFill>
                <a:effectLst/>
                <a:latin typeface="+mn-lt"/>
                <a:ea typeface="+mn-ea"/>
                <a:cs typeface="+mn-cs"/>
              </a:rPr>
              <a:t>первичный ключ</a:t>
            </a:r>
            <a:r>
              <a:rPr lang="ru-RU" sz="1200" kern="1200" dirty="0" smtClean="0">
                <a:solidFill>
                  <a:schemeClr val="tx1"/>
                </a:solidFill>
                <a:effectLst/>
                <a:latin typeface="+mn-lt"/>
                <a:ea typeface="+mn-ea"/>
                <a:cs typeface="+mn-cs"/>
              </a:rPr>
              <a:t>. Другие ключи называются </a:t>
            </a:r>
            <a:r>
              <a:rPr lang="ru-RU" sz="1200" b="1" kern="1200" dirty="0" smtClean="0">
                <a:solidFill>
                  <a:schemeClr val="tx1"/>
                </a:solidFill>
                <a:effectLst/>
                <a:latin typeface="+mn-lt"/>
                <a:ea typeface="+mn-ea"/>
                <a:cs typeface="+mn-cs"/>
              </a:rPr>
              <a:t>возможными</a:t>
            </a:r>
            <a:r>
              <a:rPr lang="ru-RU" sz="1200" kern="1200" dirty="0" smtClean="0">
                <a:solidFill>
                  <a:schemeClr val="tx1"/>
                </a:solidFill>
                <a:effectLst/>
                <a:latin typeface="+mn-lt"/>
                <a:ea typeface="+mn-ea"/>
                <a:cs typeface="+mn-cs"/>
              </a:rPr>
              <a:t> или </a:t>
            </a:r>
            <a:r>
              <a:rPr lang="ru-RU" sz="1200" b="1" kern="1200" dirty="0" smtClean="0">
                <a:solidFill>
                  <a:schemeClr val="tx1"/>
                </a:solidFill>
                <a:effectLst/>
                <a:latin typeface="+mn-lt"/>
                <a:ea typeface="+mn-ea"/>
                <a:cs typeface="+mn-cs"/>
              </a:rPr>
              <a:t>потенциальными. </a:t>
            </a:r>
            <a:r>
              <a:rPr lang="ru-RU" sz="1200" kern="1200" dirty="0" smtClean="0">
                <a:solidFill>
                  <a:schemeClr val="tx1"/>
                </a:solidFill>
                <a:effectLst/>
                <a:latin typeface="+mn-lt"/>
                <a:ea typeface="+mn-ea"/>
                <a:cs typeface="+mn-cs"/>
              </a:rPr>
              <a:t>Атрибуты, входящие в состав какого-либо возможного ключа, называют </a:t>
            </a:r>
            <a:r>
              <a:rPr lang="ru-RU" sz="1200" b="1" kern="1200" dirty="0" smtClean="0">
                <a:solidFill>
                  <a:schemeClr val="tx1"/>
                </a:solidFill>
                <a:effectLst/>
                <a:latin typeface="+mn-lt"/>
                <a:ea typeface="+mn-ea"/>
                <a:cs typeface="+mn-cs"/>
              </a:rPr>
              <a:t>ключевыми. </a:t>
            </a:r>
            <a:r>
              <a:rPr lang="ru-RU" sz="1200" kern="1200" dirty="0" smtClean="0">
                <a:solidFill>
                  <a:schemeClr val="tx1"/>
                </a:solidFill>
                <a:effectLst/>
                <a:latin typeface="+mn-lt"/>
                <a:ea typeface="+mn-ea"/>
                <a:cs typeface="+mn-cs"/>
              </a:rPr>
              <a:t>Остальные атрибуты считают </a:t>
            </a:r>
            <a:r>
              <a:rPr lang="ru-RU" sz="1200" b="1" kern="1200" dirty="0" err="1" smtClean="0">
                <a:solidFill>
                  <a:schemeClr val="tx1"/>
                </a:solidFill>
                <a:effectLst/>
                <a:latin typeface="+mn-lt"/>
                <a:ea typeface="+mn-ea"/>
                <a:cs typeface="+mn-cs"/>
              </a:rPr>
              <a:t>неключевыми</a:t>
            </a:r>
            <a:r>
              <a:rPr lang="ru-RU" sz="1200" b="1"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Внешние ключи являются неотъемлемой частью реляционной модели, поскольку реализуют отношения между таблицами базы данных. </a:t>
            </a:r>
          </a:p>
          <a:p>
            <a:endParaRPr lang="ru-RU" dirty="0"/>
          </a:p>
        </p:txBody>
      </p:sp>
      <p:sp>
        <p:nvSpPr>
          <p:cNvPr id="4" name="Slide Number Placeholder 3"/>
          <p:cNvSpPr>
            <a:spLocks noGrp="1"/>
          </p:cNvSpPr>
          <p:nvPr>
            <p:ph type="sldNum" sz="quarter" idx="10"/>
          </p:nvPr>
        </p:nvSpPr>
        <p:spPr/>
        <p:txBody>
          <a:bodyPr/>
          <a:lstStyle/>
          <a:p>
            <a:fld id="{2EA7A5BC-5690-4E3D-B8D6-B9C3C7C46B80}" type="slidenum">
              <a:rPr lang="ru-RU" smtClean="0"/>
              <a:t>4</a:t>
            </a:fld>
            <a:endParaRPr lang="ru-RU"/>
          </a:p>
        </p:txBody>
      </p:sp>
    </p:spTree>
    <p:extLst>
      <p:ext uri="{BB962C8B-B14F-4D97-AF65-F5344CB8AC3E}">
        <p14:creationId xmlns:p14="http://schemas.microsoft.com/office/powerpoint/2010/main" val="269141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Не</a:t>
            </a:r>
            <a:r>
              <a:rPr lang="ru-RU" baseline="0" dirty="0" smtClean="0"/>
              <a:t> делайте таких названий.</a:t>
            </a:r>
          </a:p>
          <a:p>
            <a:r>
              <a:rPr lang="ru-RU" dirty="0" err="1" smtClean="0"/>
              <a:t>Англи</a:t>
            </a:r>
            <a:r>
              <a:rPr lang="ru-RU" dirty="0" smtClean="0"/>
              <a:t>.</a:t>
            </a:r>
          </a:p>
          <a:p>
            <a:endParaRPr lang="ru-RU" dirty="0"/>
          </a:p>
        </p:txBody>
      </p:sp>
      <p:sp>
        <p:nvSpPr>
          <p:cNvPr id="4" name="Slide Number Placeholder 3"/>
          <p:cNvSpPr>
            <a:spLocks noGrp="1"/>
          </p:cNvSpPr>
          <p:nvPr>
            <p:ph type="sldNum" sz="quarter" idx="10"/>
          </p:nvPr>
        </p:nvSpPr>
        <p:spPr/>
        <p:txBody>
          <a:bodyPr/>
          <a:lstStyle/>
          <a:p>
            <a:fld id="{F6CD2699-661A-449E-9B90-D593A6C62F18}" type="slidenum">
              <a:rPr lang="ru-RU" smtClean="0"/>
              <a:t>15</a:t>
            </a:fld>
            <a:endParaRPr lang="ru-RU"/>
          </a:p>
        </p:txBody>
      </p:sp>
    </p:spTree>
    <p:extLst>
      <p:ext uri="{BB962C8B-B14F-4D97-AF65-F5344CB8AC3E}">
        <p14:creationId xmlns:p14="http://schemas.microsoft.com/office/powerpoint/2010/main" val="76175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Think about a simple relationship like the one between Authors and Books. </a:t>
            </a:r>
            <a:r>
              <a:rPr lang="en-US" sz="1200" b="0" i="0" kern="1200" dirty="0" smtClean="0">
                <a:solidFill>
                  <a:schemeClr val="tx1"/>
                </a:solidFill>
                <a:effectLst/>
                <a:latin typeface="+mn-lt"/>
                <a:ea typeface="+mn-ea"/>
                <a:cs typeface="+mn-cs"/>
              </a:rPr>
              <a:t>An author can write many books. A book could have many authors. Now, without a bridge table to resolve the many-to-many relationship, what would the alternative be? You'd have to add multiple </a:t>
            </a:r>
            <a:r>
              <a:rPr lang="en-US" sz="1200" b="0" i="0" kern="1200" dirty="0" err="1" smtClean="0">
                <a:solidFill>
                  <a:schemeClr val="tx1"/>
                </a:solidFill>
                <a:effectLst/>
                <a:latin typeface="+mn-lt"/>
                <a:ea typeface="+mn-ea"/>
                <a:cs typeface="+mn-cs"/>
              </a:rPr>
              <a:t>Author_ID</a:t>
            </a:r>
            <a:r>
              <a:rPr lang="en-US" sz="1200" b="0" i="0" kern="1200" dirty="0" smtClean="0">
                <a:solidFill>
                  <a:schemeClr val="tx1"/>
                </a:solidFill>
                <a:effectLst/>
                <a:latin typeface="+mn-lt"/>
                <a:ea typeface="+mn-ea"/>
                <a:cs typeface="+mn-cs"/>
              </a:rPr>
              <a:t> columns to the Books table, one for each author. But how many do you add? 2? 3? 10? However many you choose, you'll probably end up with a lot of sparse rows where many of the </a:t>
            </a:r>
            <a:r>
              <a:rPr lang="en-US" sz="1200" b="0" i="0" kern="1200" dirty="0" err="1" smtClean="0">
                <a:solidFill>
                  <a:schemeClr val="tx1"/>
                </a:solidFill>
                <a:effectLst/>
                <a:latin typeface="+mn-lt"/>
                <a:ea typeface="+mn-ea"/>
                <a:cs typeface="+mn-cs"/>
              </a:rPr>
              <a:t>Author_ID</a:t>
            </a:r>
            <a:r>
              <a:rPr lang="en-US" sz="1200" b="0" i="0" kern="1200" dirty="0" smtClean="0">
                <a:solidFill>
                  <a:schemeClr val="tx1"/>
                </a:solidFill>
                <a:effectLst/>
                <a:latin typeface="+mn-lt"/>
                <a:ea typeface="+mn-ea"/>
                <a:cs typeface="+mn-cs"/>
              </a:rPr>
              <a:t> values are NULL and there's a good chance that you'll run across a case where you need "just one more." So then you're either constantly modifying the schema to try to accommodate or you're imposing some artificial restriction ("no book can have more than 3 authors") to force things to fit.</a:t>
            </a:r>
            <a:endParaRPr lang="ru-RU" dirty="0"/>
          </a:p>
        </p:txBody>
      </p:sp>
      <p:sp>
        <p:nvSpPr>
          <p:cNvPr id="4" name="Slide Number Placeholder 3"/>
          <p:cNvSpPr>
            <a:spLocks noGrp="1"/>
          </p:cNvSpPr>
          <p:nvPr>
            <p:ph type="sldNum" sz="quarter" idx="10"/>
          </p:nvPr>
        </p:nvSpPr>
        <p:spPr/>
        <p:txBody>
          <a:bodyPr/>
          <a:lstStyle/>
          <a:p>
            <a:fld id="{F6CD2699-661A-449E-9B90-D593A6C62F18}" type="slidenum">
              <a:rPr lang="ru-RU" smtClean="0"/>
              <a:t>16</a:t>
            </a:fld>
            <a:endParaRPr lang="ru-RU"/>
          </a:p>
        </p:txBody>
      </p:sp>
    </p:spTree>
    <p:extLst>
      <p:ext uri="{BB962C8B-B14F-4D97-AF65-F5344CB8AC3E}">
        <p14:creationId xmlns:p14="http://schemas.microsoft.com/office/powerpoint/2010/main" val="288591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a:t>
            </a:r>
            <a:r>
              <a:rPr lang="ru-RU" dirty="0" err="1" smtClean="0"/>
              <a:t>нф</a:t>
            </a:r>
            <a:endParaRPr lang="ru-RU" dirty="0" smtClean="0"/>
          </a:p>
          <a:p>
            <a:endParaRPr lang="ru-RU" dirty="0"/>
          </a:p>
        </p:txBody>
      </p:sp>
      <p:sp>
        <p:nvSpPr>
          <p:cNvPr id="4" name="Slide Number Placeholder 3"/>
          <p:cNvSpPr>
            <a:spLocks noGrp="1"/>
          </p:cNvSpPr>
          <p:nvPr>
            <p:ph type="sldNum" sz="quarter" idx="10"/>
          </p:nvPr>
        </p:nvSpPr>
        <p:spPr/>
        <p:txBody>
          <a:bodyPr/>
          <a:lstStyle/>
          <a:p>
            <a:fld id="{F6CD2699-661A-449E-9B90-D593A6C62F18}" type="slidenum">
              <a:rPr lang="ru-RU" smtClean="0"/>
              <a:t>18</a:t>
            </a:fld>
            <a:endParaRPr lang="ru-RU"/>
          </a:p>
        </p:txBody>
      </p:sp>
    </p:spTree>
    <p:extLst>
      <p:ext uri="{BB962C8B-B14F-4D97-AF65-F5344CB8AC3E}">
        <p14:creationId xmlns:p14="http://schemas.microsoft.com/office/powerpoint/2010/main" val="173436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b="1" dirty="0" smtClean="0"/>
              <a:t>Правило информации.</a:t>
            </a:r>
            <a:r>
              <a:rPr lang="ru-RU" dirty="0" smtClean="0"/>
              <a:t> Вся информация в базе данных должна быть предоставлена исключительно на логическом уровне и только одним способом - в виде значений, содержащихся в таблицах.</a:t>
            </a:r>
          </a:p>
          <a:p>
            <a:pPr lvl="0"/>
            <a:r>
              <a:rPr lang="ru-RU" b="1" dirty="0" smtClean="0"/>
              <a:t>Правило гарантированного доступа.</a:t>
            </a:r>
            <a:r>
              <a:rPr lang="ru-RU" dirty="0" smtClean="0"/>
              <a:t> Логический доступ ко всем и каждому элементу данных (атомарному значению) в реляционной базе данных должен обеспечиваться путём использования комбинации имени таблицы, первичного ключа и имени столбца.</a:t>
            </a:r>
          </a:p>
          <a:p>
            <a:pPr lvl="0"/>
            <a:r>
              <a:rPr lang="ru-RU" b="1" dirty="0" smtClean="0"/>
              <a:t>Правило поддержки недействительных значений.</a:t>
            </a:r>
            <a:r>
              <a:rPr lang="ru-RU" dirty="0" smtClean="0"/>
              <a:t> В настоящей реляционной базе данных должна быть реализована поддержка недействительных значений, которые отличаются от строки символов нулевой длины, строки пробельных символов, и от нуля или любого другого числа и используются для представления отсутствующих данных независимо от типа этих данных.</a:t>
            </a:r>
          </a:p>
          <a:p>
            <a:pPr lvl="0"/>
            <a:r>
              <a:rPr lang="ru-RU" b="1" dirty="0" smtClean="0"/>
              <a:t>Правило динамического каталога, основанного на реляционной модели.</a:t>
            </a:r>
            <a:r>
              <a:rPr lang="ru-RU" dirty="0" smtClean="0"/>
              <a:t> Описание базы данных на логическом уровне должно быть представлено в том же виде, что и основные данные, чтобы пользователи, обладающие соответствующими правами, могли работать с ним с помощью того же реляционного языка, который они применяют для работы с основными данными.</a:t>
            </a:r>
          </a:p>
          <a:p>
            <a:endParaRPr lang="ru-RU" dirty="0" smtClean="0"/>
          </a:p>
          <a:p>
            <a:endParaRPr lang="ru-RU" dirty="0"/>
          </a:p>
        </p:txBody>
      </p:sp>
      <p:sp>
        <p:nvSpPr>
          <p:cNvPr id="4" name="Slide Number Placeholder 3"/>
          <p:cNvSpPr>
            <a:spLocks noGrp="1"/>
          </p:cNvSpPr>
          <p:nvPr>
            <p:ph type="sldNum" sz="quarter" idx="10"/>
          </p:nvPr>
        </p:nvSpPr>
        <p:spPr/>
        <p:txBody>
          <a:bodyPr/>
          <a:lstStyle/>
          <a:p>
            <a:fld id="{2EA7A5BC-5690-4E3D-B8D6-B9C3C7C46B80}" type="slidenum">
              <a:rPr lang="ru-RU" smtClean="0"/>
              <a:t>20</a:t>
            </a:fld>
            <a:endParaRPr lang="ru-RU"/>
          </a:p>
        </p:txBody>
      </p:sp>
    </p:spTree>
    <p:extLst>
      <p:ext uri="{BB962C8B-B14F-4D97-AF65-F5344CB8AC3E}">
        <p14:creationId xmlns:p14="http://schemas.microsoft.com/office/powerpoint/2010/main" val="270635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b="1" dirty="0" smtClean="0"/>
              <a:t>Правило исчерпывающего подъязыка данных.</a:t>
            </a:r>
            <a:r>
              <a:rPr lang="ru-RU" dirty="0" smtClean="0"/>
              <a:t> Реляционная система может поддерживать различные языки и режимы взаимодействия с пользователем (например, режим вопросов и ответов). Однако должен существовать по крайней мере один язык, операторы которого можно представить в виде строк символов в соответствии с некоторым четко определенным синтаксисом и который в полной мере поддерживает следующие элементы:</a:t>
            </a:r>
            <a:endParaRPr lang="ru-RU" sz="1800" dirty="0" smtClean="0"/>
          </a:p>
          <a:p>
            <a:pPr lvl="1"/>
            <a:r>
              <a:rPr lang="ru-RU" dirty="0" smtClean="0"/>
              <a:t>определение данных;</a:t>
            </a:r>
            <a:endParaRPr lang="ru-RU" sz="1600" dirty="0" smtClean="0"/>
          </a:p>
          <a:p>
            <a:pPr lvl="1"/>
            <a:r>
              <a:rPr lang="ru-RU" dirty="0" smtClean="0"/>
              <a:t> определение представлений;</a:t>
            </a:r>
            <a:endParaRPr lang="ru-RU" sz="1600" dirty="0" smtClean="0"/>
          </a:p>
          <a:p>
            <a:pPr lvl="1"/>
            <a:r>
              <a:rPr lang="ru-RU" dirty="0" smtClean="0"/>
              <a:t> обработку данных (интерактивную и программную);</a:t>
            </a:r>
            <a:endParaRPr lang="ru-RU" sz="1600" dirty="0" smtClean="0"/>
          </a:p>
          <a:p>
            <a:pPr lvl="1"/>
            <a:r>
              <a:rPr lang="ru-RU" dirty="0" smtClean="0"/>
              <a:t> условия целостности;</a:t>
            </a:r>
            <a:endParaRPr lang="ru-RU" sz="1600" dirty="0" smtClean="0"/>
          </a:p>
          <a:p>
            <a:pPr lvl="1"/>
            <a:r>
              <a:rPr lang="ru-RU" dirty="0" smtClean="0"/>
              <a:t> идентификация прав доступа;</a:t>
            </a:r>
            <a:endParaRPr lang="ru-RU" sz="1600" dirty="0" smtClean="0"/>
          </a:p>
          <a:p>
            <a:pPr lvl="1"/>
            <a:r>
              <a:rPr lang="ru-RU" dirty="0" smtClean="0"/>
              <a:t> границы транзакций (начало, завершение и отмена).</a:t>
            </a:r>
            <a:endParaRPr lang="ru-RU" sz="1600" dirty="0" smtClean="0"/>
          </a:p>
          <a:p>
            <a:pPr lvl="0"/>
            <a:r>
              <a:rPr lang="ru-RU" b="1" dirty="0" smtClean="0"/>
              <a:t>Правило обновления представлений.</a:t>
            </a:r>
            <a:r>
              <a:rPr lang="ru-RU" dirty="0" smtClean="0"/>
              <a:t> Все представления, которые теоретически можно обновить, должны быть доступны для обновления.</a:t>
            </a:r>
            <a:endParaRPr lang="ru-RU" sz="1800" dirty="0" smtClean="0"/>
          </a:p>
          <a:p>
            <a:pPr lvl="0"/>
            <a:r>
              <a:rPr lang="ru-RU" b="1" dirty="0" smtClean="0"/>
              <a:t>Правило добавления, обновления и удаления.</a:t>
            </a:r>
            <a:r>
              <a:rPr lang="ru-RU" dirty="0" smtClean="0"/>
              <a:t> Возможность работать с отношением как с одним операндом должна существовать не только при чтении данных, но и при добавлении, обновлении и удалении данных.</a:t>
            </a:r>
            <a:endParaRPr lang="ru-RU" sz="1800" dirty="0" smtClean="0"/>
          </a:p>
          <a:p>
            <a:pPr lvl="0"/>
            <a:r>
              <a:rPr lang="ru-RU" b="1" dirty="0" smtClean="0"/>
              <a:t>Правило независимости физических данных.</a:t>
            </a:r>
            <a:r>
              <a:rPr lang="ru-RU" dirty="0" smtClean="0"/>
              <a:t> Прикладные программы и утилиты для работы с данными должны на логическом уровне оставаться нетронутыми при любых изменениях способов хранения данных или методов доступа к ним.</a:t>
            </a:r>
            <a:endParaRPr lang="ru-RU" sz="1800" dirty="0" smtClean="0"/>
          </a:p>
          <a:p>
            <a:endParaRPr lang="ru-RU" dirty="0" smtClean="0"/>
          </a:p>
          <a:p>
            <a:endParaRPr lang="ru-RU" dirty="0"/>
          </a:p>
        </p:txBody>
      </p:sp>
      <p:sp>
        <p:nvSpPr>
          <p:cNvPr id="4" name="Slide Number Placeholder 3"/>
          <p:cNvSpPr>
            <a:spLocks noGrp="1"/>
          </p:cNvSpPr>
          <p:nvPr>
            <p:ph type="sldNum" sz="quarter" idx="10"/>
          </p:nvPr>
        </p:nvSpPr>
        <p:spPr/>
        <p:txBody>
          <a:bodyPr/>
          <a:lstStyle/>
          <a:p>
            <a:fld id="{2EA7A5BC-5690-4E3D-B8D6-B9C3C7C46B80}" type="slidenum">
              <a:rPr lang="ru-RU" smtClean="0"/>
              <a:t>21</a:t>
            </a:fld>
            <a:endParaRPr lang="ru-RU"/>
          </a:p>
        </p:txBody>
      </p:sp>
    </p:spTree>
    <p:extLst>
      <p:ext uri="{BB962C8B-B14F-4D97-AF65-F5344CB8AC3E}">
        <p14:creationId xmlns:p14="http://schemas.microsoft.com/office/powerpoint/2010/main" val="1035571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b="1" dirty="0" smtClean="0"/>
              <a:t>Правило независимости логических данных.</a:t>
            </a:r>
            <a:r>
              <a:rPr lang="ru-RU" dirty="0" smtClean="0"/>
              <a:t> Прикладные программы и утилиты для работы с данными должны на логическом уровне оставаться нетронутыми при внесении в базовые таблицы любых изменений, которые теоретически позволяют сохранить нетронутыми содержащиеся в этих таблицах данные.</a:t>
            </a:r>
          </a:p>
          <a:p>
            <a:pPr lvl="0"/>
            <a:r>
              <a:rPr lang="ru-RU" b="1" dirty="0" smtClean="0"/>
              <a:t>Правило независимости условий целостности.</a:t>
            </a:r>
            <a:r>
              <a:rPr lang="ru-RU" dirty="0" smtClean="0"/>
              <a:t> Должна существовать возможность определять условия целостности, специфические для конкретной реляционной базы данных, на подъязыке реляционной базы данных и хранить их в каталоге, а не в прикладной программе.</a:t>
            </a:r>
          </a:p>
          <a:p>
            <a:pPr lvl="0"/>
            <a:r>
              <a:rPr lang="ru-RU" b="1" dirty="0" smtClean="0"/>
              <a:t>Правило независимости распространения.</a:t>
            </a:r>
            <a:r>
              <a:rPr lang="ru-RU" dirty="0" smtClean="0"/>
              <a:t> Реляционная СУБД не должна зависеть от потребностей конкретного клиента.</a:t>
            </a:r>
          </a:p>
          <a:p>
            <a:pPr lvl="0"/>
            <a:r>
              <a:rPr lang="ru-RU" b="1" dirty="0" smtClean="0"/>
              <a:t>Правило единственности.</a:t>
            </a:r>
            <a:r>
              <a:rPr lang="ru-RU" dirty="0" smtClean="0"/>
              <a:t> Если в реляционной системе есть низкоуровневой язык (обрабатывающий одну запись за один раз), то должна отсутствовать возможность использования его для того, чтобы обойти правила и условия целостности, выраженные на реляционном языке высокого уровня (обрабатывающем несколько записей за один раз).</a:t>
            </a:r>
          </a:p>
          <a:p>
            <a:endParaRPr lang="ru-RU" dirty="0" smtClean="0"/>
          </a:p>
          <a:p>
            <a:endParaRPr lang="ru-RU" dirty="0"/>
          </a:p>
        </p:txBody>
      </p:sp>
      <p:sp>
        <p:nvSpPr>
          <p:cNvPr id="4" name="Slide Number Placeholder 3"/>
          <p:cNvSpPr>
            <a:spLocks noGrp="1"/>
          </p:cNvSpPr>
          <p:nvPr>
            <p:ph type="sldNum" sz="quarter" idx="10"/>
          </p:nvPr>
        </p:nvSpPr>
        <p:spPr/>
        <p:txBody>
          <a:bodyPr/>
          <a:lstStyle/>
          <a:p>
            <a:fld id="{2EA7A5BC-5690-4E3D-B8D6-B9C3C7C46B80}" type="slidenum">
              <a:rPr lang="ru-RU" smtClean="0"/>
              <a:t>22</a:t>
            </a:fld>
            <a:endParaRPr lang="ru-RU"/>
          </a:p>
        </p:txBody>
      </p:sp>
    </p:spTree>
    <p:extLst>
      <p:ext uri="{BB962C8B-B14F-4D97-AF65-F5344CB8AC3E}">
        <p14:creationId xmlns:p14="http://schemas.microsoft.com/office/powerpoint/2010/main" val="13986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5E192690-85BE-42EC-87AC-358BB0C6CFD2}" type="datetimeFigureOut">
              <a:rPr lang="ru-RU" smtClean="0"/>
              <a:t>30.01.2017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41506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5E192690-85BE-42EC-87AC-358BB0C6CFD2}" type="datetimeFigureOut">
              <a:rPr lang="ru-RU" smtClean="0"/>
              <a:t>30.01.2017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254813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5E192690-85BE-42EC-87AC-358BB0C6CFD2}" type="datetimeFigureOut">
              <a:rPr lang="ru-RU" smtClean="0"/>
              <a:t>30.01.2017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264694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5E192690-85BE-42EC-87AC-358BB0C6CFD2}" type="datetimeFigureOut">
              <a:rPr lang="ru-RU" smtClean="0"/>
              <a:t>30.01.2017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153616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92690-85BE-42EC-87AC-358BB0C6CFD2}" type="datetimeFigureOut">
              <a:rPr lang="ru-RU" smtClean="0"/>
              <a:t>30.01.2017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8439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5E192690-85BE-42EC-87AC-358BB0C6CFD2}" type="datetimeFigureOut">
              <a:rPr lang="ru-RU" smtClean="0"/>
              <a:t>30.01.2017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128811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5E192690-85BE-42EC-87AC-358BB0C6CFD2}" type="datetimeFigureOut">
              <a:rPr lang="ru-RU" smtClean="0"/>
              <a:t>30.01.2017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304094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5E192690-85BE-42EC-87AC-358BB0C6CFD2}" type="datetimeFigureOut">
              <a:rPr lang="ru-RU" smtClean="0"/>
              <a:t>30.01.2017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308119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92690-85BE-42EC-87AC-358BB0C6CFD2}" type="datetimeFigureOut">
              <a:rPr lang="ru-RU" smtClean="0"/>
              <a:t>30.01.2017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54649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92690-85BE-42EC-87AC-358BB0C6CFD2}" type="datetimeFigureOut">
              <a:rPr lang="ru-RU" smtClean="0"/>
              <a:t>30.01.2017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300106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92690-85BE-42EC-87AC-358BB0C6CFD2}" type="datetimeFigureOut">
              <a:rPr lang="ru-RU" smtClean="0"/>
              <a:t>30.01.2017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31CD2F1-54C0-4D83-9AB6-885990EF2248}" type="slidenum">
              <a:rPr lang="ru-RU" smtClean="0"/>
              <a:t>‹#›</a:t>
            </a:fld>
            <a:endParaRPr lang="ru-RU"/>
          </a:p>
        </p:txBody>
      </p:sp>
    </p:spTree>
    <p:extLst>
      <p:ext uri="{BB962C8B-B14F-4D97-AF65-F5344CB8AC3E}">
        <p14:creationId xmlns:p14="http://schemas.microsoft.com/office/powerpoint/2010/main" val="20744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92690-85BE-42EC-87AC-358BB0C6CFD2}" type="datetimeFigureOut">
              <a:rPr lang="ru-RU" smtClean="0"/>
              <a:t>30.01.2017</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CD2F1-54C0-4D83-9AB6-885990EF2248}" type="slidenum">
              <a:rPr lang="ru-RU" smtClean="0"/>
              <a:t>‹#›</a:t>
            </a:fld>
            <a:endParaRPr lang="ru-RU"/>
          </a:p>
        </p:txBody>
      </p:sp>
    </p:spTree>
    <p:extLst>
      <p:ext uri="{BB962C8B-B14F-4D97-AF65-F5344CB8AC3E}">
        <p14:creationId xmlns:p14="http://schemas.microsoft.com/office/powerpoint/2010/main" val="1568892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ev.mysql.com/downloads/mysql/" TargetMode="External"/><Relationship Id="rId2" Type="http://schemas.openxmlformats.org/officeDocument/2006/relationships/hyperlink" Target="http://www.w3schools.com/sql/sql_intro.asp" TargetMode="External"/><Relationship Id="rId1" Type="http://schemas.openxmlformats.org/officeDocument/2006/relationships/slideLayout" Target="../slideLayouts/slideLayout2.xml"/><Relationship Id="rId4" Type="http://schemas.openxmlformats.org/officeDocument/2006/relationships/hyperlink" Target="http://dev.mysql.com/get/Downloads/MySQL-5.6/mysql-5.6.23-winx64.zi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t>БД</a:t>
            </a:r>
            <a:endParaRPr lang="ru-RU" dirty="0"/>
          </a:p>
        </p:txBody>
      </p:sp>
      <p:sp>
        <p:nvSpPr>
          <p:cNvPr id="3" name="Subtitle 2"/>
          <p:cNvSpPr>
            <a:spLocks noGrp="1"/>
          </p:cNvSpPr>
          <p:nvPr>
            <p:ph type="subTitle" idx="1"/>
          </p:nvPr>
        </p:nvSpPr>
        <p:spPr/>
        <p:txBody>
          <a:bodyPr>
            <a:normAutofit/>
          </a:bodyPr>
          <a:lstStyle/>
          <a:p>
            <a:r>
              <a:rPr lang="ru-RU" sz="4000" dirty="0" smtClean="0"/>
              <a:t>2</a:t>
            </a:r>
            <a:endParaRPr lang="ru-RU" sz="4000" dirty="0"/>
          </a:p>
        </p:txBody>
      </p:sp>
    </p:spTree>
    <p:extLst>
      <p:ext uri="{BB962C8B-B14F-4D97-AF65-F5344CB8AC3E}">
        <p14:creationId xmlns:p14="http://schemas.microsoft.com/office/powerpoint/2010/main" val="2270878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normAutofit/>
          </a:bodyPr>
          <a:lstStyle/>
          <a:p>
            <a:r>
              <a:rPr lang="ru-RU" sz="3600" dirty="0" smtClean="0"/>
              <a:t>Предметная область: торгово-оптовая компания</a:t>
            </a:r>
          </a:p>
          <a:p>
            <a:pPr lvl="1"/>
            <a:r>
              <a:rPr lang="ru-RU" sz="3400" dirty="0" smtClean="0"/>
              <a:t>хранить </a:t>
            </a:r>
            <a:r>
              <a:rPr lang="ru-RU" sz="3400" dirty="0"/>
              <a:t>информацию о </a:t>
            </a:r>
            <a:r>
              <a:rPr lang="ru-RU" sz="3400" b="1" dirty="0"/>
              <a:t>покупателях</a:t>
            </a:r>
            <a:r>
              <a:rPr lang="ru-RU" sz="3400" dirty="0"/>
              <a:t>; </a:t>
            </a:r>
          </a:p>
          <a:p>
            <a:pPr lvl="1"/>
            <a:r>
              <a:rPr lang="ru-RU" sz="3400" dirty="0"/>
              <a:t>печатать </a:t>
            </a:r>
            <a:r>
              <a:rPr lang="ru-RU" sz="3400" b="1" dirty="0"/>
              <a:t>накладные</a:t>
            </a:r>
            <a:r>
              <a:rPr lang="ru-RU" sz="3400" dirty="0"/>
              <a:t> на отпущенные </a:t>
            </a:r>
            <a:r>
              <a:rPr lang="ru-RU" sz="3400" b="1" dirty="0"/>
              <a:t>товары</a:t>
            </a:r>
            <a:r>
              <a:rPr lang="ru-RU" sz="3400" dirty="0"/>
              <a:t>; </a:t>
            </a:r>
          </a:p>
          <a:p>
            <a:pPr lvl="1"/>
            <a:r>
              <a:rPr lang="ru-RU" sz="3400" dirty="0"/>
              <a:t>следить за наличием </a:t>
            </a:r>
            <a:r>
              <a:rPr lang="ru-RU" sz="3400" b="1" dirty="0"/>
              <a:t>товаров</a:t>
            </a:r>
            <a:r>
              <a:rPr lang="ru-RU" sz="3400" dirty="0"/>
              <a:t> на </a:t>
            </a:r>
            <a:r>
              <a:rPr lang="ru-RU" sz="3400" b="1" dirty="0"/>
              <a:t>складе</a:t>
            </a:r>
            <a:r>
              <a:rPr lang="ru-RU" sz="3400" dirty="0"/>
              <a:t>. </a:t>
            </a:r>
          </a:p>
        </p:txBody>
      </p:sp>
    </p:spTree>
    <p:extLst>
      <p:ext uri="{BB962C8B-B14F-4D97-AF65-F5344CB8AC3E}">
        <p14:creationId xmlns:p14="http://schemas.microsoft.com/office/powerpoint/2010/main" val="3006352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pic>
        <p:nvPicPr>
          <p:cNvPr id="2050" name="Picture 2"/>
          <p:cNvPicPr>
            <a:picLocks noChangeAspect="1" noChangeArrowheads="1"/>
          </p:cNvPicPr>
          <p:nvPr/>
        </p:nvPicPr>
        <p:blipFill>
          <a:blip r:embed="rId2">
            <a:lum contrast="100000"/>
            <a:grayscl/>
            <a:biLevel thresh="50000"/>
            <a:extLst>
              <a:ext uri="{28A0092B-C50C-407E-A947-70E740481C1C}">
                <a14:useLocalDpi xmlns:a14="http://schemas.microsoft.com/office/drawing/2010/main" val="0"/>
              </a:ext>
            </a:extLst>
          </a:blip>
          <a:srcRect/>
          <a:stretch>
            <a:fillRect/>
          </a:stretch>
        </p:blipFill>
        <p:spPr bwMode="auto">
          <a:xfrm>
            <a:off x="1222760" y="907901"/>
            <a:ext cx="9812396" cy="364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970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pic>
        <p:nvPicPr>
          <p:cNvPr id="3074" name="Picture 2"/>
          <p:cNvPicPr>
            <a:picLocks noChangeAspect="1" noChangeArrowheads="1"/>
          </p:cNvPicPr>
          <p:nvPr/>
        </p:nvPicPr>
        <p:blipFill>
          <a:blip r:embed="rId2">
            <a:lum contrast="100000"/>
            <a:grayscl/>
            <a:biLevel thresh="50000"/>
            <a:extLst>
              <a:ext uri="{28A0092B-C50C-407E-A947-70E740481C1C}">
                <a14:useLocalDpi xmlns:a14="http://schemas.microsoft.com/office/drawing/2010/main" val="0"/>
              </a:ext>
            </a:extLst>
          </a:blip>
          <a:srcRect/>
          <a:stretch>
            <a:fillRect/>
          </a:stretch>
        </p:blipFill>
        <p:spPr bwMode="auto">
          <a:xfrm>
            <a:off x="746660" y="285186"/>
            <a:ext cx="7867951" cy="625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223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pPr lvl="0"/>
            <a:r>
              <a:rPr lang="ru-RU" dirty="0"/>
              <a:t>Каждый </a:t>
            </a:r>
            <a:r>
              <a:rPr lang="ru-RU" b="1" dirty="0"/>
              <a:t>покупатель</a:t>
            </a:r>
            <a:r>
              <a:rPr lang="ru-RU" dirty="0"/>
              <a:t> является </a:t>
            </a:r>
            <a:r>
              <a:rPr lang="ru-RU" b="1" dirty="0"/>
              <a:t>юридическим лицом </a:t>
            </a:r>
            <a:r>
              <a:rPr lang="ru-RU" dirty="0"/>
              <a:t>и имеет </a:t>
            </a:r>
            <a:r>
              <a:rPr lang="ru-RU" b="1" dirty="0"/>
              <a:t>наименование</a:t>
            </a:r>
            <a:r>
              <a:rPr lang="ru-RU" dirty="0"/>
              <a:t>, </a:t>
            </a:r>
            <a:r>
              <a:rPr lang="ru-RU" b="1" dirty="0"/>
              <a:t>адрес</a:t>
            </a:r>
            <a:r>
              <a:rPr lang="ru-RU" dirty="0"/>
              <a:t>, </a:t>
            </a:r>
            <a:r>
              <a:rPr lang="ru-RU" b="1" dirty="0"/>
              <a:t>банковские</a:t>
            </a:r>
            <a:r>
              <a:rPr lang="ru-RU" dirty="0"/>
              <a:t> </a:t>
            </a:r>
            <a:r>
              <a:rPr lang="ru-RU" b="1" dirty="0"/>
              <a:t>реквизиты</a:t>
            </a:r>
            <a:r>
              <a:rPr lang="ru-RU" dirty="0"/>
              <a:t>. </a:t>
            </a:r>
          </a:p>
          <a:p>
            <a:pPr lvl="0"/>
            <a:r>
              <a:rPr lang="ru-RU" dirty="0"/>
              <a:t>Каждый </a:t>
            </a:r>
            <a:r>
              <a:rPr lang="ru-RU" b="1" dirty="0"/>
              <a:t>товар</a:t>
            </a:r>
            <a:r>
              <a:rPr lang="ru-RU" dirty="0"/>
              <a:t> имеет </a:t>
            </a:r>
            <a:r>
              <a:rPr lang="ru-RU" b="1" dirty="0"/>
              <a:t>наименование</a:t>
            </a:r>
            <a:r>
              <a:rPr lang="ru-RU" dirty="0"/>
              <a:t>, </a:t>
            </a:r>
            <a:r>
              <a:rPr lang="ru-RU" b="1" dirty="0"/>
              <a:t>цену</a:t>
            </a:r>
            <a:r>
              <a:rPr lang="ru-RU" dirty="0"/>
              <a:t>, а также характеризуется </a:t>
            </a:r>
            <a:r>
              <a:rPr lang="ru-RU" b="1" dirty="0"/>
              <a:t>единицами измерения</a:t>
            </a:r>
            <a:r>
              <a:rPr lang="ru-RU" dirty="0"/>
              <a:t>. </a:t>
            </a:r>
          </a:p>
          <a:p>
            <a:pPr lvl="0"/>
            <a:r>
              <a:rPr lang="ru-RU" dirty="0"/>
              <a:t>Каждая </a:t>
            </a:r>
            <a:r>
              <a:rPr lang="ru-RU" b="1" dirty="0"/>
              <a:t>накладная</a:t>
            </a:r>
            <a:r>
              <a:rPr lang="ru-RU" dirty="0"/>
              <a:t> имеет </a:t>
            </a:r>
            <a:r>
              <a:rPr lang="ru-RU" b="1" dirty="0"/>
              <a:t>уникальный номер, дату выписки</a:t>
            </a:r>
            <a:r>
              <a:rPr lang="ru-RU" dirty="0"/>
              <a:t>, </a:t>
            </a:r>
            <a:r>
              <a:rPr lang="ru-RU" b="1" dirty="0"/>
              <a:t>список товаров с количествами и ценами</a:t>
            </a:r>
            <a:r>
              <a:rPr lang="ru-RU" dirty="0"/>
              <a:t>, а также </a:t>
            </a:r>
            <a:r>
              <a:rPr lang="ru-RU" b="1" dirty="0"/>
              <a:t>общую сумму </a:t>
            </a:r>
            <a:r>
              <a:rPr lang="ru-RU" dirty="0"/>
              <a:t>накладной. Накладная выписывается с определенного </a:t>
            </a:r>
            <a:r>
              <a:rPr lang="ru-RU" b="1" dirty="0"/>
              <a:t>склада</a:t>
            </a:r>
            <a:r>
              <a:rPr lang="ru-RU" dirty="0"/>
              <a:t> и на определенного </a:t>
            </a:r>
            <a:r>
              <a:rPr lang="ru-RU" b="1" dirty="0"/>
              <a:t>покупателя</a:t>
            </a:r>
            <a:r>
              <a:rPr lang="ru-RU" dirty="0"/>
              <a:t>. </a:t>
            </a:r>
          </a:p>
          <a:p>
            <a:pPr lvl="0"/>
            <a:r>
              <a:rPr lang="ru-RU" dirty="0"/>
              <a:t>Каждый </a:t>
            </a:r>
            <a:r>
              <a:rPr lang="ru-RU" b="1" dirty="0"/>
              <a:t>склад</a:t>
            </a:r>
            <a:r>
              <a:rPr lang="ru-RU" dirty="0"/>
              <a:t> имеет свое </a:t>
            </a:r>
            <a:r>
              <a:rPr lang="ru-RU" b="1" dirty="0"/>
              <a:t>наименование</a:t>
            </a:r>
            <a:r>
              <a:rPr lang="ru-RU" dirty="0"/>
              <a:t>. </a:t>
            </a:r>
          </a:p>
          <a:p>
            <a:pPr marL="0" indent="0">
              <a:buNone/>
            </a:pPr>
            <a:endParaRPr lang="ru-RU" dirty="0"/>
          </a:p>
        </p:txBody>
      </p:sp>
    </p:spTree>
    <p:extLst>
      <p:ext uri="{BB962C8B-B14F-4D97-AF65-F5344CB8AC3E}">
        <p14:creationId xmlns:p14="http://schemas.microsoft.com/office/powerpoint/2010/main" val="621197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pic>
        <p:nvPicPr>
          <p:cNvPr id="4098" name="Picture 2"/>
          <p:cNvPicPr>
            <a:picLocks noChangeAspect="1" noChangeArrowheads="1"/>
          </p:cNvPicPr>
          <p:nvPr/>
        </p:nvPicPr>
        <p:blipFill>
          <a:blip r:embed="rId2">
            <a:lum contrast="100000"/>
            <a:grayscl/>
            <a:biLevel thresh="50000"/>
            <a:extLst>
              <a:ext uri="{28A0092B-C50C-407E-A947-70E740481C1C}">
                <a14:useLocalDpi xmlns:a14="http://schemas.microsoft.com/office/drawing/2010/main" val="0"/>
              </a:ext>
            </a:extLst>
          </a:blip>
          <a:srcRect/>
          <a:stretch>
            <a:fillRect/>
          </a:stretch>
        </p:blipFill>
        <p:spPr bwMode="auto">
          <a:xfrm>
            <a:off x="765339" y="293732"/>
            <a:ext cx="7336074" cy="6494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00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pic>
        <p:nvPicPr>
          <p:cNvPr id="5122" name="Picture 2"/>
          <p:cNvPicPr>
            <a:picLocks noChangeAspect="1" noChangeArrowheads="1"/>
          </p:cNvPicPr>
          <p:nvPr/>
        </p:nvPicPr>
        <p:blipFill>
          <a:blip r:embed="rId3">
            <a:lum contrast="100000"/>
            <a:grayscl/>
            <a:biLevel thresh="50000"/>
            <a:extLst>
              <a:ext uri="{28A0092B-C50C-407E-A947-70E740481C1C}">
                <a14:useLocalDpi xmlns:a14="http://schemas.microsoft.com/office/drawing/2010/main" val="0"/>
              </a:ext>
            </a:extLst>
          </a:blip>
          <a:srcRect/>
          <a:stretch>
            <a:fillRect/>
          </a:stretch>
        </p:blipFill>
        <p:spPr bwMode="auto">
          <a:xfrm>
            <a:off x="838200" y="107216"/>
            <a:ext cx="9700846" cy="68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299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25"/>
            <a:ext cx="10515600" cy="1325563"/>
          </a:xfrm>
        </p:spPr>
        <p:txBody>
          <a:bodyPr/>
          <a:lstStyle/>
          <a:p>
            <a:r>
              <a:rPr lang="ru-RU" dirty="0" smtClean="0"/>
              <a:t>Многие-ко-многим</a:t>
            </a:r>
            <a:endParaRPr lang="ru-RU" dirty="0"/>
          </a:p>
        </p:txBody>
      </p:sp>
      <p:sp>
        <p:nvSpPr>
          <p:cNvPr id="3" name="Content Placeholder 2"/>
          <p:cNvSpPr>
            <a:spLocks noGrp="1"/>
          </p:cNvSpPr>
          <p:nvPr>
            <p:ph idx="1"/>
          </p:nvPr>
        </p:nvSpPr>
        <p:spPr/>
        <p:txBody>
          <a:bodyPr/>
          <a:lstStyle/>
          <a:p>
            <a:endParaRPr lang="ru-RU" dirty="0"/>
          </a:p>
        </p:txBody>
      </p:sp>
      <p:pic>
        <p:nvPicPr>
          <p:cNvPr id="6146" name="Picture 2" descr="http://upload.wikimedia.org/wikipedia/commons/thumb/c/c4/CPT-Databases-ManytoMany.svg/250px-CPT-Databases-ManytoMan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618" y="1452843"/>
            <a:ext cx="6784018" cy="149248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107708" y="4215863"/>
            <a:ext cx="10018296" cy="1482292"/>
            <a:chOff x="1107708" y="4215863"/>
            <a:chExt cx="10018296" cy="1482292"/>
          </a:xfrm>
        </p:grpSpPr>
        <p:sp>
          <p:nvSpPr>
            <p:cNvPr id="4" name="Rectangle 3"/>
            <p:cNvSpPr/>
            <p:nvPr/>
          </p:nvSpPr>
          <p:spPr>
            <a:xfrm>
              <a:off x="1107708" y="4215863"/>
              <a:ext cx="2569946" cy="14822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Book</a:t>
              </a:r>
              <a:endParaRPr lang="ru-RU" sz="3600">
                <a:solidFill>
                  <a:schemeClr val="tx1"/>
                </a:solidFill>
              </a:endParaRPr>
            </a:p>
          </p:txBody>
        </p:sp>
        <p:sp>
          <p:nvSpPr>
            <p:cNvPr id="7" name="Rectangle 6"/>
            <p:cNvSpPr/>
            <p:nvPr/>
          </p:nvSpPr>
          <p:spPr>
            <a:xfrm>
              <a:off x="4677076" y="4215864"/>
              <a:ext cx="2569946" cy="14822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BookAuthor</a:t>
              </a:r>
              <a:endParaRPr lang="ru-RU" sz="3600">
                <a:solidFill>
                  <a:schemeClr val="tx1"/>
                </a:solidFill>
              </a:endParaRPr>
            </a:p>
          </p:txBody>
        </p:sp>
        <p:sp>
          <p:nvSpPr>
            <p:cNvPr id="8" name="Rectangle 7"/>
            <p:cNvSpPr/>
            <p:nvPr/>
          </p:nvSpPr>
          <p:spPr>
            <a:xfrm>
              <a:off x="8556058" y="4215864"/>
              <a:ext cx="2569946" cy="14822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Author</a:t>
              </a:r>
              <a:endParaRPr lang="ru-RU" sz="3600">
                <a:solidFill>
                  <a:schemeClr val="tx1"/>
                </a:solidFill>
              </a:endParaRPr>
            </a:p>
          </p:txBody>
        </p:sp>
        <p:pic>
          <p:nvPicPr>
            <p:cNvPr id="6" name="Picture 5"/>
            <p:cNvPicPr>
              <a:picLocks noChangeAspect="1"/>
            </p:cNvPicPr>
            <p:nvPr/>
          </p:nvPicPr>
          <p:blipFill>
            <a:blip r:embed="rId4"/>
            <a:stretch>
              <a:fillRect/>
            </a:stretch>
          </p:blipFill>
          <p:spPr>
            <a:xfrm>
              <a:off x="7277552" y="4585533"/>
              <a:ext cx="1247975" cy="742950"/>
            </a:xfrm>
            <a:prstGeom prst="rect">
              <a:avLst/>
            </a:prstGeom>
          </p:spPr>
        </p:pic>
        <p:pic>
          <p:nvPicPr>
            <p:cNvPr id="10" name="Picture 9"/>
            <p:cNvPicPr>
              <a:picLocks noChangeAspect="1"/>
            </p:cNvPicPr>
            <p:nvPr/>
          </p:nvPicPr>
          <p:blipFill>
            <a:blip r:embed="rId5"/>
            <a:stretch>
              <a:fillRect/>
            </a:stretch>
          </p:blipFill>
          <p:spPr>
            <a:xfrm>
              <a:off x="3703570" y="4576008"/>
              <a:ext cx="942975" cy="752475"/>
            </a:xfrm>
            <a:prstGeom prst="rect">
              <a:avLst/>
            </a:prstGeom>
          </p:spPr>
        </p:pic>
      </p:grpSp>
      <p:sp>
        <p:nvSpPr>
          <p:cNvPr id="13" name="Rectangle 12"/>
          <p:cNvSpPr/>
          <p:nvPr/>
        </p:nvSpPr>
        <p:spPr>
          <a:xfrm>
            <a:off x="1925855" y="1460229"/>
            <a:ext cx="2569946" cy="14822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Book</a:t>
            </a:r>
            <a:endParaRPr lang="ru-RU" sz="3600">
              <a:solidFill>
                <a:schemeClr val="tx1"/>
              </a:solidFill>
            </a:endParaRPr>
          </a:p>
        </p:txBody>
      </p:sp>
      <p:sp>
        <p:nvSpPr>
          <p:cNvPr id="14" name="Rectangle 13"/>
          <p:cNvSpPr/>
          <p:nvPr/>
        </p:nvSpPr>
        <p:spPr>
          <a:xfrm>
            <a:off x="7179453" y="1537231"/>
            <a:ext cx="2569946" cy="14822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Author</a:t>
            </a:r>
            <a:endParaRPr lang="ru-RU" sz="3600">
              <a:solidFill>
                <a:schemeClr val="tx1"/>
              </a:solidFill>
            </a:endParaRPr>
          </a:p>
        </p:txBody>
      </p:sp>
    </p:spTree>
    <p:extLst>
      <p:ext uri="{BB962C8B-B14F-4D97-AF65-F5344CB8AC3E}">
        <p14:creationId xmlns:p14="http://schemas.microsoft.com/office/powerpoint/2010/main" val="140400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pic>
        <p:nvPicPr>
          <p:cNvPr id="3074" name="Picture 2" descr="http://www.intuit.ru/EDI/08_02_15_2/1423347474-7477/tutorial/632/objects/6/files/05_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08" y="1841058"/>
            <a:ext cx="8724953" cy="216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51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3" name="Content Placeholder 2"/>
          <p:cNvSpPr>
            <a:spLocks noGrp="1"/>
          </p:cNvSpPr>
          <p:nvPr>
            <p:ph idx="1"/>
          </p:nvPr>
        </p:nvSpPr>
        <p:spPr/>
        <p:txBody>
          <a:bodyPr/>
          <a:lstStyle/>
          <a:p>
            <a:endParaRPr lang="ru-RU" dirty="0"/>
          </a:p>
        </p:txBody>
      </p:sp>
      <p:grpSp>
        <p:nvGrpSpPr>
          <p:cNvPr id="5" name="Group 4"/>
          <p:cNvGrpSpPr/>
          <p:nvPr/>
        </p:nvGrpSpPr>
        <p:grpSpPr>
          <a:xfrm>
            <a:off x="2126364" y="365125"/>
            <a:ext cx="11021747" cy="5677084"/>
            <a:chOff x="2126364" y="365125"/>
            <a:chExt cx="11021747" cy="5677084"/>
          </a:xfrm>
        </p:grpSpPr>
        <p:pic>
          <p:nvPicPr>
            <p:cNvPr id="2050" name="Picture 2" descr="http://www.edrawsoft.com/images/examples/entity-relationship-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364" y="566003"/>
              <a:ext cx="10576594" cy="54762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41432" y="365125"/>
              <a:ext cx="6246795" cy="2224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8590558" y="2415941"/>
              <a:ext cx="4557553" cy="3626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8" name="Rectangle 7"/>
          <p:cNvSpPr/>
          <p:nvPr/>
        </p:nvSpPr>
        <p:spPr>
          <a:xfrm>
            <a:off x="2750822" y="1316555"/>
            <a:ext cx="1176286" cy="983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027852" y="4735029"/>
            <a:ext cx="1176286" cy="983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2792440" y="4716232"/>
            <a:ext cx="1176286" cy="983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6141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pic>
        <p:nvPicPr>
          <p:cNvPr id="4" name="Picture 3"/>
          <p:cNvPicPr>
            <a:picLocks noChangeAspect="1"/>
          </p:cNvPicPr>
          <p:nvPr/>
        </p:nvPicPr>
        <p:blipFill>
          <a:blip r:embed="rId2"/>
          <a:stretch>
            <a:fillRect/>
          </a:stretch>
        </p:blipFill>
        <p:spPr>
          <a:xfrm>
            <a:off x="979922" y="847625"/>
            <a:ext cx="10334465" cy="4253764"/>
          </a:xfrm>
          <a:prstGeom prst="rect">
            <a:avLst/>
          </a:prstGeom>
        </p:spPr>
      </p:pic>
    </p:spTree>
    <p:extLst>
      <p:ext uri="{BB962C8B-B14F-4D97-AF65-F5344CB8AC3E}">
        <p14:creationId xmlns:p14="http://schemas.microsoft.com/office/powerpoint/2010/main" val="2048020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части реляционной модели</a:t>
            </a:r>
            <a:endParaRPr lang="ru-RU" dirty="0"/>
          </a:p>
        </p:txBody>
      </p:sp>
      <p:sp>
        <p:nvSpPr>
          <p:cNvPr id="3" name="Content Placeholder 2"/>
          <p:cNvSpPr>
            <a:spLocks noGrp="1"/>
          </p:cNvSpPr>
          <p:nvPr>
            <p:ph idx="1"/>
          </p:nvPr>
        </p:nvSpPr>
        <p:spPr/>
        <p:txBody>
          <a:bodyPr/>
          <a:lstStyle/>
          <a:p>
            <a:r>
              <a:rPr lang="ru-RU" dirty="0" smtClean="0"/>
              <a:t>Структура данных</a:t>
            </a:r>
          </a:p>
          <a:p>
            <a:r>
              <a:rPr lang="ru-RU" dirty="0" smtClean="0"/>
              <a:t>Правила целостности</a:t>
            </a:r>
          </a:p>
          <a:p>
            <a:r>
              <a:rPr lang="ru-RU" dirty="0" smtClean="0"/>
              <a:t>Операции обработки данных</a:t>
            </a:r>
            <a:endParaRPr lang="ru-RU" dirty="0"/>
          </a:p>
        </p:txBody>
      </p:sp>
    </p:spTree>
    <p:extLst>
      <p:ext uri="{BB962C8B-B14F-4D97-AF65-F5344CB8AC3E}">
        <p14:creationId xmlns:p14="http://schemas.microsoft.com/office/powerpoint/2010/main" val="3134446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Правила Кодда </a:t>
            </a:r>
            <a:endParaRPr lang="ru-RU" dirty="0"/>
          </a:p>
        </p:txBody>
      </p:sp>
      <p:sp>
        <p:nvSpPr>
          <p:cNvPr id="3" name="Content Placeholder 2"/>
          <p:cNvSpPr>
            <a:spLocks noGrp="1"/>
          </p:cNvSpPr>
          <p:nvPr>
            <p:ph idx="1"/>
          </p:nvPr>
        </p:nvSpPr>
        <p:spPr/>
        <p:txBody>
          <a:bodyPr>
            <a:normAutofit/>
          </a:bodyPr>
          <a:lstStyle/>
          <a:p>
            <a:pPr lvl="0"/>
            <a:r>
              <a:rPr lang="ru-RU" b="1" dirty="0"/>
              <a:t>Правило информации.</a:t>
            </a:r>
            <a:r>
              <a:rPr lang="ru-RU" dirty="0"/>
              <a:t> </a:t>
            </a:r>
            <a:endParaRPr lang="ru-RU" dirty="0" smtClean="0"/>
          </a:p>
          <a:p>
            <a:pPr lvl="0"/>
            <a:r>
              <a:rPr lang="ru-RU" b="1" dirty="0" smtClean="0"/>
              <a:t>Правило </a:t>
            </a:r>
            <a:r>
              <a:rPr lang="ru-RU" b="1" dirty="0"/>
              <a:t>гарантированного доступа</a:t>
            </a:r>
            <a:r>
              <a:rPr lang="ru-RU" b="1" dirty="0" smtClean="0"/>
              <a:t>.</a:t>
            </a:r>
            <a:endParaRPr lang="ru-RU" dirty="0"/>
          </a:p>
          <a:p>
            <a:pPr lvl="0"/>
            <a:r>
              <a:rPr lang="ru-RU" b="1" dirty="0"/>
              <a:t>Правило поддержки недействительных </a:t>
            </a:r>
            <a:r>
              <a:rPr lang="ru-RU" b="1" dirty="0" smtClean="0"/>
              <a:t>значений</a:t>
            </a:r>
            <a:r>
              <a:rPr lang="ru-RU" dirty="0" smtClean="0"/>
              <a:t>.</a:t>
            </a:r>
            <a:endParaRPr lang="ru-RU" dirty="0"/>
          </a:p>
          <a:p>
            <a:pPr lvl="0"/>
            <a:r>
              <a:rPr lang="ru-RU" b="1" dirty="0"/>
              <a:t>Правило динамического каталога, основанного на реляционной модели</a:t>
            </a:r>
            <a:r>
              <a:rPr lang="ru-RU" b="1" dirty="0" smtClean="0"/>
              <a:t>.</a:t>
            </a:r>
            <a:endParaRPr lang="ru-RU" dirty="0"/>
          </a:p>
          <a:p>
            <a:endParaRPr lang="ru-RU" dirty="0"/>
          </a:p>
        </p:txBody>
      </p:sp>
    </p:spTree>
    <p:extLst>
      <p:ext uri="{BB962C8B-B14F-4D97-AF65-F5344CB8AC3E}">
        <p14:creationId xmlns:p14="http://schemas.microsoft.com/office/powerpoint/2010/main" val="2841764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Правила Кодда</a:t>
            </a:r>
            <a:endParaRPr lang="ru-RU" dirty="0"/>
          </a:p>
        </p:txBody>
      </p:sp>
      <p:sp>
        <p:nvSpPr>
          <p:cNvPr id="3" name="Content Placeholder 2"/>
          <p:cNvSpPr>
            <a:spLocks noGrp="1"/>
          </p:cNvSpPr>
          <p:nvPr>
            <p:ph idx="1"/>
          </p:nvPr>
        </p:nvSpPr>
        <p:spPr/>
        <p:txBody>
          <a:bodyPr>
            <a:normAutofit/>
          </a:bodyPr>
          <a:lstStyle/>
          <a:p>
            <a:pPr lvl="0"/>
            <a:r>
              <a:rPr lang="ru-RU" b="1" dirty="0"/>
              <a:t>Правило исчерпывающего подъязыка </a:t>
            </a:r>
            <a:r>
              <a:rPr lang="ru-RU" b="1" dirty="0" smtClean="0"/>
              <a:t>данных</a:t>
            </a:r>
          </a:p>
          <a:p>
            <a:pPr lvl="0"/>
            <a:r>
              <a:rPr lang="ru-RU" b="1" dirty="0" smtClean="0"/>
              <a:t>Правило </a:t>
            </a:r>
            <a:r>
              <a:rPr lang="ru-RU" b="1" dirty="0"/>
              <a:t>обновления представлений.</a:t>
            </a:r>
            <a:r>
              <a:rPr lang="ru-RU" dirty="0"/>
              <a:t> </a:t>
            </a:r>
            <a:endParaRPr lang="ru-RU" dirty="0" smtClean="0"/>
          </a:p>
          <a:p>
            <a:pPr lvl="0"/>
            <a:r>
              <a:rPr lang="ru-RU" b="1" dirty="0" smtClean="0"/>
              <a:t>Правило </a:t>
            </a:r>
            <a:r>
              <a:rPr lang="ru-RU" b="1" dirty="0"/>
              <a:t>добавления, обновления и удаления.</a:t>
            </a:r>
            <a:r>
              <a:rPr lang="ru-RU" dirty="0"/>
              <a:t> </a:t>
            </a:r>
            <a:endParaRPr lang="ru-RU" dirty="0" smtClean="0"/>
          </a:p>
          <a:p>
            <a:pPr lvl="0"/>
            <a:r>
              <a:rPr lang="ru-RU" b="1" dirty="0" smtClean="0"/>
              <a:t>Правило </a:t>
            </a:r>
            <a:r>
              <a:rPr lang="ru-RU" b="1" dirty="0"/>
              <a:t>независимости физических данных.</a:t>
            </a:r>
            <a:r>
              <a:rPr lang="ru-RU" dirty="0"/>
              <a:t> </a:t>
            </a:r>
          </a:p>
        </p:txBody>
      </p:sp>
    </p:spTree>
    <p:extLst>
      <p:ext uri="{BB962C8B-B14F-4D97-AF65-F5344CB8AC3E}">
        <p14:creationId xmlns:p14="http://schemas.microsoft.com/office/powerpoint/2010/main" val="2621286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Правила Кодда</a:t>
            </a:r>
            <a:endParaRPr lang="ru-RU" dirty="0"/>
          </a:p>
        </p:txBody>
      </p:sp>
      <p:sp>
        <p:nvSpPr>
          <p:cNvPr id="3" name="Content Placeholder 2"/>
          <p:cNvSpPr>
            <a:spLocks noGrp="1"/>
          </p:cNvSpPr>
          <p:nvPr>
            <p:ph idx="1"/>
          </p:nvPr>
        </p:nvSpPr>
        <p:spPr/>
        <p:txBody>
          <a:bodyPr>
            <a:normAutofit/>
          </a:bodyPr>
          <a:lstStyle/>
          <a:p>
            <a:pPr lvl="0"/>
            <a:r>
              <a:rPr lang="ru-RU" b="1" dirty="0"/>
              <a:t>Правило независимости логических данных.</a:t>
            </a:r>
            <a:r>
              <a:rPr lang="ru-RU" dirty="0"/>
              <a:t> </a:t>
            </a:r>
            <a:endParaRPr lang="ru-RU" dirty="0" smtClean="0"/>
          </a:p>
          <a:p>
            <a:pPr lvl="0"/>
            <a:r>
              <a:rPr lang="ru-RU" b="1" dirty="0" smtClean="0"/>
              <a:t>Правило </a:t>
            </a:r>
            <a:r>
              <a:rPr lang="ru-RU" b="1" dirty="0"/>
              <a:t>независимости условий целостности</a:t>
            </a:r>
            <a:r>
              <a:rPr lang="ru-RU" b="1" dirty="0" smtClean="0"/>
              <a:t>.</a:t>
            </a:r>
            <a:endParaRPr lang="ru-RU" dirty="0"/>
          </a:p>
          <a:p>
            <a:pPr lvl="0"/>
            <a:r>
              <a:rPr lang="ru-RU" b="1" dirty="0"/>
              <a:t>Правило независимости распространения</a:t>
            </a:r>
            <a:r>
              <a:rPr lang="ru-RU" b="1" dirty="0" smtClean="0"/>
              <a:t>.</a:t>
            </a:r>
            <a:endParaRPr lang="ru-RU" dirty="0"/>
          </a:p>
          <a:p>
            <a:pPr lvl="0"/>
            <a:r>
              <a:rPr lang="ru-RU" b="1" dirty="0"/>
              <a:t>Правило единственности</a:t>
            </a:r>
            <a:r>
              <a:rPr lang="ru-RU" b="1" dirty="0" smtClean="0"/>
              <a:t>.</a:t>
            </a:r>
            <a:endParaRPr lang="ru-RU" dirty="0"/>
          </a:p>
          <a:p>
            <a:endParaRPr lang="ru-RU" dirty="0"/>
          </a:p>
        </p:txBody>
      </p:sp>
    </p:spTree>
    <p:extLst>
      <p:ext uri="{BB962C8B-B14F-4D97-AF65-F5344CB8AC3E}">
        <p14:creationId xmlns:p14="http://schemas.microsoft.com/office/powerpoint/2010/main" val="2898626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0" y="5902959"/>
            <a:ext cx="3830320" cy="802641"/>
          </a:xfrm>
        </p:spPr>
        <p:txBody>
          <a:bodyPr/>
          <a:lstStyle/>
          <a:p>
            <a:pPr marL="0" indent="0">
              <a:buNone/>
            </a:pPr>
            <a:r>
              <a:rPr lang="ru-RU" b="1" dirty="0" smtClean="0"/>
              <a:t>Изучаем </a:t>
            </a:r>
            <a:r>
              <a:rPr lang="en-US" b="1" dirty="0" smtClean="0"/>
              <a:t>SQL</a:t>
            </a:r>
            <a:r>
              <a:rPr lang="ru-RU" b="1" dirty="0" smtClean="0"/>
              <a:t>, </a:t>
            </a:r>
            <a:r>
              <a:rPr lang="en-US" dirty="0" smtClean="0"/>
              <a:t>Headfirst</a:t>
            </a:r>
            <a:endParaRPr lang="en-US" b="1" dirty="0" smtClean="0"/>
          </a:p>
          <a:p>
            <a:pPr marL="0" indent="0">
              <a:buNone/>
            </a:pPr>
            <a:endParaRPr lang="ru-RU" dirty="0"/>
          </a:p>
        </p:txBody>
      </p:sp>
      <p:sp>
        <p:nvSpPr>
          <p:cNvPr id="4" name="Title 3"/>
          <p:cNvSpPr>
            <a:spLocks noGrp="1"/>
          </p:cNvSpPr>
          <p:nvPr>
            <p:ph type="title"/>
          </p:nvPr>
        </p:nvSpPr>
        <p:spPr/>
        <p:txBody>
          <a:bodyPr/>
          <a:lstStyle/>
          <a:p>
            <a:endParaRPr lang="ru-RU"/>
          </a:p>
        </p:txBody>
      </p:sp>
      <p:sp>
        <p:nvSpPr>
          <p:cNvPr id="5" name="Content Placeholder 2"/>
          <p:cNvSpPr txBox="1">
            <a:spLocks/>
          </p:cNvSpPr>
          <p:nvPr/>
        </p:nvSpPr>
        <p:spPr>
          <a:xfrm>
            <a:off x="7381240" y="5910729"/>
            <a:ext cx="3683000" cy="710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a:t>Руководство по </a:t>
            </a:r>
            <a:r>
              <a:rPr lang="en-US" dirty="0"/>
              <a:t>MySQL</a:t>
            </a:r>
          </a:p>
          <a:p>
            <a:pPr marL="0" indent="0">
              <a:buFont typeface="Arial" panose="020B0604020202020204" pitchFamily="34" charset="0"/>
              <a:buNone/>
            </a:pPr>
            <a:endParaRPr lang="ru-RU" dirty="0"/>
          </a:p>
        </p:txBody>
      </p:sp>
      <p:pic>
        <p:nvPicPr>
          <p:cNvPr id="1026" name="Picture 2" descr="http://static1.ozone.ru/multimedia/books_covers/10032408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83" y="0"/>
            <a:ext cx="5024120" cy="59107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atic1.ozone.ru/multimedia/books_covers/10005308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040" y="761365"/>
            <a:ext cx="3256280" cy="468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377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781"/>
            <a:ext cx="10515600" cy="790598"/>
          </a:xfrm>
        </p:spPr>
        <p:txBody>
          <a:bodyPr/>
          <a:lstStyle/>
          <a:p>
            <a:pPr marL="0" indent="0">
              <a:buNone/>
            </a:pPr>
            <a:r>
              <a:rPr lang="en-US" b="1" dirty="0" smtClean="0">
                <a:hlinkClick r:id="rId2"/>
              </a:rPr>
              <a:t>http</a:t>
            </a:r>
            <a:r>
              <a:rPr lang="en-US" b="1" dirty="0">
                <a:hlinkClick r:id="rId2"/>
              </a:rPr>
              <a:t>://</a:t>
            </a:r>
            <a:r>
              <a:rPr lang="en-US" b="1" dirty="0" smtClean="0">
                <a:hlinkClick r:id="rId2"/>
              </a:rPr>
              <a:t>www.w3schools.com/sql/sql_intro.asp</a:t>
            </a:r>
            <a:endParaRPr lang="en-US" b="1" dirty="0" smtClean="0"/>
          </a:p>
          <a:p>
            <a:endParaRPr lang="en-US" b="1" dirty="0" smtClean="0"/>
          </a:p>
          <a:p>
            <a:endParaRPr lang="ru-RU" dirty="0"/>
          </a:p>
        </p:txBody>
      </p:sp>
      <p:sp>
        <p:nvSpPr>
          <p:cNvPr id="4" name="Title 1"/>
          <p:cNvSpPr>
            <a:spLocks noGrp="1"/>
          </p:cNvSpPr>
          <p:nvPr>
            <p:ph type="title"/>
          </p:nvPr>
        </p:nvSpPr>
        <p:spPr>
          <a:xfrm>
            <a:off x="838200" y="1142890"/>
            <a:ext cx="10515600" cy="1325563"/>
          </a:xfrm>
        </p:spPr>
        <p:txBody>
          <a:bodyPr/>
          <a:lstStyle/>
          <a:p>
            <a:r>
              <a:rPr lang="ru-RU" dirty="0" smtClean="0"/>
              <a:t>Задание 1</a:t>
            </a:r>
            <a:endParaRPr lang="ru-RU" dirty="0"/>
          </a:p>
        </p:txBody>
      </p:sp>
      <p:sp>
        <p:nvSpPr>
          <p:cNvPr id="5" name="Content Placeholder 2"/>
          <p:cNvSpPr txBox="1">
            <a:spLocks/>
          </p:cNvSpPr>
          <p:nvPr/>
        </p:nvSpPr>
        <p:spPr>
          <a:xfrm>
            <a:off x="838200" y="2284413"/>
            <a:ext cx="10515600" cy="33311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smtClean="0"/>
              <a:t>Установить консольный клиент </a:t>
            </a:r>
            <a:r>
              <a:rPr lang="en-US" dirty="0" smtClean="0"/>
              <a:t>+ </a:t>
            </a:r>
            <a:r>
              <a:rPr lang="ru-RU" dirty="0" smtClean="0"/>
              <a:t>сервер </a:t>
            </a:r>
            <a:r>
              <a:rPr lang="en-US" dirty="0" smtClean="0"/>
              <a:t>MySQL</a:t>
            </a:r>
            <a:endParaRPr lang="ru-RU" dirty="0" smtClean="0"/>
          </a:p>
          <a:p>
            <a:pPr marL="0" indent="0">
              <a:buFont typeface="Arial" panose="020B0604020202020204" pitchFamily="34" charset="0"/>
              <a:buNone/>
            </a:pPr>
            <a:r>
              <a:rPr lang="ru-RU" dirty="0" smtClean="0"/>
              <a:t>   </a:t>
            </a:r>
            <a:r>
              <a:rPr lang="en-US" dirty="0" smtClean="0">
                <a:hlinkClick r:id="rId3"/>
              </a:rPr>
              <a:t>http://dev.mysql.com/downloads/mysql/</a:t>
            </a:r>
            <a:endParaRPr lang="ru-RU" dirty="0" smtClean="0"/>
          </a:p>
          <a:p>
            <a:pPr marL="0" indent="0">
              <a:buFont typeface="Arial" panose="020B0604020202020204" pitchFamily="34" charset="0"/>
              <a:buNone/>
            </a:pPr>
            <a:r>
              <a:rPr lang="en-US" sz="2000" b="1" dirty="0" smtClean="0">
                <a:hlinkClick r:id="rId4"/>
              </a:rPr>
              <a:t>No thanks, just start my download.</a:t>
            </a:r>
            <a:endParaRPr lang="en-US" sz="2000" b="1" dirty="0" smtClean="0"/>
          </a:p>
          <a:p>
            <a:pPr marL="0" indent="0">
              <a:buFont typeface="Arial" panose="020B0604020202020204" pitchFamily="34" charset="0"/>
              <a:buNone/>
            </a:pPr>
            <a:endParaRPr lang="en-US" sz="2000" b="1" dirty="0" smtClean="0"/>
          </a:p>
          <a:p>
            <a:r>
              <a:rPr lang="ru-RU" smtClean="0"/>
              <a:t>Убедиться</a:t>
            </a:r>
            <a:r>
              <a:rPr lang="ru-RU" dirty="0" smtClean="0"/>
              <a:t>, что сервер запущен и клиент доступен из командной строки.</a:t>
            </a:r>
          </a:p>
          <a:p>
            <a:pPr marL="0" indent="0">
              <a:buFont typeface="Arial" panose="020B0604020202020204" pitchFamily="34" charset="0"/>
              <a:buNone/>
            </a:pPr>
            <a:endParaRPr lang="ru-RU" sz="2000" b="1" dirty="0" smtClean="0"/>
          </a:p>
          <a:p>
            <a:pPr marL="0" indent="0">
              <a:buFont typeface="Arial" panose="020B0604020202020204" pitchFamily="34" charset="0"/>
              <a:buNone/>
            </a:pPr>
            <a:r>
              <a:rPr lang="en-US" sz="2000" b="1" dirty="0" smtClean="0"/>
              <a:t>C:\&gt;mysql –</a:t>
            </a:r>
            <a:r>
              <a:rPr lang="en-US" sz="2000" b="1" dirty="0" err="1" smtClean="0"/>
              <a:t>uroot</a:t>
            </a:r>
            <a:r>
              <a:rPr lang="en-US" sz="2000" b="1" dirty="0" smtClean="0"/>
              <a:t> –p</a:t>
            </a:r>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a:buFont typeface="Wingdings" panose="05000000000000000000" pitchFamily="2" charset="2"/>
              <a:buChar char="Ø"/>
            </a:pPr>
            <a:endParaRPr lang="en-US" sz="2000" b="1" dirty="0" smtClean="0"/>
          </a:p>
          <a:p>
            <a:pPr>
              <a:buFont typeface="Wingdings" panose="05000000000000000000" pitchFamily="2" charset="2"/>
              <a:buChar char="Ø"/>
            </a:pPr>
            <a:endParaRPr lang="ru-RU" sz="2000" dirty="0"/>
          </a:p>
        </p:txBody>
      </p:sp>
    </p:spTree>
    <p:extLst>
      <p:ext uri="{BB962C8B-B14F-4D97-AF65-F5344CB8AC3E}">
        <p14:creationId xmlns:p14="http://schemas.microsoft.com/office/powerpoint/2010/main" val="2196494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636"/>
            <a:ext cx="10515600" cy="5782327"/>
          </a:xfrm>
        </p:spPr>
        <p:txBody>
          <a:bodyPr/>
          <a:lstStyle/>
          <a:p>
            <a:pPr marL="0" indent="0">
              <a:buNone/>
            </a:pPr>
            <a:r>
              <a:rPr lang="ru-RU" dirty="0" smtClean="0"/>
              <a:t>Предметная область: «Скорая помощь»</a:t>
            </a:r>
          </a:p>
          <a:p>
            <a:r>
              <a:rPr lang="ru-RU" dirty="0" smtClean="0"/>
              <a:t>Дежурный принимает вызов,  отправляет бригаду и </a:t>
            </a:r>
            <a:r>
              <a:rPr lang="ru-RU" dirty="0" err="1" smtClean="0"/>
              <a:t>журналирует</a:t>
            </a:r>
            <a:r>
              <a:rPr lang="ru-RU" dirty="0" smtClean="0"/>
              <a:t> этот факт.</a:t>
            </a:r>
          </a:p>
          <a:p>
            <a:r>
              <a:rPr lang="ru-RU" dirty="0" smtClean="0"/>
              <a:t>Бригада состоит из врача, медсестры, водителя и автомобиля.</a:t>
            </a:r>
          </a:p>
          <a:p>
            <a:r>
              <a:rPr lang="ru-RU" dirty="0" smtClean="0"/>
              <a:t>После обслуживания больного(-ых) мед. персонал заполняет журнал выезда</a:t>
            </a:r>
            <a:r>
              <a:rPr lang="en-US" dirty="0" smtClean="0"/>
              <a:t>: </a:t>
            </a:r>
            <a:r>
              <a:rPr lang="ru-RU" dirty="0" smtClean="0"/>
              <a:t>данные о больных, диагноз, примененные лекарства/процедуры.</a:t>
            </a:r>
          </a:p>
          <a:p>
            <a:r>
              <a:rPr lang="ru-RU" dirty="0" smtClean="0"/>
              <a:t>Бригады дежурят не абы как, а по расписанию</a:t>
            </a:r>
          </a:p>
          <a:p>
            <a:r>
              <a:rPr lang="ru-RU" dirty="0" smtClean="0"/>
              <a:t>Нужны отчеты по диагнозам</a:t>
            </a:r>
          </a:p>
          <a:p>
            <a:pPr lvl="1"/>
            <a:r>
              <a:rPr lang="ru-RU" dirty="0" smtClean="0"/>
              <a:t>Статистика о примененных лекарствах с группировкой по диагнозам</a:t>
            </a:r>
          </a:p>
          <a:p>
            <a:pPr lvl="1"/>
            <a:r>
              <a:rPr lang="ru-RU" dirty="0" smtClean="0"/>
              <a:t>Статистика по диагнозам – по году рождения / </a:t>
            </a:r>
            <a:r>
              <a:rPr lang="ru-RU" dirty="0" err="1" smtClean="0"/>
              <a:t>геоположению</a:t>
            </a:r>
            <a:endParaRPr lang="ru-RU" dirty="0" smtClean="0"/>
          </a:p>
          <a:p>
            <a:pPr lvl="1"/>
            <a:endParaRPr lang="ru-RU" dirty="0"/>
          </a:p>
        </p:txBody>
      </p:sp>
      <p:grpSp>
        <p:nvGrpSpPr>
          <p:cNvPr id="17" name="Group 16"/>
          <p:cNvGrpSpPr/>
          <p:nvPr/>
        </p:nvGrpSpPr>
        <p:grpSpPr>
          <a:xfrm>
            <a:off x="1145406" y="1001027"/>
            <a:ext cx="9336506" cy="4303619"/>
            <a:chOff x="1145406" y="1001027"/>
            <a:chExt cx="9336506" cy="4303619"/>
          </a:xfrm>
        </p:grpSpPr>
        <p:sp>
          <p:nvSpPr>
            <p:cNvPr id="4" name="Rectangle 3"/>
            <p:cNvSpPr/>
            <p:nvPr/>
          </p:nvSpPr>
          <p:spPr>
            <a:xfrm>
              <a:off x="4581625" y="1001027"/>
              <a:ext cx="933651"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5" name="Rectangle 4"/>
            <p:cNvSpPr/>
            <p:nvPr/>
          </p:nvSpPr>
          <p:spPr>
            <a:xfrm>
              <a:off x="7500886" y="1001027"/>
              <a:ext cx="1248478"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6" name="Rectangle 5"/>
            <p:cNvSpPr/>
            <p:nvPr/>
          </p:nvSpPr>
          <p:spPr>
            <a:xfrm>
              <a:off x="4141669" y="1905802"/>
              <a:ext cx="4184183"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7" name="Rectangle 6"/>
            <p:cNvSpPr/>
            <p:nvPr/>
          </p:nvSpPr>
          <p:spPr>
            <a:xfrm>
              <a:off x="8749364" y="1905802"/>
              <a:ext cx="1732548"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8" name="Rectangle 7"/>
            <p:cNvSpPr/>
            <p:nvPr/>
          </p:nvSpPr>
          <p:spPr>
            <a:xfrm>
              <a:off x="1145406" y="1905802"/>
              <a:ext cx="1251285"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9" name="Rectangle 8"/>
            <p:cNvSpPr/>
            <p:nvPr/>
          </p:nvSpPr>
          <p:spPr>
            <a:xfrm>
              <a:off x="2156059" y="2358190"/>
              <a:ext cx="4360244"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0" name="Rectangle 9"/>
            <p:cNvSpPr/>
            <p:nvPr/>
          </p:nvSpPr>
          <p:spPr>
            <a:xfrm>
              <a:off x="3609473" y="2761221"/>
              <a:ext cx="6545179"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1" name="Rectangle 10"/>
            <p:cNvSpPr/>
            <p:nvPr/>
          </p:nvSpPr>
          <p:spPr>
            <a:xfrm>
              <a:off x="1145407" y="3136607"/>
              <a:ext cx="3349592"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2" name="Rectangle 11"/>
            <p:cNvSpPr/>
            <p:nvPr/>
          </p:nvSpPr>
          <p:spPr>
            <a:xfrm>
              <a:off x="6371925" y="3665996"/>
              <a:ext cx="1848050"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Rectangle 12"/>
            <p:cNvSpPr/>
            <p:nvPr/>
          </p:nvSpPr>
          <p:spPr>
            <a:xfrm>
              <a:off x="5149517" y="4630877"/>
              <a:ext cx="1501540"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Rectangle 13"/>
            <p:cNvSpPr/>
            <p:nvPr/>
          </p:nvSpPr>
          <p:spPr>
            <a:xfrm>
              <a:off x="5149517" y="5006262"/>
              <a:ext cx="5005135"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Rectangle 14"/>
            <p:cNvSpPr/>
            <p:nvPr/>
          </p:nvSpPr>
          <p:spPr>
            <a:xfrm>
              <a:off x="3907857" y="4218220"/>
              <a:ext cx="1607419"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Rectangle 15"/>
            <p:cNvSpPr/>
            <p:nvPr/>
          </p:nvSpPr>
          <p:spPr>
            <a:xfrm>
              <a:off x="3441031" y="5006262"/>
              <a:ext cx="1385237" cy="298384"/>
            </a:xfrm>
            <a:prstGeom prst="rect">
              <a:avLst/>
            </a:prstGeom>
            <a:solidFill>
              <a:srgbClr val="FFC000">
                <a:alpha val="32941"/>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408833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8430" y="0"/>
            <a:ext cx="10539133" cy="6783333"/>
          </a:xfrm>
          <a:prstGeom prst="rect">
            <a:avLst/>
          </a:prstGeom>
        </p:spPr>
      </p:pic>
    </p:spTree>
    <p:extLst>
      <p:ext uri="{BB962C8B-B14F-4D97-AF65-F5344CB8AC3E}">
        <p14:creationId xmlns:p14="http://schemas.microsoft.com/office/powerpoint/2010/main" val="1767348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Отношение - </a:t>
            </a:r>
            <a:r>
              <a:rPr lang="en-US" dirty="0" smtClean="0"/>
              <a:t>relation</a:t>
            </a:r>
            <a:endParaRPr lang="ru-RU" dirty="0"/>
          </a:p>
        </p:txBody>
      </p:sp>
      <p:sp>
        <p:nvSpPr>
          <p:cNvPr id="3" name="Content Placeholder 2"/>
          <p:cNvSpPr>
            <a:spLocks noGrp="1"/>
          </p:cNvSpPr>
          <p:nvPr>
            <p:ph idx="1"/>
          </p:nvPr>
        </p:nvSpPr>
        <p:spPr/>
        <p:txBody>
          <a:bodyPr/>
          <a:lstStyle/>
          <a:p>
            <a:r>
              <a:rPr lang="ru-RU" dirty="0" smtClean="0"/>
              <a:t>Заголовок – множества пар </a:t>
            </a:r>
            <a:r>
              <a:rPr lang="ru-RU" b="1" dirty="0" smtClean="0"/>
              <a:t>(название атрибута, тип атрибута)</a:t>
            </a:r>
            <a:r>
              <a:rPr lang="ru-RU" dirty="0" smtClean="0"/>
              <a:t>.</a:t>
            </a:r>
          </a:p>
          <a:p>
            <a:r>
              <a:rPr lang="ru-RU" dirty="0" smtClean="0"/>
              <a:t>Тело – множество кортежей, соответствующих заголовку.</a:t>
            </a:r>
          </a:p>
          <a:p>
            <a:r>
              <a:rPr lang="ru-RU" dirty="0" smtClean="0"/>
              <a:t>Тип атрибута = домен</a:t>
            </a:r>
          </a:p>
          <a:p>
            <a:endParaRPr lang="ru-RU" dirty="0"/>
          </a:p>
        </p:txBody>
      </p:sp>
      <p:sp>
        <p:nvSpPr>
          <p:cNvPr id="6" name="Rectangle 5"/>
          <p:cNvSpPr/>
          <p:nvPr/>
        </p:nvSpPr>
        <p:spPr>
          <a:xfrm>
            <a:off x="636180" y="3573958"/>
            <a:ext cx="7238975" cy="2308324"/>
          </a:xfrm>
          <a:prstGeom prst="rect">
            <a:avLst/>
          </a:prstGeom>
        </p:spPr>
        <p:txBody>
          <a:bodyPr wrap="square">
            <a:spAutoFit/>
          </a:bodyPr>
          <a:lstStyle/>
          <a:p>
            <a:pPr lvl="0" eaLnBrk="0" fontAlgn="base" hangingPunct="0">
              <a:spcBef>
                <a:spcPct val="0"/>
              </a:spcBef>
              <a:spcAft>
                <a:spcPct val="0"/>
              </a:spcAft>
            </a:pPr>
            <a:r>
              <a:rPr lang="en-US" altLang="ru-RU" sz="2400" dirty="0" smtClean="0">
                <a:solidFill>
                  <a:srgbClr val="252525"/>
                </a:solidFill>
                <a:latin typeface="Arial" panose="020B0604020202020204" pitchFamily="34" charset="0"/>
                <a:cs typeface="Arial" panose="020B0604020202020204" pitchFamily="34" charset="0"/>
              </a:rPr>
              <a:t>T1 </a:t>
            </a:r>
            <a:r>
              <a:rPr lang="ru-RU" altLang="ru-RU" sz="2400" dirty="0" smtClean="0">
                <a:solidFill>
                  <a:srgbClr val="252525"/>
                </a:solidFill>
                <a:latin typeface="Arial" panose="020B0604020202020204" pitchFamily="34" charset="0"/>
                <a:cs typeface="Arial" panose="020B0604020202020204" pitchFamily="34" charset="0"/>
              </a:rPr>
              <a:t>= </a:t>
            </a:r>
            <a:r>
              <a:rPr lang="ru-RU" altLang="ru-RU" sz="2400" dirty="0">
                <a:solidFill>
                  <a:srgbClr val="252525"/>
                </a:solidFill>
                <a:latin typeface="Arial" panose="020B0604020202020204" pitchFamily="34" charset="0"/>
                <a:cs typeface="Arial" panose="020B0604020202020204" pitchFamily="34" charset="0"/>
              </a:rPr>
              <a:t>{Иванов, Петров, Сидоров}</a:t>
            </a:r>
          </a:p>
          <a:p>
            <a:pPr lvl="0" eaLnBrk="0" fontAlgn="base" hangingPunct="0">
              <a:spcBef>
                <a:spcPct val="0"/>
              </a:spcBef>
              <a:spcAft>
                <a:spcPct val="0"/>
              </a:spcAft>
            </a:pPr>
            <a:r>
              <a:rPr lang="en-US" altLang="ru-RU" sz="2400" dirty="0" smtClean="0">
                <a:solidFill>
                  <a:srgbClr val="252525"/>
                </a:solidFill>
                <a:latin typeface="Arial" panose="020B0604020202020204" pitchFamily="34" charset="0"/>
                <a:cs typeface="Arial" panose="020B0604020202020204" pitchFamily="34" charset="0"/>
              </a:rPr>
              <a:t>T2</a:t>
            </a:r>
            <a:r>
              <a:rPr lang="ru-RU" altLang="ru-RU" sz="2400" dirty="0" smtClean="0">
                <a:solidFill>
                  <a:srgbClr val="252525"/>
                </a:solidFill>
                <a:latin typeface="Arial" panose="020B0604020202020204" pitchFamily="34" charset="0"/>
                <a:cs typeface="Arial" panose="020B0604020202020204" pitchFamily="34" charset="0"/>
              </a:rPr>
              <a:t> = </a:t>
            </a:r>
            <a:r>
              <a:rPr lang="ru-RU" altLang="ru-RU" sz="2400" dirty="0">
                <a:solidFill>
                  <a:srgbClr val="252525"/>
                </a:solidFill>
                <a:latin typeface="Arial" panose="020B0604020202020204" pitchFamily="34" charset="0"/>
                <a:cs typeface="Arial" panose="020B0604020202020204" pitchFamily="34" charset="0"/>
              </a:rPr>
              <a:t>{Физика, </a:t>
            </a:r>
            <a:r>
              <a:rPr lang="ru-RU" altLang="ru-RU" sz="2400" dirty="0" smtClean="0">
                <a:solidFill>
                  <a:srgbClr val="252525"/>
                </a:solidFill>
                <a:latin typeface="Arial" panose="020B0604020202020204" pitchFamily="34" charset="0"/>
                <a:cs typeface="Arial" panose="020B0604020202020204" pitchFamily="34" charset="0"/>
              </a:rPr>
              <a:t>Химия}</a:t>
            </a:r>
            <a:endParaRPr lang="en-US" altLang="ru-RU" sz="2400" dirty="0" smtClean="0">
              <a:solidFill>
                <a:srgbClr val="252525"/>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ru-RU" sz="2400" dirty="0" smtClean="0">
                <a:solidFill>
                  <a:srgbClr val="252525"/>
                </a:solidFill>
                <a:latin typeface="Arial" panose="020B0604020202020204" pitchFamily="34" charset="0"/>
                <a:cs typeface="Arial" panose="020B0604020202020204" pitchFamily="34" charset="0"/>
              </a:rPr>
              <a:t>T3</a:t>
            </a:r>
            <a:r>
              <a:rPr lang="ru-RU" altLang="ru-RU" sz="2400" dirty="0" smtClean="0">
                <a:solidFill>
                  <a:srgbClr val="252525"/>
                </a:solidFill>
                <a:latin typeface="Arial" panose="020B0604020202020204" pitchFamily="34" charset="0"/>
                <a:cs typeface="Arial" panose="020B0604020202020204" pitchFamily="34" charset="0"/>
              </a:rPr>
              <a:t> = </a:t>
            </a:r>
            <a:r>
              <a:rPr lang="ru-RU" altLang="ru-RU" sz="2400" dirty="0">
                <a:solidFill>
                  <a:srgbClr val="252525"/>
                </a:solidFill>
                <a:latin typeface="Arial" panose="020B0604020202020204" pitchFamily="34" charset="0"/>
                <a:cs typeface="Arial" panose="020B0604020202020204" pitchFamily="34" charset="0"/>
              </a:rPr>
              <a:t>{3, 4, 5</a:t>
            </a:r>
            <a:r>
              <a:rPr lang="ru-RU" altLang="ru-RU" sz="2400" dirty="0" smtClean="0">
                <a:solidFill>
                  <a:srgbClr val="252525"/>
                </a:solidFill>
                <a:latin typeface="Arial" panose="020B0604020202020204" pitchFamily="34" charset="0"/>
                <a:cs typeface="Arial" panose="020B0604020202020204" pitchFamily="34" charset="0"/>
              </a:rPr>
              <a:t>}</a:t>
            </a:r>
            <a:endParaRPr lang="en-US" altLang="ru-RU" sz="2400" dirty="0" smtClean="0">
              <a:solidFill>
                <a:srgbClr val="252525"/>
              </a:solidFill>
              <a:latin typeface="Arial" panose="020B0604020202020204" pitchFamily="34" charset="0"/>
              <a:cs typeface="Arial" panose="020B0604020202020204" pitchFamily="34" charset="0"/>
            </a:endParaRPr>
          </a:p>
          <a:p>
            <a:pPr lvl="0" eaLnBrk="0" fontAlgn="base" hangingPunct="0">
              <a:spcBef>
                <a:spcPct val="0"/>
              </a:spcBef>
              <a:spcAft>
                <a:spcPct val="0"/>
              </a:spcAft>
            </a:pPr>
            <a:endParaRPr lang="en-US" altLang="ru-RU" sz="2400" dirty="0">
              <a:solidFill>
                <a:srgbClr val="252525"/>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ru-RU" altLang="ru-RU" sz="2400" dirty="0" smtClean="0">
                <a:solidFill>
                  <a:srgbClr val="252525"/>
                </a:solidFill>
                <a:latin typeface="Arial" panose="020B0604020202020204" pitchFamily="34" charset="0"/>
                <a:cs typeface="Arial" panose="020B0604020202020204" pitchFamily="34" charset="0"/>
              </a:rPr>
              <a:t>Заголовок</a:t>
            </a:r>
            <a:r>
              <a:rPr lang="en-US" altLang="ru-RU" sz="2400" dirty="0" smtClean="0">
                <a:solidFill>
                  <a:srgbClr val="252525"/>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ru-RU" sz="2400" i="1" dirty="0"/>
              <a:t>H</a:t>
            </a:r>
            <a:r>
              <a:rPr lang="ru-RU" sz="2400" dirty="0"/>
              <a:t>: { (Фамилия, </a:t>
            </a:r>
            <a:r>
              <a:rPr lang="ru-RU" sz="2400" i="1" dirty="0"/>
              <a:t>T</a:t>
            </a:r>
            <a:r>
              <a:rPr lang="ru-RU" sz="2400" baseline="-25000" dirty="0"/>
              <a:t>1</a:t>
            </a:r>
            <a:r>
              <a:rPr lang="ru-RU" sz="2400" dirty="0"/>
              <a:t>), </a:t>
            </a:r>
            <a:r>
              <a:rPr lang="ru-RU" sz="2400" dirty="0" smtClean="0"/>
              <a:t>(Дисциплина</a:t>
            </a:r>
            <a:r>
              <a:rPr lang="ru-RU" sz="2400" dirty="0"/>
              <a:t>, </a:t>
            </a:r>
            <a:r>
              <a:rPr lang="ru-RU" sz="2400" i="1" dirty="0"/>
              <a:t>T</a:t>
            </a:r>
            <a:r>
              <a:rPr lang="ru-RU" sz="2400" baseline="-25000" dirty="0"/>
              <a:t>2</a:t>
            </a:r>
            <a:r>
              <a:rPr lang="ru-RU" sz="2400" dirty="0"/>
              <a:t>), (Оценка, </a:t>
            </a:r>
            <a:r>
              <a:rPr lang="ru-RU" sz="2400" i="1" dirty="0"/>
              <a:t>T</a:t>
            </a:r>
            <a:r>
              <a:rPr lang="ru-RU" sz="2400" baseline="-25000" dirty="0"/>
              <a:t>3</a:t>
            </a:r>
            <a:r>
              <a:rPr lang="ru-RU" sz="2400" dirty="0"/>
              <a:t>)}</a:t>
            </a:r>
            <a:endParaRPr lang="ru-RU" altLang="ru-RU" sz="2400" dirty="0">
              <a:solidFill>
                <a:srgbClr val="252525"/>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nvPr>
        </p:nvGraphicFramePr>
        <p:xfrm>
          <a:off x="7313415" y="3183739"/>
          <a:ext cx="4602126" cy="2560320"/>
        </p:xfrm>
        <a:graphic>
          <a:graphicData uri="http://schemas.openxmlformats.org/drawingml/2006/table">
            <a:tbl>
              <a:tblPr>
                <a:tableStyleId>{5940675A-B579-460E-94D1-54222C63F5DA}</a:tableStyleId>
              </a:tblPr>
              <a:tblGrid>
                <a:gridCol w="1534042"/>
                <a:gridCol w="1534042"/>
                <a:gridCol w="1534042"/>
              </a:tblGrid>
              <a:tr h="362608">
                <a:tc gridSpan="3">
                  <a:txBody>
                    <a:bodyPr/>
                    <a:lstStyle/>
                    <a:p>
                      <a:pPr algn="ctr"/>
                      <a:r>
                        <a:rPr lang="en-US" b="1" dirty="0"/>
                        <a:t>R</a:t>
                      </a:r>
                    </a:p>
                  </a:txBody>
                  <a:tcPr anchor="ctr"/>
                </a:tc>
                <a:tc hMerge="1">
                  <a:txBody>
                    <a:bodyPr/>
                    <a:lstStyle/>
                    <a:p>
                      <a:endParaRPr lang="ru-RU"/>
                    </a:p>
                  </a:txBody>
                  <a:tcPr/>
                </a:tc>
                <a:tc hMerge="1">
                  <a:txBody>
                    <a:bodyPr/>
                    <a:lstStyle/>
                    <a:p>
                      <a:endParaRPr lang="ru-RU"/>
                    </a:p>
                  </a:txBody>
                  <a:tcPr/>
                </a:tc>
              </a:tr>
              <a:tr h="362608">
                <a:tc>
                  <a:txBody>
                    <a:bodyPr/>
                    <a:lstStyle/>
                    <a:p>
                      <a:r>
                        <a:rPr lang="ru-RU" b="1"/>
                        <a:t>Фамилия</a:t>
                      </a:r>
                    </a:p>
                  </a:txBody>
                  <a:tcPr anchor="ctr"/>
                </a:tc>
                <a:tc>
                  <a:txBody>
                    <a:bodyPr/>
                    <a:lstStyle/>
                    <a:p>
                      <a:r>
                        <a:rPr lang="ru-RU" b="1" dirty="0"/>
                        <a:t>Дисциплина</a:t>
                      </a:r>
                    </a:p>
                  </a:txBody>
                  <a:tcPr anchor="ctr"/>
                </a:tc>
                <a:tc>
                  <a:txBody>
                    <a:bodyPr/>
                    <a:lstStyle/>
                    <a:p>
                      <a:r>
                        <a:rPr lang="ru-RU" b="1" dirty="0"/>
                        <a:t>Оценка</a:t>
                      </a:r>
                    </a:p>
                  </a:txBody>
                  <a:tcPr anchor="ctr"/>
                </a:tc>
              </a:tr>
              <a:tr h="362608">
                <a:tc>
                  <a:txBody>
                    <a:bodyPr/>
                    <a:lstStyle/>
                    <a:p>
                      <a:r>
                        <a:rPr lang="ru-RU" dirty="0"/>
                        <a:t>Иванов</a:t>
                      </a:r>
                    </a:p>
                  </a:txBody>
                  <a:tcPr anchor="ctr"/>
                </a:tc>
                <a:tc>
                  <a:txBody>
                    <a:bodyPr/>
                    <a:lstStyle/>
                    <a:p>
                      <a:r>
                        <a:rPr lang="ru-RU" dirty="0"/>
                        <a:t>Физика</a:t>
                      </a:r>
                    </a:p>
                  </a:txBody>
                  <a:tcPr anchor="ctr"/>
                </a:tc>
                <a:tc>
                  <a:txBody>
                    <a:bodyPr/>
                    <a:lstStyle/>
                    <a:p>
                      <a:r>
                        <a:rPr lang="ru-RU"/>
                        <a:t>4</a:t>
                      </a:r>
                    </a:p>
                  </a:txBody>
                  <a:tcPr anchor="ctr"/>
                </a:tc>
              </a:tr>
              <a:tr h="362608">
                <a:tc>
                  <a:txBody>
                    <a:bodyPr/>
                    <a:lstStyle/>
                    <a:p>
                      <a:r>
                        <a:rPr lang="ru-RU"/>
                        <a:t>Иванов</a:t>
                      </a:r>
                    </a:p>
                  </a:txBody>
                  <a:tcPr anchor="ctr"/>
                </a:tc>
                <a:tc>
                  <a:txBody>
                    <a:bodyPr/>
                    <a:lstStyle/>
                    <a:p>
                      <a:r>
                        <a:rPr lang="ru-RU"/>
                        <a:t>Химия</a:t>
                      </a:r>
                    </a:p>
                  </a:txBody>
                  <a:tcPr anchor="ctr"/>
                </a:tc>
                <a:tc>
                  <a:txBody>
                    <a:bodyPr/>
                    <a:lstStyle/>
                    <a:p>
                      <a:r>
                        <a:rPr lang="ru-RU" dirty="0"/>
                        <a:t>3</a:t>
                      </a:r>
                    </a:p>
                  </a:txBody>
                  <a:tcPr anchor="ctr"/>
                </a:tc>
              </a:tr>
              <a:tr h="362608">
                <a:tc>
                  <a:txBody>
                    <a:bodyPr/>
                    <a:lstStyle/>
                    <a:p>
                      <a:r>
                        <a:rPr lang="ru-RU"/>
                        <a:t>Петров</a:t>
                      </a:r>
                    </a:p>
                  </a:txBody>
                  <a:tcPr anchor="ctr"/>
                </a:tc>
                <a:tc>
                  <a:txBody>
                    <a:bodyPr/>
                    <a:lstStyle/>
                    <a:p>
                      <a:r>
                        <a:rPr lang="ru-RU" dirty="0"/>
                        <a:t>Химия</a:t>
                      </a:r>
                    </a:p>
                  </a:txBody>
                  <a:tcPr anchor="ctr"/>
                </a:tc>
                <a:tc>
                  <a:txBody>
                    <a:bodyPr/>
                    <a:lstStyle/>
                    <a:p>
                      <a:r>
                        <a:rPr lang="ru-RU"/>
                        <a:t>5</a:t>
                      </a:r>
                    </a:p>
                  </a:txBody>
                  <a:tcPr anchor="ctr"/>
                </a:tc>
              </a:tr>
              <a:tr h="362608">
                <a:tc>
                  <a:txBody>
                    <a:bodyPr/>
                    <a:lstStyle/>
                    <a:p>
                      <a:r>
                        <a:rPr lang="ru-RU"/>
                        <a:t>Сидоров</a:t>
                      </a:r>
                    </a:p>
                  </a:txBody>
                  <a:tcPr anchor="ctr"/>
                </a:tc>
                <a:tc>
                  <a:txBody>
                    <a:bodyPr/>
                    <a:lstStyle/>
                    <a:p>
                      <a:r>
                        <a:rPr lang="ru-RU" dirty="0"/>
                        <a:t>Физика</a:t>
                      </a:r>
                    </a:p>
                  </a:txBody>
                  <a:tcPr anchor="ctr"/>
                </a:tc>
                <a:tc>
                  <a:txBody>
                    <a:bodyPr/>
                    <a:lstStyle/>
                    <a:p>
                      <a:r>
                        <a:rPr lang="ru-RU"/>
                        <a:t>5</a:t>
                      </a:r>
                    </a:p>
                  </a:txBody>
                  <a:tcPr anchor="ctr"/>
                </a:tc>
              </a:tr>
              <a:tr h="362608">
                <a:tc>
                  <a:txBody>
                    <a:bodyPr/>
                    <a:lstStyle/>
                    <a:p>
                      <a:r>
                        <a:rPr lang="ru-RU"/>
                        <a:t>Сидоров</a:t>
                      </a:r>
                    </a:p>
                  </a:txBody>
                  <a:tcPr anchor="ctr"/>
                </a:tc>
                <a:tc>
                  <a:txBody>
                    <a:bodyPr/>
                    <a:lstStyle/>
                    <a:p>
                      <a:r>
                        <a:rPr lang="ru-RU"/>
                        <a:t>Химия</a:t>
                      </a:r>
                    </a:p>
                  </a:txBody>
                  <a:tcPr anchor="ctr"/>
                </a:tc>
                <a:tc>
                  <a:txBody>
                    <a:bodyPr/>
                    <a:lstStyle/>
                    <a:p>
                      <a:r>
                        <a:rPr lang="ru-RU" dirty="0"/>
                        <a:t>4</a:t>
                      </a:r>
                    </a:p>
                  </a:txBody>
                  <a:tcPr anchor="ctr"/>
                </a:tc>
              </a:tr>
            </a:tbl>
          </a:graphicData>
        </a:graphic>
      </p:graphicFrame>
      <p:sp>
        <p:nvSpPr>
          <p:cNvPr id="8" name="Rectangle 9"/>
          <p:cNvSpPr>
            <a:spLocks noChangeArrowheads="1"/>
          </p:cNvSpPr>
          <p:nvPr/>
        </p:nvSpPr>
        <p:spPr bwMode="auto">
          <a:xfrm flipV="1">
            <a:off x="8077174" y="3037356"/>
            <a:ext cx="5335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smtClean="0">
                <a:ln>
                  <a:noFill/>
                </a:ln>
                <a:solidFill>
                  <a:schemeClr val="tx1"/>
                </a:solidFill>
                <a:effectLst/>
                <a:latin typeface="Arial" panose="020B0604020202020204" pitchFamily="34" charset="0"/>
              </a:rPr>
              <a:t/>
            </a:r>
            <a:br>
              <a:rPr kumimoji="0" lang="ru-RU" altLang="ru-RU" sz="1800" b="0" i="0" u="none" strike="noStrike" cap="none" normalizeH="0" baseline="0" smtClean="0">
                <a:ln>
                  <a:noFill/>
                </a:ln>
                <a:solidFill>
                  <a:schemeClr val="tx1"/>
                </a:solidFill>
                <a:effectLst/>
                <a:latin typeface="Arial" panose="020B0604020202020204" pitchFamily="34"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7313415" y="3573958"/>
            <a:ext cx="4602126" cy="3358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313415" y="3964176"/>
            <a:ext cx="4602126" cy="18289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936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r>
              <a:rPr lang="ru-RU" b="1" dirty="0" smtClean="0"/>
              <a:t>Ключ</a:t>
            </a:r>
            <a:r>
              <a:rPr lang="ru-RU" dirty="0" smtClean="0"/>
              <a:t> - не избыточный набор </a:t>
            </a:r>
            <a:r>
              <a:rPr lang="ru-RU" dirty="0"/>
              <a:t>атрибутов, значения которых однозначно идентифицируют  </a:t>
            </a:r>
            <a:r>
              <a:rPr lang="ru-RU" dirty="0" smtClean="0"/>
              <a:t>запись</a:t>
            </a:r>
          </a:p>
          <a:p>
            <a:r>
              <a:rPr lang="ru-RU" b="1" dirty="0" smtClean="0"/>
              <a:t>Внешний ключ</a:t>
            </a:r>
            <a:r>
              <a:rPr lang="ru-RU" dirty="0" smtClean="0"/>
              <a:t> - столбец одной таблицы, </a:t>
            </a:r>
            <a:r>
              <a:rPr lang="ru-RU" dirty="0"/>
              <a:t>значения которого совпадают со значениями столбца, являющегося первичным ключом другой </a:t>
            </a:r>
            <a:r>
              <a:rPr lang="ru-RU" dirty="0" smtClean="0"/>
              <a:t>таблицы </a:t>
            </a:r>
            <a:r>
              <a:rPr lang="ru-RU" b="1" dirty="0" smtClean="0"/>
              <a:t>(</a:t>
            </a:r>
            <a:r>
              <a:rPr lang="en-US" b="1" dirty="0" smtClean="0"/>
              <a:t>Foreign Key</a:t>
            </a:r>
            <a:r>
              <a:rPr lang="ru-RU" b="1" dirty="0" smtClean="0"/>
              <a:t>)</a:t>
            </a:r>
          </a:p>
          <a:p>
            <a:r>
              <a:rPr lang="ru-RU" b="1" dirty="0" smtClean="0"/>
              <a:t>Суррогатный ключ</a:t>
            </a:r>
            <a:endParaRPr lang="ru-RU" b="1" dirty="0"/>
          </a:p>
        </p:txBody>
      </p:sp>
    </p:spTree>
    <p:extLst>
      <p:ext uri="{BB962C8B-B14F-4D97-AF65-F5344CB8AC3E}">
        <p14:creationId xmlns:p14="http://schemas.microsoft.com/office/powerpoint/2010/main" val="1626818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Семантическое моделирование.</a:t>
            </a:r>
            <a:br>
              <a:rPr lang="ru-RU" dirty="0" smtClean="0"/>
            </a:br>
            <a:r>
              <a:rPr lang="en-US" dirty="0" smtClean="0"/>
              <a:t>ER-</a:t>
            </a:r>
            <a:r>
              <a:rPr lang="ru-RU" dirty="0" smtClean="0"/>
              <a:t>диаграммы</a:t>
            </a:r>
            <a:endParaRPr lang="ru-RU" dirty="0"/>
          </a:p>
        </p:txBody>
      </p:sp>
      <p:sp>
        <p:nvSpPr>
          <p:cNvPr id="3" name="Content Placeholder 2"/>
          <p:cNvSpPr>
            <a:spLocks noGrp="1"/>
          </p:cNvSpPr>
          <p:nvPr>
            <p:ph idx="1"/>
          </p:nvPr>
        </p:nvSpPr>
        <p:spPr/>
        <p:txBody>
          <a:bodyPr/>
          <a:lstStyle/>
          <a:p>
            <a:r>
              <a:rPr lang="ru-RU" dirty="0" smtClean="0"/>
              <a:t>Питер </a:t>
            </a:r>
            <a:r>
              <a:rPr lang="ru-RU" dirty="0" err="1"/>
              <a:t>Пин-Шэн</a:t>
            </a:r>
            <a:r>
              <a:rPr lang="ru-RU" dirty="0"/>
              <a:t> </a:t>
            </a:r>
            <a:r>
              <a:rPr lang="ru-RU" dirty="0" err="1" smtClean="0"/>
              <a:t>Чен</a:t>
            </a:r>
            <a:r>
              <a:rPr lang="ru-RU" dirty="0"/>
              <a:t>, 1976 </a:t>
            </a:r>
            <a:r>
              <a:rPr lang="ru-RU" dirty="0" smtClean="0"/>
              <a:t>г.</a:t>
            </a:r>
          </a:p>
          <a:p>
            <a:endParaRPr lang="ru-RU" dirty="0" smtClean="0"/>
          </a:p>
          <a:p>
            <a:endParaRPr lang="ru-RU" dirty="0"/>
          </a:p>
          <a:p>
            <a:r>
              <a:rPr lang="ru-RU" b="1" dirty="0" smtClean="0"/>
              <a:t>Сущность </a:t>
            </a:r>
            <a:r>
              <a:rPr lang="ru-RU" dirty="0" smtClean="0"/>
              <a:t>- таблица</a:t>
            </a:r>
            <a:endParaRPr lang="ru-RU" b="1" dirty="0" smtClean="0"/>
          </a:p>
          <a:p>
            <a:r>
              <a:rPr lang="ru-RU" b="1" dirty="0" smtClean="0"/>
              <a:t>Экземпляр сущности </a:t>
            </a:r>
            <a:r>
              <a:rPr lang="ru-RU" dirty="0" smtClean="0"/>
              <a:t>- строка</a:t>
            </a:r>
            <a:endParaRPr lang="ru-RU" b="1" dirty="0" smtClean="0"/>
          </a:p>
          <a:p>
            <a:r>
              <a:rPr lang="ru-RU" b="1" dirty="0" smtClean="0"/>
              <a:t>Атрибут сущности </a:t>
            </a:r>
            <a:r>
              <a:rPr lang="ru-RU" dirty="0" smtClean="0"/>
              <a:t>– колонка, её тип</a:t>
            </a:r>
            <a:endParaRPr lang="ru-RU" b="1" dirty="0" smtClean="0"/>
          </a:p>
          <a:p>
            <a:r>
              <a:rPr lang="ru-RU" b="1" dirty="0" smtClean="0"/>
              <a:t>Ключ сущности </a:t>
            </a:r>
          </a:p>
          <a:p>
            <a:r>
              <a:rPr lang="ru-RU" b="1" dirty="0" smtClean="0"/>
              <a:t>Связь </a:t>
            </a:r>
            <a:r>
              <a:rPr lang="ru-RU" dirty="0" smtClean="0"/>
              <a:t>– внешние ключи</a:t>
            </a:r>
            <a:endParaRPr lang="ru-RU" b="1" dirty="0"/>
          </a:p>
        </p:txBody>
      </p:sp>
      <p:pic>
        <p:nvPicPr>
          <p:cNvPr id="1027" name="Picture 3"/>
          <p:cNvPicPr>
            <a:picLocks noChangeAspect="1" noChangeArrowheads="1"/>
          </p:cNvPicPr>
          <p:nvPr/>
        </p:nvPicPr>
        <p:blipFill>
          <a:blip r:embed="rId2">
            <a:lum contrast="100000"/>
            <a:grayscl/>
            <a:biLevel thresh="50000"/>
            <a:extLst>
              <a:ext uri="{28A0092B-C50C-407E-A947-70E740481C1C}">
                <a14:useLocalDpi xmlns:a14="http://schemas.microsoft.com/office/drawing/2010/main" val="0"/>
              </a:ext>
            </a:extLst>
          </a:blip>
          <a:srcRect/>
          <a:stretch>
            <a:fillRect/>
          </a:stretch>
        </p:blipFill>
        <p:spPr bwMode="auto">
          <a:xfrm>
            <a:off x="8674974" y="1575964"/>
            <a:ext cx="3517026" cy="242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lum contrast="100000"/>
            <a:grayscl/>
            <a:biLevel thresh="50000"/>
            <a:extLst>
              <a:ext uri="{28A0092B-C50C-407E-A947-70E740481C1C}">
                <a14:useLocalDpi xmlns:a14="http://schemas.microsoft.com/office/drawing/2010/main" val="0"/>
              </a:ext>
            </a:extLst>
          </a:blip>
          <a:srcRect/>
          <a:stretch>
            <a:fillRect/>
          </a:stretch>
        </p:blipFill>
        <p:spPr bwMode="auto">
          <a:xfrm>
            <a:off x="8905518" y="4366419"/>
            <a:ext cx="3055937" cy="231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316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lum contrast="100000"/>
            <a:grayscl/>
            <a:biLevel thresh="50000"/>
            <a:extLst>
              <a:ext uri="{28A0092B-C50C-407E-A947-70E740481C1C}">
                <a14:useLocalDpi xmlns:a14="http://schemas.microsoft.com/office/drawing/2010/main" val="0"/>
              </a:ext>
            </a:extLst>
          </a:blip>
          <a:srcRect/>
          <a:stretch>
            <a:fillRect/>
          </a:stretch>
        </p:blipFill>
        <p:spPr bwMode="auto">
          <a:xfrm>
            <a:off x="2136774" y="650874"/>
            <a:ext cx="7404931" cy="2117725"/>
          </a:xfrm>
          <a:prstGeom prst="rect">
            <a:avLst/>
          </a:prstGeom>
          <a:solidFill>
            <a:srgbClr val="000000">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lum contrast="100000"/>
            <a:grayscl/>
            <a:biLevel thresh="50000"/>
            <a:extLst>
              <a:ext uri="{28A0092B-C50C-407E-A947-70E740481C1C}">
                <a14:useLocalDpi xmlns:a14="http://schemas.microsoft.com/office/drawing/2010/main" val="0"/>
              </a:ext>
            </a:extLst>
          </a:blip>
          <a:srcRect/>
          <a:stretch>
            <a:fillRect/>
          </a:stretch>
        </p:blipFill>
        <p:spPr bwMode="auto">
          <a:xfrm>
            <a:off x="3061114" y="3279775"/>
            <a:ext cx="5556250" cy="305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27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55477"/>
            <a:ext cx="10937905" cy="5621486"/>
          </a:xfrm>
        </p:spPr>
        <p:txBody>
          <a:bodyPr/>
          <a:lstStyle/>
          <a:p>
            <a:r>
              <a:rPr lang="ru-RU" dirty="0" smtClean="0"/>
              <a:t>Модальность связи</a:t>
            </a:r>
          </a:p>
          <a:p>
            <a:endParaRPr lang="ru-RU" dirty="0"/>
          </a:p>
          <a:p>
            <a:endParaRPr lang="ru-RU" dirty="0" smtClean="0"/>
          </a:p>
          <a:p>
            <a:endParaRPr lang="ru-RU" dirty="0"/>
          </a:p>
          <a:p>
            <a:endParaRPr lang="ru-RU" dirty="0" smtClean="0"/>
          </a:p>
          <a:p>
            <a:r>
              <a:rPr lang="ru-RU" dirty="0"/>
              <a:t>&lt;Каждый экземпляр </a:t>
            </a:r>
            <a:r>
              <a:rPr lang="ru-RU" i="1" dirty="0"/>
              <a:t>СУЩНОСТИ</a:t>
            </a:r>
            <a:r>
              <a:rPr lang="ru-RU" dirty="0"/>
              <a:t> 1&gt; &lt;МОДАЛЬНОСТЬ СВЯЗИ&gt; &lt;НАИМЕНОВАНИЕ СВЯЗИ&gt; &lt;ТИП СВЯЗИ&gt; &lt;экземпляр </a:t>
            </a:r>
            <a:r>
              <a:rPr lang="ru-RU" i="1" dirty="0"/>
              <a:t>СУЩНОСТИ</a:t>
            </a:r>
            <a:r>
              <a:rPr lang="ru-RU" dirty="0"/>
              <a:t> 2</a:t>
            </a:r>
            <a:r>
              <a:rPr lang="ru-RU" dirty="0" smtClean="0"/>
              <a:t>&gt;</a:t>
            </a:r>
          </a:p>
          <a:p>
            <a:endParaRPr lang="ru-RU" dirty="0"/>
          </a:p>
          <a:p>
            <a:r>
              <a:rPr lang="ru-RU" dirty="0" smtClean="0"/>
              <a:t>КАЖДЫЙ </a:t>
            </a:r>
            <a:r>
              <a:rPr lang="ru-RU" i="1" dirty="0" smtClean="0"/>
              <a:t>автомобиль</a:t>
            </a:r>
            <a:r>
              <a:rPr lang="ru-RU" dirty="0" smtClean="0"/>
              <a:t> ДОЛЖЕН ИМЕТЬ ОДИН </a:t>
            </a:r>
            <a:r>
              <a:rPr lang="ru-RU" i="1" dirty="0" smtClean="0"/>
              <a:t>брэнд.</a:t>
            </a:r>
          </a:p>
          <a:p>
            <a:r>
              <a:rPr lang="ru-RU" dirty="0" smtClean="0"/>
              <a:t>КАЖДЫЙ </a:t>
            </a:r>
            <a:r>
              <a:rPr lang="ru-RU" i="1" dirty="0" smtClean="0"/>
              <a:t>сотрудник</a:t>
            </a:r>
            <a:r>
              <a:rPr lang="ru-RU" dirty="0" smtClean="0"/>
              <a:t> МОЖЕТ ИМЕТЬ НЕСКОЛЬКО </a:t>
            </a:r>
            <a:r>
              <a:rPr lang="ru-RU" i="1" dirty="0" smtClean="0"/>
              <a:t>детей.</a:t>
            </a:r>
            <a:endParaRPr lang="ru-RU" i="1" dirty="0"/>
          </a:p>
        </p:txBody>
      </p:sp>
      <p:pic>
        <p:nvPicPr>
          <p:cNvPr id="1026" name="Picture 2"/>
          <p:cNvPicPr>
            <a:picLocks noChangeAspect="1" noChangeArrowheads="1"/>
          </p:cNvPicPr>
          <p:nvPr/>
        </p:nvPicPr>
        <p:blipFill>
          <a:blip r:embed="rId2">
            <a:lum contrast="100000"/>
            <a:grayscl/>
            <a:biLevel thresh="50000"/>
            <a:extLst>
              <a:ext uri="{28A0092B-C50C-407E-A947-70E740481C1C}">
                <a14:useLocalDpi xmlns:a14="http://schemas.microsoft.com/office/drawing/2010/main" val="0"/>
              </a:ext>
            </a:extLst>
          </a:blip>
          <a:srcRect/>
          <a:stretch>
            <a:fillRect/>
          </a:stretch>
        </p:blipFill>
        <p:spPr bwMode="auto">
          <a:xfrm>
            <a:off x="1389182" y="1142940"/>
            <a:ext cx="2276964" cy="160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778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3" name="Content Placeholder 2"/>
          <p:cNvSpPr>
            <a:spLocks noGrp="1"/>
          </p:cNvSpPr>
          <p:nvPr>
            <p:ph idx="1"/>
          </p:nvPr>
        </p:nvSpPr>
        <p:spPr/>
        <p:txBody>
          <a:bodyPr/>
          <a:lstStyle/>
          <a:p>
            <a:r>
              <a:rPr lang="ru-RU" b="1" dirty="0" smtClean="0"/>
              <a:t>Концептуальная</a:t>
            </a:r>
            <a:r>
              <a:rPr lang="ru-RU" dirty="0" smtClean="0"/>
              <a:t> диаграмма</a:t>
            </a:r>
          </a:p>
          <a:p>
            <a:r>
              <a:rPr lang="ru-RU" b="1" dirty="0" smtClean="0"/>
              <a:t>Логическая</a:t>
            </a:r>
            <a:r>
              <a:rPr lang="ru-RU" dirty="0" smtClean="0"/>
              <a:t> диаграмма</a:t>
            </a:r>
          </a:p>
          <a:p>
            <a:r>
              <a:rPr lang="ru-RU" b="1" dirty="0" smtClean="0"/>
              <a:t>Физическая</a:t>
            </a:r>
            <a:r>
              <a:rPr lang="ru-RU" dirty="0" smtClean="0"/>
              <a:t> диаграмма</a:t>
            </a:r>
            <a:endParaRPr lang="ru-RU" dirty="0"/>
          </a:p>
        </p:txBody>
      </p:sp>
    </p:spTree>
    <p:extLst>
      <p:ext uri="{BB962C8B-B14F-4D97-AF65-F5344CB8AC3E}">
        <p14:creationId xmlns:p14="http://schemas.microsoft.com/office/powerpoint/2010/main" val="3950115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ru-RU" dirty="0" smtClean="0"/>
              <a:t>Получить информацию о предметной области</a:t>
            </a:r>
          </a:p>
          <a:p>
            <a:pPr marL="971550" lvl="1" indent="-514350">
              <a:buFont typeface="+mj-lt"/>
              <a:buAutoNum type="arabicPeriod"/>
            </a:pPr>
            <a:r>
              <a:rPr lang="ru-RU" dirty="0" smtClean="0"/>
              <a:t>Сущности</a:t>
            </a:r>
          </a:p>
          <a:p>
            <a:pPr marL="971550" lvl="1" indent="-514350">
              <a:buFont typeface="+mj-lt"/>
              <a:buAutoNum type="arabicPeriod"/>
            </a:pPr>
            <a:r>
              <a:rPr lang="ru-RU" dirty="0" smtClean="0"/>
              <a:t>Атрибуты</a:t>
            </a:r>
          </a:p>
          <a:p>
            <a:pPr marL="971550" lvl="1" indent="-514350">
              <a:buFont typeface="+mj-lt"/>
              <a:buAutoNum type="arabicPeriod"/>
            </a:pPr>
            <a:r>
              <a:rPr lang="ru-RU" dirty="0" smtClean="0"/>
              <a:t>Связи</a:t>
            </a:r>
          </a:p>
          <a:p>
            <a:pPr marL="514350" indent="-514350">
              <a:buFont typeface="+mj-lt"/>
              <a:buAutoNum type="arabicPeriod"/>
            </a:pPr>
            <a:r>
              <a:rPr lang="ru-RU" dirty="0" smtClean="0"/>
              <a:t>Проектирование схемы</a:t>
            </a:r>
          </a:p>
          <a:p>
            <a:pPr marL="514350" indent="-514350">
              <a:buFont typeface="+mj-lt"/>
              <a:buAutoNum type="arabicPeriod"/>
            </a:pPr>
            <a:r>
              <a:rPr lang="ru-RU" dirty="0" smtClean="0"/>
              <a:t>Уточнение предметной области/требований</a:t>
            </a:r>
          </a:p>
          <a:p>
            <a:pPr marL="514350" indent="-514350">
              <a:buFont typeface="+mj-lt"/>
              <a:buAutoNum type="arabicPeriod"/>
            </a:pPr>
            <a:r>
              <a:rPr lang="en-US" dirty="0" err="1" smtClean="0"/>
              <a:t>GoTo</a:t>
            </a:r>
            <a:r>
              <a:rPr lang="en-US" dirty="0" smtClean="0"/>
              <a:t> </a:t>
            </a:r>
            <a:r>
              <a:rPr lang="ru-RU" dirty="0" smtClean="0"/>
              <a:t>п.2</a:t>
            </a:r>
            <a:endParaRPr lang="ru-RU" dirty="0"/>
          </a:p>
        </p:txBody>
      </p:sp>
    </p:spTree>
    <p:extLst>
      <p:ext uri="{BB962C8B-B14F-4D97-AF65-F5344CB8AC3E}">
        <p14:creationId xmlns:p14="http://schemas.microsoft.com/office/powerpoint/2010/main" val="3775304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1281</Words>
  <Application>Microsoft Office PowerPoint</Application>
  <PresentationFormat>Widescreen</PresentationFormat>
  <Paragraphs>150</Paragraphs>
  <Slides>26</Slides>
  <Notes>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БД</vt:lpstr>
      <vt:lpstr>Три части реляционной модели</vt:lpstr>
      <vt:lpstr>Отношение - relation</vt:lpstr>
      <vt:lpstr>PowerPoint Presentation</vt:lpstr>
      <vt:lpstr>Семантическое моделирование. ER-диаграммы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Многие-ко-многим</vt:lpstr>
      <vt:lpstr>PowerPoint Presentation</vt:lpstr>
      <vt:lpstr>PowerPoint Presentation</vt:lpstr>
      <vt:lpstr>PowerPoint Presentation</vt:lpstr>
      <vt:lpstr>Правила Кодда </vt:lpstr>
      <vt:lpstr>Правила Кодда</vt:lpstr>
      <vt:lpstr>Правила Кодда</vt:lpstr>
      <vt:lpstr>PowerPoint Presentation</vt:lpstr>
      <vt:lpstr>Задание 1</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Vanyasin</dc:creator>
  <cp:lastModifiedBy>Nikita Vanyasin</cp:lastModifiedBy>
  <cp:revision>49</cp:revision>
  <dcterms:created xsi:type="dcterms:W3CDTF">2015-03-01T08:00:36Z</dcterms:created>
  <dcterms:modified xsi:type="dcterms:W3CDTF">2017-01-30T10:33:54Z</dcterms:modified>
</cp:coreProperties>
</file>