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57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1" r:id="rId12"/>
    <p:sldId id="263" r:id="rId13"/>
    <p:sldId id="287" r:id="rId14"/>
    <p:sldId id="286" r:id="rId15"/>
    <p:sldId id="265" r:id="rId16"/>
    <p:sldId id="268" r:id="rId17"/>
    <p:sldId id="269" r:id="rId18"/>
    <p:sldId id="288" r:id="rId19"/>
    <p:sldId id="289" r:id="rId20"/>
    <p:sldId id="271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626" autoAdjust="0"/>
  </p:normalViewPr>
  <p:slideViewPr>
    <p:cSldViewPr snapToGrid="0">
      <p:cViewPr varScale="1">
        <p:scale>
          <a:sx n="93" d="100"/>
          <a:sy n="93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30576-AA44-45DD-BF8D-19861E6393FB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142A-E1C9-4380-8838-69F0C0C38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8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проектировании структуры БД естественным желанием бывает минимизировать количество таблиц, а в идеальном случае сосредоточить все данные в одной таблице. Однако это оказывается неудобным при поддержке БД, то есть при выполнении трех основных операций с таблицами: обновления информации в записях, включения новых записей и удаления записей. Выяснилось, что структуру таблиц  желательно выбирать в соответствии с определенными правилами.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A5BC-5690-4E3D-B8D6-B9C3C7C46B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3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Фамилия</a:t>
            </a:r>
            <a:r>
              <a:rPr lang="ru-RU" baseline="0" dirty="0" smtClean="0"/>
              <a:t> – не входит в состав ключа, но</a:t>
            </a:r>
            <a:r>
              <a:rPr lang="en-US" baseline="0" dirty="0" smtClean="0"/>
              <a:t> </a:t>
            </a:r>
            <a:r>
              <a:rPr lang="ru-RU" baseline="0" dirty="0" smtClean="0"/>
              <a:t>влияет на </a:t>
            </a:r>
            <a:r>
              <a:rPr lang="en-US" baseline="0" dirty="0" smtClean="0"/>
              <a:t>marks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74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75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A5BC-5690-4E3D-B8D6-B9C3C7C46B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0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A5BC-5690-4E3D-B8D6-B9C3C7C46B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22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A5BC-5690-4E3D-B8D6-B9C3C7C46B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2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ключ</a:t>
            </a:r>
            <a:r>
              <a:rPr lang="ru-RU" baseline="0" dirty="0" smtClean="0"/>
              <a:t> составной</a:t>
            </a:r>
            <a:r>
              <a:rPr lang="en-US" baseline="0" dirty="0" smtClean="0"/>
              <a:t>: name power</a:t>
            </a:r>
          </a:p>
          <a:p>
            <a:r>
              <a:rPr lang="ru-RU" baseline="0" dirty="0" smtClean="0"/>
              <a:t>Столбец </a:t>
            </a:r>
            <a:r>
              <a:rPr lang="en-US" baseline="0" dirty="0" smtClean="0"/>
              <a:t>initials </a:t>
            </a:r>
            <a:r>
              <a:rPr lang="ru-RU" baseline="0" dirty="0" smtClean="0"/>
              <a:t>содержит сокращение. А что произойдет, если герой вдруг захочет сменить имя</a:t>
            </a:r>
            <a:r>
              <a:rPr lang="en-US" baseline="0" dirty="0" smtClean="0"/>
              <a:t>? </a:t>
            </a:r>
            <a:r>
              <a:rPr lang="ru-RU" baseline="0" dirty="0" smtClean="0"/>
              <a:t>Говорят, что столбец функционально зависим от </a:t>
            </a:r>
            <a:r>
              <a:rPr lang="en-US" baseline="0" dirty="0" smtClean="0"/>
              <a:t>name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4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66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заклятый</a:t>
            </a:r>
            <a:r>
              <a:rPr lang="ru-RU" baseline="0" dirty="0" smtClean="0"/>
              <a:t> враг супер героя решит переехать в другой город, то изменится его текущее местоположение, и только. Таким образом </a:t>
            </a:r>
            <a:r>
              <a:rPr lang="en-US" baseline="0" dirty="0" err="1" smtClean="0"/>
              <a:t>arch_enemy_city</a:t>
            </a:r>
            <a:r>
              <a:rPr lang="en-US" baseline="0" dirty="0" smtClean="0"/>
              <a:t> </a:t>
            </a:r>
            <a:r>
              <a:rPr lang="ru-RU" baseline="0" dirty="0" smtClean="0"/>
              <a:t>независим. Такие столбцы существуют сами по себе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1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меняется город – </a:t>
            </a:r>
            <a:r>
              <a:rPr lang="en-US" dirty="0" err="1" smtClean="0"/>
              <a:t>enemy_id</a:t>
            </a:r>
            <a:r>
              <a:rPr lang="en-US" baseline="0" dirty="0" smtClean="0"/>
              <a:t> </a:t>
            </a:r>
            <a:r>
              <a:rPr lang="ru-RU" baseline="0" dirty="0" smtClean="0"/>
              <a:t>Не меняется.</a:t>
            </a:r>
          </a:p>
          <a:p>
            <a:r>
              <a:rPr lang="ru-RU" baseline="0" dirty="0" smtClean="0"/>
              <a:t>Если меняется </a:t>
            </a:r>
            <a:r>
              <a:rPr lang="en-US" baseline="0" dirty="0" smtClean="0"/>
              <a:t>enemy</a:t>
            </a:r>
            <a:r>
              <a:rPr lang="ru-RU" baseline="0" dirty="0" smtClean="0"/>
              <a:t>, город тоже может поменяться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142A-E1C9-4380-8838-69F0C0C383D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2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6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8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7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4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E58D-6D29-436D-AEE0-38D0A6579462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0FB5-BECF-4D64-ADA8-010B4EA1E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9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функциональная зависимость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означает, что не-ключевой столбец зависит от некоторых, но не от всех столбцов составного первичного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Ключ</a:t>
            </a:r>
            <a:r>
              <a:rPr lang="en-US" dirty="0" smtClean="0"/>
              <a:t>: (name, power)</a:t>
            </a:r>
          </a:p>
          <a:p>
            <a:pPr marL="0" indent="0">
              <a:buNone/>
            </a:pPr>
            <a:r>
              <a:rPr lang="ru-RU" dirty="0" smtClean="0"/>
              <a:t>Столбец </a:t>
            </a:r>
            <a:r>
              <a:rPr lang="en-US" dirty="0" smtClean="0"/>
              <a:t>initials </a:t>
            </a:r>
            <a:r>
              <a:rPr lang="ru-RU" dirty="0" smtClean="0"/>
              <a:t>зависит только </a:t>
            </a:r>
            <a:r>
              <a:rPr lang="en-US" dirty="0" smtClean="0"/>
              <a:t>name</a:t>
            </a:r>
            <a:r>
              <a:rPr lang="ru-RU" dirty="0" smtClean="0"/>
              <a:t>, но не зависит от </a:t>
            </a:r>
            <a:r>
              <a:rPr lang="en-US" dirty="0" smtClean="0"/>
              <a:t>power.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4477636"/>
            <a:ext cx="857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hero.name -&gt; </a:t>
            </a:r>
            <a:r>
              <a:rPr lang="en-US" sz="2400" dirty="0" err="1"/>
              <a:t>hero.initials</a:t>
            </a:r>
            <a:endParaRPr lang="en-US" sz="2400" dirty="0"/>
          </a:p>
          <a:p>
            <a:r>
              <a:rPr lang="en-US" sz="2400" dirty="0" err="1"/>
              <a:t>hero.weakness</a:t>
            </a:r>
            <a:r>
              <a:rPr lang="en-US" sz="2400" dirty="0"/>
              <a:t> -&gt; hero.name</a:t>
            </a:r>
            <a:endParaRPr lang="ru-RU" sz="2400" dirty="0"/>
          </a:p>
          <a:p>
            <a:r>
              <a:rPr lang="en-US" sz="2400" dirty="0" err="1"/>
              <a:t>hero.arch_enemy</a:t>
            </a:r>
            <a:r>
              <a:rPr lang="en-US" sz="2400" dirty="0"/>
              <a:t> -&gt; hero.name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02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NF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1NF</a:t>
            </a:r>
          </a:p>
          <a:p>
            <a:r>
              <a:rPr lang="ru-RU" dirty="0" smtClean="0"/>
              <a:t>Таблица не имеет не имеет </a:t>
            </a:r>
            <a:r>
              <a:rPr lang="ru-RU" u="sng" dirty="0" smtClean="0"/>
              <a:t>частичных функциональных зависимостей</a:t>
            </a:r>
            <a:endParaRPr lang="en-US" u="sng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3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53682"/>
              </p:ext>
            </p:extLst>
          </p:nvPr>
        </p:nvGraphicFramePr>
        <p:xfrm>
          <a:off x="0" y="0"/>
          <a:ext cx="12192000" cy="712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/>
                        <a:t>hero_id</a:t>
                      </a:r>
                      <a:endParaRPr lang="ru-RU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/>
                        <a:t>name</a:t>
                      </a:r>
                      <a:endParaRPr lang="ru-RU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/>
                        <a:t>power</a:t>
                      </a:r>
                      <a:endParaRPr lang="ru-RU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weakness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city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initials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arch_enemy_id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arch_enemy_city</a:t>
                      </a:r>
                      <a:endParaRPr lang="ru-RU" sz="1400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Супер-мусорщик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Моментально убирает</a:t>
                      </a:r>
                      <a:r>
                        <a:rPr lang="ru-RU" sz="1600" baseline="0" dirty="0" smtClean="0"/>
                        <a:t> мусор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отбеливатель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Готэм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СМ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Готэм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Брокер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Делает деньги из ничего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Нью-Йорк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БР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Ньюарк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Супер-Парень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Летает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Птицы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Метрополис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СП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Метрополис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90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Чудо-Официант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Никогда не забывает заказы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Насекомые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Париж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ЧО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Париж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Грязнуля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Создает</a:t>
                      </a:r>
                      <a:r>
                        <a:rPr lang="ru-RU" sz="1600" baseline="0" dirty="0" smtClean="0"/>
                        <a:t> пыльные бури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отбеливатель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Тулза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ГР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Канзас-Сити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Супер-Парень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Обладает суперсилой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другие </a:t>
                      </a:r>
                      <a:r>
                        <a:rPr lang="ru-RU" sz="1600" dirty="0" err="1" smtClean="0"/>
                        <a:t>супермачо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Метрополис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СП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Готэм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Злая</a:t>
                      </a:r>
                      <a:r>
                        <a:rPr lang="ru-RU" sz="1600" baseline="0" dirty="0" smtClean="0"/>
                        <a:t> Тетка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Бывает очень,</a:t>
                      </a:r>
                      <a:r>
                        <a:rPr lang="ru-RU" sz="1600" baseline="0" dirty="0" smtClean="0"/>
                        <a:t> очень злой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Рим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ЗТ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Рим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90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Жаба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Язык справедливости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насекомые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Лондон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ЖА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Бат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Библиотекарь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Найдет всё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Спрингфилд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БИ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Луисвиль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Гусыня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Летает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Миннеаполис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ГУ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Миннеаполис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Нарисованный человечек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Изображает людей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игра «Виселица»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Лондон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НЧ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ru-RU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Бородейл</a:t>
                      </a:r>
                      <a:endParaRPr lang="ru-RU" sz="16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таблица имеет </a:t>
            </a:r>
            <a:r>
              <a:rPr lang="ru-RU" dirty="0" smtClean="0"/>
              <a:t>суррогатный </a:t>
            </a:r>
            <a:r>
              <a:rPr lang="ru-RU" dirty="0"/>
              <a:t>первичный ключ и не имеет </a:t>
            </a:r>
            <a:r>
              <a:rPr lang="ru-RU" dirty="0" smtClean="0"/>
              <a:t>составно­го </a:t>
            </a:r>
            <a:r>
              <a:rPr lang="ru-RU" dirty="0"/>
              <a:t>первичного ключа, она находится в 2НФ</a:t>
            </a:r>
          </a:p>
        </p:txBody>
      </p:sp>
    </p:spTree>
    <p:extLst>
      <p:ext uri="{BB962C8B-B14F-4D97-AF65-F5344CB8AC3E}">
        <p14:creationId xmlns:p14="http://schemas.microsoft.com/office/powerpoint/2010/main" val="36899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Транзитивная функциональная зависимость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6099"/>
            <a:ext cx="10515600" cy="2200863"/>
          </a:xfrm>
        </p:spPr>
        <p:txBody>
          <a:bodyPr>
            <a:normAutofit/>
          </a:bodyPr>
          <a:lstStyle/>
          <a:p>
            <a:r>
              <a:rPr lang="ru-RU" dirty="0"/>
              <a:t>Если изменение </a:t>
            </a:r>
            <a:r>
              <a:rPr lang="ru-RU" dirty="0" smtClean="0"/>
              <a:t>не-ключевого </a:t>
            </a:r>
            <a:r>
              <a:rPr lang="ru-RU" dirty="0"/>
              <a:t>столбца </a:t>
            </a:r>
            <a:r>
              <a:rPr lang="ru-RU" dirty="0" smtClean="0"/>
              <a:t>может привести </a:t>
            </a:r>
            <a:r>
              <a:rPr lang="ru-RU" dirty="0"/>
              <a:t>к </a:t>
            </a:r>
            <a:r>
              <a:rPr lang="ru-RU" dirty="0" smtClean="0"/>
              <a:t> изменению других не-ключевых столбцов, значит, существует </a:t>
            </a:r>
            <a:r>
              <a:rPr lang="ru-RU" u="sng" dirty="0" smtClean="0"/>
              <a:t>транзитивная зависимость</a:t>
            </a:r>
            <a:r>
              <a:rPr lang="ru-RU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0902"/>
              </p:ext>
            </p:extLst>
          </p:nvPr>
        </p:nvGraphicFramePr>
        <p:xfrm>
          <a:off x="838200" y="1577672"/>
          <a:ext cx="8727040" cy="204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08"/>
                <a:gridCol w="1745408"/>
                <a:gridCol w="1745408"/>
                <a:gridCol w="1745408"/>
                <a:gridCol w="1745408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hero_id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/>
                        <a:t>name</a:t>
                      </a:r>
                      <a:endParaRPr lang="ru-RU" sz="16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/>
                        <a:t>power</a:t>
                      </a:r>
                      <a:endParaRPr lang="ru-RU" sz="16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arch_enemy_id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arch_enemy_city</a:t>
                      </a:r>
                      <a:endParaRPr lang="ru-RU" sz="1600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Супер-мусорщик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Моментально убирает</a:t>
                      </a:r>
                      <a:r>
                        <a:rPr lang="ru-RU" sz="1800" baseline="0" dirty="0" smtClean="0"/>
                        <a:t> мусор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Канзас-Сити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Брокер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Делает деньги из ничего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Ньюарк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Супер-Парень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Летает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Метрополис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NF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NF</a:t>
            </a:r>
          </a:p>
          <a:p>
            <a:r>
              <a:rPr lang="ru-RU" dirty="0" smtClean="0"/>
              <a:t>Таблица не имеет транзитивных зависимостей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5374"/>
              </p:ext>
            </p:extLst>
          </p:nvPr>
        </p:nvGraphicFramePr>
        <p:xfrm>
          <a:off x="1949806" y="3750542"/>
          <a:ext cx="21393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course</a:t>
                      </a:r>
                      <a:endParaRPr lang="ru-RU" dirty="0"/>
                    </a:p>
                  </a:txBody>
                  <a:tcPr/>
                </a:tc>
              </a:tr>
              <a:tr h="14833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course_id</a:t>
                      </a:r>
                      <a:endParaRPr lang="ru-RU" dirty="0"/>
                    </a:p>
                    <a:p>
                      <a:r>
                        <a:rPr lang="en-US" dirty="0" err="1" smtClean="0"/>
                        <a:t>course_name</a:t>
                      </a:r>
                      <a:endParaRPr lang="ru-RU" dirty="0"/>
                    </a:p>
                    <a:p>
                      <a:r>
                        <a:rPr lang="en-US" dirty="0" smtClean="0"/>
                        <a:t>instructor</a:t>
                      </a:r>
                      <a:endParaRPr lang="ru-RU" dirty="0"/>
                    </a:p>
                    <a:p>
                      <a:r>
                        <a:rPr lang="en-US" dirty="0" err="1" smtClean="0"/>
                        <a:t>instructor_phone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3729519" y="4849402"/>
            <a:ext cx="4274050" cy="287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Детерминант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65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Набор атрибутов Х является детерминантом, если он уникально определяет значение атрибута </a:t>
            </a:r>
            <a:r>
              <a:rPr lang="en-US" dirty="0"/>
              <a:t>Y</a:t>
            </a:r>
            <a:r>
              <a:rPr lang="ru-RU" dirty="0"/>
              <a:t>,</a:t>
            </a:r>
            <a:r>
              <a:rPr lang="en-US" dirty="0"/>
              <a:t>  </a:t>
            </a:r>
            <a:r>
              <a:rPr lang="ru-RU" dirty="0"/>
              <a:t>и </a:t>
            </a:r>
            <a:r>
              <a:rPr lang="en-US" dirty="0"/>
              <a:t>X </a:t>
            </a:r>
            <a:r>
              <a:rPr lang="ru-RU" dirty="0"/>
              <a:t>не является ключом.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student_id</a:t>
            </a:r>
            <a:r>
              <a:rPr lang="en-US" dirty="0"/>
              <a:t>, course -&gt; teacher</a:t>
            </a:r>
          </a:p>
          <a:p>
            <a:pPr marL="0" indent="0">
              <a:buNone/>
            </a:pPr>
            <a:r>
              <a:rPr lang="en-US" dirty="0"/>
              <a:t>teacher -&gt; course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315"/>
              </p:ext>
            </p:extLst>
          </p:nvPr>
        </p:nvGraphicFramePr>
        <p:xfrm>
          <a:off x="1095054" y="2618526"/>
          <a:ext cx="5236224" cy="276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08"/>
                <a:gridCol w="1745408"/>
                <a:gridCol w="1745408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student_id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course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/>
                        <a:t>teacher</a:t>
                      </a:r>
                      <a:endParaRPr lang="ru-RU" sz="1600" u="none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МатАн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Журавлева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МатАн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Лапушкин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Экономика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Манукянц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Экономика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Манукянц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МатАн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Лапушкин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3287730" y="5548045"/>
            <a:ext cx="7849457" cy="791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ru-RU" dirty="0" smtClean="0"/>
          </a:p>
          <a:p>
            <a:r>
              <a:rPr lang="ru-RU" dirty="0" smtClean="0"/>
              <a:t>Все детерминанты должны входить в состав ключа</a:t>
            </a: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73023"/>
              </p:ext>
            </p:extLst>
          </p:nvPr>
        </p:nvGraphicFramePr>
        <p:xfrm>
          <a:off x="838200" y="3470463"/>
          <a:ext cx="3490816" cy="27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08"/>
                <a:gridCol w="1745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student_id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err="1" smtClean="0"/>
                        <a:t>assignment_id</a:t>
                      </a:r>
                      <a:endParaRPr lang="ru-RU" sz="1600" u="sng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35507"/>
              </p:ext>
            </p:extLst>
          </p:nvPr>
        </p:nvGraphicFramePr>
        <p:xfrm>
          <a:off x="4736386" y="3488467"/>
          <a:ext cx="4345968" cy="19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656"/>
                <a:gridCol w="1448656"/>
                <a:gridCol w="1448656"/>
              </a:tblGrid>
              <a:tr h="310328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assignment_id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err="1" smtClean="0"/>
                        <a:t>course_id</a:t>
                      </a:r>
                      <a:endParaRPr lang="ru-RU" sz="16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/>
                        <a:t>teacher</a:t>
                      </a:r>
                      <a:endParaRPr lang="ru-RU" sz="1600" u="none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Журавлева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Лапушкин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Манукянц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24904"/>
              </p:ext>
            </p:extLst>
          </p:nvPr>
        </p:nvGraphicFramePr>
        <p:xfrm>
          <a:off x="9327137" y="3485703"/>
          <a:ext cx="2556124" cy="133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33"/>
                <a:gridCol w="1278191"/>
              </a:tblGrid>
              <a:tr h="322804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course_id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/>
                        <a:t>course</a:t>
                      </a:r>
                      <a:endParaRPr lang="ru-RU" sz="1600" u="none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МатАн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Экономика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87014" y="3150860"/>
            <a:ext cx="228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student_assignment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14623" y="3116371"/>
            <a:ext cx="228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201381" y="3150860"/>
            <a:ext cx="104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6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</a:t>
            </a:r>
            <a:r>
              <a:rPr lang="en-US" dirty="0" smtClean="0"/>
              <a:t>BCNF </a:t>
            </a:r>
            <a:r>
              <a:rPr lang="ru-RU" dirty="0" smtClean="0"/>
              <a:t>и </a:t>
            </a:r>
            <a:r>
              <a:rPr lang="en-US" dirty="0" smtClean="0"/>
              <a:t>3NF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Большинство таблиц, которые находятся в 3</a:t>
            </a:r>
            <a:r>
              <a:rPr lang="en-US" dirty="0" smtClean="0"/>
              <a:t>NF</a:t>
            </a:r>
            <a:r>
              <a:rPr lang="ru-RU" dirty="0" smtClean="0"/>
              <a:t> уже находятся в </a:t>
            </a:r>
            <a:r>
              <a:rPr lang="en-US" dirty="0" smtClean="0"/>
              <a:t>BCNF</a:t>
            </a:r>
          </a:p>
          <a:p>
            <a:r>
              <a:rPr lang="ru-RU" dirty="0" smtClean="0"/>
              <a:t>Единственное исключение – когда возможных ключей больше одного и один из ключей – составной.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4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58010"/>
              </p:ext>
            </p:extLst>
          </p:nvPr>
        </p:nvGraphicFramePr>
        <p:xfrm>
          <a:off x="1002586" y="1027906"/>
          <a:ext cx="5236224" cy="276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08"/>
                <a:gridCol w="1745408"/>
                <a:gridCol w="1745408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student_id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hobby</a:t>
                      </a:r>
                      <a:endParaRPr lang="ru-RU" sz="1600" u="sng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Football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Volleyball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Medicine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Volleyball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Medicine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Football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Hokkey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130211"/>
            <a:ext cx="10515600" cy="20467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Ключ</a:t>
            </a:r>
            <a:r>
              <a:rPr lang="en-US" dirty="0" smtClean="0"/>
              <a:t>: (</a:t>
            </a:r>
            <a:r>
              <a:rPr lang="en-US" dirty="0" err="1" smtClean="0"/>
              <a:t>student_id</a:t>
            </a:r>
            <a:r>
              <a:rPr lang="en-US" dirty="0" smtClean="0"/>
              <a:t>, major, hobby)</a:t>
            </a:r>
          </a:p>
          <a:p>
            <a:pPr marL="0" indent="0">
              <a:buNone/>
            </a:pPr>
            <a:r>
              <a:rPr lang="ru-RU" dirty="0" smtClean="0"/>
              <a:t>Многозначная зависимость</a:t>
            </a:r>
            <a:r>
              <a:rPr lang="en-US" dirty="0" smtClean="0"/>
              <a:t>: </a:t>
            </a:r>
            <a:r>
              <a:rPr lang="en-US" dirty="0" err="1" smtClean="0"/>
              <a:t>student_id</a:t>
            </a:r>
            <a:r>
              <a:rPr lang="en-US" dirty="0" smtClean="0"/>
              <a:t> -&gt;&gt; major, hobby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4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таблиц 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Процесс эффективной организации хранения данных</a:t>
            </a:r>
            <a:endParaRPr lang="en-US" dirty="0" smtClean="0"/>
          </a:p>
          <a:p>
            <a:pPr lvl="1"/>
            <a:r>
              <a:rPr lang="ru-RU" dirty="0" smtClean="0"/>
              <a:t>Уменьшить или исключить дублирование данных</a:t>
            </a:r>
          </a:p>
          <a:p>
            <a:pPr lvl="1"/>
            <a:r>
              <a:rPr lang="ru-RU" dirty="0" smtClean="0"/>
              <a:t>Убедиться, что данные находятся там, где должны находиться</a:t>
            </a:r>
          </a:p>
          <a:p>
            <a:pPr lvl="1"/>
            <a:r>
              <a:rPr lang="ru-RU" dirty="0" smtClean="0"/>
              <a:t>Упростить изменение структуры БД в будущем</a:t>
            </a:r>
          </a:p>
          <a:p>
            <a:r>
              <a:rPr lang="ru-RU" dirty="0" smtClean="0"/>
              <a:t>Этапы нормализации – нормальные формы</a:t>
            </a:r>
          </a:p>
          <a:p>
            <a:pPr lvl="1"/>
            <a:r>
              <a:rPr lang="ru-RU" b="1" dirty="0" smtClean="0"/>
              <a:t>1</a:t>
            </a:r>
            <a:r>
              <a:rPr lang="en-US" b="1" dirty="0" smtClean="0"/>
              <a:t>NF</a:t>
            </a:r>
          </a:p>
          <a:p>
            <a:pPr lvl="1"/>
            <a:r>
              <a:rPr lang="en-US" b="1" dirty="0" smtClean="0"/>
              <a:t>2NF</a:t>
            </a:r>
          </a:p>
          <a:p>
            <a:pPr lvl="1"/>
            <a:r>
              <a:rPr lang="en-US" b="1" dirty="0" smtClean="0"/>
              <a:t>3NF</a:t>
            </a:r>
            <a:endParaRPr lang="ru-RU" b="1" dirty="0" smtClean="0"/>
          </a:p>
          <a:p>
            <a:pPr lvl="1"/>
            <a:r>
              <a:rPr lang="en-US" b="1" dirty="0" smtClean="0"/>
              <a:t>BCNF (</a:t>
            </a:r>
            <a:r>
              <a:rPr lang="en-US" b="1" dirty="0"/>
              <a:t>Boyce–</a:t>
            </a:r>
            <a:r>
              <a:rPr lang="en-US" b="1" dirty="0" err="1"/>
              <a:t>Codd</a:t>
            </a:r>
            <a:r>
              <a:rPr lang="en-US" b="1" dirty="0"/>
              <a:t> normal form</a:t>
            </a:r>
            <a:r>
              <a:rPr lang="en-US" b="1" dirty="0" smtClean="0"/>
              <a:t>) (3.5NF)</a:t>
            </a:r>
          </a:p>
          <a:p>
            <a:pPr lvl="1"/>
            <a:r>
              <a:rPr lang="en-US" b="1" dirty="0" smtClean="0"/>
              <a:t>4NF</a:t>
            </a:r>
          </a:p>
          <a:p>
            <a:pPr lvl="1"/>
            <a:r>
              <a:rPr lang="en-US" b="1" dirty="0" smtClean="0"/>
              <a:t>5NF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81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4NF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BCNF</a:t>
            </a:r>
          </a:p>
          <a:p>
            <a:r>
              <a:rPr lang="ru-RU" dirty="0" smtClean="0"/>
              <a:t>Отсутствуют многозначные зависимости.</a:t>
            </a: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02483"/>
              </p:ext>
            </p:extLst>
          </p:nvPr>
        </p:nvGraphicFramePr>
        <p:xfrm>
          <a:off x="7945348" y="542744"/>
          <a:ext cx="3490816" cy="27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08"/>
                <a:gridCol w="1745408"/>
              </a:tblGrid>
              <a:tr h="36398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student_id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major</a:t>
                      </a:r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Medicine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Medicine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08095"/>
              </p:ext>
            </p:extLst>
          </p:nvPr>
        </p:nvGraphicFramePr>
        <p:xfrm>
          <a:off x="673812" y="3277946"/>
          <a:ext cx="1745408" cy="276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08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student_id</a:t>
                      </a:r>
                      <a:endParaRPr lang="ru-RU" sz="1600" u="sng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83848"/>
              </p:ext>
            </p:extLst>
          </p:nvPr>
        </p:nvGraphicFramePr>
        <p:xfrm>
          <a:off x="7945348" y="3707185"/>
          <a:ext cx="3490816" cy="27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08"/>
                <a:gridCol w="1745408"/>
              </a:tblGrid>
              <a:tr h="36398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student_id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hobby</a:t>
                      </a:r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Football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Volleyball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Volleyball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Football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Hokkey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5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Последствия нормализации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числа таблиц</a:t>
            </a:r>
          </a:p>
          <a:p>
            <a:r>
              <a:rPr lang="ru-RU" dirty="0" smtClean="0"/>
              <a:t>Уменьшение избыточности данных =</a:t>
            </a:r>
            <a:r>
              <a:rPr lang="en-US" dirty="0" smtClean="0"/>
              <a:t>&gt; </a:t>
            </a:r>
            <a:r>
              <a:rPr lang="ru-RU" dirty="0" smtClean="0"/>
              <a:t>занимаем меньше места</a:t>
            </a:r>
          </a:p>
          <a:p>
            <a:r>
              <a:rPr lang="ru-RU" dirty="0" smtClean="0"/>
              <a:t>Проще наладить связи и наложить ограничения бизнес-логики.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9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NF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колонок с одинаковым смыслом</a:t>
            </a:r>
          </a:p>
          <a:p>
            <a:r>
              <a:rPr lang="ru-RU" dirty="0" smtClean="0"/>
              <a:t>Каждая ячейка содержит только одно значение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11391"/>
              </p:ext>
            </p:extLst>
          </p:nvPr>
        </p:nvGraphicFramePr>
        <p:xfrm>
          <a:off x="712912" y="1188510"/>
          <a:ext cx="8016240" cy="396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/>
                <a:gridCol w="2672080"/>
                <a:gridCol w="2672080"/>
              </a:tblGrid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 smtClean="0"/>
                        <a:t>toy_id</a:t>
                      </a:r>
                      <a:endParaRPr lang="ru-RU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toy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colors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Мяч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Белый, желтый, синий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Фрисби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Зеленый, желтый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Воздушный</a:t>
                      </a:r>
                      <a:r>
                        <a:rPr lang="ru-RU" sz="2400" baseline="0" dirty="0" smtClean="0"/>
                        <a:t> змей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Красный, синий, зеленый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Йо-Йо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Белый,</a:t>
                      </a:r>
                      <a:r>
                        <a:rPr lang="ru-RU" sz="2400" baseline="0" dirty="0" smtClean="0"/>
                        <a:t> желтый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36114"/>
              </p:ext>
            </p:extLst>
          </p:nvPr>
        </p:nvGraphicFramePr>
        <p:xfrm>
          <a:off x="712913" y="1188510"/>
          <a:ext cx="10701675" cy="391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335"/>
                <a:gridCol w="2140335"/>
                <a:gridCol w="2140335"/>
                <a:gridCol w="2140335"/>
                <a:gridCol w="2140335"/>
              </a:tblGrid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 smtClean="0"/>
                        <a:t>toy_id</a:t>
                      </a:r>
                      <a:endParaRPr lang="ru-RU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toy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color</a:t>
                      </a:r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color2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color3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Мяч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белый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желтый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синий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Фрисби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зеленый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желтый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Воздушный</a:t>
                      </a:r>
                      <a:r>
                        <a:rPr lang="ru-RU" sz="2400" baseline="0" dirty="0" smtClean="0"/>
                        <a:t> змей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красный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синий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зеленый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Йо-Йо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белый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/>
                        <a:t>желтый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4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46945"/>
              </p:ext>
            </p:extLst>
          </p:nvPr>
        </p:nvGraphicFramePr>
        <p:xfrm>
          <a:off x="712913" y="1188510"/>
          <a:ext cx="4280670" cy="391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335"/>
                <a:gridCol w="2140335"/>
              </a:tblGrid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 smtClean="0"/>
                        <a:t>toy_id</a:t>
                      </a:r>
                      <a:endParaRPr lang="ru-RU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toy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Мяч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Фрисби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Воздушный</a:t>
                      </a:r>
                      <a:r>
                        <a:rPr lang="ru-RU" sz="2400" baseline="0" dirty="0" smtClean="0"/>
                        <a:t> змей</a:t>
                      </a:r>
                      <a:endParaRPr lang="ru-RU" sz="2400" dirty="0"/>
                    </a:p>
                  </a:txBody>
                  <a:tcPr anchor="ctr"/>
                </a:tc>
              </a:tr>
              <a:tr h="7724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Йо-Йо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13632"/>
              </p:ext>
            </p:extLst>
          </p:nvPr>
        </p:nvGraphicFramePr>
        <p:xfrm>
          <a:off x="6598292" y="539525"/>
          <a:ext cx="4280670" cy="5127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016"/>
                <a:gridCol w="2135654"/>
              </a:tblGrid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 smtClean="0"/>
                        <a:t>toy_id</a:t>
                      </a:r>
                      <a:endParaRPr lang="ru-RU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color</a:t>
                      </a:r>
                      <a:endParaRPr lang="ru-RU" sz="2400" u="sng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белый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желтый</a:t>
                      </a:r>
                      <a:endParaRPr lang="ru-RU" sz="2400" dirty="0"/>
                    </a:p>
                  </a:txBody>
                  <a:tcPr anchor="ctr"/>
                </a:tc>
              </a:tr>
              <a:tr h="55534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синий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зеленый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желтый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красный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синий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зеленый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белый</a:t>
                      </a:r>
                      <a:endParaRPr lang="ru-RU" sz="2400" dirty="0"/>
                    </a:p>
                  </a:txBody>
                  <a:tcPr anchor="ctr"/>
                </a:tc>
              </a:tr>
              <a:tr h="30852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желтый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36489"/>
              </p:ext>
            </p:extLst>
          </p:nvPr>
        </p:nvGraphicFramePr>
        <p:xfrm>
          <a:off x="308224" y="0"/>
          <a:ext cx="11448003" cy="71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29"/>
                <a:gridCol w="1635429"/>
                <a:gridCol w="1635429"/>
                <a:gridCol w="1635429"/>
                <a:gridCol w="1635429"/>
                <a:gridCol w="1635429"/>
                <a:gridCol w="1635429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name</a:t>
                      </a:r>
                      <a:endParaRPr lang="ru-RU" sz="20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power</a:t>
                      </a:r>
                      <a:endParaRPr lang="ru-RU" sz="20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weakness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city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country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arch_enemy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initials</a:t>
                      </a:r>
                      <a:endParaRPr lang="ru-RU" sz="2000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Супер-мусорщик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Моментально убирает</a:t>
                      </a:r>
                      <a:r>
                        <a:rPr lang="ru-RU" sz="1800" baseline="0" dirty="0" smtClean="0"/>
                        <a:t> мусор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отбеливатель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Готэм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США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Неряха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СМ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Брокер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Делает деньги из ничего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Нью-Йорк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США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Налоговый инспектор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БР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Супер-Парень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Летает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Птицы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Метрополис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США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Супер-Зануда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СП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90995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Чудо-Официант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Никогда не забывает заказы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Насекомые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Париж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Франция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Обжора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ЧО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Грязнуля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Создает</a:t>
                      </a:r>
                      <a:r>
                        <a:rPr lang="ru-RU" sz="1800" baseline="0" dirty="0" smtClean="0"/>
                        <a:t> пыльные бури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отбеливатель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Тулза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США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Гувер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Супер-Парень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Обладает суперсилой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другие </a:t>
                      </a:r>
                      <a:r>
                        <a:rPr lang="ru-RU" sz="1800" dirty="0" err="1" smtClean="0"/>
                        <a:t>супермачо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Метрополис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США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Плохиш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СП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Злая</a:t>
                      </a:r>
                      <a:r>
                        <a:rPr lang="ru-RU" sz="1800" baseline="0" dirty="0" smtClean="0"/>
                        <a:t> Тетка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Бывает очень,</a:t>
                      </a:r>
                      <a:r>
                        <a:rPr lang="ru-RU" sz="1800" baseline="0" dirty="0" smtClean="0"/>
                        <a:t> очень злой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Рим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Италия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Психоаналитик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ЗТ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90995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Жаба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Язык справедливости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насекомые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Лондон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Англия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Цапля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ЖА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Библиотекарь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Найдет всё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Спрингфилд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США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Хаос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БИ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Гусыня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Летает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Миннеаполис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США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Охотник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ГУ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Нарисованный человечек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Изображает людей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игра «Виселица»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Лондон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Англия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Ластик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НЧ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зависимость</a:t>
            </a:r>
            <a:r>
              <a:rPr lang="en-US" dirty="0" smtClean="0"/>
              <a:t>: </a:t>
            </a:r>
            <a:r>
              <a:rPr lang="en-US" b="1" dirty="0" err="1" smtClean="0"/>
              <a:t>T.x</a:t>
            </a:r>
            <a:r>
              <a:rPr lang="en-US" b="1" dirty="0" smtClean="0"/>
              <a:t> -&gt; </a:t>
            </a:r>
            <a:r>
              <a:rPr lang="en-US" b="1" dirty="0" err="1" smtClean="0"/>
              <a:t>T.y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5602" cy="4351338"/>
          </a:xfrm>
        </p:spPr>
        <p:txBody>
          <a:bodyPr/>
          <a:lstStyle/>
          <a:p>
            <a:r>
              <a:rPr lang="en-US" dirty="0" smtClean="0"/>
              <a:t>initials  </a:t>
            </a:r>
            <a:r>
              <a:rPr lang="ru-RU" dirty="0" smtClean="0"/>
              <a:t>завис</a:t>
            </a:r>
            <a:r>
              <a:rPr lang="ru-RU" dirty="0"/>
              <a:t>и</a:t>
            </a:r>
            <a:r>
              <a:rPr lang="ru-RU" dirty="0" smtClean="0"/>
              <a:t>т от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weaknes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ru-RU" dirty="0" smtClean="0"/>
              <a:t>зависит от </a:t>
            </a:r>
            <a:r>
              <a:rPr lang="en-US" dirty="0" smtClean="0"/>
              <a:t>name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rch_enemy</a:t>
            </a:r>
            <a:r>
              <a:rPr lang="en-US" dirty="0" smtClean="0"/>
              <a:t> </a:t>
            </a:r>
            <a:r>
              <a:rPr lang="ru-RU" dirty="0" smtClean="0"/>
              <a:t>зависит от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city</a:t>
            </a:r>
            <a:r>
              <a:rPr lang="ru-RU" dirty="0" smtClean="0"/>
              <a:t> зависит от </a:t>
            </a:r>
            <a:r>
              <a:rPr lang="en-US" dirty="0" smtClean="0"/>
              <a:t>Country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3230" y="1825625"/>
            <a:ext cx="5480406" cy="234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hero.name -&gt; </a:t>
            </a:r>
            <a:r>
              <a:rPr lang="en-US" dirty="0" err="1" smtClean="0"/>
              <a:t>hero.initials</a:t>
            </a:r>
            <a:endParaRPr lang="en-US" dirty="0" smtClean="0"/>
          </a:p>
          <a:p>
            <a:r>
              <a:rPr lang="en-US" dirty="0" err="1" smtClean="0"/>
              <a:t>hero.weakness</a:t>
            </a:r>
            <a:r>
              <a:rPr lang="en-US" dirty="0" smtClean="0"/>
              <a:t> -&gt; hero.name</a:t>
            </a:r>
            <a:endParaRPr lang="ru-RU" dirty="0"/>
          </a:p>
          <a:p>
            <a:r>
              <a:rPr lang="en-US" dirty="0" err="1" smtClean="0"/>
              <a:t>hero.arch_enemy</a:t>
            </a:r>
            <a:r>
              <a:rPr lang="en-US" dirty="0" smtClean="0"/>
              <a:t> -&gt; hero.name</a:t>
            </a:r>
            <a:endParaRPr lang="ru-RU" dirty="0"/>
          </a:p>
          <a:p>
            <a:r>
              <a:rPr lang="en-US" dirty="0" err="1" smtClean="0"/>
              <a:t>hero.city</a:t>
            </a:r>
            <a:r>
              <a:rPr lang="en-US" dirty="0" smtClean="0"/>
              <a:t> -&gt; </a:t>
            </a:r>
            <a:r>
              <a:rPr lang="en-US" dirty="0" err="1" smtClean="0"/>
              <a:t>hero.country</a:t>
            </a:r>
            <a:endParaRPr lang="ru-RU" dirty="0"/>
          </a:p>
          <a:p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457" y="4777482"/>
            <a:ext cx="10699679" cy="166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Если изменение содержимого одного столбца должно приводить к изменению другого, говорят что второй столбец </a:t>
            </a:r>
            <a:r>
              <a:rPr lang="ru-RU" b="1" u="sng" dirty="0" smtClean="0"/>
              <a:t>функционально зависим</a:t>
            </a:r>
            <a:r>
              <a:rPr lang="ru-RU" dirty="0" smtClean="0"/>
              <a:t> от первого.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8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05514"/>
              </p:ext>
            </p:extLst>
          </p:nvPr>
        </p:nvGraphicFramePr>
        <p:xfrm>
          <a:off x="308224" y="0"/>
          <a:ext cx="11712540" cy="71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220"/>
                <a:gridCol w="1673220"/>
                <a:gridCol w="1673220"/>
                <a:gridCol w="1673220"/>
                <a:gridCol w="1673220"/>
                <a:gridCol w="1673220"/>
                <a:gridCol w="1673220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name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/>
                        <a:t>power</a:t>
                      </a:r>
                      <a:endParaRPr lang="ru-RU" sz="16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weakness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city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initials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arch_enemy_id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arch_enemy_city</a:t>
                      </a:r>
                      <a:endParaRPr lang="ru-RU" sz="1600" dirty="0"/>
                    </a:p>
                  </a:txBody>
                  <a:tcPr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Супер-мусорщик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Моментально убирает</a:t>
                      </a:r>
                      <a:r>
                        <a:rPr lang="ru-RU" sz="1800" baseline="0" dirty="0" smtClean="0"/>
                        <a:t> мусор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отбеливатель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Готэм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СМ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Готэм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Брокер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Делает деньги из ничего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Нью-Йорк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Ньюарк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Супер-Парень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Летает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Птицы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Метрополис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СП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Метрополис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90995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Чудо-Официант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Никогда не забывает заказы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Насекомые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Париж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ЧО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Париж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Грязнуля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Создает</a:t>
                      </a:r>
                      <a:r>
                        <a:rPr lang="ru-RU" sz="1800" baseline="0" dirty="0" smtClean="0"/>
                        <a:t> пыльные бури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отбеливатель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Тулза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Канзас-Сити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Супер-Парень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Обладает суперсилой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другие </a:t>
                      </a:r>
                      <a:r>
                        <a:rPr lang="ru-RU" sz="1800" dirty="0" err="1" smtClean="0"/>
                        <a:t>супермачо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Метрополис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СП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Готэм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Злая</a:t>
                      </a:r>
                      <a:r>
                        <a:rPr lang="ru-RU" sz="1800" baseline="0" dirty="0" smtClean="0"/>
                        <a:t> Тетка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Бывает очень,</a:t>
                      </a:r>
                      <a:r>
                        <a:rPr lang="ru-RU" sz="1800" baseline="0" dirty="0" smtClean="0"/>
                        <a:t> очень злой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Рим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ЗТ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Рим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90995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Жаба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Язык справедливости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насекомые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Лондон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ЖА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Бат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Библиотекарь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Найдет всё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Спрингфилд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БИ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Луисвиль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Гусыня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Летает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Миннеаполис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ГУ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Миннеаполис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  <a:tr h="636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Нарисованный человечек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Изображает людей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игра «Виселица»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Лондон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НЧ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ru-RU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/>
                        <a:t>Бородейл</a:t>
                      </a:r>
                      <a:endParaRPr lang="ru-RU" sz="18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1057</Words>
  <Application>Microsoft Office PowerPoint</Application>
  <PresentationFormat>Widescreen</PresentationFormat>
  <Paragraphs>552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БД</vt:lpstr>
      <vt:lpstr>Нормализация таблиц БД</vt:lpstr>
      <vt:lpstr>1NF</vt:lpstr>
      <vt:lpstr>PowerPoint Presentation</vt:lpstr>
      <vt:lpstr>PowerPoint Presentation</vt:lpstr>
      <vt:lpstr>PowerPoint Presentation</vt:lpstr>
      <vt:lpstr>PowerPoint Presentation</vt:lpstr>
      <vt:lpstr>Функциональная зависимость: T.x -&gt; T.y</vt:lpstr>
      <vt:lpstr>PowerPoint Presentation</vt:lpstr>
      <vt:lpstr>Частичная функциональная зависимость</vt:lpstr>
      <vt:lpstr>2NF</vt:lpstr>
      <vt:lpstr>PowerPoint Presentation</vt:lpstr>
      <vt:lpstr>PowerPoint Presentation</vt:lpstr>
      <vt:lpstr>Транзитивная функциональная зависимость</vt:lpstr>
      <vt:lpstr>3NF</vt:lpstr>
      <vt:lpstr>Детерминант</vt:lpstr>
      <vt:lpstr>BCNF</vt:lpstr>
      <vt:lpstr>Разница между BCNF и 3NF</vt:lpstr>
      <vt:lpstr>PowerPoint Presentation</vt:lpstr>
      <vt:lpstr>4NF</vt:lpstr>
      <vt:lpstr>Последствия нормализации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Vanyasin</dc:creator>
  <cp:lastModifiedBy>Nikita Vanyasin</cp:lastModifiedBy>
  <cp:revision>26</cp:revision>
  <dcterms:created xsi:type="dcterms:W3CDTF">2016-03-01T14:39:57Z</dcterms:created>
  <dcterms:modified xsi:type="dcterms:W3CDTF">2017-02-13T11:24:47Z</dcterms:modified>
</cp:coreProperties>
</file>