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4" r:id="rId3"/>
    <p:sldId id="302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69" r:id="rId17"/>
    <p:sldId id="283" r:id="rId18"/>
    <p:sldId id="285" r:id="rId19"/>
    <p:sldId id="278" r:id="rId20"/>
    <p:sldId id="279" r:id="rId21"/>
    <p:sldId id="299" r:id="rId22"/>
    <p:sldId id="280" r:id="rId23"/>
    <p:sldId id="281" r:id="rId24"/>
    <p:sldId id="282" r:id="rId25"/>
    <p:sldId id="294" r:id="rId26"/>
    <p:sldId id="295" r:id="rId27"/>
    <p:sldId id="293" r:id="rId28"/>
    <p:sldId id="316" r:id="rId29"/>
    <p:sldId id="296" r:id="rId30"/>
    <p:sldId id="297" r:id="rId31"/>
    <p:sldId id="298" r:id="rId32"/>
  </p:sldIdLst>
  <p:sldSz cx="12192000" cy="6858000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57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EFB9C-81C8-4618-A80A-EEFBB914C5F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2699-661A-449E-9B90-D593A6C62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целостность данных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4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 кортежей определяется как произведение числа кортежей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6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Реализуется при помощи оператора </a:t>
            </a:r>
            <a:r>
              <a:rPr lang="en-US" dirty="0" smtClean="0"/>
              <a:t>HAVING </a:t>
            </a:r>
            <a:r>
              <a:rPr lang="ru-RU" dirty="0" smtClean="0"/>
              <a:t>и</a:t>
            </a:r>
            <a:r>
              <a:rPr lang="ru-RU" baseline="0" dirty="0" smtClean="0"/>
              <a:t> подзапросов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7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Бизнес</a:t>
            </a:r>
            <a:r>
              <a:rPr lang="ru-RU" baseline="0" dirty="0" smtClean="0"/>
              <a:t> логика </a:t>
            </a:r>
            <a:r>
              <a:rPr lang="ru-RU" baseline="0" dirty="0" err="1" smtClean="0"/>
              <a:t>валидации</a:t>
            </a:r>
            <a:r>
              <a:rPr lang="ru-RU" baseline="0" dirty="0" smtClean="0"/>
              <a:t> может меняться гораздо чаще чем схема данных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0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9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http://www.slideshare.net/jakodongo/relational-algebradatabase-systems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Найти</a:t>
            </a:r>
            <a:r>
              <a:rPr lang="ru-RU" baseline="0" dirty="0" smtClean="0"/>
              <a:t> БД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9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[MINUS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…]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8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[INTERSECT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…]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2699-661A-449E-9B90-D593A6C62F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42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7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7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8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8429-723B-479C-ADC9-670A687B2006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7811-A951-48DF-98D9-0AFC4FBF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6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85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88" y="0"/>
            <a:ext cx="10515600" cy="1325563"/>
          </a:xfrm>
        </p:spPr>
        <p:txBody>
          <a:bodyPr/>
          <a:lstStyle/>
          <a:p>
            <a:r>
              <a:rPr lang="en-US" dirty="0" smtClean="0"/>
              <a:t>ON UPDATE ….</a:t>
            </a:r>
            <a:br>
              <a:rPr lang="en-US" dirty="0" smtClean="0"/>
            </a:br>
            <a:r>
              <a:rPr lang="en-US" dirty="0" smtClean="0"/>
              <a:t>ON DELETE ….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630458"/>
          <a:ext cx="9578330" cy="1706880"/>
        </p:xfrm>
        <a:graphic>
          <a:graphicData uri="http://schemas.openxmlformats.org/drawingml/2006/table">
            <a:tbl>
              <a:tblPr/>
              <a:tblGrid>
                <a:gridCol w="1402181"/>
                <a:gridCol w="2429151"/>
                <a:gridCol w="1915666"/>
                <a:gridCol w="1915666"/>
                <a:gridCol w="19156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LastName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Hansen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Timoteivn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Borgvn 23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Kari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Storgt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Stavanger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3755745"/>
          <a:ext cx="3636610" cy="2133600"/>
        </p:xfrm>
        <a:graphic>
          <a:graphicData uri="http://schemas.openxmlformats.org/drawingml/2006/table">
            <a:tbl>
              <a:tblPr/>
              <a:tblGrid>
                <a:gridCol w="971474"/>
                <a:gridCol w="1518742"/>
                <a:gridCol w="114639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CreationDate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2015-02-01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2015-02-02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28730" y="3508081"/>
            <a:ext cx="75202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Orders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# …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PRIMARY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FOREIGN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 REFERENCES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Persons(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 ON DELETE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CASCADE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94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</a:p>
          <a:p>
            <a:r>
              <a:rPr lang="en-US" dirty="0" smtClean="0"/>
              <a:t>RESTRICT</a:t>
            </a:r>
          </a:p>
          <a:p>
            <a:r>
              <a:rPr lang="en-US" dirty="0" smtClean="0"/>
              <a:t>SET NULL</a:t>
            </a:r>
          </a:p>
          <a:p>
            <a:r>
              <a:rPr lang="en-US" dirty="0" smtClean="0"/>
              <a:t>SET DEFAULT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0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918222"/>
            <a:ext cx="7181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Persons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Address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City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 </a:t>
            </a:r>
            <a:r>
              <a:rPr lang="en-US" sz="2400" b="1" dirty="0">
                <a:solidFill>
                  <a:srgbClr val="444444"/>
                </a:solidFill>
                <a:latin typeface="Consolas" panose="020B0609020204030204" pitchFamily="49" charset="0"/>
              </a:rPr>
              <a:t>DEFAULT '</a:t>
            </a:r>
            <a:r>
              <a:rPr lang="en-US" sz="24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Sandnes</a:t>
            </a:r>
            <a:r>
              <a:rPr lang="en-US" sz="2400" b="1" dirty="0">
                <a:solidFill>
                  <a:srgbClr val="444444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20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842" y="133945"/>
            <a:ext cx="9740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Orders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CreationDate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DATETIME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DEFAULT CURRENT_TIMESTAMP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PRIMARY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  <p:sp>
        <p:nvSpPr>
          <p:cNvPr id="8" name="Rectangle 7"/>
          <p:cNvSpPr/>
          <p:nvPr/>
        </p:nvSpPr>
        <p:spPr>
          <a:xfrm>
            <a:off x="509842" y="3203281"/>
            <a:ext cx="112219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Orders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CreationDate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DATETIME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ON UPDATE CURRENT_TIMESTAMP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PRIMARY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17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8443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Persons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Address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City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(255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Age</a:t>
            </a:r>
            <a:r>
              <a:rPr lang="ru-RU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CHECK (Age &gt;= 18)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Не поддерживается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MySQL!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18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алгебра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совокупность </a:t>
            </a:r>
            <a:r>
              <a:rPr lang="ru-RU" dirty="0"/>
              <a:t>операций над </a:t>
            </a:r>
            <a:r>
              <a:rPr lang="ru-RU" dirty="0" smtClean="0"/>
              <a:t>отношениями.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перандами </a:t>
            </a:r>
            <a:r>
              <a:rPr lang="ru-RU" dirty="0"/>
              <a:t>и результатами операций являются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195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</a:t>
            </a:r>
            <a:r>
              <a:rPr lang="ru-RU" dirty="0" smtClean="0"/>
              <a:t>выборка, селекция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120865" cy="4940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/>
              <a:t>C</a:t>
            </a:r>
            <a:r>
              <a:rPr lang="ru-RU" sz="4400" dirty="0"/>
              <a:t> = σ</a:t>
            </a:r>
            <a:r>
              <a:rPr lang="en-US" sz="4400" baseline="-25000" dirty="0"/>
              <a:t>F </a:t>
            </a:r>
            <a:r>
              <a:rPr lang="ru-RU" sz="4400" dirty="0"/>
              <a:t>(</a:t>
            </a:r>
            <a:r>
              <a:rPr lang="en-US" sz="4400" dirty="0"/>
              <a:t>A</a:t>
            </a:r>
            <a:r>
              <a:rPr lang="ru-RU" sz="4400" dirty="0" smtClean="0"/>
              <a:t>)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ПС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course = 2;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783" y="1486694"/>
            <a:ext cx="3816417" cy="44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ru-RU" dirty="0" smtClean="0"/>
              <a:t>(проекция)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8242" cy="484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C = </a:t>
            </a:r>
            <a:r>
              <a:rPr lang="ru-RU" sz="4400" dirty="0"/>
              <a:t>π</a:t>
            </a:r>
            <a:r>
              <a:rPr lang="en-US" sz="4400" baseline="-25000" dirty="0"/>
              <a:t>S </a:t>
            </a:r>
            <a:r>
              <a:rPr lang="en-US" sz="4400" dirty="0"/>
              <a:t>(A) </a:t>
            </a:r>
            <a:endParaRPr lang="ru-RU" sz="4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083" y="1690688"/>
            <a:ext cx="3748740" cy="43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</a:t>
            </a:r>
            <a:r>
              <a:rPr lang="ru-RU" dirty="0" smtClean="0"/>
              <a:t>объединение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940748"/>
            <a:ext cx="23774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 S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24" y="365125"/>
            <a:ext cx="3670273" cy="4681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847792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Пары </a:t>
            </a:r>
            <a:r>
              <a:rPr lang="en-US" sz="2800" dirty="0" smtClean="0"/>
              <a:t>(</a:t>
            </a:r>
            <a:r>
              <a:rPr lang="ru-RU" sz="2800" dirty="0" smtClean="0"/>
              <a:t>атрибут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ru-RU" sz="2800" dirty="0" smtClean="0"/>
              <a:t>тип атрибута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b="1" dirty="0" smtClean="0"/>
              <a:t>должны совпадать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830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91326" y="1825625"/>
            <a:ext cx="4562474" cy="4351338"/>
          </a:xfrm>
        </p:spPr>
        <p:txBody>
          <a:bodyPr/>
          <a:lstStyle/>
          <a:p>
            <a:r>
              <a:rPr lang="ru-RU" dirty="0" smtClean="0"/>
              <a:t>Вставка новых кортежей</a:t>
            </a:r>
            <a:endParaRPr lang="ru-RU" dirty="0"/>
          </a:p>
          <a:p>
            <a:r>
              <a:rPr lang="ru-RU" dirty="0" smtClean="0"/>
              <a:t>Изменение существующих</a:t>
            </a:r>
          </a:p>
          <a:p>
            <a:r>
              <a:rPr lang="ru-RU" dirty="0" smtClean="0"/>
              <a:t>Удаление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916"/>
            <a:ext cx="5896598" cy="58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атрибуты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year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publications WHERE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release_date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‘2016-01-01’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year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publications WHERE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release_date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2015-01-01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7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 (</a:t>
            </a:r>
            <a:r>
              <a:rPr lang="ru-RU" dirty="0" smtClean="0"/>
              <a:t>разность, </a:t>
            </a:r>
            <a:r>
              <a:rPr lang="en-US" dirty="0" smtClean="0"/>
              <a:t>set difference)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</a:t>
            </a:r>
            <a:r>
              <a:rPr lang="ru-RU" sz="4000" dirty="0" smtClean="0"/>
              <a:t> </a:t>
            </a:r>
            <a:r>
              <a:rPr lang="ru-RU" sz="4000" dirty="0"/>
              <a:t>= </a:t>
            </a:r>
            <a:r>
              <a:rPr lang="en-US" sz="4000" dirty="0" smtClean="0"/>
              <a:t>R </a:t>
            </a:r>
            <a:r>
              <a:rPr lang="ru-RU" sz="4000" dirty="0" smtClean="0"/>
              <a:t>- </a:t>
            </a:r>
            <a:r>
              <a:rPr lang="en-US" sz="4000" dirty="0"/>
              <a:t>S</a:t>
            </a:r>
            <a:endParaRPr lang="ru-RU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851" y="1690688"/>
            <a:ext cx="3805840" cy="4187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784461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Пары </a:t>
            </a:r>
            <a:r>
              <a:rPr lang="en-US" sz="2800" dirty="0" smtClean="0"/>
              <a:t>(</a:t>
            </a:r>
            <a:r>
              <a:rPr lang="ru-RU" sz="2800" dirty="0" smtClean="0"/>
              <a:t>атрибут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ru-RU" sz="2800" dirty="0" smtClean="0"/>
              <a:t>тип атрибута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b="1" dirty="0" smtClean="0"/>
              <a:t>должны совпадать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932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 (</a:t>
            </a:r>
            <a:r>
              <a:rPr lang="ru-RU" dirty="0" smtClean="0"/>
              <a:t>пересечение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2000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=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∩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51" y="1553421"/>
            <a:ext cx="3994740" cy="4623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784461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Пары </a:t>
            </a:r>
            <a:r>
              <a:rPr lang="en-US" sz="2800" dirty="0" smtClean="0"/>
              <a:t>(</a:t>
            </a:r>
            <a:r>
              <a:rPr lang="ru-RU" sz="2800" dirty="0" smtClean="0"/>
              <a:t>атрибут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ru-RU" sz="2800" dirty="0" smtClean="0"/>
              <a:t>тип атрибута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b="1" dirty="0" smtClean="0"/>
              <a:t>должны совпадать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819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(Cartesian product)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453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sz="4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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p.char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q.number</a:t>
            </a: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  <a:endParaRPr lang="ru-RU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52736" y="1690688"/>
            <a:ext cx="5843964" cy="3795712"/>
            <a:chOff x="5852736" y="1690688"/>
            <a:chExt cx="5843964" cy="37957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736" y="1690688"/>
              <a:ext cx="5843964" cy="37957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085754" y="2662308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ym typeface="Symbol" panose="05050102010706020507" pitchFamily="18" charset="2"/>
                </a:rPr>
                <a:t></a:t>
              </a:r>
              <a:endParaRPr lang="ru-RU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(</a:t>
            </a:r>
            <a:r>
              <a:rPr lang="ru-RU" dirty="0" smtClean="0"/>
              <a:t>переименование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11"/>
            <a:ext cx="3168192" cy="4555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 descr="\rho_{a / b}(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06" y="1655943"/>
            <a:ext cx="1631035" cy="5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91726" y="1621411"/>
            <a:ext cx="3168192" cy="455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0784" y="1621411"/>
            <a:ext cx="3168192" cy="455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(</a:t>
            </a:r>
            <a:r>
              <a:rPr lang="ru-RU" dirty="0" smtClean="0"/>
              <a:t>расширение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1" y="1621411"/>
            <a:ext cx="11928049" cy="4555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CONCAT(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user.first_name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‘ ‘,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user.last_name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(</a:t>
            </a:r>
            <a:r>
              <a:rPr lang="ru-RU" dirty="0" smtClean="0"/>
              <a:t>деление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4823" cy="6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= R </a:t>
            </a:r>
            <a:r>
              <a:rPr lang="ru-RU" sz="3600" dirty="0" smtClean="0"/>
              <a:t>÷</a:t>
            </a:r>
            <a:r>
              <a:rPr lang="en-US" sz="3600" dirty="0" smtClean="0"/>
              <a:t> S</a:t>
            </a:r>
            <a:endParaRPr lang="ru-R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87" y="2718110"/>
            <a:ext cx="9639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791715"/>
              </p:ext>
            </p:extLst>
          </p:nvPr>
        </p:nvGraphicFramePr>
        <p:xfrm>
          <a:off x="838200" y="1825625"/>
          <a:ext cx="338967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835"/>
                <a:gridCol w="16948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Номер_поставщика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Номер_детали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366816"/>
              </p:ext>
            </p:extLst>
          </p:nvPr>
        </p:nvGraphicFramePr>
        <p:xfrm>
          <a:off x="4540045" y="1825625"/>
          <a:ext cx="16948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8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Номер_детали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820032"/>
              </p:ext>
            </p:extLst>
          </p:nvPr>
        </p:nvGraphicFramePr>
        <p:xfrm>
          <a:off x="8468033" y="1825625"/>
          <a:ext cx="3291348" cy="174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348"/>
              </a:tblGrid>
              <a:tr h="1375236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Поставщики,</a:t>
                      </a:r>
                      <a:r>
                        <a:rPr lang="ru-RU" baseline="0" dirty="0" smtClean="0"/>
                        <a:t> которые поставляли все указанные детали</a:t>
                      </a:r>
                      <a:endParaRPr lang="ru-RU" dirty="0"/>
                    </a:p>
                  </a:txBody>
                  <a:tcPr/>
                </a:tc>
              </a:tr>
              <a:tr h="348584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735097" y="2930013"/>
            <a:ext cx="118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r>
              <a:rPr lang="ru-RU" dirty="0" smtClean="0"/>
              <a:t> (Агрегирование)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017336"/>
            <a:ext cx="3215326" cy="377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COUNT(*)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63359" y="2017335"/>
            <a:ext cx="4995420" cy="377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product.price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product;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68906"/>
            <a:ext cx="9765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Отрицательная цена</a:t>
            </a:r>
          </a:p>
          <a:p>
            <a:r>
              <a:rPr lang="ru-RU" dirty="0" smtClean="0"/>
              <a:t>Билет на несуществующий рейс</a:t>
            </a:r>
          </a:p>
          <a:p>
            <a:r>
              <a:rPr lang="ru-RU" dirty="0" smtClean="0"/>
              <a:t>Нумерация домов поменялась, но адреса жильцов – старые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Изменения утеряны после отключения электричества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4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Выбрать предметную область</a:t>
            </a:r>
          </a:p>
          <a:p>
            <a:r>
              <a:rPr lang="ru-RU" dirty="0"/>
              <a:t>Нарисовать </a:t>
            </a:r>
            <a:r>
              <a:rPr lang="en-US" dirty="0"/>
              <a:t>ER</a:t>
            </a:r>
            <a:r>
              <a:rPr lang="ru-RU" dirty="0"/>
              <a:t>-диаграмму, с указанием внешних ключей и типов </a:t>
            </a:r>
            <a:r>
              <a:rPr lang="ru-RU" dirty="0" smtClean="0"/>
              <a:t>связей (можно </a:t>
            </a:r>
            <a:r>
              <a:rPr lang="ru-RU" dirty="0"/>
              <a:t>не именовать </a:t>
            </a:r>
            <a:r>
              <a:rPr lang="ru-RU" dirty="0" smtClean="0"/>
              <a:t>связи)</a:t>
            </a:r>
          </a:p>
          <a:p>
            <a:r>
              <a:rPr lang="ru-RU" dirty="0" smtClean="0"/>
              <a:t>Написать запросы для создания таблиц </a:t>
            </a:r>
            <a:endParaRPr lang="ru-RU" dirty="0" smtClean="0"/>
          </a:p>
          <a:p>
            <a:r>
              <a:rPr lang="ru-RU" dirty="0"/>
              <a:t>Добавить внешние ключи, где нужно</a:t>
            </a:r>
          </a:p>
          <a:p>
            <a:r>
              <a:rPr lang="ru-RU" dirty="0" smtClean="0"/>
              <a:t>Не </a:t>
            </a:r>
            <a:r>
              <a:rPr lang="ru-RU" dirty="0" smtClean="0"/>
              <a:t>менее 8 таблиц</a:t>
            </a:r>
          </a:p>
          <a:p>
            <a:r>
              <a:rPr lang="ru-RU" dirty="0" smtClean="0"/>
              <a:t>Добавить таблицы в свою </a:t>
            </a:r>
            <a:r>
              <a:rPr lang="ru-RU" dirty="0" smtClean="0"/>
              <a:t>БД</a:t>
            </a:r>
            <a:endParaRPr lang="en-US" dirty="0" smtClean="0"/>
          </a:p>
          <a:p>
            <a:r>
              <a:rPr lang="ru-RU" dirty="0" smtClean="0"/>
              <a:t>Написать запросы на вставку начальных данных (не менее 6 строк в каждой таблице, лучше больше)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59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</a:t>
            </a:r>
            <a:r>
              <a:rPr lang="ru-RU" dirty="0" smtClean="0"/>
              <a:t>№2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2 запроса на вставку данных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VALUES</a:t>
            </a:r>
            <a:endParaRPr lang="ru-RU" dirty="0" smtClean="0"/>
          </a:p>
          <a:p>
            <a:pPr lvl="1"/>
            <a:r>
              <a:rPr lang="ru-RU" dirty="0" smtClean="0"/>
              <a:t>на основе </a:t>
            </a:r>
            <a:r>
              <a:rPr lang="en-US" dirty="0" smtClean="0"/>
              <a:t>SELECT</a:t>
            </a:r>
            <a:endParaRPr lang="ru-RU" dirty="0" smtClean="0"/>
          </a:p>
          <a:p>
            <a:r>
              <a:rPr lang="ru-RU" dirty="0" smtClean="0"/>
              <a:t>2 запроса на выборку</a:t>
            </a:r>
          </a:p>
          <a:p>
            <a:pPr lvl="1"/>
            <a:r>
              <a:rPr lang="ru-RU" dirty="0" smtClean="0"/>
              <a:t>Один с агрегированием</a:t>
            </a:r>
          </a:p>
          <a:p>
            <a:pPr lvl="1"/>
            <a:r>
              <a:rPr lang="ru-RU" dirty="0" smtClean="0"/>
              <a:t>Один с условием</a:t>
            </a:r>
          </a:p>
          <a:p>
            <a:r>
              <a:rPr lang="ru-RU" dirty="0" smtClean="0"/>
              <a:t>2 запроса на удаление, с условием</a:t>
            </a:r>
          </a:p>
          <a:p>
            <a:r>
              <a:rPr lang="ru-RU" dirty="0" smtClean="0"/>
              <a:t>2 запроса на обновление, с условиями</a:t>
            </a:r>
            <a:endParaRPr lang="en-US" dirty="0" smtClean="0"/>
          </a:p>
          <a:p>
            <a:r>
              <a:rPr lang="ru-RU" dirty="0"/>
              <a:t>2 запроса </a:t>
            </a:r>
            <a:r>
              <a:rPr lang="en-US" dirty="0" smtClean="0"/>
              <a:t>c UNION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DISTINCT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675"/>
            <a:ext cx="10515600" cy="5472288"/>
          </a:xfrm>
        </p:spPr>
        <p:txBody>
          <a:bodyPr/>
          <a:lstStyle/>
          <a:p>
            <a:r>
              <a:rPr lang="ru-RU" dirty="0" smtClean="0"/>
              <a:t>Обязательность данных – </a:t>
            </a:r>
            <a:r>
              <a:rPr lang="en-US" dirty="0" smtClean="0"/>
              <a:t>NOT NULL</a:t>
            </a:r>
          </a:p>
          <a:p>
            <a:r>
              <a:rPr lang="ru-RU" dirty="0" smtClean="0"/>
              <a:t>Целостность таблицы – уникальность значений</a:t>
            </a:r>
          </a:p>
          <a:p>
            <a:r>
              <a:rPr lang="ru-RU" dirty="0" smtClean="0"/>
              <a:t>Ссылочная целостность – внешние ключи</a:t>
            </a:r>
          </a:p>
          <a:p>
            <a:endParaRPr lang="ru-RU" dirty="0" smtClean="0"/>
          </a:p>
          <a:p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ru-RU" dirty="0" smtClean="0"/>
              <a:t>Бизнес-правила </a:t>
            </a:r>
          </a:p>
          <a:p>
            <a:endParaRPr lang="ru-RU" dirty="0" smtClean="0"/>
          </a:p>
          <a:p>
            <a:r>
              <a:rPr lang="ru-RU" dirty="0" smtClean="0"/>
              <a:t>Непротиворечивость – механизм транзакций</a:t>
            </a:r>
            <a:endParaRPr lang="en-US" dirty="0" smtClean="0"/>
          </a:p>
          <a:p>
            <a:r>
              <a:rPr lang="ru-RU" dirty="0"/>
              <a:t>Физическая целостность - механизм транзакций</a:t>
            </a:r>
          </a:p>
        </p:txBody>
      </p:sp>
    </p:spTree>
    <p:extLst>
      <p:ext uri="{BB962C8B-B14F-4D97-AF65-F5344CB8AC3E}">
        <p14:creationId xmlns:p14="http://schemas.microsoft.com/office/powerpoint/2010/main" val="36200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8" y="-82931"/>
            <a:ext cx="10515600" cy="1325563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361778"/>
            <a:ext cx="8506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 </a:t>
            </a:r>
            <a:r>
              <a:rPr lang="ru-RU" sz="2400" i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название_таблицы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column_name1 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data_type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444444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 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column_name2 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data_type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444444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 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i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column_name3 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data_type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444444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 </a:t>
            </a:r>
            <a:r>
              <a:rPr lang="en-US" sz="2400" i="1" dirty="0" err="1">
                <a:solidFill>
                  <a:srgbClr val="444444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....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37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109048"/>
            <a:ext cx="8359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car_id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INT,</a:t>
            </a:r>
          </a:p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brand VARCHAR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NOT NULL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109048"/>
            <a:ext cx="8359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student_no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INT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UNIQUE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VARCHAR,</a:t>
            </a:r>
          </a:p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VARCHAR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22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109048"/>
            <a:ext cx="8359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student_no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INT NOT NULL,</a:t>
            </a:r>
          </a:p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VARCHAR,</a:t>
            </a:r>
          </a:p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VARCHAR,</a:t>
            </a:r>
          </a:p>
          <a:p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PRIMARY </a:t>
            </a:r>
            <a:r>
              <a:rPr lang="en-US" sz="2400" b="1" dirty="0">
                <a:solidFill>
                  <a:srgbClr val="444444"/>
                </a:solidFill>
                <a:latin typeface="Consolas" panose="020B0609020204030204" pitchFamily="49" charset="0"/>
              </a:rPr>
              <a:t>KEY 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student_no</a:t>
            </a:r>
            <a:r>
              <a:rPr lang="en-US" sz="2400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51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6" y="-79256"/>
            <a:ext cx="10515600" cy="1325563"/>
          </a:xfrm>
        </p:spPr>
        <p:txBody>
          <a:bodyPr/>
          <a:lstStyle/>
          <a:p>
            <a:r>
              <a:rPr lang="ru-RU" dirty="0" smtClean="0"/>
              <a:t>Внешние ключи – </a:t>
            </a:r>
            <a:r>
              <a:rPr lang="en-US" dirty="0" smtClean="0"/>
              <a:t>foreign keys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2455" y="1101028"/>
          <a:ext cx="9578330" cy="1706880"/>
        </p:xfrm>
        <a:graphic>
          <a:graphicData uri="http://schemas.openxmlformats.org/drawingml/2006/table">
            <a:tbl>
              <a:tblPr/>
              <a:tblGrid>
                <a:gridCol w="1402181"/>
                <a:gridCol w="2429151"/>
                <a:gridCol w="1915666"/>
                <a:gridCol w="1915666"/>
                <a:gridCol w="19156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Hansen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Timoteivn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Borgvn 23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Kari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Storgt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Stavanger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41386" y="3344265"/>
          <a:ext cx="3892983" cy="2133600"/>
        </p:xfrm>
        <a:graphic>
          <a:graphicData uri="http://schemas.openxmlformats.org/drawingml/2006/table">
            <a:tbl>
              <a:tblPr/>
              <a:tblGrid>
                <a:gridCol w="1039961"/>
                <a:gridCol w="1382945"/>
                <a:gridCol w="14700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CreationDate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2015-02-01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2015-02-02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01882" y="3178897"/>
            <a:ext cx="7520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CREATE TABLE Orders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NOT NULL,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CreationDate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DATE,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44444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PRIMARY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FOREIGN 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KEY 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 REFERENCES </a:t>
            </a:r>
            <a:r>
              <a:rPr lang="en-US" sz="24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Persons(</a:t>
            </a:r>
            <a:r>
              <a:rPr lang="en-US" sz="2400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31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99536d9da86de031337a67c0cb518388f67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679</Words>
  <Application>Microsoft Office PowerPoint</Application>
  <PresentationFormat>Widescreen</PresentationFormat>
  <Paragraphs>293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БД</vt:lpstr>
      <vt:lpstr>PowerPoint Presentation</vt:lpstr>
      <vt:lpstr>PowerPoint Presentation</vt:lpstr>
      <vt:lpstr>PowerPoint Presentation</vt:lpstr>
      <vt:lpstr>Constraints</vt:lpstr>
      <vt:lpstr>NOT NULL</vt:lpstr>
      <vt:lpstr>UNIQUE</vt:lpstr>
      <vt:lpstr>Primary Key</vt:lpstr>
      <vt:lpstr>Внешние ключи – foreign keys</vt:lpstr>
      <vt:lpstr>ON UPDATE …. ON DELETE ….</vt:lpstr>
      <vt:lpstr>PowerPoint Presentation</vt:lpstr>
      <vt:lpstr>DEFAULT</vt:lpstr>
      <vt:lpstr>PowerPoint Presentation</vt:lpstr>
      <vt:lpstr>CHECK</vt:lpstr>
      <vt:lpstr>PowerPoint Presentation</vt:lpstr>
      <vt:lpstr>Реляционная алгебра</vt:lpstr>
      <vt:lpstr>SELECT (выборка, селекция)</vt:lpstr>
      <vt:lpstr>PROJECT (проекция)</vt:lpstr>
      <vt:lpstr>UNION (объединение)</vt:lpstr>
      <vt:lpstr>PowerPoint Presentation</vt:lpstr>
      <vt:lpstr>PowerPoint Presentation</vt:lpstr>
      <vt:lpstr>MINUS (разность, set difference)</vt:lpstr>
      <vt:lpstr>INTERSECT (пересечение)</vt:lpstr>
      <vt:lpstr>TIMES (Cartesian product)</vt:lpstr>
      <vt:lpstr>RENAME (переименование)</vt:lpstr>
      <vt:lpstr>EXTEND (расширение)</vt:lpstr>
      <vt:lpstr>DIVISION (деление)</vt:lpstr>
      <vt:lpstr>PowerPoint Presentation</vt:lpstr>
      <vt:lpstr>AGGREGATE (Агрегирование)</vt:lpstr>
      <vt:lpstr>Лабораторная работа №1</vt:lpstr>
      <vt:lpstr>Лабораторная работа №2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БД</dc:title>
  <dc:creator>Nikita Vanyasin</dc:creator>
  <cp:lastModifiedBy>Nikita Vanyasin</cp:lastModifiedBy>
  <cp:revision>62</cp:revision>
  <dcterms:created xsi:type="dcterms:W3CDTF">2015-03-11T20:05:14Z</dcterms:created>
  <dcterms:modified xsi:type="dcterms:W3CDTF">2017-02-13T17:14:20Z</dcterms:modified>
</cp:coreProperties>
</file>