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3" r:id="rId5"/>
    <p:sldId id="264" r:id="rId6"/>
    <p:sldId id="278" r:id="rId7"/>
    <p:sldId id="259" r:id="rId8"/>
    <p:sldId id="260" r:id="rId9"/>
    <p:sldId id="261" r:id="rId10"/>
    <p:sldId id="285" r:id="rId11"/>
    <p:sldId id="265" r:id="rId12"/>
    <p:sldId id="266" r:id="rId13"/>
    <p:sldId id="267" r:id="rId14"/>
    <p:sldId id="269" r:id="rId15"/>
    <p:sldId id="272" r:id="rId16"/>
    <p:sldId id="270" r:id="rId17"/>
    <p:sldId id="284" r:id="rId18"/>
    <p:sldId id="279" r:id="rId19"/>
    <p:sldId id="280" r:id="rId20"/>
    <p:sldId id="281" r:id="rId21"/>
    <p:sldId id="282" r:id="rId22"/>
    <p:sldId id="286" r:id="rId23"/>
    <p:sldId id="263" r:id="rId24"/>
  </p:sldIdLst>
  <p:sldSz cx="12192000" cy="6858000"/>
  <p:notesSz cx="6858000" cy="9144000"/>
  <p:custDataLst>
    <p:tags r:id="rId2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2394" autoAdjust="0"/>
  </p:normalViewPr>
  <p:slideViewPr>
    <p:cSldViewPr snapToGrid="0">
      <p:cViewPr varScale="1">
        <p:scale>
          <a:sx n="96" d="100"/>
          <a:sy n="96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28254-19D4-45DF-9874-B0AAA9BEFE7B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38130-5E05-417D-B15B-412C2C056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28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MySQL, </a:t>
            </a:r>
            <a:r>
              <a:rPr lang="en-US" dirty="0" smtClean="0"/>
              <a:t>JOIN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smtClean="0"/>
              <a:t>CROSS JOIN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dirty="0" smtClean="0"/>
              <a:t>INNER JOIN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syntactic equivalents (they can replace each other). In standard SQL, they are not equivalent. </a:t>
            </a:r>
            <a:r>
              <a:rPr lang="en-US" dirty="0" smtClean="0"/>
              <a:t>INNER JOIN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with an </a:t>
            </a:r>
            <a:r>
              <a:rPr lang="en-US" dirty="0" smtClean="0"/>
              <a:t>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clause, </a:t>
            </a:r>
            <a:r>
              <a:rPr lang="en-US" dirty="0" smtClean="0"/>
              <a:t>CROSS JOIN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otherwise.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8130-5E05-417D-B15B-412C2C056B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89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return all rows from the suppliers and orders tables where there is a matching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supplier_id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in both the suppliers and orders tables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rows for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NVIDIA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supplier table would be omitted, since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supplier_id's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10002 and 10003 do not exist in both tables. The row for 500127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from the orders table would be omitted, since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supplier_id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10004 does not exist in the suppliers table.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8130-5E05-417D-B15B-412C2C056B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88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8130-5E05-417D-B15B-412C2C056B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67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8130-5E05-417D-B15B-412C2C056B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8130-5E05-417D-B15B-412C2C056B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89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NATURAL JOIN of two tables is defined to be semantically equivalent to an INNER JOIN or a LEFT JOIN with a USING clause that names all columns that exist in both tables.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8130-5E05-417D-B15B-412C2C056B5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72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8130-5E05-417D-B15B-412C2C056B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90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8130-5E05-417D-B15B-412C2C056B5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65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8130-5E05-417D-B15B-412C2C056B5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28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38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58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94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5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8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30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6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0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90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18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5563-8390-4F09-BF2A-C760E1516931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5E5D-9200-4F5D-803F-9B60D5ED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9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БД</a:t>
            </a:r>
            <a:br>
              <a:rPr lang="ru-RU" dirty="0" smtClean="0"/>
            </a:br>
            <a:r>
              <a:rPr lang="ru-RU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3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8" y="1447673"/>
            <a:ext cx="529437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table1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NATURAL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table2;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pic>
        <p:nvPicPr>
          <p:cNvPr id="1026" name="Picture 2" descr="Pictorial presentation of MySQL NATURAL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273" y="799179"/>
            <a:ext cx="52768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0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[OUTER] JOIN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columns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table2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table1.column = table2.column;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47" name="Picture 3" descr="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41" y="807348"/>
            <a:ext cx="3644486" cy="218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5113540"/>
            <a:ext cx="11267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333333"/>
                </a:solidFill>
                <a:latin typeface="Helvetica Neue"/>
              </a:rPr>
              <a:t>Вернет все записи из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table1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, соединив с теми 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записи из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table2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, для которых выполняется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JOIN CONDITION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7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7" y="1978656"/>
            <a:ext cx="10702788" cy="28823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tech_order.order_id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tech_order.order_date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supplier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tech_order.supplier_id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802623"/>
            <a:ext cx="41100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22332" y="-86014"/>
            <a:ext cx="58808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15650"/>
              </p:ext>
            </p:extLst>
          </p:nvPr>
        </p:nvGraphicFramePr>
        <p:xfrm>
          <a:off x="1674742" y="4912541"/>
          <a:ext cx="8214692" cy="1752600"/>
        </p:xfrm>
        <a:graphic>
          <a:graphicData uri="http://schemas.openxmlformats.org/drawingml/2006/table">
            <a:tbl>
              <a:tblPr/>
              <a:tblGrid>
                <a:gridCol w="2053673"/>
                <a:gridCol w="2053673"/>
                <a:gridCol w="2053673"/>
                <a:gridCol w="205367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500125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500126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500127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NULL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2003/05/1</a:t>
                      </a:r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500128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1000</a:t>
                      </a:r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Hewlett Packard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2003/05/1</a:t>
                      </a:r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8516" y="48094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26402"/>
              </p:ext>
            </p:extLst>
          </p:nvPr>
        </p:nvGraphicFramePr>
        <p:xfrm>
          <a:off x="6695661" y="222279"/>
          <a:ext cx="3952462" cy="1792823"/>
        </p:xfrm>
        <a:graphic>
          <a:graphicData uri="http://schemas.openxmlformats.org/drawingml/2006/table">
            <a:tbl>
              <a:tblPr/>
              <a:tblGrid>
                <a:gridCol w="1976231"/>
                <a:gridCol w="1976231"/>
              </a:tblGrid>
              <a:tr h="28246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0743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59959"/>
              </p:ext>
            </p:extLst>
          </p:nvPr>
        </p:nvGraphicFramePr>
        <p:xfrm>
          <a:off x="1461676" y="222279"/>
          <a:ext cx="4843668" cy="1752600"/>
        </p:xfrm>
        <a:graphic>
          <a:graphicData uri="http://schemas.openxmlformats.org/drawingml/2006/table">
            <a:tbl>
              <a:tblPr/>
              <a:tblGrid>
                <a:gridCol w="1614556"/>
                <a:gridCol w="1614556"/>
                <a:gridCol w="1614556"/>
              </a:tblGrid>
              <a:tr h="314382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2003/05/12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500128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10001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2003/05/1</a:t>
                      </a:r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ru-RU" dirty="0" smtClean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</a:t>
            </a:r>
            <a:r>
              <a:rPr lang="en-US" dirty="0" smtClean="0"/>
              <a:t>[OUTER]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columns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table2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table1.column = table2.column;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5" name="Picture 3" descr="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93" y="541683"/>
            <a:ext cx="3830016" cy="22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4775609"/>
            <a:ext cx="11098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Вернет все записи из </a:t>
            </a:r>
            <a:r>
              <a:rPr lang="en-US" dirty="0" smtClean="0"/>
              <a:t>table2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,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соединив с теми записи из</a:t>
            </a:r>
            <a:r>
              <a:rPr lang="ru-RU" dirty="0" smtClean="0"/>
              <a:t> </a:t>
            </a:r>
            <a:r>
              <a:rPr lang="en-US" dirty="0" smtClean="0"/>
              <a:t>table1</a:t>
            </a:r>
            <a:r>
              <a:rPr lang="ru-RU" dirty="0" smtClean="0"/>
              <a:t>, для которых выполняется </a:t>
            </a:r>
            <a:r>
              <a:rPr lang="en-US" dirty="0" smtClean="0"/>
              <a:t>JOIN CONDITION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2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[OUTER] JOIN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columns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table2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table1.column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table2.column;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9" name="Picture 3" descr="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426" y="556590"/>
            <a:ext cx="3432451" cy="205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5053256"/>
            <a:ext cx="79606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333333"/>
                </a:solidFill>
                <a:latin typeface="Helvetica Neue"/>
              </a:rPr>
              <a:t>Вернет все записи из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table1 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и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table2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, 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для которых выполняется условие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.</a:t>
            </a:r>
            <a:endParaRPr lang="en-US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ru-RU" dirty="0" smtClean="0">
                <a:solidFill>
                  <a:srgbClr val="333333"/>
                </a:solidFill>
                <a:latin typeface="Helvetica Neue"/>
              </a:rPr>
              <a:t>Там где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JOIN CONDITION 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не выполняется, будет выставлено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NULL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ru-RU" b="1" dirty="0" smtClean="0">
                <a:solidFill>
                  <a:srgbClr val="FF0000"/>
                </a:solidFill>
                <a:latin typeface="Helvetica Neue"/>
              </a:rPr>
              <a:t>Отсутствует в </a:t>
            </a:r>
            <a:r>
              <a:rPr lang="en-US" b="1" dirty="0" smtClean="0">
                <a:solidFill>
                  <a:srgbClr val="FF0000"/>
                </a:solidFill>
                <a:latin typeface="Helvetica Neue"/>
              </a:rPr>
              <a:t>MySQL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997" y="2779112"/>
            <a:ext cx="10515600" cy="2707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tech_order.order_id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tech_order.order_date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supplier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order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order.supplier_id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37869" y="-149299"/>
            <a:ext cx="65146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47530" y="48280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854857" y="-175444"/>
            <a:ext cx="58808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76423"/>
              </p:ext>
            </p:extLst>
          </p:nvPr>
        </p:nvGraphicFramePr>
        <p:xfrm>
          <a:off x="6528186" y="132849"/>
          <a:ext cx="3952462" cy="1792823"/>
        </p:xfrm>
        <a:graphic>
          <a:graphicData uri="http://schemas.openxmlformats.org/drawingml/2006/table">
            <a:tbl>
              <a:tblPr/>
              <a:tblGrid>
                <a:gridCol w="1976231"/>
                <a:gridCol w="1976231"/>
              </a:tblGrid>
              <a:tr h="28246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0743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32834"/>
              </p:ext>
            </p:extLst>
          </p:nvPr>
        </p:nvGraphicFramePr>
        <p:xfrm>
          <a:off x="1294201" y="132849"/>
          <a:ext cx="4843668" cy="1752600"/>
        </p:xfrm>
        <a:graphic>
          <a:graphicData uri="http://schemas.openxmlformats.org/drawingml/2006/table">
            <a:tbl>
              <a:tblPr/>
              <a:tblGrid>
                <a:gridCol w="1614556"/>
                <a:gridCol w="1614556"/>
                <a:gridCol w="1614556"/>
              </a:tblGrid>
              <a:tr h="314382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2003/05/12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500128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10001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2003/05/1</a:t>
                      </a:r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ru-RU" dirty="0" smtClean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478"/>
            <a:ext cx="10515600" cy="5928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tech_order.order_id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tech_order.order_date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supplier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tech_order.supplier_id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tech_order.order_id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tech_order.order_date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supplier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tech_order.supplier_id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1092326"/>
            <a:ext cx="9198102" cy="38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i="1" dirty="0" smtClean="0"/>
              <a:t>с точки зрения науки</a:t>
            </a:r>
            <a:endParaRPr lang="ru-R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95346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Natural JOIN</a:t>
            </a:r>
          </a:p>
          <a:p>
            <a:pPr marL="45720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table1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NATURAL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table2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Theta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table1.user_count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table2.user_count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CONCAT(table1.first_name, table1.last_name)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table2.full_name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EquiJOIN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table1.id 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table2.id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Cross JOIN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28" y="2253623"/>
            <a:ext cx="7964559" cy="28823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tech_order.order_date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supplier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order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tech_order.supplier_id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802623"/>
            <a:ext cx="41100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22332" y="-86014"/>
            <a:ext cx="58808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80448"/>
              </p:ext>
            </p:extLst>
          </p:nvPr>
        </p:nvGraphicFramePr>
        <p:xfrm>
          <a:off x="3977307" y="5383611"/>
          <a:ext cx="8214693" cy="1051560"/>
        </p:xfrm>
        <a:graphic>
          <a:graphicData uri="http://schemas.openxmlformats.org/drawingml/2006/table">
            <a:tbl>
              <a:tblPr/>
              <a:tblGrid>
                <a:gridCol w="2738231"/>
                <a:gridCol w="2738231"/>
                <a:gridCol w="273823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1000</a:t>
                      </a:r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NULL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1000</a:t>
                      </a:r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NVIDIA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NULL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8516" y="48094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625" y="-240680"/>
            <a:ext cx="10515600" cy="1325563"/>
          </a:xfrm>
        </p:spPr>
        <p:txBody>
          <a:bodyPr/>
          <a:lstStyle/>
          <a:p>
            <a:r>
              <a:rPr lang="ru-RU" dirty="0" smtClean="0"/>
              <a:t>Подтипы</a:t>
            </a:r>
            <a:r>
              <a:rPr lang="en-US" dirty="0" smtClean="0"/>
              <a:t>: Left </a:t>
            </a:r>
            <a:r>
              <a:rPr lang="en-US" dirty="0" err="1"/>
              <a:t>a</a:t>
            </a:r>
            <a:r>
              <a:rPr lang="en-US" dirty="0" err="1" smtClean="0"/>
              <a:t>ntijoin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8084653" y="2802623"/>
            <a:ext cx="3736125" cy="2448577"/>
            <a:chOff x="8084653" y="2802623"/>
            <a:chExt cx="3736125" cy="2448577"/>
          </a:xfrm>
        </p:grpSpPr>
        <p:grpSp>
          <p:nvGrpSpPr>
            <p:cNvPr id="2" name="Group 1"/>
            <p:cNvGrpSpPr/>
            <p:nvPr/>
          </p:nvGrpSpPr>
          <p:grpSpPr>
            <a:xfrm>
              <a:off x="8084653" y="2802623"/>
              <a:ext cx="3736125" cy="2448577"/>
              <a:chOff x="8084653" y="2802623"/>
              <a:chExt cx="3736125" cy="2448577"/>
            </a:xfrm>
          </p:grpSpPr>
          <p:pic>
            <p:nvPicPr>
              <p:cNvPr id="12290" name="Picture 2" descr="join-left-outer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4653" y="2802623"/>
                <a:ext cx="3736125" cy="2448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803835" y="3694797"/>
                <a:ext cx="775252" cy="4075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8378687" y="3782432"/>
              <a:ext cx="785191" cy="407505"/>
            </a:xfrm>
            <a:prstGeom prst="rect">
              <a:avLst/>
            </a:prstGeom>
            <a:solidFill>
              <a:srgbClr val="98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24408"/>
              </p:ext>
            </p:extLst>
          </p:nvPr>
        </p:nvGraphicFramePr>
        <p:xfrm>
          <a:off x="8318660" y="757583"/>
          <a:ext cx="3952462" cy="1792823"/>
        </p:xfrm>
        <a:graphic>
          <a:graphicData uri="http://schemas.openxmlformats.org/drawingml/2006/table">
            <a:tbl>
              <a:tblPr/>
              <a:tblGrid>
                <a:gridCol w="1976231"/>
                <a:gridCol w="1976231"/>
              </a:tblGrid>
              <a:tr h="28246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0743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876409" y="186588"/>
            <a:ext cx="4582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243410"/>
              </p:ext>
            </p:extLst>
          </p:nvPr>
        </p:nvGraphicFramePr>
        <p:xfrm>
          <a:off x="3084675" y="757583"/>
          <a:ext cx="4843668" cy="1752600"/>
        </p:xfrm>
        <a:graphic>
          <a:graphicData uri="http://schemas.openxmlformats.org/drawingml/2006/table">
            <a:tbl>
              <a:tblPr/>
              <a:tblGrid>
                <a:gridCol w="1614556"/>
                <a:gridCol w="1614556"/>
                <a:gridCol w="1614556"/>
              </a:tblGrid>
              <a:tr h="314382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2003/05/12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500128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10001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2003/05/1</a:t>
                      </a:r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ru-RU" dirty="0" smtClean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</a:p>
          <a:p>
            <a:endParaRPr lang="en-US" dirty="0" smtClean="0"/>
          </a:p>
          <a:p>
            <a:r>
              <a:rPr lang="en-US" dirty="0" smtClean="0"/>
              <a:t>INNER </a:t>
            </a:r>
            <a:r>
              <a:rPr lang="en-US" dirty="0"/>
              <a:t>JOIN </a:t>
            </a:r>
            <a:endParaRPr lang="en-US" dirty="0" smtClean="0"/>
          </a:p>
          <a:p>
            <a:r>
              <a:rPr lang="en-US" dirty="0" smtClean="0"/>
              <a:t>NATURAL JOIN</a:t>
            </a:r>
            <a:endParaRPr lang="en-US" dirty="0" smtClean="0"/>
          </a:p>
          <a:p>
            <a:r>
              <a:rPr lang="en-US" dirty="0" smtClean="0"/>
              <a:t>LEFT [OUTER] </a:t>
            </a:r>
            <a:r>
              <a:rPr lang="en-US" dirty="0"/>
              <a:t>JOIN </a:t>
            </a:r>
            <a:endParaRPr lang="en-US" dirty="0" smtClean="0"/>
          </a:p>
          <a:p>
            <a:r>
              <a:rPr lang="en-US" dirty="0" smtClean="0"/>
              <a:t>RIGHT [OUTER] </a:t>
            </a:r>
            <a:r>
              <a:rPr lang="en-US" dirty="0"/>
              <a:t>JOIN </a:t>
            </a:r>
            <a:endParaRPr lang="en-US" dirty="0" smtClean="0"/>
          </a:p>
          <a:p>
            <a:r>
              <a:rPr lang="en-US" dirty="0" smtClean="0"/>
              <a:t>FULL [OUTER]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3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28" y="2253623"/>
            <a:ext cx="8510416" cy="28823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tech_order.order_date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tech_order.order_id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supplier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RIGHT JOIN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tech_order.supplier_id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802623"/>
            <a:ext cx="41100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22332" y="-86014"/>
            <a:ext cx="58808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72007"/>
              </p:ext>
            </p:extLst>
          </p:nvPr>
        </p:nvGraphicFramePr>
        <p:xfrm>
          <a:off x="3889029" y="5589565"/>
          <a:ext cx="8214693" cy="701040"/>
        </p:xfrm>
        <a:graphic>
          <a:graphicData uri="http://schemas.openxmlformats.org/drawingml/2006/table">
            <a:tbl>
              <a:tblPr/>
              <a:tblGrid>
                <a:gridCol w="2738231"/>
                <a:gridCol w="2738231"/>
                <a:gridCol w="273823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50012</a:t>
                      </a:r>
                      <a:r>
                        <a:rPr lang="en-US" dirty="0" smtClean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2003/05/1</a:t>
                      </a:r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NULL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8516" y="48094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625" y="-240680"/>
            <a:ext cx="10515600" cy="1325563"/>
          </a:xfrm>
        </p:spPr>
        <p:txBody>
          <a:bodyPr/>
          <a:lstStyle/>
          <a:p>
            <a:r>
              <a:rPr lang="ru-RU" dirty="0" smtClean="0"/>
              <a:t>Подтипы</a:t>
            </a:r>
            <a:r>
              <a:rPr lang="en-US" dirty="0" smtClean="0"/>
              <a:t>: Right </a:t>
            </a:r>
            <a:r>
              <a:rPr lang="en-US" dirty="0" err="1"/>
              <a:t>a</a:t>
            </a:r>
            <a:r>
              <a:rPr lang="en-US" dirty="0" err="1" smtClean="0"/>
              <a:t>ntijoin</a:t>
            </a:r>
            <a:endParaRPr lang="ru-RU" dirty="0"/>
          </a:p>
        </p:txBody>
      </p:sp>
      <p:grpSp>
        <p:nvGrpSpPr>
          <p:cNvPr id="13" name="Group 12"/>
          <p:cNvGrpSpPr/>
          <p:nvPr/>
        </p:nvGrpSpPr>
        <p:grpSpPr>
          <a:xfrm>
            <a:off x="8646071" y="2802622"/>
            <a:ext cx="3736125" cy="2448577"/>
            <a:chOff x="8084653" y="2802623"/>
            <a:chExt cx="3736125" cy="2448577"/>
          </a:xfrm>
        </p:grpSpPr>
        <p:grpSp>
          <p:nvGrpSpPr>
            <p:cNvPr id="4" name="Group 3"/>
            <p:cNvGrpSpPr/>
            <p:nvPr/>
          </p:nvGrpSpPr>
          <p:grpSpPr>
            <a:xfrm>
              <a:off x="8084653" y="2802623"/>
              <a:ext cx="3736125" cy="2448577"/>
              <a:chOff x="8084653" y="2802623"/>
              <a:chExt cx="3736125" cy="2448577"/>
            </a:xfrm>
          </p:grpSpPr>
          <p:pic>
            <p:nvPicPr>
              <p:cNvPr id="12290" name="Picture 2" descr="join-left-outer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8084653" y="2802623"/>
                <a:ext cx="3736125" cy="2448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/>
              <p:cNvSpPr/>
              <p:nvPr/>
            </p:nvSpPr>
            <p:spPr>
              <a:xfrm>
                <a:off x="8319052" y="3836504"/>
                <a:ext cx="775252" cy="4075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0754139" y="3836504"/>
              <a:ext cx="785191" cy="407505"/>
            </a:xfrm>
            <a:prstGeom prst="rect">
              <a:avLst/>
            </a:prstGeom>
            <a:solidFill>
              <a:srgbClr val="98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88353"/>
              </p:ext>
            </p:extLst>
          </p:nvPr>
        </p:nvGraphicFramePr>
        <p:xfrm>
          <a:off x="8239538" y="746483"/>
          <a:ext cx="3952462" cy="1792823"/>
        </p:xfrm>
        <a:graphic>
          <a:graphicData uri="http://schemas.openxmlformats.org/drawingml/2006/table">
            <a:tbl>
              <a:tblPr/>
              <a:tblGrid>
                <a:gridCol w="1976231"/>
                <a:gridCol w="1976231"/>
              </a:tblGrid>
              <a:tr h="28246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0743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797287" y="175488"/>
            <a:ext cx="4582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73420"/>
              </p:ext>
            </p:extLst>
          </p:nvPr>
        </p:nvGraphicFramePr>
        <p:xfrm>
          <a:off x="3005553" y="746483"/>
          <a:ext cx="4843668" cy="1752600"/>
        </p:xfrm>
        <a:graphic>
          <a:graphicData uri="http://schemas.openxmlformats.org/drawingml/2006/table">
            <a:tbl>
              <a:tblPr/>
              <a:tblGrid>
                <a:gridCol w="1614556"/>
                <a:gridCol w="1614556"/>
                <a:gridCol w="1614556"/>
              </a:tblGrid>
              <a:tr h="314382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2003/05/12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500128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10001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2003/05/1</a:t>
                      </a:r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ru-RU" dirty="0" smtClean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6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28" y="2253623"/>
            <a:ext cx="7126357" cy="28823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order.order_date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order.order_id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supplier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FULL JOIN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order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order.supplier_id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NULL OR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802623"/>
            <a:ext cx="41100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22332" y="-86014"/>
            <a:ext cx="58808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8516" y="48094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625" y="-240680"/>
            <a:ext cx="10515600" cy="1325563"/>
          </a:xfrm>
        </p:spPr>
        <p:txBody>
          <a:bodyPr/>
          <a:lstStyle/>
          <a:p>
            <a:r>
              <a:rPr lang="ru-RU" dirty="0" smtClean="0"/>
              <a:t>Подтипы</a:t>
            </a:r>
            <a:r>
              <a:rPr lang="en-US" dirty="0" smtClean="0"/>
              <a:t>: Full </a:t>
            </a:r>
            <a:r>
              <a:rPr lang="en-US" dirty="0" err="1"/>
              <a:t>a</a:t>
            </a:r>
            <a:r>
              <a:rPr lang="en-US" dirty="0" err="1" smtClean="0"/>
              <a:t>ntijoin</a:t>
            </a:r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12866" y="2548859"/>
            <a:ext cx="3315677" cy="2173024"/>
            <a:chOff x="8543292" y="2802622"/>
            <a:chExt cx="3315677" cy="2173024"/>
          </a:xfrm>
        </p:grpSpPr>
        <p:pic>
          <p:nvPicPr>
            <p:cNvPr id="13314" name="Picture 2" descr="join-out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292" y="2802622"/>
              <a:ext cx="3315677" cy="217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10903225" y="3721704"/>
              <a:ext cx="785191" cy="407505"/>
            </a:xfrm>
            <a:prstGeom prst="rect">
              <a:avLst/>
            </a:prstGeom>
            <a:solidFill>
              <a:srgbClr val="98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4317" y="3640725"/>
              <a:ext cx="785191" cy="407505"/>
            </a:xfrm>
            <a:prstGeom prst="rect">
              <a:avLst/>
            </a:prstGeom>
            <a:solidFill>
              <a:srgbClr val="98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85021"/>
              </p:ext>
            </p:extLst>
          </p:nvPr>
        </p:nvGraphicFramePr>
        <p:xfrm>
          <a:off x="8151260" y="699482"/>
          <a:ext cx="3952462" cy="1792823"/>
        </p:xfrm>
        <a:graphic>
          <a:graphicData uri="http://schemas.openxmlformats.org/drawingml/2006/table">
            <a:tbl>
              <a:tblPr/>
              <a:tblGrid>
                <a:gridCol w="1976231"/>
                <a:gridCol w="1976231"/>
              </a:tblGrid>
              <a:tr h="28246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0743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4709009" y="128487"/>
            <a:ext cx="4582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87624"/>
              </p:ext>
            </p:extLst>
          </p:nvPr>
        </p:nvGraphicFramePr>
        <p:xfrm>
          <a:off x="2917275" y="699482"/>
          <a:ext cx="4843668" cy="1752600"/>
        </p:xfrm>
        <a:graphic>
          <a:graphicData uri="http://schemas.openxmlformats.org/drawingml/2006/table">
            <a:tbl>
              <a:tblPr/>
              <a:tblGrid>
                <a:gridCol w="1614556"/>
                <a:gridCol w="1614556"/>
                <a:gridCol w="1614556"/>
              </a:tblGrid>
              <a:tr h="314382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2003/05/12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500128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10001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2003/05/1</a:t>
                      </a:r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ru-RU" dirty="0" smtClean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7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tech_order.order_id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tech_order.order_date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supplier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tech_order.supplier_id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tech_order.order_id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tech_order.order_id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tech_order.order_date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supplier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tech_order.supplier_id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tech_order.order_id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82" y="3081908"/>
            <a:ext cx="9271005" cy="17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3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716" y="0"/>
            <a:ext cx="8600567" cy="67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5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table_a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&lt;JOIN OPERATOR&gt;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&lt;JOIN CONDITION&gt;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 OPERATOR&gt;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&lt;JOIN CONDITION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&lt;JOIN OPERATOR&gt;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&lt;JOIN CONDITION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8471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table1,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table2;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CROSS JOIN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362" name="Picture 2" descr="Pictorial presentation of MySQL CROSS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12" y="0"/>
            <a:ext cx="7769087" cy="637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table_d.*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table_a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&lt;JOIN OPERATOR&gt;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&lt;JOIN CONDITION&gt;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 OPERATOR&gt;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&lt;JOIN CONDITION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&lt;JOIN OPERATOR&gt;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&lt;JOIN CONDITION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table_a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&lt;JOIN OPERATOR&gt;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&lt;JOIN CONDITION&gt;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 OPERATOR&gt;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&lt;JOIN CONDITION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&lt;JOIN OPERATOR&gt;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&lt;JOIN CONDITION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1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27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SELECT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columns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FROM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table1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b="1" dirty="0" smtClean="0"/>
              <a:t>INNER</a:t>
            </a:r>
            <a:r>
              <a:rPr lang="en-US" sz="2000" dirty="0" smtClean="0"/>
              <a:t> </a:t>
            </a:r>
            <a:r>
              <a:rPr lang="en-US" sz="2000" b="1" dirty="0"/>
              <a:t>JOIN</a:t>
            </a:r>
            <a:r>
              <a:rPr lang="en-US" sz="2000" dirty="0"/>
              <a:t> </a:t>
            </a:r>
            <a:r>
              <a:rPr lang="en-US" sz="2000" dirty="0" smtClean="0"/>
              <a:t>table2 </a:t>
            </a:r>
            <a:r>
              <a:rPr lang="en-US" sz="2000" b="1" dirty="0" smtClean="0"/>
              <a:t>ON</a:t>
            </a:r>
            <a:r>
              <a:rPr lang="en-US" sz="2000" dirty="0" smtClean="0"/>
              <a:t> </a:t>
            </a:r>
            <a:r>
              <a:rPr lang="en-US" sz="2000" dirty="0"/>
              <a:t>table1.column = table2.column;</a:t>
            </a:r>
            <a:endParaRPr lang="ru-RU" sz="2000" dirty="0"/>
          </a:p>
        </p:txBody>
      </p:sp>
      <p:pic>
        <p:nvPicPr>
          <p:cNvPr id="2051" name="Picture 3" descr="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45" y="1690688"/>
            <a:ext cx="3180750" cy="19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5099392"/>
            <a:ext cx="10859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333333"/>
                </a:solidFill>
                <a:latin typeface="Helvetica Neue"/>
              </a:rPr>
              <a:t>Возвращает все строки из 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множества, </a:t>
            </a:r>
            <a:r>
              <a:rPr lang="ru-RU" dirty="0" smtClean="0">
                <a:solidFill>
                  <a:srgbClr val="333333"/>
                </a:solidFill>
                <a:latin typeface="Helvetica Neue"/>
              </a:rPr>
              <a:t>для которых выполняется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JOIN CONDITION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0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787" y="2181648"/>
            <a:ext cx="11758753" cy="2944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.supplier_name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tech_order.order_date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INNER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supplier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tech_order.supplier_id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6028"/>
              </p:ext>
            </p:extLst>
          </p:nvPr>
        </p:nvGraphicFramePr>
        <p:xfrm>
          <a:off x="6695661" y="222279"/>
          <a:ext cx="3952462" cy="1792823"/>
        </p:xfrm>
        <a:graphic>
          <a:graphicData uri="http://schemas.openxmlformats.org/drawingml/2006/table">
            <a:tbl>
              <a:tblPr/>
              <a:tblGrid>
                <a:gridCol w="1976231"/>
                <a:gridCol w="1976231"/>
              </a:tblGrid>
              <a:tr h="28246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0743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53410" y="-348716"/>
            <a:ext cx="4582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97745"/>
              </p:ext>
            </p:extLst>
          </p:nvPr>
        </p:nvGraphicFramePr>
        <p:xfrm>
          <a:off x="1461676" y="222279"/>
          <a:ext cx="4843668" cy="1752600"/>
        </p:xfrm>
        <a:graphic>
          <a:graphicData uri="http://schemas.openxmlformats.org/drawingml/2006/table">
            <a:tbl>
              <a:tblPr/>
              <a:tblGrid>
                <a:gridCol w="1614556"/>
                <a:gridCol w="1614556"/>
                <a:gridCol w="1614556"/>
              </a:tblGrid>
              <a:tr h="314382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2003/05/12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500128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10001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2003/05/1</a:t>
                      </a:r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ru-RU" dirty="0" smtClean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348331" y="-348716"/>
            <a:ext cx="56158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15"/>
              </p:ext>
            </p:extLst>
          </p:nvPr>
        </p:nvGraphicFramePr>
        <p:xfrm>
          <a:off x="1951383" y="5383827"/>
          <a:ext cx="7818783" cy="1402080"/>
        </p:xfrm>
        <a:graphic>
          <a:graphicData uri="http://schemas.openxmlformats.org/drawingml/2006/table">
            <a:tbl>
              <a:tblPr/>
              <a:tblGrid>
                <a:gridCol w="2606261"/>
                <a:gridCol w="2606261"/>
                <a:gridCol w="260626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2003/05/12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10001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2003/05/1</a:t>
                      </a:r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ru-RU" dirty="0" smtClean="0"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0330" y="3734941"/>
            <a:ext cx="90652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7307" y="1553329"/>
            <a:ext cx="10653584" cy="2944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tech_order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INNER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supplier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supplier_id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31485" y="3585910"/>
            <a:ext cx="26338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8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206b611ba16fe2a316b58a879372b95ce319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945</Words>
  <Application>Microsoft Office PowerPoint</Application>
  <PresentationFormat>Widescreen</PresentationFormat>
  <Paragraphs>416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Helvetica Neue</vt:lpstr>
      <vt:lpstr>Office Theme</vt:lpstr>
      <vt:lpstr>БД 5</vt:lpstr>
      <vt:lpstr>JOINs</vt:lpstr>
      <vt:lpstr>PowerPoint Presentation</vt:lpstr>
      <vt:lpstr>CROSS JOIN</vt:lpstr>
      <vt:lpstr>PowerPoint Presentation</vt:lpstr>
      <vt:lpstr>PowerPoint Presentation</vt:lpstr>
      <vt:lpstr>INNER JOIN</vt:lpstr>
      <vt:lpstr>PowerPoint Presentation</vt:lpstr>
      <vt:lpstr>PowerPoint Presentation</vt:lpstr>
      <vt:lpstr>Natural JOIN</vt:lpstr>
      <vt:lpstr>LEFT [OUTER] JOIN</vt:lpstr>
      <vt:lpstr>PowerPoint Presentation</vt:lpstr>
      <vt:lpstr>RIGHT [OUTER] JOIN</vt:lpstr>
      <vt:lpstr>FULL [OUTER] JOIN</vt:lpstr>
      <vt:lpstr>PowerPoint Presentation</vt:lpstr>
      <vt:lpstr>PowerPoint Presentation</vt:lpstr>
      <vt:lpstr>PowerPoint Presentation</vt:lpstr>
      <vt:lpstr>Классификация с точки зрения науки</vt:lpstr>
      <vt:lpstr>Подтипы: Left antijoin</vt:lpstr>
      <vt:lpstr>Подтипы: Right antijoin</vt:lpstr>
      <vt:lpstr>Подтипы: Full antijoin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Vanyasin</dc:creator>
  <cp:lastModifiedBy>Nikita Vanyasin</cp:lastModifiedBy>
  <cp:revision>48</cp:revision>
  <dcterms:created xsi:type="dcterms:W3CDTF">2016-03-15T14:19:43Z</dcterms:created>
  <dcterms:modified xsi:type="dcterms:W3CDTF">2017-02-20T15:18:42Z</dcterms:modified>
</cp:coreProperties>
</file>