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4" r:id="rId3"/>
    <p:sldId id="265" r:id="rId4"/>
    <p:sldId id="274" r:id="rId5"/>
    <p:sldId id="314" r:id="rId6"/>
    <p:sldId id="275" r:id="rId7"/>
    <p:sldId id="276" r:id="rId8"/>
    <p:sldId id="277" r:id="rId9"/>
    <p:sldId id="282" r:id="rId10"/>
    <p:sldId id="283" r:id="rId11"/>
    <p:sldId id="278" r:id="rId12"/>
    <p:sldId id="284" r:id="rId13"/>
    <p:sldId id="313" r:id="rId14"/>
    <p:sldId id="312" r:id="rId15"/>
    <p:sldId id="280" r:id="rId16"/>
    <p:sldId id="281" r:id="rId17"/>
  </p:sldIdLst>
  <p:sldSz cx="12192000" cy="6858000"/>
  <p:notesSz cx="6858000" cy="9144000"/>
  <p:custDataLst>
    <p:tags r:id="rId19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6180" autoAdjust="0"/>
  </p:normalViewPr>
  <p:slideViewPr>
    <p:cSldViewPr snapToGrid="0">
      <p:cViewPr varScale="1">
        <p:scale>
          <a:sx n="88" d="100"/>
          <a:sy n="88" d="100"/>
        </p:scale>
        <p:origin x="14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9C3F73-69A3-492A-BB69-BFAE36A277B0}" type="datetimeFigureOut">
              <a:rPr lang="ru-RU" smtClean="0"/>
              <a:t>06.03.2017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456089-34B6-4F84-A1AD-C4F8183F9F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5863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56089-34B6-4F84-A1AD-C4F8183F9F5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266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56089-34B6-4F84-A1AD-C4F8183F9F5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781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1A20-5EB5-4DCC-AF3D-F5A0BCE015AA}" type="datetimeFigureOut">
              <a:rPr lang="ru-RU" smtClean="0"/>
              <a:t>06.03.2017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7F8F-ED2C-42FD-8B00-27B4DE1468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42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1A20-5EB5-4DCC-AF3D-F5A0BCE015AA}" type="datetimeFigureOut">
              <a:rPr lang="ru-RU" smtClean="0"/>
              <a:t>06.03.2017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7F8F-ED2C-42FD-8B00-27B4DE1468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4512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1A20-5EB5-4DCC-AF3D-F5A0BCE015AA}" type="datetimeFigureOut">
              <a:rPr lang="ru-RU" smtClean="0"/>
              <a:t>06.03.2017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7F8F-ED2C-42FD-8B00-27B4DE1468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778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1A20-5EB5-4DCC-AF3D-F5A0BCE015AA}" type="datetimeFigureOut">
              <a:rPr lang="ru-RU" smtClean="0"/>
              <a:t>06.03.2017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7F8F-ED2C-42FD-8B00-27B4DE1468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3671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1A20-5EB5-4DCC-AF3D-F5A0BCE015AA}" type="datetimeFigureOut">
              <a:rPr lang="ru-RU" smtClean="0"/>
              <a:t>06.03.2017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7F8F-ED2C-42FD-8B00-27B4DE1468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059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1A20-5EB5-4DCC-AF3D-F5A0BCE015AA}" type="datetimeFigureOut">
              <a:rPr lang="ru-RU" smtClean="0"/>
              <a:t>06.03.2017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7F8F-ED2C-42FD-8B00-27B4DE1468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5348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1A20-5EB5-4DCC-AF3D-F5A0BCE015AA}" type="datetimeFigureOut">
              <a:rPr lang="ru-RU" smtClean="0"/>
              <a:t>06.03.2017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7F8F-ED2C-42FD-8B00-27B4DE1468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9628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1A20-5EB5-4DCC-AF3D-F5A0BCE015AA}" type="datetimeFigureOut">
              <a:rPr lang="ru-RU" smtClean="0"/>
              <a:t>06.03.2017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7F8F-ED2C-42FD-8B00-27B4DE1468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6176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1A20-5EB5-4DCC-AF3D-F5A0BCE015AA}" type="datetimeFigureOut">
              <a:rPr lang="ru-RU" smtClean="0"/>
              <a:t>06.03.2017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7F8F-ED2C-42FD-8B00-27B4DE1468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1517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1A20-5EB5-4DCC-AF3D-F5A0BCE015AA}" type="datetimeFigureOut">
              <a:rPr lang="ru-RU" smtClean="0"/>
              <a:t>06.03.2017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7F8F-ED2C-42FD-8B00-27B4DE1468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941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1A20-5EB5-4DCC-AF3D-F5A0BCE015AA}" type="datetimeFigureOut">
              <a:rPr lang="ru-RU" smtClean="0"/>
              <a:t>06.03.2017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7F8F-ED2C-42FD-8B00-27B4DE1468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7104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D1A20-5EB5-4DCC-AF3D-F5A0BCE015AA}" type="datetimeFigureOut">
              <a:rPr lang="ru-RU" smtClean="0"/>
              <a:t>06.03.2017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77F8F-ED2C-42FD-8B00-27B4DE1468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141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БД</a:t>
            </a:r>
            <a:br>
              <a:rPr lang="ru-RU" dirty="0" smtClean="0"/>
            </a:br>
            <a:r>
              <a:rPr lang="en-US" dirty="0"/>
              <a:t>6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909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Вложенные </a:t>
            </a:r>
            <a:r>
              <a:rPr lang="en-US" dirty="0" smtClean="0"/>
              <a:t>SELECT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89864"/>
            <a:ext cx="11148588" cy="48829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SELECT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*</a:t>
            </a:r>
          </a:p>
          <a:p>
            <a:pPr marL="0" indent="0">
              <a:buNone/>
            </a:pPr>
            <a:r>
              <a:rPr lang="en-US" sz="2400" b="1" dirty="0" smtClean="0"/>
              <a:t>FROM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err="1" smtClean="0"/>
              <a:t>table_a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WHERE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err="1" smtClean="0"/>
              <a:t>table_a.age</a:t>
            </a:r>
            <a:r>
              <a:rPr lang="en-US" sz="2400" dirty="0" smtClean="0"/>
              <a:t> </a:t>
            </a:r>
            <a:r>
              <a:rPr lang="en-US" sz="2400" b="1" dirty="0" smtClean="0"/>
              <a:t>&lt; (SELECT </a:t>
            </a:r>
            <a:r>
              <a:rPr lang="en-US" sz="2400" dirty="0" smtClean="0"/>
              <a:t>age </a:t>
            </a:r>
            <a:r>
              <a:rPr lang="en-US" sz="2400" b="1" dirty="0" smtClean="0"/>
              <a:t>FROM</a:t>
            </a:r>
            <a:r>
              <a:rPr lang="en-US" sz="2400" dirty="0" smtClean="0"/>
              <a:t> </a:t>
            </a:r>
            <a:r>
              <a:rPr lang="en-US" sz="2400" dirty="0" err="1" smtClean="0"/>
              <a:t>table_b</a:t>
            </a:r>
            <a:r>
              <a:rPr lang="en-US" sz="2400" dirty="0" smtClean="0"/>
              <a:t> </a:t>
            </a:r>
            <a:r>
              <a:rPr lang="en-US" sz="2400" b="1" dirty="0" smtClean="0"/>
              <a:t>WHERE</a:t>
            </a:r>
            <a:r>
              <a:rPr lang="en-US" sz="2400" dirty="0" smtClean="0"/>
              <a:t> </a:t>
            </a:r>
            <a:r>
              <a:rPr lang="en-US" sz="2400" dirty="0" err="1" smtClean="0"/>
              <a:t>table_b.date</a:t>
            </a:r>
            <a:r>
              <a:rPr lang="en-US" sz="2400" dirty="0" smtClean="0"/>
              <a:t> &gt; ‘2012-02-03’ </a:t>
            </a:r>
            <a:r>
              <a:rPr lang="en-US" sz="2400" b="1" dirty="0" smtClean="0"/>
              <a:t>LIMIT</a:t>
            </a:r>
            <a:r>
              <a:rPr lang="en-US" sz="2400" dirty="0" smtClean="0"/>
              <a:t> 1</a:t>
            </a:r>
            <a:r>
              <a:rPr lang="en-US" sz="2400" b="1" dirty="0" smtClean="0"/>
              <a:t>); </a:t>
            </a:r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30053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EXISTS</a:t>
            </a:r>
            <a:endParaRPr lang="ru-RU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89864"/>
            <a:ext cx="11148588" cy="48829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SELECT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*</a:t>
            </a:r>
          </a:p>
          <a:p>
            <a:pPr marL="0" indent="0">
              <a:buNone/>
            </a:pPr>
            <a:r>
              <a:rPr lang="en-US" sz="2400" b="1" dirty="0" smtClean="0"/>
              <a:t>FROM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err="1" smtClean="0"/>
              <a:t>table_a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WHERE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EXISTS</a:t>
            </a:r>
            <a:r>
              <a:rPr lang="en-US" sz="2400" b="1" dirty="0" smtClean="0"/>
              <a:t>(SELECT </a:t>
            </a:r>
            <a:r>
              <a:rPr lang="en-US" sz="2400" dirty="0" smtClean="0"/>
              <a:t>* </a:t>
            </a:r>
            <a:r>
              <a:rPr lang="en-US" sz="2400" b="1" dirty="0" smtClean="0"/>
              <a:t>FROM</a:t>
            </a:r>
            <a:r>
              <a:rPr lang="en-US" sz="2400" dirty="0" smtClean="0"/>
              <a:t> </a:t>
            </a:r>
            <a:r>
              <a:rPr lang="en-US" sz="2400" dirty="0" err="1" smtClean="0"/>
              <a:t>table_b</a:t>
            </a:r>
            <a:r>
              <a:rPr lang="en-US" sz="2400" dirty="0" smtClean="0"/>
              <a:t> </a:t>
            </a:r>
            <a:r>
              <a:rPr lang="en-US" sz="2400" b="1" dirty="0" smtClean="0"/>
              <a:t>WHERE</a:t>
            </a:r>
            <a:r>
              <a:rPr lang="en-US" sz="2400" dirty="0" smtClean="0"/>
              <a:t> </a:t>
            </a:r>
            <a:r>
              <a:rPr lang="en-US" sz="2400" dirty="0" err="1" smtClean="0"/>
              <a:t>table_b.date</a:t>
            </a:r>
            <a:r>
              <a:rPr lang="en-US" sz="2400" dirty="0" smtClean="0"/>
              <a:t> &gt; </a:t>
            </a:r>
            <a:r>
              <a:rPr lang="en-US" sz="2400" dirty="0" err="1" smtClean="0"/>
              <a:t>table_a.date</a:t>
            </a:r>
            <a:r>
              <a:rPr lang="en-US" sz="2400" b="1" dirty="0" smtClean="0"/>
              <a:t>); </a:t>
            </a:r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08830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EXISTS</a:t>
            </a:r>
            <a:endParaRPr lang="ru-RU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89864"/>
            <a:ext cx="11148588" cy="48829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SELECT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*</a:t>
            </a:r>
          </a:p>
          <a:p>
            <a:pPr marL="0" indent="0">
              <a:buNone/>
            </a:pPr>
            <a:r>
              <a:rPr lang="en-US" sz="2400" b="1" dirty="0" smtClean="0"/>
              <a:t>FROM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err="1" smtClean="0"/>
              <a:t>table_a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WHERE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b="1" dirty="0" smtClean="0"/>
              <a:t>NOT</a:t>
            </a:r>
            <a:r>
              <a:rPr lang="en-US" sz="2400" dirty="0" smtClean="0"/>
              <a:t> EXISTS</a:t>
            </a:r>
            <a:r>
              <a:rPr lang="en-US" sz="2400" b="1" dirty="0" smtClean="0"/>
              <a:t>(SELECT </a:t>
            </a:r>
            <a:r>
              <a:rPr lang="en-US" sz="2400" dirty="0" smtClean="0"/>
              <a:t>* </a:t>
            </a:r>
            <a:r>
              <a:rPr lang="en-US" sz="2400" b="1" dirty="0" smtClean="0"/>
              <a:t>FROM</a:t>
            </a:r>
            <a:r>
              <a:rPr lang="en-US" sz="2400" dirty="0" smtClean="0"/>
              <a:t> </a:t>
            </a:r>
            <a:r>
              <a:rPr lang="en-US" sz="2400" dirty="0" err="1" smtClean="0"/>
              <a:t>table_b</a:t>
            </a:r>
            <a:r>
              <a:rPr lang="en-US" sz="2400" dirty="0" smtClean="0"/>
              <a:t> </a:t>
            </a:r>
            <a:r>
              <a:rPr lang="en-US" sz="2400" b="1" dirty="0" smtClean="0"/>
              <a:t>WHERE</a:t>
            </a:r>
            <a:r>
              <a:rPr lang="en-US" sz="2400" dirty="0" smtClean="0"/>
              <a:t> </a:t>
            </a:r>
            <a:r>
              <a:rPr lang="en-US" sz="2400" dirty="0" err="1" smtClean="0"/>
              <a:t>table_b.date</a:t>
            </a:r>
            <a:r>
              <a:rPr lang="en-US" sz="2400" dirty="0" smtClean="0"/>
              <a:t> &gt; </a:t>
            </a:r>
            <a:r>
              <a:rPr lang="en-US" sz="2400" dirty="0" err="1" smtClean="0"/>
              <a:t>table_a.date</a:t>
            </a:r>
            <a:r>
              <a:rPr lang="en-US" sz="2400" b="1" dirty="0" smtClean="0"/>
              <a:t>); </a:t>
            </a:r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97833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BETWEEN</a:t>
            </a:r>
            <a:endParaRPr lang="ru-RU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89864"/>
            <a:ext cx="11148588" cy="48829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SELECT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*</a:t>
            </a:r>
          </a:p>
          <a:p>
            <a:pPr marL="0" indent="0">
              <a:buNone/>
            </a:pPr>
            <a:r>
              <a:rPr lang="en-US" sz="2400" b="1" dirty="0" smtClean="0"/>
              <a:t>FROM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user</a:t>
            </a:r>
          </a:p>
          <a:p>
            <a:pPr marL="0" indent="0">
              <a:buNone/>
            </a:pPr>
            <a:r>
              <a:rPr lang="en-US" sz="2400" b="1" dirty="0" smtClean="0"/>
              <a:t>WHERE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YEAR(</a:t>
            </a:r>
            <a:r>
              <a:rPr lang="en-US" sz="2400" dirty="0" err="1" smtClean="0"/>
              <a:t>user.birthday</a:t>
            </a:r>
            <a:r>
              <a:rPr lang="en-US" sz="2400" dirty="0" smtClean="0"/>
              <a:t>) </a:t>
            </a:r>
            <a:r>
              <a:rPr lang="en-US" sz="2400" b="1" dirty="0" smtClean="0"/>
              <a:t>BETWEEN</a:t>
            </a:r>
            <a:r>
              <a:rPr lang="ru-RU" sz="2400" dirty="0" smtClean="0"/>
              <a:t> 1980 </a:t>
            </a:r>
            <a:r>
              <a:rPr lang="en-US" sz="2400" b="1" dirty="0" smtClean="0"/>
              <a:t>AND</a:t>
            </a:r>
            <a:r>
              <a:rPr lang="en-US" sz="2400" dirty="0" smtClean="0"/>
              <a:t> 1990;</a:t>
            </a:r>
            <a:r>
              <a:rPr lang="en-US" sz="2400" b="1" dirty="0" smtClean="0"/>
              <a:t> </a:t>
            </a:r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83469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</a:t>
            </a:r>
            <a:endParaRPr lang="ru-RU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89864"/>
            <a:ext cx="4851400" cy="488299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*</a:t>
            </a:r>
          </a:p>
          <a:p>
            <a:pPr marL="0" indent="0"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user</a:t>
            </a:r>
          </a:p>
          <a:p>
            <a:pPr marL="0" indent="0"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</a:p>
          <a:p>
            <a:pPr marL="0" indent="0"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user.first_name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LIKE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“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И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??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н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”;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*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user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user.first_name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LIKE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ru-RU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И%ан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502400" y="1889864"/>
            <a:ext cx="4851400" cy="4882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*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user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user.first_name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LIKE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“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Ива%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”;</a:t>
            </a:r>
          </a:p>
        </p:txBody>
      </p:sp>
    </p:spTree>
    <p:extLst>
      <p:ext uri="{BB962C8B-B14F-4D97-AF65-F5344CB8AC3E}">
        <p14:creationId xmlns:p14="http://schemas.microsoft.com/office/powerpoint/2010/main" val="408579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UPDATE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UPDATE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employee</a:t>
            </a:r>
          </a:p>
          <a:p>
            <a:pPr marL="0" indent="0">
              <a:buNone/>
            </a:pPr>
            <a:r>
              <a:rPr lang="en-US" b="1" dirty="0" smtClean="0"/>
              <a:t>SET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salary = salary + 1200</a:t>
            </a:r>
          </a:p>
          <a:p>
            <a:pPr marL="0" indent="0">
              <a:buNone/>
            </a:pPr>
            <a:r>
              <a:rPr lang="en-US" b="1" dirty="0" smtClean="0"/>
              <a:t>WHERE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job_start_day</a:t>
            </a:r>
            <a:r>
              <a:rPr lang="en-US" dirty="0" smtClean="0"/>
              <a:t> &gt; “2010-05-01”</a:t>
            </a:r>
          </a:p>
        </p:txBody>
      </p:sp>
    </p:spTree>
    <p:extLst>
      <p:ext uri="{BB962C8B-B14F-4D97-AF65-F5344CB8AC3E}">
        <p14:creationId xmlns:p14="http://schemas.microsoft.com/office/powerpoint/2010/main" val="293727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DELETE</a:t>
            </a:r>
            <a:endParaRPr lang="ru-RU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DELETE FROM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ru-RU" smtClean="0"/>
              <a:t>  </a:t>
            </a:r>
            <a:r>
              <a:rPr lang="en-US" smtClean="0"/>
              <a:t>employee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WHERE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job_start_day</a:t>
            </a:r>
            <a:r>
              <a:rPr lang="en-US" dirty="0" smtClean="0"/>
              <a:t> &lt; “2010-05-01”</a:t>
            </a:r>
          </a:p>
        </p:txBody>
      </p:sp>
    </p:spTree>
    <p:extLst>
      <p:ext uri="{BB962C8B-B14F-4D97-AF65-F5344CB8AC3E}">
        <p14:creationId xmlns:p14="http://schemas.microsoft.com/office/powerpoint/2010/main" val="341208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агрегирования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MAX (поле) – максимальное значение поля;</a:t>
            </a:r>
          </a:p>
          <a:p>
            <a:pPr lvl="0"/>
            <a:r>
              <a:rPr lang="ru-RU" dirty="0"/>
              <a:t>MIN (поле) – минимальное значение поля;</a:t>
            </a:r>
          </a:p>
          <a:p>
            <a:pPr lvl="0"/>
            <a:r>
              <a:rPr lang="ru-RU" dirty="0"/>
              <a:t>AVG (поле) – среднее значение поля;</a:t>
            </a:r>
          </a:p>
          <a:p>
            <a:pPr lvl="0"/>
            <a:r>
              <a:rPr lang="ru-RU" dirty="0"/>
              <a:t>SUM (поле) – сумма значений поля;</a:t>
            </a:r>
          </a:p>
          <a:p>
            <a:pPr lvl="0"/>
            <a:r>
              <a:rPr lang="ru-RU" dirty="0"/>
              <a:t>COUNT (поле) – количество разных значений поля.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339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</a:t>
            </a:r>
            <a:r>
              <a:rPr lang="ru-RU" smtClean="0"/>
              <a:t>умма </a:t>
            </a:r>
            <a:r>
              <a:rPr lang="ru-RU" dirty="0"/>
              <a:t>продаж по каждому продавцу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69392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SELECT 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</a:t>
            </a:r>
            <a:r>
              <a:rPr lang="en-US" dirty="0" err="1" smtClean="0"/>
              <a:t>sales_manager.last_name</a:t>
            </a:r>
            <a:r>
              <a:rPr lang="en-US" dirty="0" smtClean="0"/>
              <a:t>,</a:t>
            </a:r>
            <a:endParaRPr lang="en-US" b="1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ru-RU" dirty="0" smtClean="0"/>
              <a:t>  </a:t>
            </a:r>
            <a:r>
              <a:rPr lang="en-US" dirty="0" smtClean="0"/>
              <a:t>SUM(total) </a:t>
            </a:r>
          </a:p>
          <a:p>
            <a:pPr marL="0" indent="0">
              <a:buNone/>
            </a:pPr>
            <a:r>
              <a:rPr lang="en-US" b="1" dirty="0" smtClean="0"/>
              <a:t>FROM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ru-RU" dirty="0" smtClean="0"/>
              <a:t>  </a:t>
            </a:r>
            <a:r>
              <a:rPr lang="en-US" dirty="0" err="1" smtClean="0"/>
              <a:t>sales_manager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GROUP BY</a:t>
            </a:r>
            <a:endParaRPr lang="ru-RU" b="1" dirty="0" smtClean="0"/>
          </a:p>
          <a:p>
            <a:pPr marL="0" indent="0">
              <a:buNone/>
            </a:pPr>
            <a:r>
              <a:rPr lang="ru-RU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sales_manager.last_name</a:t>
            </a: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611396"/>
              </p:ext>
            </p:extLst>
          </p:nvPr>
        </p:nvGraphicFramePr>
        <p:xfrm>
          <a:off x="5971032" y="2310722"/>
          <a:ext cx="561543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716"/>
                <a:gridCol w="280771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last_name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sum(total)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Ivanonov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42342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Sidorov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2250</a:t>
                      </a:r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Robert Post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456645</a:t>
                      </a:r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Smith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93282</a:t>
                      </a:r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Gates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3329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05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ru-RU" dirty="0"/>
              <a:t/>
            </a:r>
            <a:br>
              <a:rPr lang="ru-RU" dirty="0"/>
            </a:br>
            <a:r>
              <a:rPr lang="ru-RU" dirty="0"/>
              <a:t>В</a:t>
            </a:r>
            <a:r>
              <a:rPr lang="ru-RU" dirty="0" smtClean="0"/>
              <a:t>ыручка </a:t>
            </a:r>
            <a:r>
              <a:rPr lang="ru-RU" dirty="0"/>
              <a:t>по </a:t>
            </a:r>
            <a:r>
              <a:rPr lang="ru-RU" dirty="0" smtClean="0"/>
              <a:t>месяцам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SELECT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</a:t>
            </a:r>
            <a:r>
              <a:rPr lang="en-US"/>
              <a:t>MONTH(</a:t>
            </a:r>
            <a:r>
              <a:rPr lang="en-US" err="1"/>
              <a:t>sale.date</a:t>
            </a:r>
            <a:r>
              <a:rPr lang="en-US" smtClean="0"/>
              <a:t>),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ru-RU" dirty="0"/>
              <a:t>  </a:t>
            </a:r>
            <a:r>
              <a:rPr lang="en-US" dirty="0"/>
              <a:t>SUM(total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b="1" dirty="0" smtClean="0"/>
              <a:t>FROM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ru-RU" dirty="0"/>
              <a:t>  </a:t>
            </a:r>
            <a:r>
              <a:rPr lang="en-US" dirty="0" smtClean="0"/>
              <a:t>sale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GROUP BY</a:t>
            </a:r>
            <a:endParaRPr lang="ru-RU" b="1" dirty="0"/>
          </a:p>
          <a:p>
            <a:pPr marL="0" indent="0">
              <a:buNone/>
            </a:pPr>
            <a:r>
              <a:rPr lang="ru-RU" dirty="0"/>
              <a:t>    </a:t>
            </a:r>
            <a:r>
              <a:rPr lang="en-US" dirty="0" smtClean="0"/>
              <a:t>MONTH(</a:t>
            </a:r>
            <a:r>
              <a:rPr lang="en-US" dirty="0" err="1" smtClean="0"/>
              <a:t>sale.date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endParaRPr lang="ru-RU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425039"/>
              </p:ext>
            </p:extLst>
          </p:nvPr>
        </p:nvGraphicFramePr>
        <p:xfrm>
          <a:off x="5971032" y="2310722"/>
          <a:ext cx="561543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716"/>
                <a:gridCol w="280771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month(</a:t>
                      </a:r>
                      <a:r>
                        <a:rPr lang="en-US" dirty="0" err="1" smtClean="0"/>
                        <a:t>sale.date</a:t>
                      </a:r>
                      <a:r>
                        <a:rPr lang="en-US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sum(total)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42342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2250</a:t>
                      </a:r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456645</a:t>
                      </a:r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93282</a:t>
                      </a:r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3329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780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Месяц в 2014 году с самой маленькой выручкой</a:t>
            </a:r>
            <a:endParaRPr lang="ru-RU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778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SELECT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</a:t>
            </a:r>
            <a:r>
              <a:rPr lang="en-US" dirty="0"/>
              <a:t>MONTH(</a:t>
            </a:r>
            <a:r>
              <a:rPr lang="en-US" dirty="0" err="1"/>
              <a:t>sale.date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r>
              <a:rPr lang="en-US" b="1" dirty="0" smtClean="0"/>
              <a:t>AS</a:t>
            </a:r>
            <a:r>
              <a:rPr lang="en-US" dirty="0" smtClean="0"/>
              <a:t> </a:t>
            </a:r>
            <a:r>
              <a:rPr lang="en-US" dirty="0"/>
              <a:t>month</a:t>
            </a:r>
            <a:r>
              <a:rPr lang="en-US" dirty="0" smtClean="0"/>
              <a:t>,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ru-RU" dirty="0"/>
              <a:t>  </a:t>
            </a:r>
            <a:r>
              <a:rPr lang="en-US" dirty="0"/>
              <a:t>SUM(total</a:t>
            </a:r>
            <a:r>
              <a:rPr lang="en-US" dirty="0" smtClean="0"/>
              <a:t>) </a:t>
            </a:r>
            <a:r>
              <a:rPr lang="en-US" b="1" dirty="0" smtClean="0"/>
              <a:t>AS</a:t>
            </a:r>
            <a:r>
              <a:rPr lang="en-US" dirty="0" smtClean="0"/>
              <a:t> result</a:t>
            </a:r>
          </a:p>
          <a:p>
            <a:pPr marL="0" indent="0">
              <a:buNone/>
            </a:pPr>
            <a:r>
              <a:rPr lang="en-US" b="1" dirty="0" smtClean="0"/>
              <a:t>FROM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ru-RU" dirty="0"/>
              <a:t>  </a:t>
            </a:r>
            <a:r>
              <a:rPr lang="en-US" dirty="0" smtClean="0"/>
              <a:t>sale</a:t>
            </a:r>
            <a:endParaRPr lang="ru-RU" dirty="0" smtClean="0"/>
          </a:p>
          <a:p>
            <a:pPr marL="0" indent="0">
              <a:buNone/>
            </a:pPr>
            <a:r>
              <a:rPr lang="en-US" b="1" dirty="0" smtClean="0"/>
              <a:t>WHERE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YEAR(</a:t>
            </a:r>
            <a:r>
              <a:rPr lang="en-US" dirty="0" err="1" smtClean="0"/>
              <a:t>sale.date</a:t>
            </a:r>
            <a:r>
              <a:rPr lang="en-US" dirty="0" smtClean="0"/>
              <a:t>) = 2014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GROUP BY</a:t>
            </a:r>
            <a:endParaRPr lang="ru-RU" b="1" dirty="0"/>
          </a:p>
          <a:p>
            <a:pPr marL="0" indent="0">
              <a:buNone/>
            </a:pPr>
            <a:r>
              <a:rPr lang="ru-RU" dirty="0"/>
              <a:t> </a:t>
            </a:r>
            <a:r>
              <a:rPr lang="en-US" dirty="0" smtClean="0"/>
              <a:t>  month</a:t>
            </a:r>
          </a:p>
          <a:p>
            <a:pPr marL="0" indent="0">
              <a:buNone/>
            </a:pPr>
            <a:r>
              <a:rPr lang="en-US" b="1" dirty="0" smtClean="0"/>
              <a:t>ORDER BY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result</a:t>
            </a:r>
            <a:r>
              <a:rPr lang="ru-RU" dirty="0" smtClean="0"/>
              <a:t> 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561490"/>
              </p:ext>
            </p:extLst>
          </p:nvPr>
        </p:nvGraphicFramePr>
        <p:xfrm>
          <a:off x="5971032" y="2310722"/>
          <a:ext cx="561543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716"/>
                <a:gridCol w="280771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month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12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2250 </a:t>
                      </a:r>
                      <a:endParaRPr lang="ru-RU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4655</a:t>
                      </a:r>
                      <a:endParaRPr lang="ru-RU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9999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12354</a:t>
                      </a:r>
                      <a:endParaRPr lang="ru-RU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93282</a:t>
                      </a:r>
                      <a:endParaRPr lang="ru-RU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714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Месяц в 2014 году с самой большой выручкой</a:t>
            </a:r>
            <a:endParaRPr lang="ru-RU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778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SELECT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</a:t>
            </a:r>
            <a:r>
              <a:rPr lang="en-US" dirty="0"/>
              <a:t>MONTH(</a:t>
            </a:r>
            <a:r>
              <a:rPr lang="en-US" dirty="0" err="1"/>
              <a:t>sale.date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r>
              <a:rPr lang="en-US" b="1" dirty="0" smtClean="0"/>
              <a:t>AS</a:t>
            </a:r>
            <a:r>
              <a:rPr lang="en-US" dirty="0" smtClean="0"/>
              <a:t> </a:t>
            </a:r>
            <a:r>
              <a:rPr lang="en-US" dirty="0"/>
              <a:t>month</a:t>
            </a:r>
            <a:r>
              <a:rPr lang="en-US" dirty="0" smtClean="0"/>
              <a:t>,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ru-RU" dirty="0"/>
              <a:t>  </a:t>
            </a:r>
            <a:r>
              <a:rPr lang="en-US" dirty="0"/>
              <a:t>SUM(total</a:t>
            </a:r>
            <a:r>
              <a:rPr lang="en-US" dirty="0" smtClean="0"/>
              <a:t>) </a:t>
            </a:r>
            <a:r>
              <a:rPr lang="en-US" b="1" dirty="0" smtClean="0"/>
              <a:t>AS</a:t>
            </a:r>
            <a:r>
              <a:rPr lang="en-US" dirty="0" smtClean="0"/>
              <a:t> result</a:t>
            </a:r>
          </a:p>
          <a:p>
            <a:pPr marL="0" indent="0">
              <a:buNone/>
            </a:pPr>
            <a:r>
              <a:rPr lang="en-US" b="1" dirty="0" smtClean="0"/>
              <a:t>FROM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ru-RU" dirty="0"/>
              <a:t>  </a:t>
            </a:r>
            <a:r>
              <a:rPr lang="en-US" dirty="0" smtClean="0"/>
              <a:t>sale</a:t>
            </a:r>
            <a:endParaRPr lang="ru-RU" dirty="0" smtClean="0"/>
          </a:p>
          <a:p>
            <a:pPr marL="0" indent="0">
              <a:buNone/>
            </a:pPr>
            <a:r>
              <a:rPr lang="en-US" b="1" dirty="0" smtClean="0"/>
              <a:t>WHERE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YEAR(</a:t>
            </a:r>
            <a:r>
              <a:rPr lang="en-US" dirty="0" err="1" smtClean="0"/>
              <a:t>sale.date</a:t>
            </a:r>
            <a:r>
              <a:rPr lang="en-US" dirty="0" smtClean="0"/>
              <a:t>) = 2014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GROUP BY</a:t>
            </a:r>
            <a:endParaRPr lang="ru-RU" b="1" dirty="0"/>
          </a:p>
          <a:p>
            <a:pPr marL="0" indent="0">
              <a:buNone/>
            </a:pPr>
            <a:r>
              <a:rPr lang="ru-RU" dirty="0"/>
              <a:t> </a:t>
            </a:r>
            <a:r>
              <a:rPr lang="en-US" dirty="0" smtClean="0"/>
              <a:t>  month</a:t>
            </a:r>
          </a:p>
          <a:p>
            <a:pPr marL="0" indent="0">
              <a:buNone/>
            </a:pPr>
            <a:r>
              <a:rPr lang="en-US" b="1" dirty="0" smtClean="0"/>
              <a:t>ORDER BY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result </a:t>
            </a:r>
            <a:r>
              <a:rPr lang="en-US" b="1" dirty="0" smtClean="0"/>
              <a:t>DESC</a:t>
            </a:r>
            <a:endParaRPr lang="en-US" b="1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372731"/>
              </p:ext>
            </p:extLst>
          </p:nvPr>
        </p:nvGraphicFramePr>
        <p:xfrm>
          <a:off x="5971032" y="2310722"/>
          <a:ext cx="561543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716"/>
                <a:gridCol w="280771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month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12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456645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93282</a:t>
                      </a:r>
                      <a:endParaRPr lang="ru-RU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42342 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3329</a:t>
                      </a:r>
                      <a:endParaRPr lang="ru-RU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2250 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355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Having</a:t>
            </a:r>
            <a:endParaRPr lang="ru-RU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587880"/>
            <a:ext cx="10515600" cy="486778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SELECT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</a:t>
            </a:r>
            <a:r>
              <a:rPr lang="en-US" dirty="0"/>
              <a:t>MONTH(</a:t>
            </a:r>
            <a:r>
              <a:rPr lang="en-US" dirty="0" err="1"/>
              <a:t>sale.date</a:t>
            </a:r>
            <a:r>
              <a:rPr lang="en-US" dirty="0" smtClean="0"/>
              <a:t>) </a:t>
            </a:r>
            <a:r>
              <a:rPr lang="en-US" b="1" dirty="0" smtClean="0"/>
              <a:t>AS</a:t>
            </a:r>
            <a:r>
              <a:rPr lang="en-US" dirty="0" smtClean="0"/>
              <a:t> month,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ru-RU" dirty="0"/>
              <a:t>  </a:t>
            </a:r>
            <a:r>
              <a:rPr lang="en-US" dirty="0"/>
              <a:t>SUM(total</a:t>
            </a:r>
            <a:r>
              <a:rPr lang="en-US" dirty="0" smtClean="0"/>
              <a:t>) </a:t>
            </a:r>
            <a:r>
              <a:rPr lang="en-US" b="1" dirty="0" smtClean="0"/>
              <a:t>AS</a:t>
            </a:r>
            <a:r>
              <a:rPr lang="en-US" dirty="0" smtClean="0"/>
              <a:t> result</a:t>
            </a:r>
          </a:p>
          <a:p>
            <a:pPr marL="0" indent="0">
              <a:buNone/>
            </a:pPr>
            <a:r>
              <a:rPr lang="en-US" b="1" dirty="0" smtClean="0"/>
              <a:t>FROM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ru-RU" dirty="0"/>
              <a:t>  </a:t>
            </a:r>
            <a:r>
              <a:rPr lang="en-US" dirty="0" smtClean="0"/>
              <a:t>sale</a:t>
            </a:r>
            <a:endParaRPr lang="ru-RU" dirty="0" smtClean="0"/>
          </a:p>
          <a:p>
            <a:pPr marL="0" indent="0">
              <a:buNone/>
            </a:pPr>
            <a:r>
              <a:rPr lang="en-US" b="1" dirty="0" smtClean="0"/>
              <a:t>WHERE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YEAR(</a:t>
            </a:r>
            <a:r>
              <a:rPr lang="en-US" dirty="0" err="1" smtClean="0"/>
              <a:t>sale.date</a:t>
            </a:r>
            <a:r>
              <a:rPr lang="en-US" dirty="0" smtClean="0"/>
              <a:t>) = 2014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GROUP BY</a:t>
            </a:r>
            <a:endParaRPr lang="ru-RU" b="1" dirty="0"/>
          </a:p>
          <a:p>
            <a:pPr marL="0" indent="0">
              <a:buNone/>
            </a:pPr>
            <a:r>
              <a:rPr lang="ru-RU"/>
              <a:t> </a:t>
            </a:r>
            <a:r>
              <a:rPr lang="ru-RU" smtClean="0"/>
              <a:t>   </a:t>
            </a:r>
            <a:r>
              <a:rPr lang="en-US" smtClean="0"/>
              <a:t>month</a:t>
            </a:r>
            <a:endParaRPr lang="ru-RU" smtClean="0"/>
          </a:p>
          <a:p>
            <a:pPr marL="0" indent="0">
              <a:buNone/>
            </a:pPr>
            <a:r>
              <a:rPr lang="en-US" b="1" smtClean="0"/>
              <a:t>HAVING</a:t>
            </a:r>
            <a:endParaRPr lang="en-US" b="1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result &gt; 50000 </a:t>
            </a:r>
            <a:r>
              <a:rPr lang="en-US" b="1" dirty="0" smtClean="0"/>
              <a:t>AND</a:t>
            </a:r>
            <a:r>
              <a:rPr lang="en-US" dirty="0" smtClean="0"/>
              <a:t> month </a:t>
            </a:r>
            <a:r>
              <a:rPr lang="en-US" b="1" dirty="0" smtClean="0"/>
              <a:t>IN</a:t>
            </a:r>
            <a:r>
              <a:rPr lang="en-US" dirty="0" smtClean="0"/>
              <a:t> (12, 1, 2)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899889"/>
              </p:ext>
            </p:extLst>
          </p:nvPr>
        </p:nvGraphicFramePr>
        <p:xfrm>
          <a:off x="5971032" y="2310722"/>
          <a:ext cx="561543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716"/>
                <a:gridCol w="280771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month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456645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93282</a:t>
                      </a:r>
                      <a:endParaRPr lang="ru-RU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826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Вложенные </a:t>
            </a:r>
            <a:r>
              <a:rPr lang="en-US" dirty="0" smtClean="0"/>
              <a:t>SELECT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8260"/>
            <a:ext cx="11664636" cy="488299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SELECT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*</a:t>
            </a:r>
          </a:p>
          <a:p>
            <a:pPr marL="0" indent="0">
              <a:buNone/>
            </a:pPr>
            <a:r>
              <a:rPr lang="en-US" b="1" dirty="0" smtClean="0"/>
              <a:t>FROM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(</a:t>
            </a:r>
            <a:r>
              <a:rPr lang="en-US" b="1" dirty="0" smtClean="0"/>
              <a:t>SELECT</a:t>
            </a:r>
            <a:r>
              <a:rPr lang="en-US" dirty="0" smtClean="0"/>
              <a:t> COUNT(*) </a:t>
            </a:r>
            <a:r>
              <a:rPr lang="en-US" b="1" dirty="0" smtClean="0"/>
              <a:t>AS</a:t>
            </a:r>
            <a:r>
              <a:rPr lang="en-US" dirty="0" smtClean="0"/>
              <a:t> total </a:t>
            </a:r>
            <a:r>
              <a:rPr lang="en-US" b="1" dirty="0" smtClean="0"/>
              <a:t>FROM</a:t>
            </a:r>
            <a:r>
              <a:rPr lang="en-US" dirty="0" smtClean="0"/>
              <a:t> </a:t>
            </a:r>
            <a:r>
              <a:rPr lang="en-US" dirty="0" err="1" smtClean="0"/>
              <a:t>table_b</a:t>
            </a:r>
            <a:r>
              <a:rPr lang="en-US" dirty="0" smtClean="0"/>
              <a:t> </a:t>
            </a:r>
            <a:r>
              <a:rPr lang="en-US" b="1" dirty="0" smtClean="0"/>
              <a:t>GROUP</a:t>
            </a:r>
            <a:r>
              <a:rPr lang="en-US" dirty="0" smtClean="0"/>
              <a:t> </a:t>
            </a:r>
            <a:r>
              <a:rPr lang="en-US" b="1" dirty="0" smtClean="0"/>
              <a:t>BY</a:t>
            </a:r>
            <a:r>
              <a:rPr lang="en-US" dirty="0" smtClean="0"/>
              <a:t> YEAR(date)) combined</a:t>
            </a:r>
          </a:p>
          <a:p>
            <a:pPr marL="0" indent="0">
              <a:buNone/>
            </a:pPr>
            <a:r>
              <a:rPr lang="en-US" b="1" dirty="0" smtClean="0"/>
              <a:t>WHERE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combined.total</a:t>
            </a:r>
            <a:r>
              <a:rPr lang="en-US" dirty="0" smtClean="0"/>
              <a:t> &gt; 10;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SELECT</a:t>
            </a:r>
          </a:p>
          <a:p>
            <a:pPr marL="0" indent="0">
              <a:buNone/>
            </a:pPr>
            <a:r>
              <a:rPr lang="en-US" dirty="0"/>
              <a:t>   *</a:t>
            </a:r>
          </a:p>
          <a:p>
            <a:pPr marL="0" indent="0">
              <a:buNone/>
            </a:pPr>
            <a:r>
              <a:rPr lang="en-US" b="1" dirty="0" smtClean="0"/>
              <a:t>FROM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table_a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    INNER JOIN</a:t>
            </a:r>
            <a:r>
              <a:rPr lang="en-US" dirty="0" smtClean="0"/>
              <a:t> (</a:t>
            </a:r>
            <a:r>
              <a:rPr lang="en-US" b="1" dirty="0" smtClean="0"/>
              <a:t>SELECT</a:t>
            </a:r>
            <a:r>
              <a:rPr lang="en-US" dirty="0" smtClean="0"/>
              <a:t> </a:t>
            </a:r>
            <a:r>
              <a:rPr lang="en-US" dirty="0"/>
              <a:t>COUNT(*) </a:t>
            </a:r>
            <a:r>
              <a:rPr lang="en-US" b="1" dirty="0"/>
              <a:t>FROM</a:t>
            </a:r>
            <a:r>
              <a:rPr lang="en-US" dirty="0"/>
              <a:t> </a:t>
            </a:r>
            <a:r>
              <a:rPr lang="en-US" dirty="0" err="1"/>
              <a:t>table_b</a:t>
            </a:r>
            <a:r>
              <a:rPr lang="en-US" dirty="0"/>
              <a:t> </a:t>
            </a:r>
            <a:r>
              <a:rPr lang="en-US" b="1" dirty="0"/>
              <a:t>GROUP</a:t>
            </a:r>
            <a:r>
              <a:rPr lang="en-US" dirty="0"/>
              <a:t> </a:t>
            </a:r>
            <a:r>
              <a:rPr lang="en-US" b="1" dirty="0"/>
              <a:t>BY</a:t>
            </a:r>
            <a:r>
              <a:rPr lang="en-US" dirty="0"/>
              <a:t> YEAR(date</a:t>
            </a:r>
            <a:r>
              <a:rPr lang="en-US" dirty="0" smtClean="0"/>
              <a:t>)) b </a:t>
            </a:r>
            <a:r>
              <a:rPr lang="en-US" b="1" dirty="0" smtClean="0"/>
              <a:t>ON</a:t>
            </a:r>
            <a:r>
              <a:rPr lang="en-US" dirty="0" smtClean="0"/>
              <a:t> b.id = a.id</a:t>
            </a:r>
            <a:r>
              <a:rPr lang="en-US" dirty="0"/>
              <a:t>;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260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Вложенные </a:t>
            </a:r>
            <a:r>
              <a:rPr lang="en-US" dirty="0" smtClean="0"/>
              <a:t>SELECT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89864"/>
            <a:ext cx="11148588" cy="48829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SELECT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*</a:t>
            </a:r>
          </a:p>
          <a:p>
            <a:pPr marL="0" indent="0">
              <a:buNone/>
            </a:pPr>
            <a:r>
              <a:rPr lang="en-US" sz="2400" b="1" dirty="0" smtClean="0"/>
              <a:t>FROM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err="1" smtClean="0"/>
              <a:t>table_a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WHERE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table_a.id </a:t>
            </a:r>
            <a:r>
              <a:rPr lang="en-US" sz="2400" b="1" dirty="0" smtClean="0"/>
              <a:t>IN (SELECT </a:t>
            </a:r>
            <a:r>
              <a:rPr lang="en-US" sz="2400" dirty="0" err="1" smtClean="0"/>
              <a:t>special_id</a:t>
            </a:r>
            <a:r>
              <a:rPr lang="en-US" sz="2400" dirty="0" smtClean="0"/>
              <a:t> </a:t>
            </a:r>
            <a:r>
              <a:rPr lang="en-US" sz="2400" b="1" dirty="0" smtClean="0"/>
              <a:t>FROM</a:t>
            </a:r>
            <a:r>
              <a:rPr lang="en-US" sz="2400" dirty="0" smtClean="0"/>
              <a:t> </a:t>
            </a:r>
            <a:r>
              <a:rPr lang="en-US" sz="2400" dirty="0" err="1" smtClean="0"/>
              <a:t>table_b</a:t>
            </a:r>
            <a:r>
              <a:rPr lang="en-US" sz="2400" dirty="0" smtClean="0"/>
              <a:t> </a:t>
            </a:r>
            <a:r>
              <a:rPr lang="en-US" sz="2400" b="1" dirty="0" smtClean="0"/>
              <a:t>WHERE</a:t>
            </a:r>
            <a:r>
              <a:rPr lang="en-US" sz="2400" dirty="0" smtClean="0"/>
              <a:t> </a:t>
            </a:r>
            <a:r>
              <a:rPr lang="en-US" sz="2400" dirty="0" err="1" smtClean="0"/>
              <a:t>table_b.date</a:t>
            </a:r>
            <a:r>
              <a:rPr lang="en-US" sz="2400" dirty="0" smtClean="0"/>
              <a:t> &gt; ‘2012-02-03’</a:t>
            </a:r>
            <a:r>
              <a:rPr lang="en-US" sz="2400" b="1" dirty="0" smtClean="0"/>
              <a:t>); </a:t>
            </a:r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01361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EB9747B1-62C2-4A19-80AF-1B46ED062D80"/>
  <p:tag name="ISPRING_SCORM_RATE_SLIDES" val="1"/>
  <p:tag name="ISPRING_SCORM_PASSING_SCORE" val="100.0000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ONLINEFOLDERDOMAIN" val="https://iscloud.projects.ispring.lan"/>
  <p:tag name="ISPRINGCLOUDFOLDERID" val="0"/>
  <p:tag name="ISPRINGCLOUDFOLDERPATH" val="Content List"/>
  <p:tag name="ISPRING_PLAYERS_CUSTOMIZATION" val="UEsDBBQAAgAIAG8CZ0bOggk37AIAAIgIAAAUAAAAdW5pdmVyc2FsL3BsYXllci54bWytVU1v2zAMPafA/oOhe62kXdc0kFt0BYod1qFA1m23QLUZW4tteZJcN/31o/xtz+lWYAcDNsX3SPGRNLt6TmLnCZQWMvXIwp0TB1JfBiINPfLw9fZ4Sa4u3x2xLOZ7UI4IPJKnwgJ4TJwAtK9EZhB8z03kkZ7BRWbiZEpIJcweuc+Qu4u0JO+OZuiSao9ExmQrSouicIVGRBpqGeeWRLu+TGimQENqQNEqDeI02JX5OxqfRKbU7DPQPWRm3h64Jmk5nrUYkBSnrlQhPZnPF/TH3ee1H0HCj0WqDU99IA5WclaW8pH7uzsZ5DFoa5uxKsk1GGOTKG0zZlZisUwdrXyPVA6bBLTmIWg3TkNCKyydALNtzHVU8+gBreXVO1Hzln4b+71p3ErlaOec5Y+x0BEe9SGddRLI6DAqS8rrlh300HTQrWUijoJfuVAQlJ/f2haZL0gVsO24Mk9XFz4e4Nst941U+xuEYRfVCrqtaG4lmluCWg63jb7uKEhz2y1wkytoSjVjTyIA+YUrxW1bXBqVA6MjY42lQzCj1ZVrkTpBWGSS+OwftLF+I2l+6teUKQH/Q5hPSNTWRKQBPN8K9DGQYE0NYLGtzTVZ7NqYXU46f0x6fT0wVTnWouBFHMNVCDiGATecdnZ6CAqKa3TxczXC9g4OgiMRRjE+ZpJhfHqQJuFqN8nQOzgIjqW/m4C25raMdFzHUTO1HcToxDphfq6NTMRL2Z6DPWNWZR++NnLN0XUm2oPz+R+jOIjRDOaWTKwu+9bbV83hvZ1TozufTVZZBt2K8wAmzyqvZhbybOQTwJbnsbnp59Tswx50lPPUdExzfcd+l8VavIBTiMD+6RantiYR2J7xyIflaY8B9cTtMghfmqYiMlpLUql5SDmGtXkSUFSYalY+ouqhknkajLRxs+7noGPcVdcKuBPDFjNdnGDzycwj7/GlvsvF2UV3lfPFRYMt87qvAle5vGFV1wl3nUHrfm0vwuqZx9ffUEsDBBQAAgAIAJuhb0ZsIFGMLDAAAAlcAAAXAAAAdW5pdmVyc2FsL3VuaXZlcnNhbC5wbmftvHlUU9faP27rvXrbotb29pUwpV5q1dqCITKEIbnWFqqtUgekrUCqEagDiSRMgQz2tdUOISkKBgRJvagoKHEkBEKipeZEAkTUGPVkUJMQIYaYxCSEk+GboL1ybe/6vnet7/vHb/10LVfIyd7P8+xn/Dzn7LO//3RV2oyXQ16eMmXKjOUffbBmypQ/o6ZMmbrjL9P8V3QP8V7/xwukNWnvT2kbCBv2f/lT/tKVS6dMOc16xb3xz/7vL+346HPSlCkzewL/XwAIxzZPmbKhcfkHS9eV5ZhUBNbJfLKGmrM25+85f3+r8dyaH1rQx90nWhrS3vvb0pUff//mmtD5szNCmme/Offa2x8e//6Db+7tX7Hk65bvzq3/YMW2XS07f/7rJ2tD/xJVNArFP7jGp7hqtQ2fV8iGz7e5KEdYjr7x+G15ZtSg93QeFJ5ZT3Nr4dhu77gxE+O+O4vruTMdMyXwrwys7I+Bckv6CgiMBv6ZTmTg4gX+5UZUZwSK/qgJXhP/p8ClhMxbsdy0AZ/T58WSpwau7CSxqbZw2ifhgS8d627Fayxsuoutr5mga4iChpJaFk38HfVtlS1Ij/nWl0Z/lKYvDuNo6IH5XQhi49xIRc+QE+7/egffKJG4Ds2i3l+J9gynh26J6PmhysjyjbE09zZoxteTwcgOqcH5bTTl7rgD6+rN7DWawR80PgqHdu91zgKuVB+fHb8PoF7F8pLZJteZ4hFbmDWYoDAHVvRQl1xVZWumjTS30e7Ood2tvHvXQBs1tDWWjxzfJjcNnwzme29hoHwFrkgscI9bWHT3+Jk5WMppgQe82wT33H899GcrXzV0Wug4z83WOO5H5gvzcRj3kCeLNuLEj0KHOVCJzl3HcdUZDXFqurLKhm6M9jM+pX49FOVctlS8l+O5xemOuNLORvK26pSsMlgC8l18dEWSqqRWUAmi1+P3XeR14msy/JQxzsiNaviyew4r2Gke3BHUIC9uXkx80W8XhBKUwGCrxW9WnbY108ebuYRQ2BqxiZithisK9rBZFF0kISuCfOl+R5SZgBktK85UDwRbL86iPRyPc3XwtwclaM8UatZyQCq5K3VAwJHaHGXfGgieG4Rs7P7BRLbeNFfBgoY6C0H3gcwPmEZrLKgmCL5Y4rx8LDHnw85ufAXHktwF3MIosoTnqQ0CDyTyQYTkVWivz6vxQe9xsPh6iAFUvhH5sKUKqdkAIUgUzfZomfP6mI1j3mdJ2W+oBfUQJTmHFi5LEWH5njFqbwGg/XUspyViPjuT2GWx8KwjlpHT2vZ8iQNhzWrBpAUcktzJhmeygqbBEsSnqg/tSPqhYPqVrPjU7y3aM7AIokaQgmcb27W6jmw103LaViL+qRD0S1WihsvmwgmMuuZkXiEIndqq6xOl1HH7f7pLoLThHkr/XmO08vMfSINrjbZtbXCF3uQ+YPQa6R6uwmwwKelQryQrPiKfwsjab7RSiKoOU5lbQK0HYLJiZd426DNyEmdbI2GUczcGnqTQx4Ffv6vQt2ttA8WuMu34BDvgJo01pHCTZXqX93IuOUkzS0tzhRiE2k7BwdVFyRpLhytRT9OeBiBtodiJo81qAfjLY4lDp3kakMyw3HSNkR/cgu0Fgg1LH+zJCYSJIGWwCtnz92nfSFqbxfdjd1cxXurpKGiTdfy0dGPQrGW7v1fiKz5Xy3Ye4AE4ppEIIfJ0FrHpb04Qs360YoTUld6aOtDN+E77Ri3M2r4Ll3ohizP4lWTxkmkXlJjIa2MpcCI1SqOOZiV5tWgyoxC0JGg9goOgZqiwXXb+DPWECbTUyShDlXdj2CxDNY/Xs5VRWFxxa187UdfnNJXpN9P6OZ4sIXxMHAzjE6JCCYaKr5RRZgPC5jnrOfuT+VIWOiJSjFqdMrDSKnBE5keFTjX8tDSWRQWRm4OO8D1e2WL/Mnd4R/WAHJm3HXs+NpXBmF3BR+OuBqeKP9p7aGPSFzPJdCXBV8jjyQranSoRpmFc6WDZ3joZguIt06hpO8OWbYoCe/9ea0Qy877r0zItCLYhjhyr89Jg5xzwSKLPBGpRQyWl5IZuE86EcSox1pIoOOs8tUKSCxrK4OuZDbDpgHMrrV+BZLMwPtfZxqU7KCxdxQKCodPSjYxAWmkR+dDL9yVUwLfxVA24jkXap8z3URukDiy3sGtjRbZaZicnwUuV8bJ5shS2nj+6Z23AehQVKLpcd/pLwX+/07McfzZ8us3RIRsrzorLufsG7A2A+jcWKgqkK00/n4Yvi7n+ADtYY0RubrAqxQXmHhSzQVvTAIK6bXsLkdwLYawaqRU6CMhAGBp4NVGH5o9GRRqy4fkE6DNI5jlahWSJfPEJthUDntz0271VJMFB866gCjKGzZq9A2oBJIokHpwXSpilLYzULNIas6g+vWx5GzfC8DZkNkpwZrqP5NWdARvnkiO0/CGyPo7sBaEXArndqE4dCJrGpwhC3pnaW7L9JjMC9nr7VEnZGzfLGIgvN1MkBQDQi2NcxGWVXpPUARI7X1VGZyT6o9DipSYAVUjt+lGkkAaLs/3Qz6DBppJUY7xYoIBUr0TzpAXEbFo/xIOhgEXvpwcsZOiiJuFDUJG7hsaQDYaqQ6VKh/BEBMpmSKEPAGUcKSCpM7ZrQslJzn5FCk8Kajtv+lNfA2UlT0N3xZoNxmy/r7VUkXw3tZ5kIJkWUeFuZLKSGrVlQpcSsMFYiIHpAdu4U6r8kdUTHNweE7b5vgTk09wLvtq+pyeLvXRjFi88I2ZxLiVYUXl6k5KQxYYM2kqjbQwEU8VVlgS+p2ygGc2DzmzS9SrygnbXUNRQ5iomnRUTeTf4TaCYXJE1R7stFPZnQA+bAQAn0WKHczuDjUvulmofFGA0HkMjxDLUS3msGidyu184KCH9F39xMzm3CwGrN3iM6BqLkIBaGV2oEDuLGrFtoZFDp6hKBoNMZ/yqcmq8hfg1VCywkhWugp2hCskPCuuVNCh4InVW/C1yfvqNH6p+tOmfVFpGQ75EYj/l8gTW3REaaYDFEFO203wB446KJeTdjKxZ9f8s0i8GavicfslLgc+sJZHzA587BhkNE1DhQ+S/G6C2BEpU5gQEYPf+x9P/wwHS7kdXP87kCqy98m3c7pJ5y1GvEN/WbT82wIBNTDh1nS18dKQV7n24h3V0xvLxVmKcjnFsgMmset3/62cj0d570RH9sL2PbhBT1+WnARPc3p23/GzL2SacLoCB9u89/Ln81uBjhXy8/OqJkQf3g1F+ne088taW9cUlRRMCXVizd0lrYlJi6ir/ly8XLj+QcTA8/LEE1W/1t/yT4Yq9eRnP2fzvsBmOKbfLM7mNdK+r1SkwpCjU9rbS7G7bQXPyIvIqrUvPH0IZg59SOmKLxt29lo7Jnvmj4V3ZrStkxlPCV13OPqSsOvLePAlJoc98KteAiOQefAT2kjBH5uSU3R3ckLhn8qzMyj1sXVvunWQ9rVM0+QcefEZ0f3bIVEO2uRk6+XTRB+ngxR2LfH+2+XGnZfCkWphDc+mNhjUpQEcB+LUtynnN8y/cTQ95xfgMGQJ/jXZHYPKcO/pUs0VeEyC6q2xpxPW1TBsAlenGSSo0YGOniPkZKcD9zi13gg6mT1Kbu3XahQReiyE4Xj6j4ZDt+GTh5FOCDevtYU1b43bsHmiezCtj6pcNG+QkBpUHS1hmWPvUpom+lhcWD5wcQYnbwZn/hh6uiP01sgg92RbckCnagOyHu/7dJG31v5mj1V5xrZuspK1TGKTWcibrj+VCz/zD5Y8l/EfELQH/YMvuU/5IyR81Bx1M5PyLY8zYWRiwW2ppeGLxHy58e5f0yvE/1pamYM+qPzZZBg/2b8gpr2+/f/0PJR+Uz/g3wuWplhSN/OGCOlbKnxUOshDKvC4DXHXPZP52Ts4CDk7Z7nl2EHjX/JrqiOl3ly8+fE11HvEMM40/GD377z5co+Nz1ux+ZsUVo3xD7wuW13R8o7V18qRWrrDcfn1tek3kPZSUNPCv4RrVxPjWD2kgKcISpueHJLDW/v8ilabwha5+Qk732L0fCZZXJ9IiRuH+IrYtndd9cHIcP9KV+/XapnYNlAovrU1PKbZbpdGYTjm5xuB+qzfB1VbabRxxGTj0osv1UoAsq1CTPCXCt+Nn1PGTFUbBJPnT2xBEvHSMXRg99Q7K8db0S/mN5KGR4WYO7ZG6XnoF+uWV6CyRqnvvNQm5cZK/zs+MJR6VUUdJCrZB3uCqcjCo/Hd5cO5XfVwyXWJKhf2JxClU0d5U5rAz1+C5cFZsmwwI13uSuYX111NYlAbKTG0nlR/F4nWn9+LwaWqPFg8nUU6murKsqEoj8GnibRoeIWwsP/MvTFPb/W3aYrYUeeHDHHkw+dv81G7ETDT04KyChWiD43Jzwl1ep8g33mlpuVKYPe2CgGMk+vwNEdPaUQX4waonOBGw9XNhr+TLIuFJZoPCBNzcbzgA4aWLkm21TRQGInWIz4AYrDpjmitBO568qi0U8xrHENuIa4Nz6OhZKbcmBeC+RcvA4Bm8GEElXDvQwQa3Yy/XDu7IwoT0ZPeagCu1RLK/Tdaf5k3dFBHPg0feK0M3KePghGpj2llDlRG5pCT3Sj81VYvCYzQmG8hsWzh1qGyVdtv5bjSLA+kKnZyPe0kq7FGAO9lDYk7lVksl7TVS4CPU7q4CLZqv+uk0gn3EfWBjNHdrn4RHP8GggtBQuytWP45YcNTfwcUXcKQFjUCZsj6kaagsNrfR7NAesTSI3+wiZO1n1fg7s/kcYwfdTmnhciNEk70spCkrM/YXvUfwPjFp6MNpvwwGv0ICBWtiWMiIbXSRpHihgsVb2wYymaAhpiLC3wZccwDXSByToUpMCpHRNR3vwrcJ9hZFTz1eRcqelBYu11wsiDuVEZm1W+B5tRY+yGSQobnR2pwcOSrnJb5n9cNquCuCe7jPzgtHdRmq8EnEIRwrkzSkoGpR+gwOZMCgm6sNZzyDzmpIh9Ipgo5DcA53tOlfVbUqHEUSmVhlfjO/WmsUL4pcS/uGwqiERdhoeHaMVe/QeiwJTUoChpj313Dt3ZWySFWJ7hMtoOTJKs5R+xjVVSw4H9uWTsbI8pM25ynDZRhWlRHA5b6pohU80v1LFAUxwBdOv9Ozsbg+iARz/q1H5Xijhp+eczChTcMsg72IdFcaiV2INUcpJ0wQWWl6WPsCggfj3njQmDbKo4oWsdiAStS7pIBzzesyi3bzVcHoSIUe3URpSJZlsWXdIRn2secI9Dmb/5RNToXpfBpy91vd5xtmPx0y0X1hxgdZEz1Upn67BLb6nzyVbJFb3xqovqy8Gcs7O9GvE+PW5YsZE0JM6fhqQswpd/4BC3CYsvPHvAkZpkQd+H80oGwDRb8Iyx8fLRVV2G9v42Zfq6/w2BWasds64yOMF/AtEDFLLS4Z3TtSSneWctGPDs3K9vRy3b3yLo1ntKfXEK8jDRhyqCsTpj1eUVZqkqob7r4zPTO6+9EaV+xB18M9mCzm17MuVWggtZG71H7+rhX2WGGBe8YpBx4UrfBDQbI+L9ad8gE5I98ee+/MkwExV4ctvawz9OGPse+IhBUiV73ocyZ11q1mtP24ddslfcxvKc6fwrhC4YZowcP3UdaUItegfcQ46We7PprOd4fMSvOxXklh+ku10H2gsO6JQ5QT9Zr4k0Jxle9AWeyo5XUXwjtiFOc+nezXSw1WW3bfF2sHx+7NEX1GM3Uk/5b4buHHq+zObjNVfwrAWiKNwMbHbpJ4nkCz1WdGC8funRd0m+SZ2G6hW8/G0ooup9/GNmIB3DoiZCl0wHFgh+crn/f+UTCjk6Wwmwh06D2sdq1v1zLReKuo3INTisZ+FJW1SrW7/Gq1F1eBqqLseQoDotW42wQoMTlqDU3Q1Sv6vNN3+59rKn2P216h6FIX2/2gxbaykeq4lcYbu1xWK1XbGp3Jnbr5pmgZFwRuSk0cP2o08mzGlZUgSwzB5vBURV0rnJbOHLrHzqNUIqesb1L3Be8SPfw2uppNgMcTRNbeRQo2QQrAe3Rw7104uvNclMJQ2CkG+n522bl0z+ARutzsHjALLA2rquhdRT671vokREbXTBsI2glDIV+ciXsU1nSvIG1ASUsWB1AVVYWUJdvEueTYXFq/3mU/SqQyxBA5hxx736+bShavxlC+1e9TV+uFYjPVXCFdSsiDVtw0/cyHo2w/9A/mY6BbxtMx4r+gUq8qaVnxEZEippRIPRx0VGs9adnajzjGlNoQV/2IxQOUf5jvNV01KZjSzY+t1VkACwNqXXw/yho8glloNliDaobbIw3tlpYBT0ftRQTboKjvtSNCzIDjjaPxqtHlPE+VPahHXlsaClYhd+m9VgSRiUBONXSs3Ly9736towe3+3I1lsdmVSHhuArXjZK/qHIaZfFO0FfrztZposKxSVHsJ3dY2iszC5lzSZqyeXmpbSQYCiCF+IRDK3lSQFnR0I454z00i3oszIbHMeq0Gfu0aRd5kQZHRoN80QJg0bsY1+V04bD1lqTu7hICodISg/GixdcsP8iyfAncO8reRRQePZX/xF+Pg3Fi8dafPwGrYlpAdRG5k1VFEvxSRBHU4zPJSmukEeu+N0c629wurq0rRDZt2vylktmAaInQHkWQ4ojr9VommPtQwKLvQ1rDWjCtWTOf3EEq6Pq1Ctnt85hFtIqgRrlJTFKXB8ixbE0jp8ORthV91fDlWASxhKtTatDc/1LNbORvp3d19f49y0PWxzzxDjwY/JLTh+BUOwGRoo6HfG3IRApGAaJ5ibQiz1EwZXjiWV0g/axA3VHdKOnrg3AfhWGEjVJb78Dq2CgmMHY/DTN+VJof0E99BX/lKI/eF3Rqiw+7C/PhtHsjskXsi49TejFb/Gmt78XxdgFHytPqg18FJPvFppaLVmHqwJIIXEnXfBXtT4JWjwQ1TTLYQXF31cOWIsuZkCENuDaGcBaSkwckdbJt56hKy9Zrbv5ttfevsO+c9PX8sCeK7qq+u02wyeYH98KIt23b1DI9uJTE2F/F45kzMTPRoahF/PQQM8thbrYkt4IZYhxmFQv6QeyRwLTyvVuyGg8VQu/IlASoYrUnqe5sle2o2NTFcnZoRx/6s7HQjZS6Ht/d+1h13p0wXnIqbNcdb9rNa7Sf+658NqNh+FY+p5vWYPpsvxV7e0Bfo5xf6UyDnGvRoyt5rQyA1mB9uXeroOukxUzA+97rCzqAW6f0hdaBLyzJ3XnCG94veVgH3Jz1M99T5u7toPrh7J+HF/QY9oUkaHvg3h2u/P22/Ce43ON4K020Z8gfkNhnLnsjk2d9nnN5g4evFzzJ50U+k68Jo8zxVl4Zkb1n6H/Sa0BmrKeVnjGzrK/bn0nf8ymJ6id5rNNnhT84Pi0Zb1jLGV/nymfbcp8wOIB++PWs6qkRJNpmz2/Z5dxRGc1xVr8TMFEsP2Lf9bmJjU/ofHFtEVewhlmqHLDJMFivS5/8RKJzbXSvzEdG3UE4A0HmtknJTxL/lmzs2C9zel9ggf6szu75DQlAgSpvpG+6e4Sd846sEvYbdlBdn0Uf62mNpg5/rH8KD9YosO5L2Or/HcCyTmHkimh2lZnmHKnJzOGPc3w2+ovT95lNFJahovvprONtPrvIq5A7hc7ux/d5o6qKDlu7D5otFG7pU5wjr8ksX55IO2u2PxWlk9FwtUcy8XvWuajI5keLH+tnzkmpZGEK47GMHxpjiCtmRU6ItWPw2SlFXo8e69XLf4wWltknnouOPWrGUANF2TX43tBjS/x4w344dcBfPYyEsiQpIHvzrfAj/uV4ZfI0tLWqNZ9DbX/E9S+DViRF/8YnIl/XVzsG0N2AYtnHqbWM91yx3ISKpN7gasNe7JHIavNpClYvs88RPvw2fsaYi9To72o6ZZQhJCuqG/UvROqqcjfsrmVEEYBFiaJxOTeHdeLq6hBNenxlLTi7yJHy2K2jvlBoGQ2u0hdsKwaofApE+HMe5fJnr0P0ZYu5qaGKSyXHLhfzPR2+jqieVdNueLR6D+WBv5yDeu1y9g2SLKU0RUnAXuRH08UE29ZV/xTAWdMAy7QaV0Z+knolKBZX1GdCvs+0vnNOUqxtb0rG765nJMOikeV5Vy5DfEpyTs7FOmJ98o2xMjLm8Mfv0YUEW/5YHA/5xCrGwtSBc554lBOXLwayeJ74GBJkiRwlvzHkBVTIT5mZ2DxJH6T1kh9QGhBbjyaLy2K3tIUSmi0vxw+veUwk+aq9IzI/BINuXBrDPRzGva4UthAlr54Nx8V8gOfKPkOmDijpkPY+OYmdkfuXfiqP+1q/VlVUMfxaL0fj5o/Ssqhuzkvg16LeJz7QtjZtIOg7MPMrppi1tzkoWgv08tq51/u+2yeNuc6A09NhxQ7tKjz92k/7oPxPVfsRxXHujwxZwnixc3WGECN+tTN8rPU3T0ss1vUd27uaiJ3GRkge0M8l7/oktZ7RJF9QZxS3JiO/GfKCxGw8slerO2PpgOYukBVCliMfb2fUamXjC5ryhHuI2boS0Oj8ze2KRyR1SxGRm2nfJO/azMjcxMzcOqQBw3o+3j79ijLOCeeipVy+ORjB22VYwO0N67kfnABoTdOvWMrAwfmy8+V9Jg8RUuY5WhK2ZLiQdeYjiLySzkPXJi99Ie6+cua7UCYeD9SZamuJvsJssTiIo5Uf4pscGu0nuJ1hzss41tL5BFZhrJ7MeKGoGlBi9wMg2pAspv2lZuCQG9XP6Z9L329LOeOJYNTv/qfz+NvueQfTyHJLyX2l8P3y+glE0fFVduqqYWvoMsPKqfn/cbj+TyI8h6yvaQ2gMJZ6X9Gv1pRGs71tUs4IYMdWAtW4QcG1vshcqNG6csz/3+sUzwr9gAbrAekQgeu9JBqbk+nTcdz7WgNp9MK3UidR2GwL5NBJxIqpEKgRlju7NFT7o2vpU6fXPJti7adZ1BNhH+7EXXaWZz7llZ1z6aVZy4SKrqdSjrSIX71T2zn5wu7fXfhpbBvdxC3cITcnATcmlYbM2G8+SD1lphiSwq7P90NEq/MgbtKzjpbWkPd/kZC3pw7sOT65Tmz9y0uRhtMwFPzoZHO2zH2L0QDk6SjPMl9MjKivsm0ceU74OeHnhP+YMOiHDHDoJtCWoTB5eD6HRn0PyXH1hSpMBIzNKPIa9fr4y8B4ACEZeYTxslIXZXepCFIRkkcdXt9DuLdnGySVfTg5V8hffS11AJdUrHP/Oh9d6DEMBcAx2ZPTu5gfK77YNXN/VYuUsHcjidJQj85Bs0EauseBBjf6gcAqshJ6Jk18U2W7uQqG8knpruhMutdAp3mMBUDXqOxmyVt9iyLoRh7NWP5mGHdvWORGtcxErF9HfaB8W2HoTB7ooGASA001yeXQMozEz9tCZblZaJ2QrLTc3KDxOnhctM8lw2ryfB0gWAAnHPm9zkp6Jaicr/lwc+KWpNFLwTPX0vpzYdMjezZO+yVQXhTwSAy+kUf6HE3rNfHgkTHvMi2xyx440u4BJv9QAI7bfNji0tW0uMr4vrITFvIsvq/D7G8MQT41IpIHYxvQZLyrVntGkD3jmPPk7y2ZMiC6zA83510tk2sXp/ZUY5HvH0WM577VtyAhoikk1RnzCRMI3/WVui11INlpEtXUnSZS0DC4U3GpjH6TNqOdQMCoO5Jl8/WKQp8H+PzI7zmcDEO1SnFZ7NWLtXc6KII1MT25URrm11p0hWu2XfADUfA+KegHuYTf/W47J13u4Gc4bwm7qQ8KyWpuiPPzP3C+gzYJv8YYk8M8RFIa3obF21ZcYRwki0JQyP/G+1QDJgMSjzzbLXOY6lMH6tEi+R+45L4wFPJdvEYz4mVUGh2RX6ZKguq1Hvf98t1SwUHxdwkM+HR4Ty5tXQr3xX5QLkHRwmiC28hd98u8Wo09DBPBMSC8VNlJZZ5g0xICCzJoM3xv5zfKymj8qII9NzL+OAjIGXpHmgT5jvrRikujbzC0nUp60lt5f+rrSOg1ie/XziZC3p8MyN6fExqxEaWQmcQEDdZCkFGjdZCVFMbq2B2p03qTc6b1mxSRTXlRMjsotYWJDeeotNbiSfU1Y8bcjbrkdgCG4mdNegpSnLHso2AUq1/iWvz70XGRhp7rv48KRsOstb8POyQR/clzws8JPyf8Pye8Wafr8Io1Y6H6Z2CqIvAUgRj0AnOexjh5DvUBDr5o+uw7n1m71ZOH80SeAu7QN7ukzrJ/wcoH7AZ/6cr0V1NRDjPyQq7UWSIE8v+XuozrCz0Q3WdGJWzZ8HR0c/XsB0ka18zp9svpNOug+dyjfU85Js6bAA3nnz4xPb42JoA51kLPBz0f9D8YBC6MNMSLXP2tgR11I3xDY5djYhfK0BDayZdlT9x6Lw9sPTHdyudQi/rBzEZndiPgcLjsR2VJHM28zEnuC0OxTNVVtuPNjZ0RKCzFcslYZYtrUl9Lx1BTgobQVTxkufCgnqzM/UmpRk81BHYPeRzCUqHtIEvd2feMrKpiXd+VwE7A5HLz/P7UboEVybvMBdun4qb1IHaOYufWQaoiVQcFugnLAahisMkEfO9HJpQGywo5Ig9P4FSVQh1aCxE0KXCQksfDGJ5hkDIa2BhujuPu7luEInW5b44Lg3aRi79qkx3roNYYOqJ6trYFnnXZxZ/W8QA9v98mw9CpHAbDjwmTWfuMqa5gfjo6dRSb4mRU8fHJbEGKuLcQch9wrsXH+/HxjWAUsnrIZAkjcSxhMv7TbLDqsr8BYCGJeb9Kj/HoxbkZuy8jpuWNST3ij2oPFSV9kPdpX4F12+g+Yxpsuc0SE4aPhjfl91JtllRcUV8BUTS4cmrBbomJddVAw312MnVghN9MOeEBQLUj6+nurJHqAAoekaCmdYFBDRnkbzeLLwR9C4uxOdTBbwC1HSc7k523vIkhZoP216+SvcKgA7D5wKIUoLaz2zM2JscxWGypfyz/9/ZFNmnGZo+C1WCmr+qQJVINWQrB4NfTyEn+GTzMeONGIrRioEDrEbyP1I4cC1ng1MeRG121IMgy1HCXtmni0GovH7viaao8uNef80cTiUw4MPBl7QuEYEUGTh/8JrDob2un9SKqR+kPqBWqsUGL4GBM2BDuQbRsUTSwk3xNgkIPdKSPYisbyCdMO+rASlkphng0WYHoGCIpmS2godbAg38gO/2M4kvDUUhl7h3wY9hsAIRiHuXekU4JhvnaMSPo3f1ZPB9ijMHU0sDMTfhombaSvofkC2s353/Tp2UBt9HqBayz1DY+PUpKCuHJuFrUkMJSC91dsuuBt3Cg+1kT2+ARVxHPmCRPd134zLjUVab/+yBWEpHp+2VMWB+lcP3eJiQIO0s0bHIrfi2ue1qdilcE2rlcnWDLBWUOXidQ/j7EKI5b+dzpfZaWfkSeuohc7nUZuNGswMNMWrWn7xmxHB1cXUO3x58gsKKU3f0CX2CL2njBwfxnbVmhowS2tgVe9jJi95juH7e1PpN2fqhCYo4Kw1Haeo17yG5PFD0rmlPiCmxbS7H1IRWE5kwsVS4hDz27tGLdCe/UZXI9LJZDGx82+u58Ku7PEoWnFNN+r4Q+evIC39G8aX0m0UnyNf1C37d2f++Q2zzQ9YymmxkNiSXPrIjRcPsZpfdLjlOfD3o+6H9p0JrUVUwjxtPse3S/9Ivx5c+3Uz1n85zNczbP2Txn85zNczbP2Txn85zNczbP2Txn85zNczbPX0z6vw64nUR7uAue9cLEkRbv/L87FGNVCEoEqcw5notw90U5wS0mZFHvTIV3TGzWK7EKrG5rso3SKgsc4bXTdl71c4vHsEbnAswetVm1pbm3gMQp9I2cjv6w0UcdLSqNQIkslYQsz71o7ybXZllGI6Gx1O6aYEUTjsu5jaYfjRFpJS0UvNwgqAGzbk8rDXWldPcb6Jn+uRivhcVOf6jUkzM5Mu14YBvPyU68eQ7t7pw2obWGK9BbMeNNmM7xK3vQRaZIuEuyoc3gFQTeVaaYMJ7hdNFwp8n8MZ7XjV8kyteWaMZv8NRFqg53u4gb74GRX4PjSrpm+RVpMrg62n1mcN8Y/Pha7EkT2S9gg0jwmWm5O3s4izrWA4/CmE8qj3aaZ+ucjuWiNy0DkYYjURKyWm6wJcT8l+d6uue6fce6bJHz+tr0bv2ZoMP85F1fuPtk7j47FwILMdbzso46rkvmUcq6EUV5H4WJ5ljOYqCz8TOv87G0fiqpqzDbm7U5oa9YazJRF8k5VfMtiE5QT+rXGmTENo3avJxvztxpOE0gJZRHBA7RiY5Wlg3V5feKzGHL7XxChhO11x2BuTxnWEnWnWi8fuQYmrM296+9N6uxyJAM3q3ev6+f8SlZry75rBenGrKUUVydhOk9gh8QPXlq9ayvYedsFTU85CcszVnEXiaol/WU5RJSe0ytUfTxZnpn2Io99V5GwzjCimLwuvxiRdAbzdt0WZaXH4KCL0Bb4IQ3uuul8yNmVNpa6ugGOZX5tkghN9BejjR8L2bZ1SXVfR+1h7fg79U0GHXOzb4KNmKxaBQwCFJycuvmEhkM2CtAwSY3WbKzg56RpzbTCIRxJHEEkIAuUmKXKjiJx07Z4nS1XJoLbxq/uaFxeuBkGqlI/pkn3PBdi4ze2ikb1Jnb0kc0hiVE9FFEQoaiQF9DBDOvZsScqMx8hehr0XQhiKPTRYJu+Ms4JS2Y9bmKFvc39aN8XSFGXECIr6CxmsZpgllyQN0ySoK3sLozVAb0OnioP/yy9Glsltu8YzQDu+vkCDqtGr6Bi/Z1xfzGyZR29GTQBr76An+9vcJZwmyQa/dU2Rz/pFHhF2+lZ8DsXkWGwGPouMAReYlW+lfNa6gz2lugMHkgfGqwu7oWP6E4wzVbV4/f9zXS91+b7AQEUWSNNIAbyRCBOGS1RA6f9sSjeETIolUjvN19WXER2+57Vw6MyiRaGgNUj5r8oePPWDmeYY53WC6NFlGspzKpD/ySOw/5lSentkTk32GM4PxB3NAUeGVer9nGPDGeuN3vRGcwrn2YhaKZPHt7ZQOEr1Bp/Y4EFNdXIacOjcUnO2MaKn13pKfgnA64KzH/Qago3tUdvCwv9Ve3cPM3EcseBafYjMFTec7L2u1AT9CPIPRgj/jkLU7VWnSqN0ut5wuyIw1c7wg3h+oxYumPVN593oezfKcEpk/sp3ktUJ/yUdaaYvJjlQnXiqZtkAPT/M4VrxkTx+93814ZWGk/f9NvoM0u5E+YV+SKe3GMBtbCXYPBLPwZ3+q7G9214+oHljKi9fwAaxcQHAsUw/4LKCbbdR0UCB4RMvV+h8rhxAft5SeLSqZuomlapdrrrCogrGe4oPHj+HPothEIQdzZbe1dxBJe47Zp2nIuuwJ7FcY7s9SeWdgJIZVvwefL5mUoNEW/CRooAYqpO4pBsOWxdS+LLn/mOTgUZ32xqtt9+E4Hmq5Q5bBFWO8QwTu0wSs8392/3huRGNE0vqUreX2blAsZ81q4l9YXc+qS2RQmKBWT+gxVThtZ51nRJlNEEwgiZhXQr3dBVge6opny3m7A5URVNlzobhXCcYzvFk7fWFwvYZ0mQL/MEX46c6ffi29rvG+jfkLGMNsVlU6AWzOC8ycJmJ4UqkcVNY361e0vHgPLve+JR8xIXvFa3H2pxox/h65oSFnlVR8wAprZTnpaKKYuYdqvXceEEX63yUsFDyHoGnVOu6drTJjFERGaTZrlyLKjFvv9ES+NHtrshRpSV91RZ2hYLjozFeZoAYPiz2MSWlnd57tNOQpvCYhdNBFg+8S+RR2e2zr64vTwxFbWDH9BiPI+kHlPuLv6sg8jBB+K+025OJ3S60Hs0o0d/wWx6qhJ+6ByzuHt2Hl10FF3d0GFX9fCtyekcrnFufGVDdrx3o50tNl9sIghgBClFGoXV7XQmt80fsAPHiYUBbQiSQ9LItVj9B9TUZ+Rbq73RX/ut6iDpxkJUWSK1k8EbL4PN8tFH7Dyxccx7TnU7YGjKi1vebeNbMGcqszMHDJt1TECb1Ap2Ky70cXLVGXF2pIrYbtGvGYSL4O60h/PfdtDObaFkfkMrrbD490W7IwlDslS7bHDwaivKzKpGKYV867c3uMAeGudvp8yJlzoSmwbl3Zywp3S5/kiy0cuwB57/hy5Bjf6jt78PQzcxGCTL37UpmHugA1votdbEjLAjQTBOMmdUsDY6bRfK/UrYw1akcyj0MhfX1kZaRB6PkXtVp2j5t6/Qa1sWE1dmZg6IKb7zD7PSODVN+/U0zVSYnYx/M7JFjOw2u77U4F+3MKKYLWAH044elC2dnxEseKx068f+HnEuuKx23xod9Z2dR63wPthkcrgBWvFInfRXYc5U2tlFG8AM7cwC5eIhoRbHDJucQv3csCrqw0paDOl0W8mUIZ0RL9/21tb3qbJiQ9G+ei/pZkV0/rcG6njw81cmotNd40oaCaFWsemDbPbvAMaV5KChyj5JcvuSbgN/0c8zIfb22Jsmshnu9sKqfZtRyb+xkf6tHW+r2+JOm1HMyvWP87fFD+GWeCLIs3ZAq0YQOhm4L4JjT4F26Xxmv+xJe56ZWbckDlXmyZ3+v5s9fv6hFddHUsWp6cOeZYI47Qek+cdkJ4XVeBLubqRQuU8ktRhQuWKw34HDZx3QrI7vWpNV0SMbbr9bZEHFFGp9co45/GIV8a+H4EKw1riu3VUgjv477STbazHYdjp4IHeL46jHQHdWDBhW5KKhhQCkYj6pOBQhpCchQGBj4fedPg9SYQd9RlHeLCRdu5fuk2afMKax5522ELejv2+bjSGyPS9icd3hZc6o8/wuVVIelwLdzkg4e/L3Op1y3wU1Pb1RFDZXP7unfl+W5voSykQJq6Gwq1s8Rm+OjYhR+8Y3ZEKGsWQ9jeTix3b9vsKL0Na+qkWMHNCsgY/JHSnupx14ArVhfX+oEvrvxbsXeOl1QC3Q50/Wl4eKAI5nwiW2+3+LI3c1y4jQ85hj4TvCdvDqHWN67bNJic5YRyn99s0J8IfFh/Y7bUIIj4A2hSY3cJwBEFL8JwUFdsJ3n4Rf1zmc2FIG2nOUrpznDPvTh7qTouZ7TcRHAf5dqqWFA1VbA8iu85D0w+2ThTbt1HHAOBkm2jY+nhN4O2ZB8EW8LEbNFD8KDbFhVG+DlN0nkbQm/sLrKXHTXqYiega6/pKLbzsoME8Yj1uSnLGE/kN533lOuAGyVX2Rl4bnNOTg9/HXa5WiyRfJa/yNqKjQrEaIJyyx/25hPP9iBHhdwgJ/dMFvmmGkgsM95B3j+8hvE1v8th9Y3CftpX+iOVdjfpHobdlIyu+VYgd/cc4jRG2G/fRJy76N9aUOAbdh6s280YKd094ybBuR//G7Gx2i/Sxm4/+DVtPlZtaJtIl/nG6TOofzMD+GAAlzvl063y9vyCq26tspk+p6A10p9mrMmYSCqb3nbgBrX6XXUDYxx7069UVryEmRS2LHbHkyZ3S7HUa1jIvh2sxH1Ku233FcmZ81WPz75mQgn/Sszi5Bb/hcSZ8NJ3+cPpkvMCiu7V6xd12RkNoeor9er1Yeiz19E3NaOA1xBw105ZZWS743O4hzpE7tetzEHU+25eQ1rjQbJhn5nlm73zM4gnqCo2f0XC8k/o4x8iRsuS1XtXQsRbuRb8lm3rpKz3X4WvhfkaB9w1C7GVnRyB9lN+boU8ng5vRZU/mxwstlcC4ExW90h4bgAzrsJ6RTCn3YnYwKr4FnikTUXnwS8RbjjhaludMRlMEYT1VpLz0g6+qF/A7z36Dn8gOtZUQs54OoP4xYtP4SXzAgZSGXpmvzS+EyLFNtN67Z49XJYJKCUGbyBV0qrdnGcZnw/iO3mVIV/+2cFdpbIv58vzhOF/Jngmi3vXug8Nh6zhQYFnkvfTSbpuEf++Nj5x347hbx90GDD3l/oO0vjpR4E0IucjN9p0Ju5JA8FkwXoAXVC64pfFBdJGbxv8R8lbtSi5Bp/rtlTzLbx7pT5wDJ71C0l9d8QtaZRWLeMdHK/7qSmlDm9eqyDrB9VhPu/QhZmy6785IIK32Is7uBYfQctwL9Hk+oZjqZq2LsEX9U8xR6NJcAg98sC6N9qGRKkgw+Lueed65XdI5o9uw0G27qN8ldHZzw2L3aLwmjVC4El8PrWMFjq6+sMX6IjNy5kGe6jgz8dEQqZM1x+DvSxhQ+Z+vUhP0GSth79nMpCGgyGak3XE3+x5xcnzBhDbkjkBbqmR9fPtnvLYtSb7M5zbfO1xlOzTWl48m2QMHEY8cb24s35e139gCTZwMue3fts7mManILbW+/PSwaa7IW06e9/iEaqnQxYT7xoDJ5023eX2CA49nL7kVe80uqfP6S6VIP2OizR5Y6egbDI3M9yNrWpG9B+49JZgYewF8L3AAtmhkZMQ39WgqMmNuZNtEm738w1UftL3/5X//H1BLAwQUAAIACACboW9GwP/Mik0AAABrAAAAGwAAAHVuaXZlcnNhbC91bml2ZXJzYWwucG5nLnhtbLOxr8jNUShLLSrOzM+zVTLUM1Cyt+PlsikoSi3LTC1XqACKGekZQICSQqWtkgkStzwzpSQDqMLA2BQhmJGamZ5RYqtkbm4GF9QHmgkAUEsBAgAAFAACAAgAbwJnRs6CCTfsAgAAiAgAABQAAAAAAAAAAQAAAAAAAAAAAHVuaXZlcnNhbC9wbGF5ZXIueG1sUEsBAgAAFAACAAgAm6FvRmwgUYwsMAAACVwAABcAAAAAAAAAAAAAAAAAHgMAAHVuaXZlcnNhbC91bml2ZXJzYWwucG5nUEsBAgAAFAACAAgAm6FvRsD/zIpNAAAAawAAABsAAAAAAAAAAQAAAAAAfzMAAHVuaXZlcnNhbC91bml2ZXJzYWwucG5nLnhtbFBLBQYAAAAAAwADANAAAAAFNAAAAAA="/>
  <p:tag name="ISPRING_PRESENTATION_TITLE" val="Presentation1 4вфы"/>
  <p:tag name="ISPRING_RESOURCE_PATHS_HASH_PRESENTER" val="93463a2c3d6da32a58738d2cbd78c464d824cf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486</Words>
  <Application>Microsoft Office PowerPoint</Application>
  <PresentationFormat>Widescreen</PresentationFormat>
  <Paragraphs>202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Office Theme</vt:lpstr>
      <vt:lpstr>БД 6</vt:lpstr>
      <vt:lpstr>Функции агрегирования</vt:lpstr>
      <vt:lpstr>Cумма продаж по каждому продавцу</vt:lpstr>
      <vt:lpstr> Выручка по месяцам</vt:lpstr>
      <vt:lpstr>Месяц в 2014 году с самой маленькой выручкой</vt:lpstr>
      <vt:lpstr>Месяц в 2014 году с самой большой выручкой</vt:lpstr>
      <vt:lpstr>Having</vt:lpstr>
      <vt:lpstr>Вложенные SELECT</vt:lpstr>
      <vt:lpstr>Вложенные SELECT</vt:lpstr>
      <vt:lpstr>Вложенные SELECT</vt:lpstr>
      <vt:lpstr>EXISTS</vt:lpstr>
      <vt:lpstr>EXISTS</vt:lpstr>
      <vt:lpstr>BETWEEN</vt:lpstr>
      <vt:lpstr>LIKE</vt:lpstr>
      <vt:lpstr>UPDATE</vt:lpstr>
      <vt:lpstr>DELETE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Presentation1 4вфы</dc:title>
  <dc:creator>Nikita Vanyasin</dc:creator>
  <cp:lastModifiedBy>Nikita Vanyasin</cp:lastModifiedBy>
  <cp:revision>52</cp:revision>
  <dcterms:created xsi:type="dcterms:W3CDTF">2015-03-20T09:58:26Z</dcterms:created>
  <dcterms:modified xsi:type="dcterms:W3CDTF">2017-03-06T12:55:35Z</dcterms:modified>
</cp:coreProperties>
</file>