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6" r:id="rId21"/>
    <p:sldId id="307" r:id="rId22"/>
  </p:sldIdLst>
  <p:sldSz cx="12192000" cy="6858000"/>
  <p:notesSz cx="6858000" cy="9144000"/>
  <p:custDataLst>
    <p:tags r:id="rId2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180" autoAdjust="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C3F73-69A3-492A-BB69-BFAE36A277B0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56089-34B6-4F84-A1AD-C4F8183F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6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6089-34B6-4F84-A1AD-C4F8183F9F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6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043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Всё реализовано через поиск в строке</a:t>
            </a:r>
            <a:r>
              <a:rPr lang="en-US" sz="1200" dirty="0" smtClean="0"/>
              <a:t>: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чем больше данных, тем менее шустро работают выражения с </a:t>
            </a:r>
            <a:r>
              <a:rPr lang="en-US" sz="1200" baseline="0" dirty="0" smtClean="0"/>
              <a:t>LIKE</a:t>
            </a:r>
            <a:r>
              <a:rPr lang="ru-RU" sz="1200" baseline="0" dirty="0" smtClean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15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каждого узла храним два числа</a:t>
            </a:r>
            <a:r>
              <a:rPr lang="en-US" baseline="0" dirty="0" smtClean="0"/>
              <a:t>: </a:t>
            </a:r>
            <a:r>
              <a:rPr lang="ru-RU" baseline="0" dirty="0" smtClean="0"/>
              <a:t>условно назовем их левая граница интервала и правая граница интервала</a:t>
            </a:r>
          </a:p>
          <a:p>
            <a:r>
              <a:rPr lang="ru-RU" baseline="0" dirty="0" smtClean="0"/>
              <a:t>Элемент А является родителем элемента Б, если  интервал </a:t>
            </a:r>
            <a:r>
              <a:rPr lang="en-US" baseline="0" dirty="0" smtClean="0"/>
              <a:t>[left; right] </a:t>
            </a:r>
            <a:r>
              <a:rPr lang="ru-RU" baseline="0" dirty="0" smtClean="0"/>
              <a:t>дочернего элемента попадает в интервал родительского элемента</a:t>
            </a:r>
          </a:p>
          <a:p>
            <a:r>
              <a:rPr lang="ru-RU" baseline="0" dirty="0" smtClean="0"/>
              <a:t>Для просто случая с целыми числами можно рассматривать числа </a:t>
            </a:r>
            <a:r>
              <a:rPr lang="en-US" baseline="0" dirty="0" smtClean="0"/>
              <a:t>left </a:t>
            </a:r>
            <a:r>
              <a:rPr lang="ru-RU" baseline="0" dirty="0" smtClean="0"/>
              <a:t>и </a:t>
            </a:r>
            <a:r>
              <a:rPr lang="en-US" baseline="0" dirty="0" smtClean="0"/>
              <a:t>right </a:t>
            </a:r>
            <a:r>
              <a:rPr lang="ru-RU" baseline="0" dirty="0" smtClean="0"/>
              <a:t>как порядок обхода дерева, если бы мы обходили его рекурсивно слева на право, начиная с корня.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939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Храним "путь" для каждого элемента от корня</a:t>
            </a:r>
            <a:endParaRPr lang="en-US" dirty="0" smtClean="0"/>
          </a:p>
          <a:p>
            <a:r>
              <a:rPr lang="ru-RU" dirty="0" smtClean="0"/>
              <a:t>В</a:t>
            </a:r>
            <a:r>
              <a:rPr lang="ru-RU" baseline="0" dirty="0" smtClean="0"/>
              <a:t> терминах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 </a:t>
            </a:r>
            <a:r>
              <a:rPr lang="ru-RU" baseline="0" dirty="0" smtClean="0"/>
              <a:t>это обычно означает сохранение в </a:t>
            </a:r>
            <a:r>
              <a:rPr lang="ru-RU" baseline="0" dirty="0" err="1" smtClean="0"/>
              <a:t>строкове</a:t>
            </a:r>
            <a:r>
              <a:rPr lang="ru-RU" baseline="0" dirty="0" smtClean="0"/>
              <a:t> поле перечисления через запятую всех </a:t>
            </a:r>
            <a:r>
              <a:rPr lang="ru-RU" baseline="0" dirty="0" err="1" smtClean="0"/>
              <a:t>айдишников</a:t>
            </a:r>
            <a:r>
              <a:rPr lang="ru-RU" baseline="0" dirty="0" smtClean="0"/>
              <a:t> родительских элементов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24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Выборка</a:t>
            </a:r>
            <a:r>
              <a:rPr lang="ru-RU" baseline="0" dirty="0" smtClean="0"/>
              <a:t> поддерева сводится к простому СЕЛЕКТУ с условием, что нужно выбрать все элементы, у которых </a:t>
            </a:r>
            <a:r>
              <a:rPr lang="ru-RU" baseline="0" dirty="0" err="1" smtClean="0"/>
              <a:t>лефт</a:t>
            </a:r>
            <a:r>
              <a:rPr lang="ru-RU" baseline="0" dirty="0" smtClean="0"/>
              <a:t> между </a:t>
            </a:r>
            <a:r>
              <a:rPr lang="ru-RU" baseline="0" dirty="0" err="1" smtClean="0"/>
              <a:t>лефт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райт</a:t>
            </a:r>
            <a:r>
              <a:rPr lang="ru-RU" baseline="0" dirty="0" smtClean="0"/>
              <a:t> </a:t>
            </a:r>
          </a:p>
          <a:p>
            <a:r>
              <a:rPr lang="ru-RU" baseline="0" dirty="0" smtClean="0"/>
              <a:t>Выборка родителей сводится к простому СЕЛЕКТУ – выбрать всех предков, у которых </a:t>
            </a:r>
            <a:r>
              <a:rPr lang="ru-RU" baseline="0" dirty="0" err="1" smtClean="0"/>
              <a:t>лефт</a:t>
            </a:r>
            <a:r>
              <a:rPr lang="ru-RU" baseline="0" dirty="0" smtClean="0"/>
              <a:t> искомого элемента попадает в интервал </a:t>
            </a:r>
            <a:r>
              <a:rPr lang="en-US" baseline="0" dirty="0" smtClean="0"/>
              <a:t>left right</a:t>
            </a:r>
          </a:p>
          <a:p>
            <a:r>
              <a:rPr lang="en-US" baseline="0" dirty="0" smtClean="0"/>
              <a:t>C </a:t>
            </a:r>
            <a:r>
              <a:rPr lang="ru-RU" baseline="0" dirty="0" smtClean="0"/>
              <a:t>грамотными индексами работает очень шустро.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Первый недостаток – чтобы выбрать прямого потомка элемента нужно ввести дополнительные параметры – часто этот метод комбинируют с </a:t>
            </a:r>
            <a:r>
              <a:rPr lang="en-US" baseline="0" dirty="0" err="1" smtClean="0"/>
              <a:t>AdjList</a:t>
            </a:r>
            <a:r>
              <a:rPr lang="en-US" baseline="0" dirty="0" smtClean="0"/>
              <a:t> </a:t>
            </a:r>
            <a:r>
              <a:rPr lang="ru-RU" baseline="0" dirty="0" smtClean="0"/>
              <a:t>и добавляют ещё поле </a:t>
            </a:r>
            <a:r>
              <a:rPr lang="en-US" baseline="0" dirty="0" err="1" smtClean="0"/>
              <a:t>parent_id</a:t>
            </a:r>
            <a:r>
              <a:rPr lang="ru-RU" baseline="0" dirty="0" smtClean="0"/>
              <a:t>, что позволяет</a:t>
            </a:r>
          </a:p>
          <a:p>
            <a:r>
              <a:rPr lang="ru-RU" baseline="0" dirty="0" smtClean="0"/>
              <a:t>Второй – и самый главный недостаток – затраты на изменение структуры. При каждом добавлении, удалении или перемещении узла или узлов нужно пересчитать значения </a:t>
            </a:r>
            <a:r>
              <a:rPr lang="en-US" baseline="0" dirty="0" smtClean="0"/>
              <a:t>left </a:t>
            </a:r>
            <a:r>
              <a:rPr lang="ru-RU" baseline="0" dirty="0" smtClean="0"/>
              <a:t>и </a:t>
            </a:r>
            <a:r>
              <a:rPr lang="en-US" baseline="0" dirty="0" smtClean="0"/>
              <a:t>right</a:t>
            </a:r>
            <a:r>
              <a:rPr lang="ru-RU" baseline="0" dirty="0" smtClean="0"/>
              <a:t> почти для всех элементов.</a:t>
            </a:r>
          </a:p>
          <a:p>
            <a:r>
              <a:rPr lang="ru-RU" baseline="0" dirty="0" smtClean="0"/>
              <a:t>Есть способы борьбы с этим недостатком, например введение ещё двух полей и хранение не целых чисел а знаменателей и числителей для двух целочисленных дробей, но это уже будет </a:t>
            </a:r>
            <a:r>
              <a:rPr lang="ru-RU" baseline="0" dirty="0" err="1" smtClean="0"/>
              <a:t>сказыватся</a:t>
            </a:r>
            <a:r>
              <a:rPr lang="ru-RU" baseline="0" dirty="0" smtClean="0"/>
              <a:t> на скорости выборки.</a:t>
            </a:r>
          </a:p>
          <a:p>
            <a:r>
              <a:rPr lang="ru-RU" baseline="0" dirty="0" smtClean="0"/>
              <a:t>Если дерево обновляется редко – </a:t>
            </a:r>
            <a:r>
              <a:rPr lang="en-US" baseline="0" dirty="0" smtClean="0"/>
              <a:t>Nested Set </a:t>
            </a:r>
            <a:r>
              <a:rPr lang="ru-RU" baseline="0" dirty="0" smtClean="0"/>
              <a:t>является одним из лучших способов для организации хранения дерева.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3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выносим</a:t>
            </a:r>
            <a:r>
              <a:rPr lang="ru-RU" baseline="0" dirty="0" smtClean="0"/>
              <a:t> хранение структуры дерева в целую отдельную табличку.</a:t>
            </a:r>
            <a:endParaRPr lang="ru-RU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такое замыкание</a:t>
            </a:r>
          </a:p>
          <a:p>
            <a:r>
              <a:rPr lang="ru-RU" dirty="0" smtClean="0"/>
              <a:t>В данном случае это просто регистрация того факта что один узел ссылается на другой. Таблица строится путем перечисления всех восходящих связей в дереве.</a:t>
            </a:r>
          </a:p>
          <a:p>
            <a:r>
              <a:rPr lang="ru-RU" dirty="0" smtClean="0"/>
              <a:t>То есть мы храним путь от каждого узла до всех его потомков,</a:t>
            </a:r>
            <a:r>
              <a:rPr lang="ru-RU" baseline="0" dirty="0" smtClean="0"/>
              <a:t> в том числе для самого узла.</a:t>
            </a:r>
          </a:p>
          <a:p>
            <a:r>
              <a:rPr lang="ru-RU" dirty="0" smtClean="0"/>
              <a:t>Худший</a:t>
            </a:r>
            <a:r>
              <a:rPr lang="ru-RU" baseline="0" dirty="0" smtClean="0"/>
              <a:t> случай для такого способа хранения – бинарное дерево, будет требовать О от </a:t>
            </a:r>
            <a:r>
              <a:rPr lang="en-US" baseline="0" dirty="0" smtClean="0"/>
              <a:t>n </a:t>
            </a:r>
            <a:r>
              <a:rPr lang="ru-RU" baseline="0" dirty="0" smtClean="0"/>
              <a:t>в квадрате записей. Но на практике такое встречается довольно редко.</a:t>
            </a:r>
            <a:endParaRPr lang="en-US" baseline="0" dirty="0" smtClean="0"/>
          </a:p>
          <a:p>
            <a:r>
              <a:rPr lang="ru-RU" baseline="0" dirty="0" smtClean="0"/>
              <a:t>У вас может возникнуть резонный вопрос – а зачем эти странные замыкания узлов самих на себя (элемент Б является дочерним по </a:t>
            </a:r>
            <a:r>
              <a:rPr lang="ru-RU" baseline="0" dirty="0" err="1" smtClean="0"/>
              <a:t>отоноешению</a:t>
            </a:r>
            <a:r>
              <a:rPr lang="ru-RU" baseline="0" dirty="0" smtClean="0"/>
              <a:t> к элементу Б на глубине 0)</a:t>
            </a:r>
          </a:p>
          <a:p>
            <a:r>
              <a:rPr lang="ru-RU" baseline="0" dirty="0" smtClean="0"/>
              <a:t>Ответ прост – без этого маленького элемента запросы будут гораздо сложнее, а в некоторых случая потребуются дополнительные запросы. </a:t>
            </a:r>
            <a:r>
              <a:rPr lang="en-US" baseline="0" dirty="0" smtClean="0"/>
              <a:t>?????</a:t>
            </a:r>
          </a:p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084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Опять же,</a:t>
            </a:r>
            <a:r>
              <a:rPr lang="ru-RU" baseline="0" dirty="0" smtClean="0"/>
              <a:t>  никаких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053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это обычно бывает, За производительность выборки приходится платить размером</a:t>
            </a:r>
            <a:r>
              <a:rPr lang="ru-RU" baseline="0" dirty="0" smtClean="0"/>
              <a:t> данных и скоростью изменения структуры</a:t>
            </a:r>
          </a:p>
          <a:p>
            <a:r>
              <a:rPr lang="ru-RU" dirty="0" smtClean="0"/>
              <a:t>При</a:t>
            </a:r>
            <a:r>
              <a:rPr lang="ru-RU" baseline="0" dirty="0" smtClean="0"/>
              <a:t> достижении глубины дерева примерно 30 и больше  начинают </a:t>
            </a:r>
            <a:r>
              <a:rPr lang="ru-RU" baseline="0" dirty="0" err="1" smtClean="0"/>
              <a:t>проявлятся</a:t>
            </a:r>
            <a:r>
              <a:rPr lang="ru-RU" baseline="0" dirty="0" smtClean="0"/>
              <a:t> заметные тормоза – добавление всего одного узла например на 31 уровень потребует 31 операцию вставки записей в таблицу.</a:t>
            </a:r>
          </a:p>
          <a:p>
            <a:r>
              <a:rPr lang="ru-RU" baseline="0" dirty="0" smtClean="0"/>
              <a:t>Но это довольно известный случай оптимизации, когда мы уменьшаем использование одного ресурса (процессорного времени) но увеличиваем использование другого ресурса (памяти).</a:t>
            </a:r>
          </a:p>
          <a:p>
            <a:r>
              <a:rPr lang="ru-RU" baseline="0" dirty="0" smtClean="0"/>
              <a:t>Опять же не стоит считать что такая таблица занимает слишком много места – все </a:t>
            </a:r>
            <a:r>
              <a:rPr lang="ru-RU" baseline="0" dirty="0" err="1" smtClean="0"/>
              <a:t>состовляющие</a:t>
            </a:r>
            <a:r>
              <a:rPr lang="ru-RU" baseline="0" dirty="0" smtClean="0"/>
              <a:t> таблицы – числа, а значит не занимают так уж много места, кроме того по </a:t>
            </a:r>
            <a:r>
              <a:rPr lang="ru-RU" baseline="0" dirty="0" err="1" smtClean="0"/>
              <a:t>эим</a:t>
            </a:r>
            <a:r>
              <a:rPr lang="ru-RU" baseline="0" dirty="0" smtClean="0"/>
              <a:t> колонкам имеет смысл построить разумный индексы, значительно ускорив доступ к таблице.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659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таблица составленная …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Значения </a:t>
            </a:r>
            <a:r>
              <a:rPr lang="en-US" baseline="0" dirty="0" smtClean="0"/>
              <a:t>Hard Easy </a:t>
            </a:r>
            <a:r>
              <a:rPr lang="ru-RU" baseline="0" dirty="0" smtClean="0"/>
              <a:t>основываются в первую очередь на сложности действий, необходимых для совершения операции. Хотя надо учитывать также ваши приоритеты при решении задачи. Если выборка поддерева приоритетнее чем всё остальное, то например </a:t>
            </a:r>
            <a:r>
              <a:rPr lang="en-US" baseline="0" dirty="0" smtClean="0"/>
              <a:t>Nested Sets </a:t>
            </a:r>
            <a:r>
              <a:rPr lang="ru-RU" baseline="0" dirty="0" smtClean="0"/>
              <a:t>гораздо лучше подходит чем </a:t>
            </a:r>
            <a:r>
              <a:rPr lang="en-US" baseline="0" dirty="0" smtClean="0"/>
              <a:t>Path Enumeration</a:t>
            </a:r>
            <a:r>
              <a:rPr lang="ru-RU" baseline="0" dirty="0" smtClean="0"/>
              <a:t>, так как все операции проходят без </a:t>
            </a:r>
            <a:r>
              <a:rPr lang="ru-RU" baseline="0" dirty="0" err="1" smtClean="0"/>
              <a:t>пребразований</a:t>
            </a:r>
            <a:r>
              <a:rPr lang="ru-RU" baseline="0" dirty="0" smtClean="0"/>
              <a:t> строк.</a:t>
            </a:r>
          </a:p>
          <a:p>
            <a:endParaRPr lang="ru-RU" baseline="0" dirty="0" smtClean="0"/>
          </a:p>
          <a:p>
            <a:r>
              <a:rPr lang="ru-RU" dirty="0" smtClean="0"/>
              <a:t>Безусловно ваш выбор должен исходить из вашего конкретного случая.</a:t>
            </a:r>
          </a:p>
          <a:p>
            <a:r>
              <a:rPr lang="ru-RU" dirty="0" smtClean="0"/>
              <a:t>Если всё просто и вы знаете, что допустим</a:t>
            </a:r>
            <a:r>
              <a:rPr lang="ru-RU" baseline="0" dirty="0" smtClean="0"/>
              <a:t> максимальная глубина дереве не превысит 4-5 </a:t>
            </a:r>
            <a:r>
              <a:rPr lang="ru-RU" dirty="0" smtClean="0"/>
              <a:t>то не нужно мудрить и выбрать </a:t>
            </a:r>
            <a:r>
              <a:rPr lang="ru-RU" dirty="0" err="1" smtClean="0"/>
              <a:t>Adjacency</a:t>
            </a:r>
            <a:r>
              <a:rPr lang="ru-RU" dirty="0" smtClean="0"/>
              <a:t> </a:t>
            </a:r>
            <a:r>
              <a:rPr lang="ru-RU" dirty="0" err="1" smtClean="0"/>
              <a:t>List</a:t>
            </a:r>
            <a:r>
              <a:rPr lang="ru-RU" dirty="0" smtClean="0"/>
              <a:t> </a:t>
            </a:r>
          </a:p>
          <a:p>
            <a:r>
              <a:rPr lang="ru-RU" dirty="0" smtClean="0"/>
              <a:t>Если вам нужна</a:t>
            </a:r>
            <a:r>
              <a:rPr lang="ru-RU" baseline="0" dirty="0" smtClean="0"/>
              <a:t> быстрая выборка, не хотите использовать много места и знаете, что дерево меняет структуру не часто то вероятно </a:t>
            </a:r>
            <a:r>
              <a:rPr lang="en-US" baseline="0" dirty="0" smtClean="0"/>
              <a:t>Nested Sets </a:t>
            </a:r>
            <a:r>
              <a:rPr lang="ru-RU" baseline="0" dirty="0" smtClean="0"/>
              <a:t>– наиболее подходящая структура.</a:t>
            </a:r>
          </a:p>
          <a:p>
            <a:r>
              <a:rPr lang="ru-RU" baseline="0" dirty="0" smtClean="0"/>
              <a:t>Если 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669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Подробнее о паттернах хранения можно прочитать</a:t>
            </a:r>
            <a:r>
              <a:rPr lang="ru-RU" sz="1200" baseline="0" dirty="0" smtClean="0"/>
              <a:t> в следующих книгах</a:t>
            </a:r>
            <a:r>
              <a:rPr lang="en-US" sz="1200" baseline="0" dirty="0" smtClean="0"/>
              <a:t>:</a:t>
            </a:r>
            <a:endParaRPr lang="ru-RU" sz="1200" baseline="0" dirty="0" smtClean="0"/>
          </a:p>
          <a:p>
            <a:endParaRPr lang="ru-RU" sz="1200" baseline="0" dirty="0" smtClean="0"/>
          </a:p>
          <a:p>
            <a:r>
              <a:rPr lang="en-US" sz="1200" baseline="0" dirty="0" smtClean="0"/>
              <a:t>Joe </a:t>
            </a:r>
            <a:r>
              <a:rPr lang="en-US" sz="1200" baseline="0" dirty="0" err="1" smtClean="0"/>
              <a:t>Celko</a:t>
            </a:r>
            <a:r>
              <a:rPr lang="en-US" sz="1200" baseline="0" dirty="0" smtClean="0"/>
              <a:t> – </a:t>
            </a:r>
            <a:r>
              <a:rPr lang="ru-RU" sz="1200" baseline="0" dirty="0" smtClean="0"/>
              <a:t>эксперт реляционных баз данных, у него есть несколько книг о  </a:t>
            </a:r>
            <a:r>
              <a:rPr lang="en-US" sz="1200" baseline="0" dirty="0" smtClean="0"/>
              <a:t>SQL </a:t>
            </a:r>
            <a:r>
              <a:rPr lang="ru-RU" sz="1200" baseline="0" dirty="0" smtClean="0"/>
              <a:t>с описанием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различных решений для </a:t>
            </a:r>
            <a:r>
              <a:rPr lang="en-US" sz="1200" baseline="0" dirty="0" smtClean="0"/>
              <a:t>SQL-</a:t>
            </a:r>
            <a:r>
              <a:rPr lang="ru-RU" sz="1200" baseline="0" dirty="0" smtClean="0"/>
              <a:t>систем. Одна из книг полностью посвящена хранению </a:t>
            </a:r>
            <a:r>
              <a:rPr lang="ru-RU" sz="1200" baseline="0" dirty="0" err="1" smtClean="0"/>
              <a:t>иерерхических</a:t>
            </a:r>
            <a:r>
              <a:rPr lang="ru-RU" sz="1200" baseline="0" dirty="0" smtClean="0"/>
              <a:t> структур</a:t>
            </a:r>
          </a:p>
          <a:p>
            <a:r>
              <a:rPr lang="en-US" sz="1200" baseline="0" dirty="0" smtClean="0"/>
              <a:t>Bill </a:t>
            </a:r>
            <a:r>
              <a:rPr lang="en-US" sz="1200" baseline="0" dirty="0" err="1" smtClean="0"/>
              <a:t>Karwin</a:t>
            </a:r>
            <a:r>
              <a:rPr lang="en-US" sz="1200" baseline="0" dirty="0" smtClean="0"/>
              <a:t> -  </a:t>
            </a:r>
            <a:r>
              <a:rPr lang="ru-RU" sz="1200" baseline="0" dirty="0" smtClean="0"/>
              <a:t>эксперт, автор блога о работе </a:t>
            </a:r>
            <a:r>
              <a:rPr lang="en-US" sz="1200" baseline="0" dirty="0" err="1" smtClean="0"/>
              <a:t>mysql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под высокими нагрузками, бывший сотрудник </a:t>
            </a:r>
            <a:r>
              <a:rPr lang="en-US" sz="1200" baseline="0" dirty="0" err="1" smtClean="0"/>
              <a:t>Percona</a:t>
            </a:r>
            <a:r>
              <a:rPr lang="en-US" sz="1200" baseline="0" dirty="0" smtClean="0"/>
              <a:t>…. </a:t>
            </a:r>
            <a:r>
              <a:rPr lang="ru-RU" sz="1200" baseline="0" dirty="0" smtClean="0"/>
              <a:t>Его книга </a:t>
            </a:r>
            <a:r>
              <a:rPr lang="en-US" sz="1200" baseline="0" dirty="0" smtClean="0"/>
              <a:t>SQL </a:t>
            </a:r>
            <a:r>
              <a:rPr lang="ru-RU" sz="1200" baseline="0" dirty="0" err="1" smtClean="0"/>
              <a:t>Антипаттернс</a:t>
            </a:r>
            <a:r>
              <a:rPr lang="ru-RU" sz="1200" baseline="0" dirty="0" smtClean="0"/>
              <a:t> содержит кроме всего прочего описание всех методов, о которых я рассказал.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50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85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4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26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хотя есть приличное количество систем для управления иерархическими </a:t>
            </a:r>
            <a:r>
              <a:rPr lang="ru-RU" dirty="0" err="1" smtClean="0"/>
              <a:t>структарами</a:t>
            </a:r>
            <a:r>
              <a:rPr lang="ru-RU" dirty="0" smtClean="0"/>
              <a:t> типа иерархических баз данных,</a:t>
            </a:r>
          </a:p>
          <a:p>
            <a:r>
              <a:rPr lang="ru-RU" dirty="0" smtClean="0"/>
              <a:t>они не всегда </a:t>
            </a:r>
            <a:r>
              <a:rPr lang="ru-RU" dirty="0" err="1" smtClean="0"/>
              <a:t>позвляют</a:t>
            </a:r>
            <a:r>
              <a:rPr lang="ru-RU" dirty="0" smtClean="0"/>
              <a:t> использовать все возможности баз данных. Поэтому хранение </a:t>
            </a:r>
            <a:r>
              <a:rPr lang="ru-RU" dirty="0" err="1" smtClean="0"/>
              <a:t>иерерхической</a:t>
            </a:r>
            <a:r>
              <a:rPr lang="ru-RU" dirty="0" smtClean="0"/>
              <a:t> структуры в классической базе данных под управлением такой популярной </a:t>
            </a:r>
            <a:r>
              <a:rPr lang="ru-RU" dirty="0" err="1" smtClean="0"/>
              <a:t>open-source</a:t>
            </a:r>
            <a:r>
              <a:rPr lang="ru-RU" dirty="0" smtClean="0"/>
              <a:t> СУБД как MySQL представляется вполне актуальной задачей.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95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Список</a:t>
            </a:r>
            <a:r>
              <a:rPr lang="ru-RU" baseline="0" dirty="0" smtClean="0"/>
              <a:t> смежности или список смежных вершин</a:t>
            </a:r>
          </a:p>
          <a:p>
            <a:r>
              <a:rPr lang="ru-RU" baseline="0" dirty="0" smtClean="0"/>
              <a:t>.Перечисление пути</a:t>
            </a:r>
          </a:p>
          <a:p>
            <a:r>
              <a:rPr lang="ru-RU" baseline="0" dirty="0" smtClean="0"/>
              <a:t>Вложенные множества</a:t>
            </a:r>
          </a:p>
          <a:p>
            <a:r>
              <a:rPr lang="ru-RU" baseline="0" dirty="0" smtClean="0"/>
              <a:t>Таблица замыканий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Безусловно можно найти и другие методы, я </a:t>
            </a:r>
            <a:r>
              <a:rPr lang="ru-RU" baseline="0" dirty="0" err="1" smtClean="0"/>
              <a:t>раскажу</a:t>
            </a:r>
            <a:r>
              <a:rPr lang="ru-RU" baseline="0" dirty="0" smtClean="0"/>
              <a:t> о самых базовых и наиболее удобных для применения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51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Обычно Первое что приходит в голову всем, кто хочет быстр решить эту</a:t>
            </a:r>
            <a:r>
              <a:rPr lang="ru-RU" baseline="0" dirty="0" smtClean="0"/>
              <a:t> задачу</a:t>
            </a:r>
            <a:r>
              <a:rPr lang="en-US" baseline="0" smtClean="0"/>
              <a:t>:</a:t>
            </a:r>
            <a:endParaRPr lang="ru-RU" baseline="0" dirty="0" smtClean="0"/>
          </a:p>
          <a:p>
            <a:r>
              <a:rPr lang="ru-RU" smtClean="0"/>
              <a:t>Хранить </a:t>
            </a:r>
            <a:r>
              <a:rPr lang="ru-RU" dirty="0" smtClean="0"/>
              <a:t>для каждого элемента ссылку на его родителя</a:t>
            </a:r>
          </a:p>
          <a:p>
            <a:r>
              <a:rPr lang="ru-RU" dirty="0" smtClean="0"/>
              <a:t>Обычно просто </a:t>
            </a:r>
            <a:r>
              <a:rPr lang="ru-RU" dirty="0" err="1" smtClean="0"/>
              <a:t>id</a:t>
            </a:r>
            <a:r>
              <a:rPr lang="ru-RU" dirty="0" smtClean="0"/>
              <a:t> родительского элемента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734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Выборка родительского узла или дочернего</a:t>
            </a:r>
            <a:r>
              <a:rPr lang="ru-RU" baseline="0" dirty="0" smtClean="0"/>
              <a:t> сводится к обычной выборке с соединением этой же таблицы.</a:t>
            </a:r>
          </a:p>
          <a:p>
            <a:r>
              <a:rPr lang="ru-RU" dirty="0" smtClean="0"/>
              <a:t>Мы</a:t>
            </a:r>
            <a:r>
              <a:rPr lang="ru-RU" baseline="0" dirty="0" smtClean="0"/>
              <a:t> не можем выбрать например все элементы поддерева, не зная глубины этого поддерева. А даже если бы знали, это значение ограничено здравым смыслом, ведь для выборки каждого следующего уровня нужно делать соединение либо дополнительный запрос. В большинстве случаев такое поведение не приемлемо.</a:t>
            </a:r>
            <a:endParaRPr lang="en-US" baseline="0" dirty="0" smtClean="0"/>
          </a:p>
          <a:p>
            <a:r>
              <a:rPr lang="ru-RU" baseline="0" dirty="0" smtClean="0"/>
              <a:t>В стандарте </a:t>
            </a:r>
            <a:r>
              <a:rPr lang="en-US" baseline="0" dirty="0" smtClean="0"/>
              <a:t>SQL-99 </a:t>
            </a:r>
            <a:r>
              <a:rPr lang="ru-RU" baseline="0" dirty="0" smtClean="0"/>
              <a:t>есть конструкции, которые позволяют совершать рекурсивные запросы к таблице, основывая на результатах предыдущей выборки, но </a:t>
            </a:r>
            <a:r>
              <a:rPr lang="en-US" baseline="0" dirty="0" smtClean="0"/>
              <a:t>MySQL </a:t>
            </a:r>
            <a:r>
              <a:rPr lang="ru-RU" baseline="0" dirty="0" smtClean="0"/>
              <a:t>этот стандарт поддерживает не полностью и этих конструкций там просто нету!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348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Храним "путь" для каждого элемента от корня</a:t>
            </a:r>
            <a:endParaRPr lang="en-US" dirty="0" smtClean="0"/>
          </a:p>
          <a:p>
            <a:r>
              <a:rPr lang="ru-RU" dirty="0" smtClean="0"/>
              <a:t>В</a:t>
            </a:r>
            <a:r>
              <a:rPr lang="ru-RU" baseline="0" dirty="0" smtClean="0"/>
              <a:t> терминах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 </a:t>
            </a:r>
            <a:r>
              <a:rPr lang="ru-RU" baseline="0" dirty="0" smtClean="0"/>
              <a:t>это обычно означает сохранение в строковое поле перечисления через запятую всех </a:t>
            </a:r>
            <a:r>
              <a:rPr lang="ru-RU" baseline="0" dirty="0" err="1" smtClean="0"/>
              <a:t>айдишников</a:t>
            </a:r>
            <a:r>
              <a:rPr lang="ru-RU" baseline="0" dirty="0" smtClean="0"/>
              <a:t> родительских элементов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A3FE-AD5A-4DE1-9219-4B96F44D9CF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8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51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67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05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34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2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17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51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94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10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4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15.xml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БД</a:t>
            </a:r>
            <a:br>
              <a:rPr lang="ru-RU" dirty="0" smtClean="0"/>
            </a:br>
            <a:r>
              <a:rPr lang="en-US" dirty="0" smtClean="0"/>
              <a:t>6.1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2057400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/>
              <a:t>Path Enumeration</a:t>
            </a:r>
            <a:endParaRPr lang="ru-RU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11003280" cy="445678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398494" y="817274"/>
            <a:ext cx="9879106" cy="4749808"/>
            <a:chOff x="1398494" y="817274"/>
            <a:chExt cx="9879106" cy="4749808"/>
          </a:xfrm>
        </p:grpSpPr>
        <p:sp>
          <p:nvSpPr>
            <p:cNvPr id="4" name="Rectangle 3"/>
            <p:cNvSpPr/>
            <p:nvPr/>
          </p:nvSpPr>
          <p:spPr>
            <a:xfrm>
              <a:off x="6633448" y="4038600"/>
              <a:ext cx="4644152" cy="6096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Freeform 2"/>
            <p:cNvSpPr/>
            <p:nvPr/>
          </p:nvSpPr>
          <p:spPr>
            <a:xfrm>
              <a:off x="1398494" y="817274"/>
              <a:ext cx="3254188" cy="4749808"/>
            </a:xfrm>
            <a:custGeom>
              <a:avLst/>
              <a:gdLst>
                <a:gd name="connsiteX0" fmla="*/ 1192306 w 3254188"/>
                <a:gd name="connsiteY0" fmla="*/ 16444 h 4749808"/>
                <a:gd name="connsiteX1" fmla="*/ 1192306 w 3254188"/>
                <a:gd name="connsiteY1" fmla="*/ 16444 h 4749808"/>
                <a:gd name="connsiteX2" fmla="*/ 663388 w 3254188"/>
                <a:gd name="connsiteY2" fmla="*/ 16444 h 4749808"/>
                <a:gd name="connsiteX3" fmla="*/ 609600 w 3254188"/>
                <a:gd name="connsiteY3" fmla="*/ 34373 h 4749808"/>
                <a:gd name="connsiteX4" fmla="*/ 537882 w 3254188"/>
                <a:gd name="connsiteY4" fmla="*/ 61267 h 4749808"/>
                <a:gd name="connsiteX5" fmla="*/ 457200 w 3254188"/>
                <a:gd name="connsiteY5" fmla="*/ 88161 h 4749808"/>
                <a:gd name="connsiteX6" fmla="*/ 268941 w 3254188"/>
                <a:gd name="connsiteY6" fmla="*/ 141950 h 4749808"/>
                <a:gd name="connsiteX7" fmla="*/ 197224 w 3254188"/>
                <a:gd name="connsiteY7" fmla="*/ 177808 h 4749808"/>
                <a:gd name="connsiteX8" fmla="*/ 179294 w 3254188"/>
                <a:gd name="connsiteY8" fmla="*/ 195738 h 4749808"/>
                <a:gd name="connsiteX9" fmla="*/ 161365 w 3254188"/>
                <a:gd name="connsiteY9" fmla="*/ 222632 h 4749808"/>
                <a:gd name="connsiteX10" fmla="*/ 125506 w 3254188"/>
                <a:gd name="connsiteY10" fmla="*/ 231597 h 4749808"/>
                <a:gd name="connsiteX11" fmla="*/ 98612 w 3254188"/>
                <a:gd name="connsiteY11" fmla="*/ 258491 h 4749808"/>
                <a:gd name="connsiteX12" fmla="*/ 71718 w 3254188"/>
                <a:gd name="connsiteY12" fmla="*/ 276420 h 4749808"/>
                <a:gd name="connsiteX13" fmla="*/ 62753 w 3254188"/>
                <a:gd name="connsiteY13" fmla="*/ 303314 h 4749808"/>
                <a:gd name="connsiteX14" fmla="*/ 44824 w 3254188"/>
                <a:gd name="connsiteY14" fmla="*/ 321244 h 4749808"/>
                <a:gd name="connsiteX15" fmla="*/ 35859 w 3254188"/>
                <a:gd name="connsiteY15" fmla="*/ 348138 h 4749808"/>
                <a:gd name="connsiteX16" fmla="*/ 17930 w 3254188"/>
                <a:gd name="connsiteY16" fmla="*/ 392961 h 4749808"/>
                <a:gd name="connsiteX17" fmla="*/ 0 w 3254188"/>
                <a:gd name="connsiteY17" fmla="*/ 482608 h 4749808"/>
                <a:gd name="connsiteX18" fmla="*/ 17930 w 3254188"/>
                <a:gd name="connsiteY18" fmla="*/ 751550 h 4749808"/>
                <a:gd name="connsiteX19" fmla="*/ 35859 w 3254188"/>
                <a:gd name="connsiteY19" fmla="*/ 796373 h 4749808"/>
                <a:gd name="connsiteX20" fmla="*/ 62753 w 3254188"/>
                <a:gd name="connsiteY20" fmla="*/ 841197 h 4749808"/>
                <a:gd name="connsiteX21" fmla="*/ 71718 w 3254188"/>
                <a:gd name="connsiteY21" fmla="*/ 868091 h 4749808"/>
                <a:gd name="connsiteX22" fmla="*/ 80682 w 3254188"/>
                <a:gd name="connsiteY22" fmla="*/ 903950 h 4749808"/>
                <a:gd name="connsiteX23" fmla="*/ 107577 w 3254188"/>
                <a:gd name="connsiteY23" fmla="*/ 939808 h 4749808"/>
                <a:gd name="connsiteX24" fmla="*/ 116541 w 3254188"/>
                <a:gd name="connsiteY24" fmla="*/ 984632 h 4749808"/>
                <a:gd name="connsiteX25" fmla="*/ 143435 w 3254188"/>
                <a:gd name="connsiteY25" fmla="*/ 1020491 h 4749808"/>
                <a:gd name="connsiteX26" fmla="*/ 161365 w 3254188"/>
                <a:gd name="connsiteY26" fmla="*/ 1047385 h 4749808"/>
                <a:gd name="connsiteX27" fmla="*/ 215153 w 3254188"/>
                <a:gd name="connsiteY27" fmla="*/ 1128067 h 4749808"/>
                <a:gd name="connsiteX28" fmla="*/ 259977 w 3254188"/>
                <a:gd name="connsiteY28" fmla="*/ 1208750 h 4749808"/>
                <a:gd name="connsiteX29" fmla="*/ 313765 w 3254188"/>
                <a:gd name="connsiteY29" fmla="*/ 1280467 h 4749808"/>
                <a:gd name="connsiteX30" fmla="*/ 376518 w 3254188"/>
                <a:gd name="connsiteY30" fmla="*/ 1361150 h 4749808"/>
                <a:gd name="connsiteX31" fmla="*/ 421341 w 3254188"/>
                <a:gd name="connsiteY31" fmla="*/ 1414938 h 4749808"/>
                <a:gd name="connsiteX32" fmla="*/ 475130 w 3254188"/>
                <a:gd name="connsiteY32" fmla="*/ 1468726 h 4749808"/>
                <a:gd name="connsiteX33" fmla="*/ 519953 w 3254188"/>
                <a:gd name="connsiteY33" fmla="*/ 1522514 h 4749808"/>
                <a:gd name="connsiteX34" fmla="*/ 618565 w 3254188"/>
                <a:gd name="connsiteY34" fmla="*/ 1621126 h 4749808"/>
                <a:gd name="connsiteX35" fmla="*/ 663388 w 3254188"/>
                <a:gd name="connsiteY35" fmla="*/ 1674914 h 4749808"/>
                <a:gd name="connsiteX36" fmla="*/ 708212 w 3254188"/>
                <a:gd name="connsiteY36" fmla="*/ 1710773 h 4749808"/>
                <a:gd name="connsiteX37" fmla="*/ 753035 w 3254188"/>
                <a:gd name="connsiteY37" fmla="*/ 1764561 h 4749808"/>
                <a:gd name="connsiteX38" fmla="*/ 797859 w 3254188"/>
                <a:gd name="connsiteY38" fmla="*/ 1809385 h 4749808"/>
                <a:gd name="connsiteX39" fmla="*/ 887506 w 3254188"/>
                <a:gd name="connsiteY39" fmla="*/ 1916961 h 4749808"/>
                <a:gd name="connsiteX40" fmla="*/ 923365 w 3254188"/>
                <a:gd name="connsiteY40" fmla="*/ 1961785 h 4749808"/>
                <a:gd name="connsiteX41" fmla="*/ 959224 w 3254188"/>
                <a:gd name="connsiteY41" fmla="*/ 2015573 h 4749808"/>
                <a:gd name="connsiteX42" fmla="*/ 986118 w 3254188"/>
                <a:gd name="connsiteY42" fmla="*/ 2069361 h 4749808"/>
                <a:gd name="connsiteX43" fmla="*/ 1013012 w 3254188"/>
                <a:gd name="connsiteY43" fmla="*/ 2114185 h 4749808"/>
                <a:gd name="connsiteX44" fmla="*/ 1021977 w 3254188"/>
                <a:gd name="connsiteY44" fmla="*/ 2392091 h 4749808"/>
                <a:gd name="connsiteX45" fmla="*/ 995082 w 3254188"/>
                <a:gd name="connsiteY45" fmla="*/ 2454844 h 4749808"/>
                <a:gd name="connsiteX46" fmla="*/ 977153 w 3254188"/>
                <a:gd name="connsiteY46" fmla="*/ 2517597 h 4749808"/>
                <a:gd name="connsiteX47" fmla="*/ 959224 w 3254188"/>
                <a:gd name="connsiteY47" fmla="*/ 2544491 h 4749808"/>
                <a:gd name="connsiteX48" fmla="*/ 914400 w 3254188"/>
                <a:gd name="connsiteY48" fmla="*/ 2616208 h 4749808"/>
                <a:gd name="connsiteX49" fmla="*/ 887506 w 3254188"/>
                <a:gd name="connsiteY49" fmla="*/ 2669997 h 4749808"/>
                <a:gd name="connsiteX50" fmla="*/ 842682 w 3254188"/>
                <a:gd name="connsiteY50" fmla="*/ 2741714 h 4749808"/>
                <a:gd name="connsiteX51" fmla="*/ 833718 w 3254188"/>
                <a:gd name="connsiteY51" fmla="*/ 2768608 h 4749808"/>
                <a:gd name="connsiteX52" fmla="*/ 788894 w 3254188"/>
                <a:gd name="connsiteY52" fmla="*/ 2840326 h 4749808"/>
                <a:gd name="connsiteX53" fmla="*/ 726141 w 3254188"/>
                <a:gd name="connsiteY53" fmla="*/ 2938938 h 4749808"/>
                <a:gd name="connsiteX54" fmla="*/ 717177 w 3254188"/>
                <a:gd name="connsiteY54" fmla="*/ 2974797 h 4749808"/>
                <a:gd name="connsiteX55" fmla="*/ 681318 w 3254188"/>
                <a:gd name="connsiteY55" fmla="*/ 3019620 h 4749808"/>
                <a:gd name="connsiteX56" fmla="*/ 663388 w 3254188"/>
                <a:gd name="connsiteY56" fmla="*/ 3046514 h 4749808"/>
                <a:gd name="connsiteX57" fmla="*/ 618565 w 3254188"/>
                <a:gd name="connsiteY57" fmla="*/ 3091338 h 4749808"/>
                <a:gd name="connsiteX58" fmla="*/ 573741 w 3254188"/>
                <a:gd name="connsiteY58" fmla="*/ 3154091 h 4749808"/>
                <a:gd name="connsiteX59" fmla="*/ 466165 w 3254188"/>
                <a:gd name="connsiteY59" fmla="*/ 3261667 h 4749808"/>
                <a:gd name="connsiteX60" fmla="*/ 421341 w 3254188"/>
                <a:gd name="connsiteY60" fmla="*/ 3306491 h 4749808"/>
                <a:gd name="connsiteX61" fmla="*/ 349624 w 3254188"/>
                <a:gd name="connsiteY61" fmla="*/ 3360279 h 4749808"/>
                <a:gd name="connsiteX62" fmla="*/ 313765 w 3254188"/>
                <a:gd name="connsiteY62" fmla="*/ 3405102 h 4749808"/>
                <a:gd name="connsiteX63" fmla="*/ 286871 w 3254188"/>
                <a:gd name="connsiteY63" fmla="*/ 3449926 h 4749808"/>
                <a:gd name="connsiteX64" fmla="*/ 242047 w 3254188"/>
                <a:gd name="connsiteY64" fmla="*/ 3494750 h 4749808"/>
                <a:gd name="connsiteX65" fmla="*/ 224118 w 3254188"/>
                <a:gd name="connsiteY65" fmla="*/ 3539573 h 4749808"/>
                <a:gd name="connsiteX66" fmla="*/ 206188 w 3254188"/>
                <a:gd name="connsiteY66" fmla="*/ 3566467 h 4749808"/>
                <a:gd name="connsiteX67" fmla="*/ 152400 w 3254188"/>
                <a:gd name="connsiteY67" fmla="*/ 3656114 h 4749808"/>
                <a:gd name="connsiteX68" fmla="*/ 116541 w 3254188"/>
                <a:gd name="connsiteY68" fmla="*/ 3736797 h 4749808"/>
                <a:gd name="connsiteX69" fmla="*/ 89647 w 3254188"/>
                <a:gd name="connsiteY69" fmla="*/ 3808514 h 4749808"/>
                <a:gd name="connsiteX70" fmla="*/ 107577 w 3254188"/>
                <a:gd name="connsiteY70" fmla="*/ 4337432 h 4749808"/>
                <a:gd name="connsiteX71" fmla="*/ 116541 w 3254188"/>
                <a:gd name="connsiteY71" fmla="*/ 4364326 h 4749808"/>
                <a:gd name="connsiteX72" fmla="*/ 206188 w 3254188"/>
                <a:gd name="connsiteY72" fmla="*/ 4445008 h 4749808"/>
                <a:gd name="connsiteX73" fmla="*/ 224118 w 3254188"/>
                <a:gd name="connsiteY73" fmla="*/ 4462938 h 4749808"/>
                <a:gd name="connsiteX74" fmla="*/ 277906 w 3254188"/>
                <a:gd name="connsiteY74" fmla="*/ 4489832 h 4749808"/>
                <a:gd name="connsiteX75" fmla="*/ 349624 w 3254188"/>
                <a:gd name="connsiteY75" fmla="*/ 4525691 h 4749808"/>
                <a:gd name="connsiteX76" fmla="*/ 376518 w 3254188"/>
                <a:gd name="connsiteY76" fmla="*/ 4543620 h 4749808"/>
                <a:gd name="connsiteX77" fmla="*/ 412377 w 3254188"/>
                <a:gd name="connsiteY77" fmla="*/ 4561550 h 4749808"/>
                <a:gd name="connsiteX78" fmla="*/ 466165 w 3254188"/>
                <a:gd name="connsiteY78" fmla="*/ 4579479 h 4749808"/>
                <a:gd name="connsiteX79" fmla="*/ 493059 w 3254188"/>
                <a:gd name="connsiteY79" fmla="*/ 4588444 h 4749808"/>
                <a:gd name="connsiteX80" fmla="*/ 519953 w 3254188"/>
                <a:gd name="connsiteY80" fmla="*/ 4597408 h 4749808"/>
                <a:gd name="connsiteX81" fmla="*/ 546847 w 3254188"/>
                <a:gd name="connsiteY81" fmla="*/ 4615338 h 4749808"/>
                <a:gd name="connsiteX82" fmla="*/ 609600 w 3254188"/>
                <a:gd name="connsiteY82" fmla="*/ 4624302 h 4749808"/>
                <a:gd name="connsiteX83" fmla="*/ 645459 w 3254188"/>
                <a:gd name="connsiteY83" fmla="*/ 4633267 h 4749808"/>
                <a:gd name="connsiteX84" fmla="*/ 699247 w 3254188"/>
                <a:gd name="connsiteY84" fmla="*/ 4651197 h 4749808"/>
                <a:gd name="connsiteX85" fmla="*/ 779930 w 3254188"/>
                <a:gd name="connsiteY85" fmla="*/ 4669126 h 4749808"/>
                <a:gd name="connsiteX86" fmla="*/ 851647 w 3254188"/>
                <a:gd name="connsiteY86" fmla="*/ 4687055 h 4749808"/>
                <a:gd name="connsiteX87" fmla="*/ 878541 w 3254188"/>
                <a:gd name="connsiteY87" fmla="*/ 4696020 h 4749808"/>
                <a:gd name="connsiteX88" fmla="*/ 968188 w 3254188"/>
                <a:gd name="connsiteY88" fmla="*/ 4704985 h 4749808"/>
                <a:gd name="connsiteX89" fmla="*/ 1084730 w 3254188"/>
                <a:gd name="connsiteY89" fmla="*/ 4722914 h 4749808"/>
                <a:gd name="connsiteX90" fmla="*/ 1129553 w 3254188"/>
                <a:gd name="connsiteY90" fmla="*/ 4731879 h 4749808"/>
                <a:gd name="connsiteX91" fmla="*/ 1255059 w 3254188"/>
                <a:gd name="connsiteY91" fmla="*/ 4749808 h 4749808"/>
                <a:gd name="connsiteX92" fmla="*/ 1479177 w 3254188"/>
                <a:gd name="connsiteY92" fmla="*/ 4740844 h 4749808"/>
                <a:gd name="connsiteX93" fmla="*/ 1515035 w 3254188"/>
                <a:gd name="connsiteY93" fmla="*/ 4722914 h 4749808"/>
                <a:gd name="connsiteX94" fmla="*/ 1613647 w 3254188"/>
                <a:gd name="connsiteY94" fmla="*/ 4678091 h 4749808"/>
                <a:gd name="connsiteX95" fmla="*/ 1676400 w 3254188"/>
                <a:gd name="connsiteY95" fmla="*/ 4606373 h 4749808"/>
                <a:gd name="connsiteX96" fmla="*/ 1712259 w 3254188"/>
                <a:gd name="connsiteY96" fmla="*/ 4579479 h 4749808"/>
                <a:gd name="connsiteX97" fmla="*/ 1792941 w 3254188"/>
                <a:gd name="connsiteY97" fmla="*/ 4480867 h 4749808"/>
                <a:gd name="connsiteX98" fmla="*/ 1810871 w 3254188"/>
                <a:gd name="connsiteY98" fmla="*/ 4462938 h 4749808"/>
                <a:gd name="connsiteX99" fmla="*/ 1900518 w 3254188"/>
                <a:gd name="connsiteY99" fmla="*/ 4382255 h 4749808"/>
                <a:gd name="connsiteX100" fmla="*/ 1927412 w 3254188"/>
                <a:gd name="connsiteY100" fmla="*/ 4337432 h 4749808"/>
                <a:gd name="connsiteX101" fmla="*/ 1945341 w 3254188"/>
                <a:gd name="connsiteY101" fmla="*/ 4319502 h 4749808"/>
                <a:gd name="connsiteX102" fmla="*/ 1999130 w 3254188"/>
                <a:gd name="connsiteY102" fmla="*/ 4238820 h 4749808"/>
                <a:gd name="connsiteX103" fmla="*/ 2034988 w 3254188"/>
                <a:gd name="connsiteY103" fmla="*/ 4185032 h 4749808"/>
                <a:gd name="connsiteX104" fmla="*/ 2133600 w 3254188"/>
                <a:gd name="connsiteY104" fmla="*/ 4059526 h 4749808"/>
                <a:gd name="connsiteX105" fmla="*/ 2169459 w 3254188"/>
                <a:gd name="connsiteY105" fmla="*/ 4014702 h 4749808"/>
                <a:gd name="connsiteX106" fmla="*/ 2196353 w 3254188"/>
                <a:gd name="connsiteY106" fmla="*/ 3969879 h 4749808"/>
                <a:gd name="connsiteX107" fmla="*/ 2241177 w 3254188"/>
                <a:gd name="connsiteY107" fmla="*/ 3907126 h 4749808"/>
                <a:gd name="connsiteX108" fmla="*/ 2268071 w 3254188"/>
                <a:gd name="connsiteY108" fmla="*/ 3862302 h 4749808"/>
                <a:gd name="connsiteX109" fmla="*/ 2321859 w 3254188"/>
                <a:gd name="connsiteY109" fmla="*/ 3808514 h 4749808"/>
                <a:gd name="connsiteX110" fmla="*/ 2402541 w 3254188"/>
                <a:gd name="connsiteY110" fmla="*/ 3709902 h 4749808"/>
                <a:gd name="connsiteX111" fmla="*/ 2474259 w 3254188"/>
                <a:gd name="connsiteY111" fmla="*/ 3629220 h 4749808"/>
                <a:gd name="connsiteX112" fmla="*/ 2572871 w 3254188"/>
                <a:gd name="connsiteY112" fmla="*/ 3485785 h 4749808"/>
                <a:gd name="connsiteX113" fmla="*/ 2671482 w 3254188"/>
                <a:gd name="connsiteY113" fmla="*/ 3396138 h 4749808"/>
                <a:gd name="connsiteX114" fmla="*/ 2725271 w 3254188"/>
                <a:gd name="connsiteY114" fmla="*/ 3315455 h 4749808"/>
                <a:gd name="connsiteX115" fmla="*/ 2788024 w 3254188"/>
                <a:gd name="connsiteY115" fmla="*/ 3252702 h 4749808"/>
                <a:gd name="connsiteX116" fmla="*/ 2823882 w 3254188"/>
                <a:gd name="connsiteY116" fmla="*/ 3216844 h 4749808"/>
                <a:gd name="connsiteX117" fmla="*/ 2859741 w 3254188"/>
                <a:gd name="connsiteY117" fmla="*/ 3172020 h 4749808"/>
                <a:gd name="connsiteX118" fmla="*/ 2940424 w 3254188"/>
                <a:gd name="connsiteY118" fmla="*/ 3118232 h 4749808"/>
                <a:gd name="connsiteX119" fmla="*/ 2958353 w 3254188"/>
                <a:gd name="connsiteY119" fmla="*/ 3100302 h 4749808"/>
                <a:gd name="connsiteX120" fmla="*/ 2994212 w 3254188"/>
                <a:gd name="connsiteY120" fmla="*/ 3073408 h 4749808"/>
                <a:gd name="connsiteX121" fmla="*/ 3030071 w 3254188"/>
                <a:gd name="connsiteY121" fmla="*/ 3028585 h 4749808"/>
                <a:gd name="connsiteX122" fmla="*/ 3092824 w 3254188"/>
                <a:gd name="connsiteY122" fmla="*/ 2956867 h 4749808"/>
                <a:gd name="connsiteX123" fmla="*/ 3101788 w 3254188"/>
                <a:gd name="connsiteY123" fmla="*/ 2921008 h 4749808"/>
                <a:gd name="connsiteX124" fmla="*/ 3119718 w 3254188"/>
                <a:gd name="connsiteY124" fmla="*/ 2885150 h 4749808"/>
                <a:gd name="connsiteX125" fmla="*/ 3128682 w 3254188"/>
                <a:gd name="connsiteY125" fmla="*/ 2822397 h 4749808"/>
                <a:gd name="connsiteX126" fmla="*/ 3146612 w 3254188"/>
                <a:gd name="connsiteY126" fmla="*/ 2795502 h 4749808"/>
                <a:gd name="connsiteX127" fmla="*/ 3164541 w 3254188"/>
                <a:gd name="connsiteY127" fmla="*/ 2750679 h 4749808"/>
                <a:gd name="connsiteX128" fmla="*/ 3191435 w 3254188"/>
                <a:gd name="connsiteY128" fmla="*/ 2652067 h 4749808"/>
                <a:gd name="connsiteX129" fmla="*/ 3254188 w 3254188"/>
                <a:gd name="connsiteY129" fmla="*/ 2454844 h 4749808"/>
                <a:gd name="connsiteX130" fmla="*/ 3245224 w 3254188"/>
                <a:gd name="connsiteY130" fmla="*/ 2042467 h 4749808"/>
                <a:gd name="connsiteX131" fmla="*/ 3200400 w 3254188"/>
                <a:gd name="connsiteY131" fmla="*/ 1916961 h 4749808"/>
                <a:gd name="connsiteX132" fmla="*/ 3012141 w 3254188"/>
                <a:gd name="connsiteY132" fmla="*/ 1441832 h 4749808"/>
                <a:gd name="connsiteX133" fmla="*/ 2770094 w 3254188"/>
                <a:gd name="connsiteY133" fmla="*/ 1092208 h 4749808"/>
                <a:gd name="connsiteX134" fmla="*/ 2671482 w 3254188"/>
                <a:gd name="connsiteY134" fmla="*/ 975667 h 4749808"/>
                <a:gd name="connsiteX135" fmla="*/ 2590800 w 3254188"/>
                <a:gd name="connsiteY135" fmla="*/ 868091 h 4749808"/>
                <a:gd name="connsiteX136" fmla="*/ 2519082 w 3254188"/>
                <a:gd name="connsiteY136" fmla="*/ 787408 h 4749808"/>
                <a:gd name="connsiteX137" fmla="*/ 2456330 w 3254188"/>
                <a:gd name="connsiteY137" fmla="*/ 706726 h 4749808"/>
                <a:gd name="connsiteX138" fmla="*/ 2259106 w 3254188"/>
                <a:gd name="connsiteY138" fmla="*/ 518467 h 4749808"/>
                <a:gd name="connsiteX139" fmla="*/ 2178424 w 3254188"/>
                <a:gd name="connsiteY139" fmla="*/ 437785 h 4749808"/>
                <a:gd name="connsiteX140" fmla="*/ 2097741 w 3254188"/>
                <a:gd name="connsiteY140" fmla="*/ 375032 h 4749808"/>
                <a:gd name="connsiteX141" fmla="*/ 1963271 w 3254188"/>
                <a:gd name="connsiteY141" fmla="*/ 240561 h 4749808"/>
                <a:gd name="connsiteX142" fmla="*/ 1810871 w 3254188"/>
                <a:gd name="connsiteY142" fmla="*/ 141950 h 4749808"/>
                <a:gd name="connsiteX143" fmla="*/ 1766047 w 3254188"/>
                <a:gd name="connsiteY143" fmla="*/ 132985 h 4749808"/>
                <a:gd name="connsiteX144" fmla="*/ 1694330 w 3254188"/>
                <a:gd name="connsiteY144" fmla="*/ 115055 h 4749808"/>
                <a:gd name="connsiteX145" fmla="*/ 1667435 w 3254188"/>
                <a:gd name="connsiteY145" fmla="*/ 97126 h 4749808"/>
                <a:gd name="connsiteX146" fmla="*/ 1281953 w 3254188"/>
                <a:gd name="connsiteY146" fmla="*/ 79197 h 4749808"/>
                <a:gd name="connsiteX147" fmla="*/ 1246094 w 3254188"/>
                <a:gd name="connsiteY147" fmla="*/ 61267 h 4749808"/>
                <a:gd name="connsiteX148" fmla="*/ 1219200 w 3254188"/>
                <a:gd name="connsiteY148" fmla="*/ 43338 h 4749808"/>
                <a:gd name="connsiteX149" fmla="*/ 1165412 w 3254188"/>
                <a:gd name="connsiteY149" fmla="*/ 25408 h 4749808"/>
                <a:gd name="connsiteX150" fmla="*/ 1192306 w 3254188"/>
                <a:gd name="connsiteY150" fmla="*/ 16444 h 474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3254188" h="4749808">
                  <a:moveTo>
                    <a:pt x="1192306" y="16444"/>
                  </a:moveTo>
                  <a:lnTo>
                    <a:pt x="1192306" y="16444"/>
                  </a:lnTo>
                  <a:cubicBezTo>
                    <a:pt x="980639" y="-7075"/>
                    <a:pt x="1041793" y="-3828"/>
                    <a:pt x="663388" y="16444"/>
                  </a:cubicBezTo>
                  <a:cubicBezTo>
                    <a:pt x="644516" y="17455"/>
                    <a:pt x="627398" y="28017"/>
                    <a:pt x="609600" y="34373"/>
                  </a:cubicBezTo>
                  <a:cubicBezTo>
                    <a:pt x="585556" y="42960"/>
                    <a:pt x="561958" y="52770"/>
                    <a:pt x="537882" y="61267"/>
                  </a:cubicBezTo>
                  <a:cubicBezTo>
                    <a:pt x="511149" y="70702"/>
                    <a:pt x="484515" y="80574"/>
                    <a:pt x="457200" y="88161"/>
                  </a:cubicBezTo>
                  <a:cubicBezTo>
                    <a:pt x="339333" y="120902"/>
                    <a:pt x="403047" y="88308"/>
                    <a:pt x="268941" y="141950"/>
                  </a:cubicBezTo>
                  <a:cubicBezTo>
                    <a:pt x="234171" y="155858"/>
                    <a:pt x="224079" y="156324"/>
                    <a:pt x="197224" y="177808"/>
                  </a:cubicBezTo>
                  <a:cubicBezTo>
                    <a:pt x="190624" y="183088"/>
                    <a:pt x="184574" y="189138"/>
                    <a:pt x="179294" y="195738"/>
                  </a:cubicBezTo>
                  <a:cubicBezTo>
                    <a:pt x="172563" y="204151"/>
                    <a:pt x="170330" y="216656"/>
                    <a:pt x="161365" y="222632"/>
                  </a:cubicBezTo>
                  <a:cubicBezTo>
                    <a:pt x="151113" y="229466"/>
                    <a:pt x="137459" y="228609"/>
                    <a:pt x="125506" y="231597"/>
                  </a:cubicBezTo>
                  <a:cubicBezTo>
                    <a:pt x="116541" y="240562"/>
                    <a:pt x="108352" y="250375"/>
                    <a:pt x="98612" y="258491"/>
                  </a:cubicBezTo>
                  <a:cubicBezTo>
                    <a:pt x="90335" y="265388"/>
                    <a:pt x="78449" y="268007"/>
                    <a:pt x="71718" y="276420"/>
                  </a:cubicBezTo>
                  <a:cubicBezTo>
                    <a:pt x="65815" y="283799"/>
                    <a:pt x="67615" y="295211"/>
                    <a:pt x="62753" y="303314"/>
                  </a:cubicBezTo>
                  <a:cubicBezTo>
                    <a:pt x="58405" y="310562"/>
                    <a:pt x="50800" y="315267"/>
                    <a:pt x="44824" y="321244"/>
                  </a:cubicBezTo>
                  <a:cubicBezTo>
                    <a:pt x="41836" y="330209"/>
                    <a:pt x="39177" y="339290"/>
                    <a:pt x="35859" y="348138"/>
                  </a:cubicBezTo>
                  <a:cubicBezTo>
                    <a:pt x="30209" y="363205"/>
                    <a:pt x="22076" y="377412"/>
                    <a:pt x="17930" y="392961"/>
                  </a:cubicBezTo>
                  <a:cubicBezTo>
                    <a:pt x="10078" y="422406"/>
                    <a:pt x="0" y="482608"/>
                    <a:pt x="0" y="482608"/>
                  </a:cubicBezTo>
                  <a:cubicBezTo>
                    <a:pt x="656" y="499009"/>
                    <a:pt x="-3881" y="678848"/>
                    <a:pt x="17930" y="751550"/>
                  </a:cubicBezTo>
                  <a:cubicBezTo>
                    <a:pt x="22554" y="766963"/>
                    <a:pt x="30209" y="781306"/>
                    <a:pt x="35859" y="796373"/>
                  </a:cubicBezTo>
                  <a:cubicBezTo>
                    <a:pt x="49824" y="833612"/>
                    <a:pt x="36061" y="814503"/>
                    <a:pt x="62753" y="841197"/>
                  </a:cubicBezTo>
                  <a:cubicBezTo>
                    <a:pt x="65741" y="850162"/>
                    <a:pt x="69122" y="859005"/>
                    <a:pt x="71718" y="868091"/>
                  </a:cubicBezTo>
                  <a:cubicBezTo>
                    <a:pt x="75103" y="879938"/>
                    <a:pt x="75172" y="892930"/>
                    <a:pt x="80682" y="903950"/>
                  </a:cubicBezTo>
                  <a:cubicBezTo>
                    <a:pt x="87364" y="917314"/>
                    <a:pt x="98612" y="927855"/>
                    <a:pt x="107577" y="939808"/>
                  </a:cubicBezTo>
                  <a:cubicBezTo>
                    <a:pt x="110565" y="954749"/>
                    <a:pt x="110353" y="970708"/>
                    <a:pt x="116541" y="984632"/>
                  </a:cubicBezTo>
                  <a:cubicBezTo>
                    <a:pt x="122609" y="998286"/>
                    <a:pt x="134751" y="1008333"/>
                    <a:pt x="143435" y="1020491"/>
                  </a:cubicBezTo>
                  <a:cubicBezTo>
                    <a:pt x="149697" y="1029258"/>
                    <a:pt x="156547" y="1037748"/>
                    <a:pt x="161365" y="1047385"/>
                  </a:cubicBezTo>
                  <a:cubicBezTo>
                    <a:pt x="197677" y="1120008"/>
                    <a:pt x="155199" y="1068113"/>
                    <a:pt x="215153" y="1128067"/>
                  </a:cubicBezTo>
                  <a:cubicBezTo>
                    <a:pt x="230516" y="1158795"/>
                    <a:pt x="239711" y="1179478"/>
                    <a:pt x="259977" y="1208750"/>
                  </a:cubicBezTo>
                  <a:cubicBezTo>
                    <a:pt x="276986" y="1233319"/>
                    <a:pt x="295836" y="1256561"/>
                    <a:pt x="313765" y="1280467"/>
                  </a:cubicBezTo>
                  <a:cubicBezTo>
                    <a:pt x="343321" y="1319875"/>
                    <a:pt x="342618" y="1319717"/>
                    <a:pt x="376518" y="1361150"/>
                  </a:cubicBezTo>
                  <a:cubicBezTo>
                    <a:pt x="391297" y="1379213"/>
                    <a:pt x="404838" y="1398435"/>
                    <a:pt x="421341" y="1414938"/>
                  </a:cubicBezTo>
                  <a:cubicBezTo>
                    <a:pt x="439271" y="1432867"/>
                    <a:pt x="458897" y="1449247"/>
                    <a:pt x="475130" y="1468726"/>
                  </a:cubicBezTo>
                  <a:cubicBezTo>
                    <a:pt x="490071" y="1486655"/>
                    <a:pt x="503958" y="1505519"/>
                    <a:pt x="519953" y="1522514"/>
                  </a:cubicBezTo>
                  <a:cubicBezTo>
                    <a:pt x="551813" y="1556365"/>
                    <a:pt x="588805" y="1585414"/>
                    <a:pt x="618565" y="1621126"/>
                  </a:cubicBezTo>
                  <a:cubicBezTo>
                    <a:pt x="633506" y="1639055"/>
                    <a:pt x="646885" y="1658411"/>
                    <a:pt x="663388" y="1674914"/>
                  </a:cubicBezTo>
                  <a:cubicBezTo>
                    <a:pt x="676918" y="1688444"/>
                    <a:pt x="694682" y="1697243"/>
                    <a:pt x="708212" y="1710773"/>
                  </a:cubicBezTo>
                  <a:cubicBezTo>
                    <a:pt x="724715" y="1727276"/>
                    <a:pt x="737336" y="1747292"/>
                    <a:pt x="753035" y="1764561"/>
                  </a:cubicBezTo>
                  <a:cubicBezTo>
                    <a:pt x="767249" y="1780196"/>
                    <a:pt x="783879" y="1793541"/>
                    <a:pt x="797859" y="1809385"/>
                  </a:cubicBezTo>
                  <a:cubicBezTo>
                    <a:pt x="828742" y="1844386"/>
                    <a:pt x="857833" y="1880929"/>
                    <a:pt x="887506" y="1916961"/>
                  </a:cubicBezTo>
                  <a:cubicBezTo>
                    <a:pt x="899670" y="1931731"/>
                    <a:pt x="912751" y="1945864"/>
                    <a:pt x="923365" y="1961785"/>
                  </a:cubicBezTo>
                  <a:cubicBezTo>
                    <a:pt x="935318" y="1979714"/>
                    <a:pt x="948366" y="1996960"/>
                    <a:pt x="959224" y="2015573"/>
                  </a:cubicBezTo>
                  <a:cubicBezTo>
                    <a:pt x="969324" y="2032888"/>
                    <a:pt x="976519" y="2051763"/>
                    <a:pt x="986118" y="2069361"/>
                  </a:cubicBezTo>
                  <a:cubicBezTo>
                    <a:pt x="994462" y="2084658"/>
                    <a:pt x="1004047" y="2099244"/>
                    <a:pt x="1013012" y="2114185"/>
                  </a:cubicBezTo>
                  <a:cubicBezTo>
                    <a:pt x="1033334" y="2236118"/>
                    <a:pt x="1043727" y="2250714"/>
                    <a:pt x="1021977" y="2392091"/>
                  </a:cubicBezTo>
                  <a:cubicBezTo>
                    <a:pt x="1018516" y="2414584"/>
                    <a:pt x="1002736" y="2433412"/>
                    <a:pt x="995082" y="2454844"/>
                  </a:cubicBezTo>
                  <a:cubicBezTo>
                    <a:pt x="987765" y="2475331"/>
                    <a:pt x="985232" y="2497398"/>
                    <a:pt x="977153" y="2517597"/>
                  </a:cubicBezTo>
                  <a:cubicBezTo>
                    <a:pt x="973152" y="2527601"/>
                    <a:pt x="964456" y="2535073"/>
                    <a:pt x="959224" y="2544491"/>
                  </a:cubicBezTo>
                  <a:cubicBezTo>
                    <a:pt x="920883" y="2613506"/>
                    <a:pt x="949738" y="2580872"/>
                    <a:pt x="914400" y="2616208"/>
                  </a:cubicBezTo>
                  <a:cubicBezTo>
                    <a:pt x="905435" y="2634138"/>
                    <a:pt x="897452" y="2652592"/>
                    <a:pt x="887506" y="2669997"/>
                  </a:cubicBezTo>
                  <a:cubicBezTo>
                    <a:pt x="873519" y="2694473"/>
                    <a:pt x="856181" y="2716965"/>
                    <a:pt x="842682" y="2741714"/>
                  </a:cubicBezTo>
                  <a:cubicBezTo>
                    <a:pt x="838157" y="2750010"/>
                    <a:pt x="838243" y="2760312"/>
                    <a:pt x="833718" y="2768608"/>
                  </a:cubicBezTo>
                  <a:cubicBezTo>
                    <a:pt x="820219" y="2793357"/>
                    <a:pt x="803099" y="2815975"/>
                    <a:pt x="788894" y="2840326"/>
                  </a:cubicBezTo>
                  <a:cubicBezTo>
                    <a:pt x="732717" y="2936631"/>
                    <a:pt x="830193" y="2793267"/>
                    <a:pt x="726141" y="2938938"/>
                  </a:cubicBezTo>
                  <a:cubicBezTo>
                    <a:pt x="723153" y="2950891"/>
                    <a:pt x="723160" y="2964027"/>
                    <a:pt x="717177" y="2974797"/>
                  </a:cubicBezTo>
                  <a:cubicBezTo>
                    <a:pt x="707885" y="2991523"/>
                    <a:pt x="692799" y="3004313"/>
                    <a:pt x="681318" y="3019620"/>
                  </a:cubicBezTo>
                  <a:cubicBezTo>
                    <a:pt x="674853" y="3028239"/>
                    <a:pt x="670483" y="3038405"/>
                    <a:pt x="663388" y="3046514"/>
                  </a:cubicBezTo>
                  <a:cubicBezTo>
                    <a:pt x="649474" y="3062416"/>
                    <a:pt x="632092" y="3075105"/>
                    <a:pt x="618565" y="3091338"/>
                  </a:cubicBezTo>
                  <a:cubicBezTo>
                    <a:pt x="602109" y="3111086"/>
                    <a:pt x="590882" y="3134934"/>
                    <a:pt x="573741" y="3154091"/>
                  </a:cubicBezTo>
                  <a:cubicBezTo>
                    <a:pt x="539927" y="3191883"/>
                    <a:pt x="502024" y="3225808"/>
                    <a:pt x="466165" y="3261667"/>
                  </a:cubicBezTo>
                  <a:lnTo>
                    <a:pt x="421341" y="3306491"/>
                  </a:lnTo>
                  <a:cubicBezTo>
                    <a:pt x="397435" y="3324420"/>
                    <a:pt x="368291" y="3336945"/>
                    <a:pt x="349624" y="3360279"/>
                  </a:cubicBezTo>
                  <a:cubicBezTo>
                    <a:pt x="337671" y="3375220"/>
                    <a:pt x="324738" y="3389427"/>
                    <a:pt x="313765" y="3405102"/>
                  </a:cubicBezTo>
                  <a:cubicBezTo>
                    <a:pt x="303773" y="3419377"/>
                    <a:pt x="297756" y="3436320"/>
                    <a:pt x="286871" y="3449926"/>
                  </a:cubicBezTo>
                  <a:cubicBezTo>
                    <a:pt x="273671" y="3466426"/>
                    <a:pt x="256988" y="3479809"/>
                    <a:pt x="242047" y="3494750"/>
                  </a:cubicBezTo>
                  <a:cubicBezTo>
                    <a:pt x="236071" y="3509691"/>
                    <a:pt x="231315" y="3525180"/>
                    <a:pt x="224118" y="3539573"/>
                  </a:cubicBezTo>
                  <a:cubicBezTo>
                    <a:pt x="219300" y="3549210"/>
                    <a:pt x="211835" y="3557291"/>
                    <a:pt x="206188" y="3566467"/>
                  </a:cubicBezTo>
                  <a:cubicBezTo>
                    <a:pt x="187924" y="3596146"/>
                    <a:pt x="167984" y="3624944"/>
                    <a:pt x="152400" y="3656114"/>
                  </a:cubicBezTo>
                  <a:cubicBezTo>
                    <a:pt x="108260" y="3744397"/>
                    <a:pt x="162331" y="3633770"/>
                    <a:pt x="116541" y="3736797"/>
                  </a:cubicBezTo>
                  <a:cubicBezTo>
                    <a:pt x="89754" y="3797068"/>
                    <a:pt x="104940" y="3747342"/>
                    <a:pt x="89647" y="3808514"/>
                  </a:cubicBezTo>
                  <a:cubicBezTo>
                    <a:pt x="95624" y="3984820"/>
                    <a:pt x="51796" y="4170076"/>
                    <a:pt x="107577" y="4337432"/>
                  </a:cubicBezTo>
                  <a:cubicBezTo>
                    <a:pt x="110565" y="4346397"/>
                    <a:pt x="110740" y="4356867"/>
                    <a:pt x="116541" y="4364326"/>
                  </a:cubicBezTo>
                  <a:cubicBezTo>
                    <a:pt x="157799" y="4417372"/>
                    <a:pt x="163654" y="4409563"/>
                    <a:pt x="206188" y="4445008"/>
                  </a:cubicBezTo>
                  <a:cubicBezTo>
                    <a:pt x="212681" y="4450419"/>
                    <a:pt x="217518" y="4457658"/>
                    <a:pt x="224118" y="4462938"/>
                  </a:cubicBezTo>
                  <a:cubicBezTo>
                    <a:pt x="248943" y="4482798"/>
                    <a:pt x="249501" y="4480363"/>
                    <a:pt x="277906" y="4489832"/>
                  </a:cubicBezTo>
                  <a:cubicBezTo>
                    <a:pt x="328913" y="4540839"/>
                    <a:pt x="276337" y="4498209"/>
                    <a:pt x="349624" y="4525691"/>
                  </a:cubicBezTo>
                  <a:cubicBezTo>
                    <a:pt x="359712" y="4529474"/>
                    <a:pt x="367163" y="4538275"/>
                    <a:pt x="376518" y="4543620"/>
                  </a:cubicBezTo>
                  <a:cubicBezTo>
                    <a:pt x="388121" y="4550250"/>
                    <a:pt x="399969" y="4556587"/>
                    <a:pt x="412377" y="4561550"/>
                  </a:cubicBezTo>
                  <a:cubicBezTo>
                    <a:pt x="429924" y="4568569"/>
                    <a:pt x="448236" y="4573503"/>
                    <a:pt x="466165" y="4579479"/>
                  </a:cubicBezTo>
                  <a:lnTo>
                    <a:pt x="493059" y="4588444"/>
                  </a:lnTo>
                  <a:lnTo>
                    <a:pt x="519953" y="4597408"/>
                  </a:lnTo>
                  <a:cubicBezTo>
                    <a:pt x="528918" y="4603385"/>
                    <a:pt x="536527" y="4612242"/>
                    <a:pt x="546847" y="4615338"/>
                  </a:cubicBezTo>
                  <a:cubicBezTo>
                    <a:pt x="567086" y="4621410"/>
                    <a:pt x="588811" y="4620522"/>
                    <a:pt x="609600" y="4624302"/>
                  </a:cubicBezTo>
                  <a:cubicBezTo>
                    <a:pt x="621722" y="4626506"/>
                    <a:pt x="633658" y="4629727"/>
                    <a:pt x="645459" y="4633267"/>
                  </a:cubicBezTo>
                  <a:cubicBezTo>
                    <a:pt x="663561" y="4638698"/>
                    <a:pt x="680912" y="4646614"/>
                    <a:pt x="699247" y="4651197"/>
                  </a:cubicBezTo>
                  <a:cubicBezTo>
                    <a:pt x="823576" y="4682277"/>
                    <a:pt x="631895" y="4634964"/>
                    <a:pt x="779930" y="4669126"/>
                  </a:cubicBezTo>
                  <a:cubicBezTo>
                    <a:pt x="803940" y="4674667"/>
                    <a:pt x="828270" y="4679262"/>
                    <a:pt x="851647" y="4687055"/>
                  </a:cubicBezTo>
                  <a:cubicBezTo>
                    <a:pt x="860612" y="4690043"/>
                    <a:pt x="869201" y="4694583"/>
                    <a:pt x="878541" y="4696020"/>
                  </a:cubicBezTo>
                  <a:cubicBezTo>
                    <a:pt x="908223" y="4700587"/>
                    <a:pt x="938306" y="4701997"/>
                    <a:pt x="968188" y="4704985"/>
                  </a:cubicBezTo>
                  <a:cubicBezTo>
                    <a:pt x="1028767" y="4725179"/>
                    <a:pt x="969169" y="4707506"/>
                    <a:pt x="1084730" y="4722914"/>
                  </a:cubicBezTo>
                  <a:cubicBezTo>
                    <a:pt x="1099833" y="4724928"/>
                    <a:pt x="1114469" y="4729724"/>
                    <a:pt x="1129553" y="4731879"/>
                  </a:cubicBezTo>
                  <a:cubicBezTo>
                    <a:pt x="1278640" y="4753178"/>
                    <a:pt x="1153710" y="4729540"/>
                    <a:pt x="1255059" y="4749808"/>
                  </a:cubicBezTo>
                  <a:cubicBezTo>
                    <a:pt x="1329765" y="4746820"/>
                    <a:pt x="1404808" y="4748537"/>
                    <a:pt x="1479177" y="4740844"/>
                  </a:cubicBezTo>
                  <a:cubicBezTo>
                    <a:pt x="1492470" y="4739469"/>
                    <a:pt x="1502823" y="4728342"/>
                    <a:pt x="1515035" y="4722914"/>
                  </a:cubicBezTo>
                  <a:cubicBezTo>
                    <a:pt x="1629244" y="4672154"/>
                    <a:pt x="1482220" y="4743805"/>
                    <a:pt x="1613647" y="4678091"/>
                  </a:cubicBezTo>
                  <a:cubicBezTo>
                    <a:pt x="1639493" y="4643630"/>
                    <a:pt x="1642637" y="4635916"/>
                    <a:pt x="1676400" y="4606373"/>
                  </a:cubicBezTo>
                  <a:cubicBezTo>
                    <a:pt x="1687644" y="4596534"/>
                    <a:pt x="1702092" y="4590428"/>
                    <a:pt x="1712259" y="4579479"/>
                  </a:cubicBezTo>
                  <a:cubicBezTo>
                    <a:pt x="1741158" y="4548357"/>
                    <a:pt x="1762909" y="4510898"/>
                    <a:pt x="1792941" y="4480867"/>
                  </a:cubicBezTo>
                  <a:cubicBezTo>
                    <a:pt x="1798918" y="4474891"/>
                    <a:pt x="1804378" y="4468349"/>
                    <a:pt x="1810871" y="4462938"/>
                  </a:cubicBezTo>
                  <a:cubicBezTo>
                    <a:pt x="1842294" y="4436753"/>
                    <a:pt x="1878118" y="4419588"/>
                    <a:pt x="1900518" y="4382255"/>
                  </a:cubicBezTo>
                  <a:cubicBezTo>
                    <a:pt x="1909483" y="4367314"/>
                    <a:pt x="1917285" y="4351611"/>
                    <a:pt x="1927412" y="4337432"/>
                  </a:cubicBezTo>
                  <a:cubicBezTo>
                    <a:pt x="1932325" y="4330554"/>
                    <a:pt x="1940370" y="4326337"/>
                    <a:pt x="1945341" y="4319502"/>
                  </a:cubicBezTo>
                  <a:cubicBezTo>
                    <a:pt x="1964352" y="4293361"/>
                    <a:pt x="1981201" y="4265714"/>
                    <a:pt x="1999130" y="4238820"/>
                  </a:cubicBezTo>
                  <a:cubicBezTo>
                    <a:pt x="2011083" y="4220891"/>
                    <a:pt x="2020964" y="4201393"/>
                    <a:pt x="2034988" y="4185032"/>
                  </a:cubicBezTo>
                  <a:cubicBezTo>
                    <a:pt x="2131585" y="4072337"/>
                    <a:pt x="2048431" y="4173085"/>
                    <a:pt x="2133600" y="4059526"/>
                  </a:cubicBezTo>
                  <a:cubicBezTo>
                    <a:pt x="2145080" y="4044219"/>
                    <a:pt x="2158486" y="4030377"/>
                    <a:pt x="2169459" y="4014702"/>
                  </a:cubicBezTo>
                  <a:cubicBezTo>
                    <a:pt x="2179451" y="4000428"/>
                    <a:pt x="2186688" y="3984377"/>
                    <a:pt x="2196353" y="3969879"/>
                  </a:cubicBezTo>
                  <a:cubicBezTo>
                    <a:pt x="2210612" y="3948490"/>
                    <a:pt x="2226918" y="3928515"/>
                    <a:pt x="2241177" y="3907126"/>
                  </a:cubicBezTo>
                  <a:cubicBezTo>
                    <a:pt x="2250842" y="3892628"/>
                    <a:pt x="2257037" y="3875788"/>
                    <a:pt x="2268071" y="3862302"/>
                  </a:cubicBezTo>
                  <a:cubicBezTo>
                    <a:pt x="2284127" y="3842678"/>
                    <a:pt x="2305083" y="3827527"/>
                    <a:pt x="2321859" y="3808514"/>
                  </a:cubicBezTo>
                  <a:cubicBezTo>
                    <a:pt x="2349959" y="3776668"/>
                    <a:pt x="2372509" y="3739933"/>
                    <a:pt x="2402541" y="3709902"/>
                  </a:cubicBezTo>
                  <a:cubicBezTo>
                    <a:pt x="2436554" y="3675890"/>
                    <a:pt x="2445245" y="3669839"/>
                    <a:pt x="2474259" y="3629220"/>
                  </a:cubicBezTo>
                  <a:cubicBezTo>
                    <a:pt x="2507983" y="3582006"/>
                    <a:pt x="2528298" y="3522929"/>
                    <a:pt x="2572871" y="3485785"/>
                  </a:cubicBezTo>
                  <a:cubicBezTo>
                    <a:pt x="2613861" y="3451626"/>
                    <a:pt x="2636438" y="3435562"/>
                    <a:pt x="2671482" y="3396138"/>
                  </a:cubicBezTo>
                  <a:cubicBezTo>
                    <a:pt x="2789594" y="3263263"/>
                    <a:pt x="2596506" y="3469974"/>
                    <a:pt x="2725271" y="3315455"/>
                  </a:cubicBezTo>
                  <a:cubicBezTo>
                    <a:pt x="2744209" y="3292729"/>
                    <a:pt x="2767106" y="3273620"/>
                    <a:pt x="2788024" y="3252702"/>
                  </a:cubicBezTo>
                  <a:cubicBezTo>
                    <a:pt x="2799977" y="3240749"/>
                    <a:pt x="2814505" y="3230909"/>
                    <a:pt x="2823882" y="3216844"/>
                  </a:cubicBezTo>
                  <a:cubicBezTo>
                    <a:pt x="2838356" y="3195134"/>
                    <a:pt x="2840583" y="3187985"/>
                    <a:pt x="2859741" y="3172020"/>
                  </a:cubicBezTo>
                  <a:cubicBezTo>
                    <a:pt x="2922124" y="3120034"/>
                    <a:pt x="2868112" y="3169884"/>
                    <a:pt x="2940424" y="3118232"/>
                  </a:cubicBezTo>
                  <a:cubicBezTo>
                    <a:pt x="2947302" y="3113319"/>
                    <a:pt x="2951860" y="3105713"/>
                    <a:pt x="2958353" y="3100302"/>
                  </a:cubicBezTo>
                  <a:cubicBezTo>
                    <a:pt x="2969831" y="3090737"/>
                    <a:pt x="2983647" y="3083973"/>
                    <a:pt x="2994212" y="3073408"/>
                  </a:cubicBezTo>
                  <a:cubicBezTo>
                    <a:pt x="3007742" y="3059878"/>
                    <a:pt x="3017271" y="3042807"/>
                    <a:pt x="3030071" y="3028585"/>
                  </a:cubicBezTo>
                  <a:cubicBezTo>
                    <a:pt x="3097496" y="2953668"/>
                    <a:pt x="3055533" y="3012802"/>
                    <a:pt x="3092824" y="2956867"/>
                  </a:cubicBezTo>
                  <a:cubicBezTo>
                    <a:pt x="3095812" y="2944914"/>
                    <a:pt x="3097462" y="2932544"/>
                    <a:pt x="3101788" y="2921008"/>
                  </a:cubicBezTo>
                  <a:cubicBezTo>
                    <a:pt x="3106480" y="2908495"/>
                    <a:pt x="3116202" y="2898043"/>
                    <a:pt x="3119718" y="2885150"/>
                  </a:cubicBezTo>
                  <a:cubicBezTo>
                    <a:pt x="3125278" y="2864765"/>
                    <a:pt x="3122610" y="2842636"/>
                    <a:pt x="3128682" y="2822397"/>
                  </a:cubicBezTo>
                  <a:cubicBezTo>
                    <a:pt x="3131778" y="2812077"/>
                    <a:pt x="3141793" y="2805139"/>
                    <a:pt x="3146612" y="2795502"/>
                  </a:cubicBezTo>
                  <a:cubicBezTo>
                    <a:pt x="3153809" y="2781109"/>
                    <a:pt x="3159042" y="2765802"/>
                    <a:pt x="3164541" y="2750679"/>
                  </a:cubicBezTo>
                  <a:cubicBezTo>
                    <a:pt x="3219060" y="2600754"/>
                    <a:pt x="3153151" y="2781278"/>
                    <a:pt x="3191435" y="2652067"/>
                  </a:cubicBezTo>
                  <a:cubicBezTo>
                    <a:pt x="3211034" y="2585921"/>
                    <a:pt x="3254188" y="2454844"/>
                    <a:pt x="3254188" y="2454844"/>
                  </a:cubicBezTo>
                  <a:cubicBezTo>
                    <a:pt x="3251200" y="2317385"/>
                    <a:pt x="3258905" y="2179276"/>
                    <a:pt x="3245224" y="2042467"/>
                  </a:cubicBezTo>
                  <a:cubicBezTo>
                    <a:pt x="3240804" y="1998264"/>
                    <a:pt x="3214448" y="1959105"/>
                    <a:pt x="3200400" y="1916961"/>
                  </a:cubicBezTo>
                  <a:cubicBezTo>
                    <a:pt x="3146559" y="1755440"/>
                    <a:pt x="3108531" y="1586418"/>
                    <a:pt x="3012141" y="1441832"/>
                  </a:cubicBezTo>
                  <a:cubicBezTo>
                    <a:pt x="2930657" y="1319605"/>
                    <a:pt x="2859844" y="1206435"/>
                    <a:pt x="2770094" y="1092208"/>
                  </a:cubicBezTo>
                  <a:cubicBezTo>
                    <a:pt x="2738654" y="1052194"/>
                    <a:pt x="2703271" y="1015404"/>
                    <a:pt x="2671482" y="975667"/>
                  </a:cubicBezTo>
                  <a:cubicBezTo>
                    <a:pt x="2643481" y="940666"/>
                    <a:pt x="2619003" y="902930"/>
                    <a:pt x="2590800" y="868091"/>
                  </a:cubicBezTo>
                  <a:cubicBezTo>
                    <a:pt x="2568159" y="840123"/>
                    <a:pt x="2542118" y="815051"/>
                    <a:pt x="2519082" y="787408"/>
                  </a:cubicBezTo>
                  <a:cubicBezTo>
                    <a:pt x="2497270" y="761234"/>
                    <a:pt x="2478599" y="732512"/>
                    <a:pt x="2456330" y="706726"/>
                  </a:cubicBezTo>
                  <a:cubicBezTo>
                    <a:pt x="2295519" y="520524"/>
                    <a:pt x="2409780" y="653281"/>
                    <a:pt x="2259106" y="518467"/>
                  </a:cubicBezTo>
                  <a:cubicBezTo>
                    <a:pt x="2230762" y="493106"/>
                    <a:pt x="2206851" y="463053"/>
                    <a:pt x="2178424" y="437785"/>
                  </a:cubicBezTo>
                  <a:cubicBezTo>
                    <a:pt x="2152959" y="415149"/>
                    <a:pt x="2123132" y="397751"/>
                    <a:pt x="2097741" y="375032"/>
                  </a:cubicBezTo>
                  <a:cubicBezTo>
                    <a:pt x="2097713" y="375007"/>
                    <a:pt x="1985696" y="262986"/>
                    <a:pt x="1963271" y="240561"/>
                  </a:cubicBezTo>
                  <a:cubicBezTo>
                    <a:pt x="1904671" y="181960"/>
                    <a:pt x="1898707" y="159518"/>
                    <a:pt x="1810871" y="141950"/>
                  </a:cubicBezTo>
                  <a:cubicBezTo>
                    <a:pt x="1795930" y="138962"/>
                    <a:pt x="1780894" y="136411"/>
                    <a:pt x="1766047" y="132985"/>
                  </a:cubicBezTo>
                  <a:cubicBezTo>
                    <a:pt x="1742037" y="127444"/>
                    <a:pt x="1694330" y="115055"/>
                    <a:pt x="1694330" y="115055"/>
                  </a:cubicBezTo>
                  <a:cubicBezTo>
                    <a:pt x="1685365" y="109079"/>
                    <a:pt x="1678169" y="98059"/>
                    <a:pt x="1667435" y="97126"/>
                  </a:cubicBezTo>
                  <a:cubicBezTo>
                    <a:pt x="1539286" y="85983"/>
                    <a:pt x="1281953" y="79197"/>
                    <a:pt x="1281953" y="79197"/>
                  </a:cubicBezTo>
                  <a:cubicBezTo>
                    <a:pt x="1270000" y="73220"/>
                    <a:pt x="1257697" y="67897"/>
                    <a:pt x="1246094" y="61267"/>
                  </a:cubicBezTo>
                  <a:cubicBezTo>
                    <a:pt x="1236739" y="55922"/>
                    <a:pt x="1229046" y="47714"/>
                    <a:pt x="1219200" y="43338"/>
                  </a:cubicBezTo>
                  <a:cubicBezTo>
                    <a:pt x="1201930" y="35662"/>
                    <a:pt x="1182316" y="33859"/>
                    <a:pt x="1165412" y="25408"/>
                  </a:cubicBezTo>
                  <a:lnTo>
                    <a:pt x="1192306" y="16444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634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2057400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/>
              <a:t>Path Enumeration</a:t>
            </a:r>
            <a:endParaRPr lang="ru-RU" sz="32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1828800"/>
            <a:ext cx="7772400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endParaRPr lang="ru-RU" sz="32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solidFill>
                  <a:schemeClr val="tx1"/>
                </a:solidFill>
              </a:rPr>
              <a:t>Выборка поддерева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b="1" dirty="0">
                <a:solidFill>
                  <a:schemeClr val="tx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comments </a:t>
            </a:r>
            <a:r>
              <a:rPr lang="en-US" b="1" dirty="0">
                <a:solidFill>
                  <a:schemeClr val="tx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 path </a:t>
            </a:r>
            <a:r>
              <a:rPr lang="en-US" b="1" dirty="0">
                <a:solidFill>
                  <a:schemeClr val="tx1"/>
                </a:solidFill>
              </a:rPr>
              <a:t>LIKE</a:t>
            </a:r>
            <a:r>
              <a:rPr lang="en-US" dirty="0">
                <a:solidFill>
                  <a:schemeClr val="tx1"/>
                </a:solidFill>
              </a:rPr>
              <a:t> ‘1/4/%’;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Выборка пути до узла </a:t>
            </a:r>
            <a:r>
              <a:rPr lang="en-US" dirty="0" smtClean="0">
                <a:solidFill>
                  <a:schemeClr val="tx1"/>
                </a:solidFill>
              </a:rPr>
              <a:t>(breadcrumbs):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 * </a:t>
            </a:r>
            <a:r>
              <a:rPr lang="en-US" b="1" dirty="0" smtClean="0">
                <a:solidFill>
                  <a:schemeClr val="tx1"/>
                </a:solidFill>
              </a:rPr>
              <a:t>FROM</a:t>
            </a:r>
            <a:r>
              <a:rPr lang="en-US" dirty="0" smtClean="0">
                <a:solidFill>
                  <a:schemeClr val="tx1"/>
                </a:solidFill>
              </a:rPr>
              <a:t> comments </a:t>
            </a:r>
            <a:r>
              <a:rPr lang="en-US" b="1" dirty="0" smtClean="0">
                <a:solidFill>
                  <a:schemeClr val="tx1"/>
                </a:solidFill>
              </a:rPr>
              <a:t>WHERE</a:t>
            </a:r>
            <a:r>
              <a:rPr lang="en-US" dirty="0" smtClean="0">
                <a:solidFill>
                  <a:schemeClr val="tx1"/>
                </a:solidFill>
              </a:rPr>
              <a:t> ‘1/4/6/7/’ </a:t>
            </a:r>
            <a:r>
              <a:rPr lang="en-US" b="1" dirty="0" smtClean="0">
                <a:solidFill>
                  <a:schemeClr val="tx1"/>
                </a:solidFill>
              </a:rPr>
              <a:t>LIKE</a:t>
            </a:r>
            <a:r>
              <a:rPr lang="en-US" dirty="0" smtClean="0">
                <a:solidFill>
                  <a:schemeClr val="tx1"/>
                </a:solidFill>
              </a:rPr>
              <a:t> CONCAT(path, ‘%’);</a:t>
            </a:r>
          </a:p>
        </p:txBody>
      </p:sp>
    </p:spTree>
    <p:extLst>
      <p:ext uri="{BB962C8B-B14F-4D97-AF65-F5344CB8AC3E}">
        <p14:creationId xmlns:p14="http://schemas.microsoft.com/office/powerpoint/2010/main" val="30320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7772400" cy="3581400"/>
          </a:xfrm>
        </p:spPr>
        <p:txBody>
          <a:bodyPr anchor="t">
            <a:normAutofit/>
          </a:bodyPr>
          <a:lstStyle/>
          <a:p>
            <a:pPr algn="l"/>
            <a:r>
              <a:rPr lang="ru-RU" sz="3200" dirty="0"/>
              <a:t>+ Выборка поддерева</a:t>
            </a:r>
            <a:br>
              <a:rPr lang="ru-RU" sz="3200" dirty="0"/>
            </a:br>
            <a:r>
              <a:rPr lang="ru-RU" sz="3200" dirty="0"/>
              <a:t>+ Выборка пути до узла (</a:t>
            </a:r>
            <a:r>
              <a:rPr lang="en-US" sz="3200" dirty="0"/>
              <a:t>breadcrumbs</a:t>
            </a:r>
            <a:r>
              <a:rPr lang="ru-RU" sz="3200" dirty="0"/>
              <a:t>)</a:t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en-US" sz="3200" dirty="0"/>
              <a:t>- </a:t>
            </a:r>
            <a:r>
              <a:rPr lang="ru-RU" sz="3200" dirty="0"/>
              <a:t>Плохо масштабируется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15240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3200" b="1" dirty="0" smtClean="0"/>
              <a:t>Path Enumeration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327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3400" y="685800"/>
            <a:ext cx="11125200" cy="4876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/>
          <p:cNvSpPr/>
          <p:nvPr/>
        </p:nvSpPr>
        <p:spPr>
          <a:xfrm>
            <a:off x="5181600" y="1511224"/>
            <a:ext cx="6172200" cy="3124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2000" y="1796974"/>
            <a:ext cx="4114800" cy="2552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15169" y="2620737"/>
            <a:ext cx="2524462" cy="10287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БЛУЗКИ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1076326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ОДЕЖДА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1783192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ЖЕНСКАЯ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0406" y="2044802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МУЖСКАЯ</a:t>
            </a:r>
          </a:p>
        </p:txBody>
      </p:sp>
      <p:sp>
        <p:nvSpPr>
          <p:cNvPr id="17" name="Oval 16"/>
          <p:cNvSpPr/>
          <p:nvPr/>
        </p:nvSpPr>
        <p:spPr>
          <a:xfrm>
            <a:off x="1029596" y="2758243"/>
            <a:ext cx="2057400" cy="69381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КОСТЮМЫ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38800" y="2590800"/>
            <a:ext cx="2591696" cy="10287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ЮБКИ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31104" y="2758243"/>
            <a:ext cx="1332604" cy="69381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НОСКИ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3124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533400" y="2286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3200" b="1" smtClean="0"/>
              <a:t>Nested Sets</a:t>
            </a:r>
            <a:br>
              <a:rPr lang="en-US" sz="3200" b="1" smtClean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185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 b="1" dirty="0"/>
              <a:t>Nested Sets</a:t>
            </a:r>
            <a:br>
              <a:rPr lang="en-US" sz="3200" b="1" dirty="0"/>
            </a:br>
            <a:endParaRPr lang="ru-RU" sz="32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87905"/>
            <a:ext cx="11125200" cy="48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2057400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 smtClean="0"/>
              <a:t>Nested Sets</a:t>
            </a:r>
            <a:endParaRPr lang="ru-RU" sz="32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1828800"/>
            <a:ext cx="7772400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975360"/>
            <a:ext cx="12811760" cy="5527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Выборка 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пути до узла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(breadcrumbs):</a:t>
            </a:r>
          </a:p>
          <a:p>
            <a:pPr algn="l"/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</a:p>
          <a:p>
            <a:pPr algn="l"/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comments child</a:t>
            </a:r>
          </a:p>
          <a:p>
            <a:pPr algn="l"/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JOIN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comments ancestor 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child.left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ancestor.left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ancestor.right</a:t>
            </a:r>
            <a:endParaRPr lang="en-US" sz="20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child.comment_id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2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Выборка поддерева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algn="l"/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comments parent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JOIN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comments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descendant 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descendant.left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parent.left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parent.right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parent.comment_id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120943"/>
            <a:ext cx="10629900" cy="4746457"/>
          </a:xfrm>
        </p:spPr>
        <p:txBody>
          <a:bodyPr anchor="t">
            <a:normAutofit/>
          </a:bodyPr>
          <a:lstStyle/>
          <a:p>
            <a:pPr algn="l"/>
            <a:r>
              <a:rPr lang="ru-RU" sz="3200" dirty="0"/>
              <a:t>+ Выборка поддерева</a:t>
            </a:r>
            <a:br>
              <a:rPr lang="ru-RU" sz="3200" dirty="0"/>
            </a:br>
            <a:r>
              <a:rPr lang="ru-RU" sz="3200" dirty="0"/>
              <a:t>+ Выборка пути до узла (</a:t>
            </a:r>
            <a:r>
              <a:rPr lang="en-US" sz="3200" dirty="0"/>
              <a:t>breadcrumbs</a:t>
            </a:r>
            <a:r>
              <a:rPr lang="ru-RU" sz="3200" dirty="0"/>
              <a:t>)</a:t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- Выборка одного уровня иерархии</a:t>
            </a:r>
            <a:br>
              <a:rPr lang="ru-RU" sz="3200" dirty="0"/>
            </a:br>
            <a:r>
              <a:rPr lang="ru-RU" sz="3200" dirty="0"/>
              <a:t>- Изменение структуры (добавление, перемещение, удаление)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400" y="2286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3200" b="1" smtClean="0"/>
              <a:t>Nested Sets</a:t>
            </a:r>
            <a:br>
              <a:rPr lang="en-US" sz="3200" b="1" smtClean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56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172" y="-29584"/>
            <a:ext cx="7772400" cy="2057400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/>
              <a:t>Closure Table</a:t>
            </a:r>
            <a:endParaRPr lang="ru-RU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81" y="502456"/>
            <a:ext cx="3200639" cy="273477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55594" y="3501988"/>
          <a:ext cx="2312514" cy="236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Worksheet" r:id="rId5" imgW="2706624" imgH="2768267" progId="Excel.Sheet.12">
                  <p:embed/>
                </p:oleObj>
              </mc:Choice>
              <mc:Fallback>
                <p:oleObj name="Worksheet" r:id="rId5" imgW="2706624" imgH="27682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5594" y="3501988"/>
                        <a:ext cx="2312514" cy="2365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410200" y="304799"/>
          <a:ext cx="4800600" cy="549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Worksheet" r:id="rId7" imgW="4661647" imgH="5330085" progId="Excel.Sheet.12">
                  <p:embed/>
                </p:oleObj>
              </mc:Choice>
              <mc:Fallback>
                <p:oleObj name="Worksheet" r:id="rId7" imgW="4661647" imgH="53300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0200" y="304799"/>
                        <a:ext cx="4800600" cy="549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410200" y="1219200"/>
            <a:ext cx="4804186" cy="3657600"/>
            <a:chOff x="5410200" y="1219200"/>
            <a:chExt cx="4804186" cy="3657600"/>
          </a:xfrm>
        </p:grpSpPr>
        <p:sp>
          <p:nvSpPr>
            <p:cNvPr id="3" name="Rectangle 2"/>
            <p:cNvSpPr/>
            <p:nvPr/>
          </p:nvSpPr>
          <p:spPr>
            <a:xfrm>
              <a:off x="5410200" y="1219200"/>
              <a:ext cx="4800600" cy="9144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3786" y="3962400"/>
              <a:ext cx="4800600" cy="9144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10200" y="2129396"/>
            <a:ext cx="4800600" cy="9144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5410200" y="772478"/>
            <a:ext cx="4818530" cy="4979016"/>
            <a:chOff x="5410200" y="772478"/>
            <a:chExt cx="4818530" cy="4979016"/>
          </a:xfrm>
        </p:grpSpPr>
        <p:sp>
          <p:nvSpPr>
            <p:cNvPr id="22" name="Rectangle 21"/>
            <p:cNvSpPr/>
            <p:nvPr/>
          </p:nvSpPr>
          <p:spPr>
            <a:xfrm>
              <a:off x="5413786" y="772478"/>
              <a:ext cx="4800600" cy="438314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28130" y="3057442"/>
              <a:ext cx="4800600" cy="896549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10200" y="4854945"/>
              <a:ext cx="4800600" cy="896549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277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399"/>
            <a:ext cx="11506200" cy="444976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Выборка поддерева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SELECT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comments.*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FROM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comments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  INNER JOIN</a:t>
            </a:r>
            <a:r>
              <a:rPr lang="en-US" dirty="0" smtClean="0"/>
              <a:t> closure </a:t>
            </a:r>
            <a:r>
              <a:rPr lang="en-US" b="1" dirty="0" smtClean="0"/>
              <a:t>ON</a:t>
            </a:r>
            <a:r>
              <a:rPr lang="ru-RU" dirty="0" smtClean="0"/>
              <a:t> </a:t>
            </a:r>
            <a:r>
              <a:rPr lang="en-US" dirty="0" err="1" smtClean="0"/>
              <a:t>comments.comment_id</a:t>
            </a:r>
            <a:r>
              <a:rPr lang="en-US" dirty="0" smtClean="0"/>
              <a:t> = </a:t>
            </a:r>
            <a:r>
              <a:rPr lang="en-US" dirty="0" err="1" smtClean="0"/>
              <a:t>closure.child_id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WHERE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closure.parent_id</a:t>
            </a:r>
            <a:r>
              <a:rPr lang="en-US" dirty="0" smtClean="0"/>
              <a:t> = 4;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52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3200" b="1" dirty="0" smtClean="0"/>
              <a:t>Closure Table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1355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152400"/>
            <a:ext cx="9685483" cy="5970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476408"/>
            <a:ext cx="6019800" cy="3886200"/>
          </a:xfrm>
        </p:spPr>
        <p:txBody>
          <a:bodyPr anchor="t">
            <a:normAutofit/>
          </a:bodyPr>
          <a:lstStyle/>
          <a:p>
            <a:pPr algn="l"/>
            <a:r>
              <a:rPr lang="ru-RU" sz="3200" dirty="0"/>
              <a:t>+ Все операции шустрые</a:t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- … пока дерево не достигает слишком большой глубины.</a:t>
            </a:r>
          </a:p>
        </p:txBody>
      </p:sp>
    </p:spTree>
    <p:extLst>
      <p:ext uri="{BB962C8B-B14F-4D97-AF65-F5344CB8AC3E}">
        <p14:creationId xmlns:p14="http://schemas.microsoft.com/office/powerpoint/2010/main" val="16488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10972800" cy="2533650"/>
          </a:xfrm>
        </p:spPr>
        <p:txBody>
          <a:bodyPr>
            <a:noAutofit/>
          </a:bodyPr>
          <a:lstStyle/>
          <a:p>
            <a:pPr algn="l"/>
            <a:r>
              <a:rPr lang="ru-RU" sz="6000" dirty="0"/>
              <a:t>Управление иерархическими структурами данных,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на </a:t>
            </a:r>
            <a:r>
              <a:rPr lang="ru-RU" sz="6000" dirty="0"/>
              <a:t>примере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343400"/>
            <a:ext cx="5334000" cy="1066800"/>
          </a:xfrm>
        </p:spPr>
        <p:txBody>
          <a:bodyPr>
            <a:normAutofit/>
          </a:bodyPr>
          <a:lstStyle/>
          <a:p>
            <a:pPr algn="l"/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Ванясин</a:t>
            </a:r>
            <a:r>
              <a:rPr lang="ru-RU" dirty="0" smtClean="0"/>
              <a:t> Никита,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iSpring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ru-RU" dirty="0" smtClean="0"/>
              <a:t>Йошкар-Ола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0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52400"/>
            <a:ext cx="7772400" cy="609600"/>
          </a:xfrm>
        </p:spPr>
        <p:txBody>
          <a:bodyPr anchor="t">
            <a:normAutofit/>
          </a:bodyPr>
          <a:lstStyle/>
          <a:p>
            <a:pPr algn="l"/>
            <a:r>
              <a:rPr lang="ru-RU" sz="3200" dirty="0"/>
              <a:t>Выбор наиболее подходящего метода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14335"/>
              </p:ext>
            </p:extLst>
          </p:nvPr>
        </p:nvGraphicFramePr>
        <p:xfrm>
          <a:off x="0" y="914470"/>
          <a:ext cx="12192000" cy="4827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524000"/>
                <a:gridCol w="1422400"/>
                <a:gridCol w="1422400"/>
                <a:gridCol w="1422400"/>
                <a:gridCol w="1219200"/>
                <a:gridCol w="1828800"/>
                <a:gridCol w="1524000"/>
              </a:tblGrid>
              <a:tr h="889235"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Количество</a:t>
                      </a:r>
                      <a:r>
                        <a:rPr lang="ru-RU" sz="1800" baseline="0" dirty="0" smtClean="0"/>
                        <a:t> таблиц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Выборка</a:t>
                      </a:r>
                      <a:r>
                        <a:rPr lang="ru-RU" sz="1800" baseline="0" dirty="0" smtClean="0"/>
                        <a:t> потомков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Выборка поддерева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Удаление узла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Вставка узла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Перемещение поддерева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Ссылочная целостность</a:t>
                      </a:r>
                      <a:endParaRPr lang="ru-RU" sz="1800" dirty="0"/>
                    </a:p>
                  </a:txBody>
                  <a:tcPr anchor="ctr"/>
                </a:tc>
              </a:tr>
              <a:tr h="88923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Adjacency</a:t>
                      </a:r>
                      <a:r>
                        <a:rPr lang="en-US" sz="2000" baseline="0" dirty="0" smtClean="0"/>
                        <a:t> List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Easy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Hard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Easy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Easy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Easy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ru-RU" sz="2000" dirty="0"/>
                    </a:p>
                  </a:txBody>
                  <a:tcPr anchor="ctr"/>
                </a:tc>
              </a:tr>
              <a:tr h="127033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Path</a:t>
                      </a:r>
                      <a:r>
                        <a:rPr lang="en-US" sz="2000" baseline="0" dirty="0" smtClean="0"/>
                        <a:t> Enumeration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Hard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Easy</a:t>
                      </a:r>
                      <a:endParaRPr lang="ru-RU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Easy</a:t>
                      </a:r>
                      <a:endParaRPr lang="ru-RU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Easy</a:t>
                      </a:r>
                      <a:endParaRPr lang="ru-RU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Easy</a:t>
                      </a:r>
                      <a:endParaRPr lang="ru-RU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ru-RU" sz="2000" dirty="0"/>
                    </a:p>
                  </a:txBody>
                  <a:tcPr anchor="ctr"/>
                </a:tc>
              </a:tr>
              <a:tr h="88923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Nested 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Hard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Easy</a:t>
                      </a:r>
                      <a:endParaRPr lang="ru-RU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Hard</a:t>
                      </a:r>
                      <a:endParaRPr lang="ru-RU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Hard</a:t>
                      </a:r>
                      <a:endParaRPr lang="ru-RU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Hard</a:t>
                      </a:r>
                      <a:endParaRPr lang="ru-RU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ru-RU" sz="2000" dirty="0"/>
                    </a:p>
                  </a:txBody>
                  <a:tcPr anchor="ctr"/>
                </a:tc>
              </a:tr>
              <a:tr h="88923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Closure Table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Easy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Easy</a:t>
                      </a:r>
                      <a:endParaRPr lang="ru-RU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Easy</a:t>
                      </a:r>
                      <a:endParaRPr lang="ru-RU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Easy</a:t>
                      </a:r>
                      <a:endParaRPr lang="ru-RU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Easy</a:t>
                      </a:r>
                      <a:endParaRPr lang="ru-RU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ru-RU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001000" y="5867400"/>
            <a:ext cx="3546513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/>
              <a:t>Bill </a:t>
            </a:r>
            <a:r>
              <a:rPr lang="en-US" sz="1600" dirty="0" err="1"/>
              <a:t>Karwin</a:t>
            </a:r>
            <a:r>
              <a:rPr lang="ru-RU" sz="1600" dirty="0"/>
              <a:t>, </a:t>
            </a:r>
            <a:r>
              <a:rPr lang="en-US" sz="1600" dirty="0"/>
              <a:t>Models For Hierarchical Data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475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543425"/>
            <a:ext cx="4191000" cy="1371600"/>
          </a:xfrm>
        </p:spPr>
        <p:txBody>
          <a:bodyPr anchor="t">
            <a:normAutofit/>
          </a:bodyPr>
          <a:lstStyle/>
          <a:p>
            <a:r>
              <a:rPr lang="en-US" sz="2400" dirty="0"/>
              <a:t>Joe </a:t>
            </a:r>
            <a:r>
              <a:rPr lang="en-US" sz="2400" dirty="0" err="1"/>
              <a:t>Celko's</a:t>
            </a:r>
            <a:r>
              <a:rPr lang="en-US" sz="2400" dirty="0"/>
              <a:t> Trees and Hierarchies in SQL for </a:t>
            </a:r>
            <a:r>
              <a:rPr lang="en-US" sz="2400" dirty="0" err="1"/>
              <a:t>Smarties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09588"/>
            <a:ext cx="3124200" cy="3867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349" y="509589"/>
            <a:ext cx="3152775" cy="39528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0236" y="4572000"/>
            <a:ext cx="41910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SQL </a:t>
            </a:r>
            <a:r>
              <a:rPr lang="en-US" sz="2400" dirty="0" err="1"/>
              <a:t>Antipatterns</a:t>
            </a:r>
            <a:r>
              <a:rPr lang="en-US" sz="2400" dirty="0"/>
              <a:t>: Avoiding the Pitfalls of Database Programming</a:t>
            </a:r>
          </a:p>
        </p:txBody>
      </p:sp>
    </p:spTree>
    <p:extLst>
      <p:ext uri="{BB962C8B-B14F-4D97-AF65-F5344CB8AC3E}">
        <p14:creationId xmlns:p14="http://schemas.microsoft.com/office/powerpoint/2010/main" val="1119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600"/>
            <a:ext cx="8077200" cy="5662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03000"/>
                    </a14:imgEffect>
                    <a14:imgEffect>
                      <a14:brightnessContrast contrast="-5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609600"/>
            <a:ext cx="10134600" cy="44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723" y="1219200"/>
            <a:ext cx="7772400" cy="2057400"/>
          </a:xfrm>
        </p:spPr>
        <p:txBody>
          <a:bodyPr anchor="t">
            <a:normAutofit/>
          </a:bodyPr>
          <a:lstStyle/>
          <a:p>
            <a:pPr algn="l"/>
            <a:endParaRPr lang="ru-RU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27370"/>
            <a:ext cx="11430000" cy="56686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0"/>
            <a:ext cx="10668000" cy="62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1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219200"/>
            <a:ext cx="9372600" cy="3200400"/>
          </a:xfrm>
        </p:spPr>
        <p:txBody>
          <a:bodyPr anchor="t">
            <a:normAutofit/>
          </a:bodyPr>
          <a:lstStyle/>
          <a:p>
            <a:pPr algn="l"/>
            <a:r>
              <a:rPr lang="ru-RU" sz="3200" b="1" dirty="0"/>
              <a:t>Задача</a:t>
            </a:r>
            <a:r>
              <a:rPr lang="ru-RU" sz="3200" b="1" dirty="0" smtClean="0"/>
              <a:t>:</a:t>
            </a:r>
            <a:br>
              <a:rPr lang="ru-RU" sz="3200" b="1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Хранение и последующее извлечение иерархической структуры при помощи MySQL</a:t>
            </a:r>
          </a:p>
        </p:txBody>
      </p:sp>
    </p:spTree>
    <p:extLst>
      <p:ext uri="{BB962C8B-B14F-4D97-AF65-F5344CB8AC3E}">
        <p14:creationId xmlns:p14="http://schemas.microsoft.com/office/powerpoint/2010/main" val="22879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723" y="1219200"/>
            <a:ext cx="7772400" cy="20574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Adjacency List</a:t>
            </a:r>
            <a:br>
              <a:rPr lang="en-US" sz="3200" dirty="0"/>
            </a:br>
            <a:r>
              <a:rPr lang="en-US" sz="3200" dirty="0"/>
              <a:t>Path Enumeration</a:t>
            </a:r>
            <a:br>
              <a:rPr lang="en-US" sz="3200" dirty="0"/>
            </a:br>
            <a:r>
              <a:rPr lang="en-US" sz="3200" dirty="0"/>
              <a:t>Nested Sets</a:t>
            </a:r>
            <a:br>
              <a:rPr lang="en-US" sz="3200" dirty="0"/>
            </a:br>
            <a:r>
              <a:rPr lang="en-US" sz="3200" dirty="0"/>
              <a:t>Closure Table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043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179781"/>
            <a:ext cx="7772400" cy="685800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/>
              <a:t>Adjacency List</a:t>
            </a:r>
            <a:endParaRPr lang="ru-RU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398981"/>
            <a:ext cx="11243073" cy="43922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308080" y="645494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2015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1800" y="3733800"/>
            <a:ext cx="4842272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4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3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INSERT</a:t>
            </a:r>
            <a:r>
              <a:rPr lang="en-US" dirty="0" smtClean="0"/>
              <a:t> </a:t>
            </a:r>
            <a:r>
              <a:rPr lang="en-US" b="1" dirty="0" smtClean="0"/>
              <a:t>INTO</a:t>
            </a:r>
            <a:r>
              <a:rPr lang="en-US" dirty="0" smtClean="0"/>
              <a:t> comments (</a:t>
            </a:r>
            <a:r>
              <a:rPr lang="en-US" dirty="0" err="1" smtClean="0"/>
              <a:t>parent_id</a:t>
            </a:r>
            <a:r>
              <a:rPr lang="en-US" dirty="0" smtClean="0"/>
              <a:t>, author, comment)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VALUES</a:t>
            </a:r>
            <a:r>
              <a:rPr lang="en-US" dirty="0" smtClean="0"/>
              <a:t> (5, ‘Fran’, ‘I agree’);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UPDATE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comments</a:t>
            </a:r>
          </a:p>
          <a:p>
            <a:pPr marL="0" indent="0">
              <a:buNone/>
            </a:pPr>
            <a:r>
              <a:rPr lang="en-US" b="1" dirty="0" smtClean="0"/>
              <a:t>SET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parent_id</a:t>
            </a:r>
            <a:r>
              <a:rPr lang="en-US" dirty="0" smtClean="0"/>
              <a:t> = 3</a:t>
            </a:r>
          </a:p>
          <a:p>
            <a:pPr marL="0" indent="0">
              <a:buNone/>
            </a:pPr>
            <a:r>
              <a:rPr lang="en-US" b="1" dirty="0" smtClean="0"/>
              <a:t>WHERE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comment_id</a:t>
            </a:r>
            <a:r>
              <a:rPr lang="en-US" dirty="0" smtClean="0"/>
              <a:t> = 6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0999" y="179781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3200" b="1" dirty="0" smtClean="0"/>
              <a:t>Adjacency List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056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688" y="152400"/>
            <a:ext cx="10055711" cy="2514600"/>
          </a:xfrm>
        </p:spPr>
        <p:txBody>
          <a:bodyPr anchor="t">
            <a:normAutofit/>
          </a:bodyPr>
          <a:lstStyle/>
          <a:p>
            <a:pPr algn="l"/>
            <a:r>
              <a:rPr lang="ru-RU" sz="3200" dirty="0"/>
              <a:t>+ Добавление узла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+ Перемещение поддерева</a:t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- Ограничена возможность выборки поддерева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Rectangle 2"/>
          <p:cNvSpPr/>
          <p:nvPr/>
        </p:nvSpPr>
        <p:spPr>
          <a:xfrm>
            <a:off x="1905000" y="2209800"/>
            <a:ext cx="8153400" cy="383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category c1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LEFT JOIN category c2 ON c2.parent_id = c1.id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LEFT JOIN category c3 ON c3.parent_id = c2.id 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LEFT JOIN category c4 ON c4.parent_id = c3.id 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LEFT JOIN category c5 ON c5.parent_id = c4.id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LEFT JOIN category c6 ON c6.parent_id = c5.id 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LEFT JOIN category c7 ON c7.parent_id = c6.id 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LEFT JOIN category c8 ON c8.parent_id = c7.id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………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B9747B1-62C2-4A19-80AF-1B46ED062D80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ONLINEFOLDERDOMAIN" val="https://iscloud.projects.ispring.lan"/>
  <p:tag name="ISPRINGCLOUDFOLDERID" val="0"/>
  <p:tag name="ISPRINGCLOUDFOLDERPATH" val="Content List"/>
  <p:tag name="ISPRING_PLAYERS_CUSTOMIZATION" val="UEsDBBQAAgAIAG8CZ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Juhb0ZsIFGMLDAAAAlcAAAXAAAAdW5pdmVyc2FsL3VuaXZlcnNhbC5wbmftvHlUU9faP27rvXrbotb29pUwpV5q1dqCITKEIbnWFqqtUgekrUCqEagDiSRMgQz2tdUOISkKBgRJvagoKHEkBEKipeZEAkTUGPVkUJMQIYaYxCSEk+GboL1ybe/6vnet7/vHb/10LVfIyd7P8+xn/Dzn7LO//3RV2oyXQ16eMmXKjOUffbBmypQ/o6ZMmbrjL9P8V3QP8V7/xwukNWnvT2kbCBv2f/lT/tKVS6dMOc16xb3xz/7vL+346HPSlCkzewL/XwAIxzZPmbKhcfkHS9eV5ZhUBNbJfLKGmrM25+85f3+r8dyaH1rQx90nWhrS3vvb0pUff//mmtD5szNCmme/Offa2x8e//6Db+7tX7Hk65bvzq3/YMW2XS07f/7rJ2tD/xJVNArFP7jGp7hqtQ2fV8iGz7e5KEdYjr7x+G15ZtSg93QeFJ5ZT3Nr4dhu77gxE+O+O4vruTMdMyXwrwys7I+Bckv6CgiMBv6ZTmTg4gX+5UZUZwSK/qgJXhP/p8ClhMxbsdy0AZ/T58WSpwau7CSxqbZw2ifhgS8d627Fayxsuoutr5mga4iChpJaFk38HfVtlS1Ij/nWl0Z/lKYvDuNo6IH5XQhi49xIRc+QE+7/egffKJG4Ds2i3l+J9gynh26J6PmhysjyjbE09zZoxteTwcgOqcH5bTTl7rgD6+rN7DWawR80PgqHdu91zgKuVB+fHb8PoF7F8pLZJteZ4hFbmDWYoDAHVvRQl1xVZWumjTS30e7Ood2tvHvXQBs1tDWWjxzfJjcNnwzme29hoHwFrkgscI9bWHT3+Jk5WMppgQe82wT33H899GcrXzV0Wug4z83WOO5H5gvzcRj3kCeLNuLEj0KHOVCJzl3HcdUZDXFqurLKhm6M9jM+pX49FOVctlS8l+O5xemOuNLORvK26pSsMlgC8l18dEWSqqRWUAmi1+P3XeR14msy/JQxzsiNaviyew4r2Gke3BHUIC9uXkx80W8XhBKUwGCrxW9WnbY108ebuYRQ2BqxiZithisK9rBZFF0kISuCfOl+R5SZgBktK85UDwRbL86iPRyPc3XwtwclaM8UatZyQCq5K3VAwJHaHGXfGgieG4Rs7P7BRLbeNFfBgoY6C0H3gcwPmEZrLKgmCL5Y4rx8LDHnw85ufAXHktwF3MIosoTnqQ0CDyTyQYTkVWivz6vxQe9xsPh6iAFUvhH5sKUKqdkAIUgUzfZomfP6mI1j3mdJ2W+oBfUQJTmHFi5LEWH5njFqbwGg/XUspyViPjuT2GWx8KwjlpHT2vZ8iQNhzWrBpAUcktzJhmeygqbBEsSnqg/tSPqhYPqVrPjU7y3aM7AIokaQgmcb27W6jmw103LaViL+qRD0S1WihsvmwgmMuuZkXiEIndqq6xOl1HH7f7pLoLThHkr/XmO08vMfSINrjbZtbXCF3uQ+YPQa6R6uwmwwKelQryQrPiKfwsjab7RSiKoOU5lbQK0HYLJiZd426DNyEmdbI2GUczcGnqTQx4Ffv6vQt2ttA8WuMu34BDvgJo01pHCTZXqX93IuOUkzS0tzhRiE2k7BwdVFyRpLhytRT9OeBiBtodiJo81qAfjLY4lDp3kakMyw3HSNkR/cgu0Fgg1LH+zJCYSJIGWwCtnz92nfSFqbxfdjd1cxXurpKGiTdfy0dGPQrGW7v1fiKz5Xy3Ye4AE4ppEIIfJ0FrHpb04Qs360YoTUld6aOtDN+E77Ri3M2r4Ll3ohizP4lWTxkmkXlJjIa2MpcCI1SqOOZiV5tWgyoxC0JGg9goOgZqiwXXb+DPWECbTUyShDlXdj2CxDNY/Xs5VRWFxxa187UdfnNJXpN9P6OZ4sIXxMHAzjE6JCCYaKr5RRZgPC5jnrOfuT+VIWOiJSjFqdMrDSKnBE5keFTjX8tDSWRQWRm4OO8D1e2WL/Mnd4R/WAHJm3HXs+NpXBmF3BR+OuBqeKP9p7aGPSFzPJdCXBV8jjyQranSoRpmFc6WDZ3joZguIt06hpO8OWbYoCe/9ea0Qy877r0zItCLYhjhyr89Jg5xzwSKLPBGpRQyWl5IZuE86EcSox1pIoOOs8tUKSCxrK4OuZDbDpgHMrrV+BZLMwPtfZxqU7KCxdxQKCodPSjYxAWmkR+dDL9yVUwLfxVA24jkXap8z3URukDiy3sGtjRbZaZicnwUuV8bJ5shS2nj+6Z23AehQVKLpcd/pLwX+/07McfzZ8us3RIRsrzorLufsG7A2A+jcWKgqkK00/n4Yvi7n+ADtYY0RubrAqxQXmHhSzQVvTAIK6bXsLkdwLYawaqRU6CMhAGBp4NVGH5o9GRRqy4fkE6DNI5jlahWSJfPEJthUDntz0271VJMFB866gCjKGzZq9A2oBJIokHpwXSpilLYzULNIas6g+vWx5GzfC8DZkNkpwZrqP5NWdARvnkiO0/CGyPo7sBaEXArndqE4dCJrGpwhC3pnaW7L9JjMC9nr7VEnZGzfLGIgvN1MkBQDQi2NcxGWVXpPUARI7X1VGZyT6o9DipSYAVUjt+lGkkAaLs/3Qz6DBppJUY7xYoIBUr0TzpAXEbFo/xIOhgEXvpwcsZOiiJuFDUJG7hsaQDYaqQ6VKh/BEBMpmSKEPAGUcKSCpM7ZrQslJzn5FCk8Kajtv+lNfA2UlT0N3xZoNxmy/r7VUkXw3tZ5kIJkWUeFuZLKSGrVlQpcSsMFYiIHpAdu4U6r8kdUTHNweE7b5vgTk09wLvtq+pyeLvXRjFi88I2ZxLiVYUXl6k5KQxYYM2kqjbQwEU8VVlgS+p2ygGc2DzmzS9SrygnbXUNRQ5iomnRUTeTf4TaCYXJE1R7stFPZnQA+bAQAn0WKHczuDjUvulmofFGA0HkMjxDLUS3msGidyu184KCH9F39xMzm3CwGrN3iM6BqLkIBaGV2oEDuLGrFtoZFDp6hKBoNMZ/yqcmq8hfg1VCywkhWugp2hCskPCuuVNCh4InVW/C1yfvqNH6p+tOmfVFpGQ75EYj/l8gTW3REaaYDFEFO203wB446KJeTdjKxZ9f8s0i8GavicfslLgc+sJZHzA587BhkNE1DhQ+S/G6C2BEpU5gQEYPf+x9P/wwHS7kdXP87kCqy98m3c7pJ5y1GvEN/WbT82wIBNTDh1nS18dKQV7n24h3V0xvLxVmKcjnFsgMmset3/62cj0d570RH9sL2PbhBT1+WnARPc3p23/GzL2SacLoCB9u89/Ln81uBjhXy8/OqJkQf3g1F+ne088taW9cUlRRMCXVizd0lrYlJi6ir/ly8XLj+QcTA8/LEE1W/1t/yT4Yq9eRnP2fzvsBmOKbfLM7mNdK+r1SkwpCjU9rbS7G7bQXPyIvIqrUvPH0IZg59SOmKLxt29lo7Jnvmj4V3ZrStkxlPCV13OPqSsOvLePAlJoc98KteAiOQefAT2kjBH5uSU3R3ckLhn8qzMyj1sXVvunWQ9rVM0+QcefEZ0f3bIVEO2uRk6+XTRB+ngxR2LfH+2+XGnZfCkWphDc+mNhjUpQEcB+LUtynnN8y/cTQ95xfgMGQJ/jXZHYPKcO/pUs0VeEyC6q2xpxPW1TBsAlenGSSo0YGOniPkZKcD9zi13gg6mT1Kbu3XahQReiyE4Xj6j4ZDt+GTh5FOCDevtYU1b43bsHmiezCtj6pcNG+QkBpUHS1hmWPvUpom+lhcWD5wcQYnbwZn/hh6uiP01sgg92RbckCnagOyHu/7dJG31v5mj1V5xrZuspK1TGKTWcibrj+VCz/zD5Y8l/EfELQH/YMvuU/5IyR81Bx1M5PyLY8zYWRiwW2ppeGLxHy58e5f0yvE/1pamYM+qPzZZBg/2b8gpr2+/f/0PJR+Uz/g3wuWplhSN/OGCOlbKnxUOshDKvC4DXHXPZP52Ts4CDk7Z7nl2EHjX/JrqiOl3ly8+fE11HvEMM40/GD377z5co+Nz1ux+ZsUVo3xD7wuW13R8o7V18qRWrrDcfn1tek3kPZSUNPCv4RrVxPjWD2kgKcISpueHJLDW/v8ilabwha5+Qk732L0fCZZXJ9IiRuH+IrYtndd9cHIcP9KV+/XapnYNlAovrU1PKbZbpdGYTjm5xuB+qzfB1VbabRxxGTj0osv1UoAsq1CTPCXCt+Nn1PGTFUbBJPnT2xBEvHSMXRg99Q7K8db0S/mN5KGR4WYO7ZG6XnoF+uWV6CyRqnvvNQm5cZK/zs+MJR6VUUdJCrZB3uCqcjCo/Hd5cO5XfVwyXWJKhf2JxClU0d5U5rAz1+C5cFZsmwwI13uSuYX111NYlAbKTG0nlR/F4nWn9+LwaWqPFg8nUU6murKsqEoj8GnibRoeIWwsP/MvTFPb/W3aYrYUeeHDHHkw+dv81G7ETDT04KyChWiD43Jzwl1ep8g33mlpuVKYPe2CgGMk+vwNEdPaUQX4waonOBGw9XNhr+TLIuFJZoPCBNzcbzgA4aWLkm21TRQGInWIz4AYrDpjmitBO568qi0U8xrHENuIa4Nz6OhZKbcmBeC+RcvA4Bm8GEElXDvQwQa3Yy/XDu7IwoT0ZPeagCu1RLK/Tdaf5k3dFBHPg0feK0M3KePghGpj2llDlRG5pCT3Sj81VYvCYzQmG8hsWzh1qGyVdtv5bjSLA+kKnZyPe0kq7FGAO9lDYk7lVksl7TVS4CPU7q4CLZqv+uk0gn3EfWBjNHdrn4RHP8GggtBQuytWP45YcNTfwcUXcKQFjUCZsj6kaagsNrfR7NAesTSI3+wiZO1n1fg7s/kcYwfdTmnhciNEk70spCkrM/YXvUfwPjFp6MNpvwwGv0ICBWtiWMiIbXSRpHihgsVb2wYymaAhpiLC3wZccwDXSByToUpMCpHRNR3vwrcJ9hZFTz1eRcqelBYu11wsiDuVEZm1W+B5tRY+yGSQobnR2pwcOSrnJb5n9cNquCuCe7jPzgtHdRmq8EnEIRwrkzSkoGpR+gwOZMCgm6sNZzyDzmpIh9Ipgo5DcA53tOlfVbUqHEUSmVhlfjO/WmsUL4pcS/uGwqiERdhoeHaMVe/QeiwJTUoChpj313Dt3ZWySFWJ7hMtoOTJKs5R+xjVVSw4H9uWTsbI8pM25ynDZRhWlRHA5b6pohU80v1LFAUxwBdOv9Ozsbg+iARz/q1H5Xijhp+eczChTcMsg72IdFcaiV2INUcpJ0wQWWl6WPsCggfj3njQmDbKo4oWsdiAStS7pIBzzesyi3bzVcHoSIUe3URpSJZlsWXdIRn2secI9Dmb/5RNToXpfBpy91vd5xtmPx0y0X1hxgdZEz1Upn67BLb6nzyVbJFb3xqovqy8Gcs7O9GvE+PW5YsZE0JM6fhqQswpd/4BC3CYsvPHvAkZpkQd+H80oGwDRb8Iyx8fLRVV2G9v42Zfq6/w2BWasds64yOMF/AtEDFLLS4Z3TtSSneWctGPDs3K9vRy3b3yLo1ntKfXEK8jDRhyqCsTpj1eUVZqkqob7r4zPTO6+9EaV+xB18M9mCzm17MuVWggtZG71H7+rhX2WGGBe8YpBx4UrfBDQbI+L9ad8gE5I98ee+/MkwExV4ctvawz9OGPse+IhBUiV73ocyZ11q1mtP24ddslfcxvKc6fwrhC4YZowcP3UdaUItegfcQ46We7PprOd4fMSvOxXklh+ku10H2gsO6JQ5QT9Zr4k0Jxle9AWeyo5XUXwjtiFOc+nezXSw1WW3bfF2sHx+7NEX1GM3Uk/5b4buHHq+zObjNVfwrAWiKNwMbHbpJ4nkCz1WdGC8funRd0m+SZ2G6hW8/G0ooup9/GNmIB3DoiZCl0wHFgh+crn/f+UTCjk6Wwmwh06D2sdq1v1zLReKuo3INTisZ+FJW1SrW7/Gq1F1eBqqLseQoDotW42wQoMTlqDU3Q1Sv6vNN3+59rKn2P216h6FIX2/2gxbaykeq4lcYbu1xWK1XbGp3Jnbr5pmgZFwRuSk0cP2o08mzGlZUgSwzB5vBURV0rnJbOHLrHzqNUIqesb1L3Be8SPfw2uppNgMcTRNbeRQo2QQrAe3Rw7104uvNclMJQ2CkG+n522bl0z+ARutzsHjALLA2rquhdRT671vokREbXTBsI2glDIV+ciXsU1nSvIG1ASUsWB1AVVYWUJdvEueTYXFq/3mU/SqQyxBA5hxx736+bShavxlC+1e9TV+uFYjPVXCFdSsiDVtw0/cyHo2w/9A/mY6BbxtMx4r+gUq8qaVnxEZEippRIPRx0VGs9adnajzjGlNoQV/2IxQOUf5jvNV01KZjSzY+t1VkACwNqXXw/yho8glloNliDaobbIw3tlpYBT0ftRQTboKjvtSNCzIDjjaPxqtHlPE+VPahHXlsaClYhd+m9VgSRiUBONXSs3Ly9736towe3+3I1lsdmVSHhuArXjZK/qHIaZfFO0FfrztZposKxSVHsJ3dY2iszC5lzSZqyeXmpbSQYCiCF+IRDK3lSQFnR0I454z00i3oszIbHMeq0Gfu0aRd5kQZHRoN80QJg0bsY1+V04bD1lqTu7hICodISg/GixdcsP8iyfAncO8reRRQePZX/xF+Pg3Fi8dafPwGrYlpAdRG5k1VFEvxSRBHU4zPJSmukEeu+N0c629wurq0rRDZt2vylktmAaInQHkWQ4ojr9VommPtQwKLvQ1rDWjCtWTOf3EEq6Pq1Ctnt85hFtIqgRrlJTFKXB8ixbE0jp8ORthV91fDlWASxhKtTatDc/1LNbORvp3d19f49y0PWxzzxDjwY/JLTh+BUOwGRoo6HfG3IRApGAaJ5ibQiz1EwZXjiWV0g/axA3VHdKOnrg3AfhWGEjVJb78Dq2CgmMHY/DTN+VJof0E99BX/lKI/eF3Rqiw+7C/PhtHsjskXsi49TejFb/Gmt78XxdgFHytPqg18FJPvFppaLVmHqwJIIXEnXfBXtT4JWjwQ1TTLYQXF31cOWIsuZkCENuDaGcBaSkwckdbJt56hKy9Zrbv5ttfevsO+c9PX8sCeK7qq+u02wyeYH98KIt23b1DI9uJTE2F/F45kzMTPRoahF/PQQM8thbrYkt4IZYhxmFQv6QeyRwLTyvVuyGg8VQu/IlASoYrUnqe5sle2o2NTFcnZoRx/6s7HQjZS6Ht/d+1h13p0wXnIqbNcdb9rNa7Sf+658NqNh+FY+p5vWYPpsvxV7e0Bfo5xf6UyDnGvRoyt5rQyA1mB9uXeroOukxUzA+97rCzqAW6f0hdaBLyzJ3XnCG94veVgH3Jz1M99T5u7toPrh7J+HF/QY9oUkaHvg3h2u/P22/Ce43ON4K020Z8gfkNhnLnsjk2d9nnN5g4evFzzJ50U+k68Jo8zxVl4Zkb1n6H/Sa0BmrKeVnjGzrK/bn0nf8ymJ6id5rNNnhT84Pi0Zb1jLGV/nymfbcp8wOIB++PWs6qkRJNpmz2/Z5dxRGc1xVr8TMFEsP2Lf9bmJjU/ofHFtEVewhlmqHLDJMFivS5/8RKJzbXSvzEdG3UE4A0HmtknJTxL/lmzs2C9zel9ggf6szu75DQlAgSpvpG+6e4Sd846sEvYbdlBdn0Uf62mNpg5/rH8KD9YosO5L2Or/HcCyTmHkimh2lZnmHKnJzOGPc3w2+ovT95lNFJahovvprONtPrvIq5A7hc7ux/d5o6qKDlu7D5otFG7pU5wjr8ksX55IO2u2PxWlk9FwtUcy8XvWuajI5keLH+tnzkmpZGEK47GMHxpjiCtmRU6ItWPw2SlFXo8e69XLf4wWltknnouOPWrGUANF2TX43tBjS/x4w344dcBfPYyEsiQpIHvzrfAj/uV4ZfI0tLWqNZ9DbX/E9S+DViRF/8YnIl/XVzsG0N2AYtnHqbWM91yx3ISKpN7gasNe7JHIavNpClYvs88RPvw2fsaYi9To72o6ZZQhJCuqG/UvROqqcjfsrmVEEYBFiaJxOTeHdeLq6hBNenxlLTi7yJHy2K2jvlBoGQ2u0hdsKwaofApE+HMe5fJnr0P0ZYu5qaGKSyXHLhfzPR2+jqieVdNueLR6D+WBv5yDeu1y9g2SLKU0RUnAXuRH08UE29ZV/xTAWdMAy7QaV0Z+knolKBZX1GdCvs+0vnNOUqxtb0rG765nJMOikeV5Vy5DfEpyTs7FOmJ98o2xMjLm8Mfv0YUEW/5YHA/5xCrGwtSBc554lBOXLwayeJ74GBJkiRwlvzHkBVTIT5mZ2DxJH6T1kh9QGhBbjyaLy2K3tIUSmi0vxw+veUwk+aq9IzI/BINuXBrDPRzGva4UthAlr54Nx8V8gOfKPkOmDijpkPY+OYmdkfuXfiqP+1q/VlVUMfxaL0fj5o/Ssqhuzkvg16LeJz7QtjZtIOg7MPMrppi1tzkoWgv08tq51/u+2yeNuc6A09NhxQ7tKjz92k/7oPxPVfsRxXHujwxZwnixc3WGECN+tTN8rPU3T0ss1vUd27uaiJ3GRkge0M8l7/oktZ7RJF9QZxS3JiO/GfKCxGw8slerO2PpgOYukBVCliMfb2fUamXjC5ryhHuI2boS0Oj8ze2KRyR1SxGRm2nfJO/azMjcxMzcOqQBw3o+3j79ijLOCeeipVy+ORjB22VYwO0N67kfnABoTdOvWMrAwfmy8+V9Jg8RUuY5WhK2ZLiQdeYjiLySzkPXJi99Ie6+cua7UCYeD9SZamuJvsJssTiIo5Uf4pscGu0nuJ1hzss41tL5BFZhrJ7MeKGoGlBi9wMg2pAspv2lZuCQG9XP6Z9L329LOeOJYNTv/qfz+NvueQfTyHJLyX2l8P3y+glE0fFVduqqYWvoMsPKqfn/cbj+TyI8h6yvaQ2gMJZ6X9Gv1pRGs71tUs4IYMdWAtW4QcG1vshcqNG6csz/3+sUzwr9gAbrAekQgeu9JBqbk+nTcdz7WgNp9MK3UidR2GwL5NBJxIqpEKgRlju7NFT7o2vpU6fXPJti7adZ1BNhH+7EXXaWZz7llZ1z6aVZy4SKrqdSjrSIX71T2zn5wu7fXfhpbBvdxC3cITcnATcmlYbM2G8+SD1lphiSwq7P90NEq/MgbtKzjpbWkPd/kZC3pw7sOT65Tmz9y0uRhtMwFPzoZHO2zH2L0QDk6SjPMl9MjKivsm0ceU74OeHnhP+YMOiHDHDoJtCWoTB5eD6HRn0PyXH1hSpMBIzNKPIa9fr4y8B4ACEZeYTxslIXZXepCFIRkkcdXt9DuLdnGySVfTg5V8hffS11AJdUrHP/Oh9d6DEMBcAx2ZPTu5gfK77YNXN/VYuUsHcjidJQj85Bs0EauseBBjf6gcAqshJ6Jk18U2W7uQqG8knpruhMutdAp3mMBUDXqOxmyVt9iyLoRh7NWP5mGHdvWORGtcxErF9HfaB8W2HoTB7ooGASA001yeXQMozEz9tCZblZaJ2QrLTc3KDxOnhctM8lw2ryfB0gWAAnHPm9zkp6Jaicr/lwc+KWpNFLwTPX0vpzYdMjezZO+yVQXhTwSAy+kUf6HE3rNfHgkTHvMi2xyx440u4BJv9QAI7bfNji0tW0uMr4vrITFvIsvq/D7G8MQT41IpIHYxvQZLyrVntGkD3jmPPk7y2ZMiC6zA83510tk2sXp/ZUY5HvH0WM577VtyAhoikk1RnzCRMI3/WVui11INlpEtXUnSZS0DC4U3GpjH6TNqOdQMCoO5Jl8/WKQp8H+PzI7zmcDEO1SnFZ7NWLtXc6KII1MT25URrm11p0hWu2XfADUfA+KegHuYTf/W47J13u4Gc4bwm7qQ8KyWpuiPPzP3C+gzYJv8YYk8M8RFIa3obF21ZcYRwki0JQyP/G+1QDJgMSjzzbLXOY6lMH6tEi+R+45L4wFPJdvEYz4mVUGh2RX6ZKguq1Hvf98t1SwUHxdwkM+HR4Ty5tXQr3xX5QLkHRwmiC28hd98u8Wo09DBPBMSC8VNlJZZ5g0xICCzJoM3xv5zfKymj8qII9NzL+OAjIGXpHmgT5jvrRikujbzC0nUp60lt5f+rrSOg1ie/XziZC3p8MyN6fExqxEaWQmcQEDdZCkFGjdZCVFMbq2B2p03qTc6b1mxSRTXlRMjsotYWJDeeotNbiSfU1Y8bcjbrkdgCG4mdNegpSnLHso2AUq1/iWvz70XGRhp7rv48KRsOstb8POyQR/clzws8JPyf8Pye8Wafr8Io1Y6H6Z2CqIvAUgRj0AnOexjh5DvUBDr5o+uw7n1m71ZOH80SeAu7QN7ukzrJ/wcoH7AZ/6cr0V1NRDjPyQq7UWSIE8v+XuozrCz0Q3WdGJWzZ8HR0c/XsB0ka18zp9svpNOug+dyjfU85Js6bAA3nnz4xPb42JoA51kLPBz0f9D8YBC6MNMSLXP2tgR11I3xDY5djYhfK0BDayZdlT9x6Lw9sPTHdyudQi/rBzEZndiPgcLjsR2VJHM28zEnuC0OxTNVVtuPNjZ0RKCzFcslYZYtrUl9Lx1BTgobQVTxkufCgnqzM/UmpRk81BHYPeRzCUqHtIEvd2feMrKpiXd+VwE7A5HLz/P7UboEVybvMBdun4qb1IHaOYufWQaoiVQcFugnLAahisMkEfO9HJpQGywo5Ig9P4FSVQh1aCxE0KXCQksfDGJ5hkDIa2BhujuPu7luEInW5b44Lg3aRi79qkx3roNYYOqJ6trYFnnXZxZ/W8QA9v98mw9CpHAbDjwmTWfuMqa5gfjo6dRSb4mRU8fHJbEGKuLcQch9wrsXH+/HxjWAUsnrIZAkjcSxhMv7TbLDqsr8BYCGJeb9Kj/HoxbkZuy8jpuWNST3ij2oPFSV9kPdpX4F12+g+Yxpsuc0SE4aPhjfl91JtllRcUV8BUTS4cmrBbomJddVAw312MnVghN9MOeEBQLUj6+nurJHqAAoekaCmdYFBDRnkbzeLLwR9C4uxOdTBbwC1HSc7k523vIkhZoP216+SvcKgA7D5wKIUoLaz2zM2JscxWGypfyz/9/ZFNmnGZo+C1WCmr+qQJVINWQrB4NfTyEn+GTzMeONGIrRioEDrEbyP1I4cC1ng1MeRG121IMgy1HCXtmni0GovH7viaao8uNef80cTiUw4MPBl7QuEYEUGTh/8JrDob2un9SKqR+kPqBWqsUGL4GBM2BDuQbRsUTSwk3xNgkIPdKSPYisbyCdMO+rASlkphng0WYHoGCIpmS2godbAg38gO/2M4kvDUUhl7h3wY9hsAIRiHuXekU4JhvnaMSPo3f1ZPB9ijMHU0sDMTfhombaSvofkC2s353/Tp2UBt9HqBayz1DY+PUpKCuHJuFrUkMJSC91dsuuBt3Cg+1kT2+ARVxHPmCRPd134zLjUVab/+yBWEpHp+2VMWB+lcP3eJiQIO0s0bHIrfi2ue1qdilcE2rlcnWDLBWUOXidQ/j7EKI5b+dzpfZaWfkSeuohc7nUZuNGswMNMWrWn7xmxHB1cXUO3x58gsKKU3f0CX2CL2njBwfxnbVmhowS2tgVe9jJi95juH7e1PpN2fqhCYo4Kw1Haeo17yG5PFD0rmlPiCmxbS7H1IRWE5kwsVS4hDz27tGLdCe/UZXI9LJZDGx82+u58Ku7PEoWnFNN+r4Q+evIC39G8aX0m0UnyNf1C37d2f++Q2zzQ9YymmxkNiSXPrIjRcPsZpfdLjlOfD3o+6H9p0JrUVUwjxtPse3S/9Ivx5c+3Uz1n85zNczbP2Txn85zNczbP2Txn85zNczbP2Txn85zNczbPX0z6vw64nUR7uAue9cLEkRbv/L87FGNVCEoEqcw5notw90U5wS0mZFHvTIV3TGzWK7EKrG5rso3SKgsc4bXTdl71c4vHsEbnAswetVm1pbm3gMQp9I2cjv6w0UcdLSqNQIkslYQsz71o7ybXZllGI6Gx1O6aYEUTjsu5jaYfjRFpJS0UvNwgqAGzbk8rDXWldPcb6Jn+uRivhcVOf6jUkzM5Mu14YBvPyU68eQ7t7pw2obWGK9BbMeNNmM7xK3vQRaZIuEuyoc3gFQTeVaaYMJ7hdNFwp8n8MZ7XjV8kyteWaMZv8NRFqg53u4gb74GRX4PjSrpm+RVpMrg62n1mcN8Y/Pha7EkT2S9gg0jwmWm5O3s4izrWA4/CmE8qj3aaZ+ucjuWiNy0DkYYjURKyWm6wJcT8l+d6uue6fce6bJHz+tr0bv2ZoMP85F1fuPtk7j47FwILMdbzso46rkvmUcq6EUV5H4WJ5ljOYqCz8TOv87G0fiqpqzDbm7U5oa9YazJRF8k5VfMtiE5QT+rXGmTENo3avJxvztxpOE0gJZRHBA7RiY5Wlg3V5feKzGHL7XxChhO11x2BuTxnWEnWnWi8fuQYmrM296+9N6uxyJAM3q3ev6+f8SlZry75rBenGrKUUVydhOk9gh8QPXlq9ayvYedsFTU85CcszVnEXiaol/WU5RJSe0ytUfTxZnpn2Io99V5GwzjCimLwuvxiRdAbzdt0WZaXH4KCL0Bb4IQ3uuul8yNmVNpa6ugGOZX5tkghN9BejjR8L2bZ1SXVfR+1h7fg79U0GHXOzb4KNmKxaBQwCFJycuvmEhkM2CtAwSY3WbKzg56RpzbTCIRxJHEEkIAuUmKXKjiJx07Z4nS1XJoLbxq/uaFxeuBkGqlI/pkn3PBdi4ze2ikb1Jnb0kc0hiVE9FFEQoaiQF9DBDOvZsScqMx8hehr0XQhiKPTRYJu+Ms4JS2Y9bmKFvc39aN8XSFGXECIr6CxmsZpgllyQN0ySoK3sLozVAb0OnioP/yy9Glsltu8YzQDu+vkCDqtGr6Bi/Z1xfzGyZR29GTQBr76An+9vcJZwmyQa/dU2Rz/pFHhF2+lZ8DsXkWGwGPouMAReYlW+lfNa6gz2lugMHkgfGqwu7oWP6E4wzVbV4/f9zXS91+b7AQEUWSNNIAbyRCBOGS1RA6f9sSjeETIolUjvN19WXER2+57Vw6MyiRaGgNUj5r8oePPWDmeYY53WC6NFlGspzKpD/ySOw/5lSentkTk32GM4PxB3NAUeGVer9nGPDGeuN3vRGcwrn2YhaKZPHt7ZQOEr1Bp/Y4EFNdXIacOjcUnO2MaKn13pKfgnA64KzH/Qago3tUdvCwv9Ve3cPM3EcseBafYjMFTec7L2u1AT9CPIPRgj/jkLU7VWnSqN0ut5wuyIw1c7wg3h+oxYumPVN593oezfKcEpk/sp3ktUJ/yUdaaYvJjlQnXiqZtkAPT/M4VrxkTx+93814ZWGk/f9NvoM0u5E+YV+SKe3GMBtbCXYPBLPwZ3+q7G9214+oHljKi9fwAaxcQHAsUw/4LKCbbdR0UCB4RMvV+h8rhxAft5SeLSqZuomlapdrrrCogrGe4oPHj+HPothEIQdzZbe1dxBJe47Zp2nIuuwJ7FcY7s9SeWdgJIZVvwefL5mUoNEW/CRooAYqpO4pBsOWxdS+LLn/mOTgUZ32xqtt9+E4Hmq5Q5bBFWO8QwTu0wSs8392/3huRGNE0vqUreX2blAsZ81q4l9YXc+qS2RQmKBWT+gxVThtZ51nRJlNEEwgiZhXQr3dBVge6opny3m7A5URVNlzobhXCcYzvFk7fWFwvYZ0mQL/MEX46c6ffi29rvG+jfkLGMNsVlU6AWzOC8ycJmJ4UqkcVNY361e0vHgPLve+JR8xIXvFa3H2pxox/h65oSFnlVR8wAprZTnpaKKYuYdqvXceEEX63yUsFDyHoGnVOu6drTJjFERGaTZrlyLKjFvv9ES+NHtrshRpSV91RZ2hYLjozFeZoAYPiz2MSWlnd57tNOQpvCYhdNBFg+8S+RR2e2zr64vTwxFbWDH9BiPI+kHlPuLv6sg8jBB+K+025OJ3S60Hs0o0d/wWx6qhJ+6ByzuHt2Hl10FF3d0GFX9fCtyekcrnFufGVDdrx3o50tNl9sIghgBClFGoXV7XQmt80fsAPHiYUBbQiSQ9LItVj9B9TUZ+Rbq73RX/ut6iDpxkJUWSK1k8EbL4PN8tFH7Dyxccx7TnU7YGjKi1vebeNbMGcqszMHDJt1TECb1Ap2Ky70cXLVGXF2pIrYbtGvGYSL4O60h/PfdtDObaFkfkMrrbD490W7IwlDslS7bHDwaivKzKpGKYV867c3uMAeGudvp8yJlzoSmwbl3Zywp3S5/kiy0cuwB57/hy5Bjf6jt78PQzcxGCTL37UpmHugA1votdbEjLAjQTBOMmdUsDY6bRfK/UrYw1akcyj0MhfX1kZaRB6PkXtVp2j5t6/Qa1sWE1dmZg6IKb7zD7PSODVN+/U0zVSYnYx/M7JFjOw2u77U4F+3MKKYLWAH044elC2dnxEseKx068f+HnEuuKx23xod9Z2dR63wPthkcrgBWvFInfRXYc5U2tlFG8AM7cwC5eIhoRbHDJucQv3csCrqw0paDOl0W8mUIZ0RL9/21tb3qbJiQ9G+ei/pZkV0/rcG6njw81cmotNd40oaCaFWsemDbPbvAMaV5KChyj5JcvuSbgN/0c8zIfb22Jsmshnu9sKqfZtRyb+xkf6tHW+r2+JOm1HMyvWP87fFD+GWeCLIs3ZAq0YQOhm4L4JjT4F26Xxmv+xJe56ZWbckDlXmyZ3+v5s9fv6hFddHUsWp6cOeZYI47Qek+cdkJ4XVeBLubqRQuU8ktRhQuWKw34HDZx3QrI7vWpNV0SMbbr9bZEHFFGp9co45/GIV8a+H4EKw1riu3VUgjv477STbazHYdjp4IHeL46jHQHdWDBhW5KKhhQCkYj6pOBQhpCchQGBj4fedPg9SYQd9RlHeLCRdu5fuk2afMKax5522ELejv2+bjSGyPS9icd3hZc6o8/wuVVIelwLdzkg4e/L3Op1y3wU1Pb1RFDZXP7unfl+W5voSykQJq6Gwq1s8Rm+OjYhR+8Y3ZEKGsWQ9jeTix3b9vsKL0Na+qkWMHNCsgY/JHSnupx14ArVhfX+oEvrvxbsXeOl1QC3Q50/Wl4eKAI5nwiW2+3+LI3c1y4jQ85hj4TvCdvDqHWN67bNJic5YRyn99s0J8IfFh/Y7bUIIj4A2hSY3cJwBEFL8JwUFdsJ3n4Rf1zmc2FIG2nOUrpznDPvTh7qTouZ7TcRHAf5dqqWFA1VbA8iu85D0w+2ThTbt1HHAOBkm2jY+nhN4O2ZB8EW8LEbNFD8KDbFhVG+DlN0nkbQm/sLrKXHTXqYiega6/pKLbzsoME8Yj1uSnLGE/kN533lOuAGyVX2Rl4bnNOTg9/HXa5WiyRfJa/yNqKjQrEaIJyyx/25hPP9iBHhdwgJ/dMFvmmGkgsM95B3j+8hvE1v8th9Y3CftpX+iOVdjfpHobdlIyu+VYgd/cc4jRG2G/fRJy76N9aUOAbdh6s280YKd094ybBuR//G7Gx2i/Sxm4/+DVtPlZtaJtIl/nG6TOofzMD+GAAlzvl063y9vyCq26tspk+p6A10p9mrMmYSCqb3nbgBrX6XXUDYxx7069UVryEmRS2LHbHkyZ3S7HUa1jIvh2sxH1Ku233FcmZ81WPz75mQgn/Sszi5Bb/hcSZ8NJ3+cPpkvMCiu7V6xd12RkNoeor9er1Yeiz19E3NaOA1xBw105ZZWS743O4hzpE7tetzEHU+25eQ1rjQbJhn5nlm73zM4gnqCo2f0XC8k/o4x8iRsuS1XtXQsRbuRb8lm3rpKz3X4WvhfkaB9w1C7GVnRyB9lN+boU8ng5vRZU/mxwstlcC4ExW90h4bgAzrsJ6RTCn3YnYwKr4FnikTUXnwS8RbjjhaludMRlMEYT1VpLz0g6+qF/A7z36Dn8gOtZUQs54OoP4xYtP4SXzAgZSGXpmvzS+EyLFNtN67Z49XJYJKCUGbyBV0qrdnGcZnw/iO3mVIV/+2cFdpbIv58vzhOF/Jngmi3vXug8Nh6zhQYFnkvfTSbpuEf++Nj5x347hbx90GDD3l/oO0vjpR4E0IucjN9p0Ju5JA8FkwXoAXVC64pfFBdJGbxv8R8lbtSi5Bp/rtlTzLbx7pT5wDJ71C0l9d8QtaZRWLeMdHK/7qSmlDm9eqyDrB9VhPu/QhZmy6785IIK32Is7uBYfQctwL9Hk+oZjqZq2LsEX9U8xR6NJcAg98sC6N9qGRKkgw+Lueed65XdI5o9uw0G27qN8ldHZzw2L3aLwmjVC4El8PrWMFjq6+sMX6IjNy5kGe6jgz8dEQqZM1x+DvSxhQ+Z+vUhP0GSth79nMpCGgyGak3XE3+x5xcnzBhDbkjkBbqmR9fPtnvLYtSb7M5zbfO1xlOzTWl48m2QMHEY8cb24s35e139gCTZwMue3fts7mManILbW+/PSwaa7IW06e9/iEaqnQxYT7xoDJ5023eX2CA49nL7kVe80uqfP6S6VIP2OizR5Y6egbDI3M9yNrWpG9B+49JZgYewF8L3AAtmhkZMQ39WgqMmNuZNtEm738w1UftL3/5X//H1BLAwQUAAIACACboW9GwP/Mik0AAABrAAAAGwAAAHVuaXZlcnNhbC91bml2ZXJzYWwucG5nLnhtbLOxr8jNUShLLSrOzM+zVTLUM1Cyt+PlsikoSi3LTC1XqACKGekZQICSQqWtkgkStzwzpSQDqMLA2BQhmJGamZ5RYqtkbm4GF9QHmgkAUEsBAgAAFAACAAgAbwJnRs6CCTfsAgAAiAgAABQAAAAAAAAAAQAAAAAAAAAAAHVuaXZlcnNhbC9wbGF5ZXIueG1sUEsBAgAAFAACAAgAm6FvRmwgUYwsMAAACVwAABcAAAAAAAAAAAAAAAAAHgMAAHVuaXZlcnNhbC91bml2ZXJzYWwucG5nUEsBAgAAFAACAAgAm6FvRsD/zIpNAAAAawAAABsAAAAAAAAAAQAAAAAAfzMAAHVuaXZlcnNhbC91bml2ZXJzYWwucG5nLnhtbFBLBQYAAAAAAwADANAAAAAFNAAAAAA="/>
  <p:tag name="ISPRING_PRESENTATION_TITLE" val="Presentation1 4вфы"/>
  <p:tag name="ISPRING_RESOURCE_PATHS_HASH_PRESENTER" val="93463a2c3d6da32a58738d2cbd78c464d824cf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1330</Words>
  <Application>Microsoft Office PowerPoint</Application>
  <PresentationFormat>Widescreen</PresentationFormat>
  <Paragraphs>199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</vt:lpstr>
      <vt:lpstr>Office Theme</vt:lpstr>
      <vt:lpstr>Worksheet</vt:lpstr>
      <vt:lpstr>БД 6.1</vt:lpstr>
      <vt:lpstr>Управление иерархическими структурами данных,  на примере MySQL</vt:lpstr>
      <vt:lpstr>PowerPoint Presentation</vt:lpstr>
      <vt:lpstr>PowerPoint Presentation</vt:lpstr>
      <vt:lpstr>Задача:  Хранение и последующее извлечение иерархической структуры при помощи MySQL</vt:lpstr>
      <vt:lpstr>Adjacency List Path Enumeration Nested Sets Closure Table</vt:lpstr>
      <vt:lpstr>Adjacency List</vt:lpstr>
      <vt:lpstr>PowerPoint Presentation</vt:lpstr>
      <vt:lpstr>+ Добавление узла + Перемещение поддерева  - Ограничена возможность выборки поддерева </vt:lpstr>
      <vt:lpstr>Path Enumeration</vt:lpstr>
      <vt:lpstr>Path Enumeration</vt:lpstr>
      <vt:lpstr>+ Выборка поддерева + Выборка пути до узла (breadcrumbs)  - Плохо масштабируется</vt:lpstr>
      <vt:lpstr>PowerPoint Presentation</vt:lpstr>
      <vt:lpstr>Nested Sets </vt:lpstr>
      <vt:lpstr>Nested Sets</vt:lpstr>
      <vt:lpstr>+ Выборка поддерева + Выборка пути до узла (breadcrumbs)  - Выборка одного уровня иерархии - Изменение структуры (добавление, перемещение, удаление)</vt:lpstr>
      <vt:lpstr>Closure Table</vt:lpstr>
      <vt:lpstr>PowerPoint Presentation</vt:lpstr>
      <vt:lpstr>+ Все операции шустрые   - … пока дерево не достигает слишком большой глубины.</vt:lpstr>
      <vt:lpstr>Выбор наиболее подходящего метода</vt:lpstr>
      <vt:lpstr>Joe Celko's Trees and Hierarchies in SQL for Smarties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Presentation1 4вфы</dc:title>
  <dc:creator>Nikita Vanyasin</dc:creator>
  <cp:lastModifiedBy>Nikita Vanyasin</cp:lastModifiedBy>
  <cp:revision>52</cp:revision>
  <dcterms:created xsi:type="dcterms:W3CDTF">2015-03-20T09:58:26Z</dcterms:created>
  <dcterms:modified xsi:type="dcterms:W3CDTF">2017-03-06T12:53:35Z</dcterms:modified>
</cp:coreProperties>
</file>