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0" r:id="rId9"/>
    <p:sldId id="264" r:id="rId10"/>
    <p:sldId id="266" r:id="rId11"/>
    <p:sldId id="267" r:id="rId12"/>
    <p:sldId id="268" r:id="rId13"/>
    <p:sldId id="269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84" r:id="rId25"/>
    <p:sldId id="283" r:id="rId26"/>
    <p:sldId id="281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310" r:id="rId35"/>
    <p:sldId id="292" r:id="rId36"/>
    <p:sldId id="293" r:id="rId37"/>
    <p:sldId id="294" r:id="rId38"/>
    <p:sldId id="295" r:id="rId39"/>
    <p:sldId id="296" r:id="rId40"/>
    <p:sldId id="312" r:id="rId41"/>
    <p:sldId id="314" r:id="rId42"/>
    <p:sldId id="315" r:id="rId43"/>
    <p:sldId id="316" r:id="rId44"/>
    <p:sldId id="313" r:id="rId45"/>
    <p:sldId id="317" r:id="rId46"/>
    <p:sldId id="318" r:id="rId47"/>
    <p:sldId id="319" r:id="rId48"/>
    <p:sldId id="320" r:id="rId49"/>
    <p:sldId id="321" r:id="rId50"/>
    <p:sldId id="322" r:id="rId51"/>
  </p:sldIdLst>
  <p:sldSz cx="12192000" cy="6858000"/>
  <p:notesSz cx="6858000" cy="9144000"/>
  <p:custDataLst>
    <p:tags r:id="rId5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2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gs" Target="tags/tag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52ADA-61C9-4CC6-96F0-8038A6D61167}" type="datetimeFigureOut">
              <a:rPr lang="ru-RU" smtClean="0"/>
              <a:t>25.04.2017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39133-5DA6-4401-BAD4-3A6247B3A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04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Был один случай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30461-9909-4D2D-BAAE-730F14E4D1E3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471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18F0-81D8-4A8E-B99E-65693BFEC6D8}" type="datetimeFigureOut">
              <a:rPr lang="ru-RU" smtClean="0"/>
              <a:pPr/>
              <a:t>25.04.2017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B91A-80E9-48D1-B757-FEB3D647E47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67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18F0-81D8-4A8E-B99E-65693BFEC6D8}" type="datetimeFigureOut">
              <a:rPr lang="ru-RU" smtClean="0"/>
              <a:pPr/>
              <a:t>25.04.2017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B91A-80E9-48D1-B757-FEB3D647E47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94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18F0-81D8-4A8E-B99E-65693BFEC6D8}" type="datetimeFigureOut">
              <a:rPr lang="ru-RU" smtClean="0"/>
              <a:pPr/>
              <a:t>25.04.2017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B91A-80E9-48D1-B757-FEB3D647E47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16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18F0-81D8-4A8E-B99E-65693BFEC6D8}" type="datetimeFigureOut">
              <a:rPr lang="ru-RU" smtClean="0"/>
              <a:pPr/>
              <a:t>25.04.2017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B91A-80E9-48D1-B757-FEB3D647E47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517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18F0-81D8-4A8E-B99E-65693BFEC6D8}" type="datetimeFigureOut">
              <a:rPr lang="ru-RU" smtClean="0"/>
              <a:pPr/>
              <a:t>25.04.2017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B91A-80E9-48D1-B757-FEB3D647E47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94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18F0-81D8-4A8E-B99E-65693BFEC6D8}" type="datetimeFigureOut">
              <a:rPr lang="ru-RU" smtClean="0"/>
              <a:pPr/>
              <a:t>25.04.2017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B91A-80E9-48D1-B757-FEB3D647E47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895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18F0-81D8-4A8E-B99E-65693BFEC6D8}" type="datetimeFigureOut">
              <a:rPr lang="ru-RU" smtClean="0"/>
              <a:pPr/>
              <a:t>25.04.2017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B91A-80E9-48D1-B757-FEB3D647E47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05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18F0-81D8-4A8E-B99E-65693BFEC6D8}" type="datetimeFigureOut">
              <a:rPr lang="ru-RU" smtClean="0"/>
              <a:pPr/>
              <a:t>25.04.2017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B91A-80E9-48D1-B757-FEB3D647E47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82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18F0-81D8-4A8E-B99E-65693BFEC6D8}" type="datetimeFigureOut">
              <a:rPr lang="ru-RU" smtClean="0"/>
              <a:pPr/>
              <a:t>25.04.2017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B91A-80E9-48D1-B757-FEB3D647E47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03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18F0-81D8-4A8E-B99E-65693BFEC6D8}" type="datetimeFigureOut">
              <a:rPr lang="ru-RU" smtClean="0"/>
              <a:pPr/>
              <a:t>25.04.2017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B91A-80E9-48D1-B757-FEB3D647E47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77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18F0-81D8-4A8E-B99E-65693BFEC6D8}" type="datetimeFigureOut">
              <a:rPr lang="ru-RU" smtClean="0"/>
              <a:pPr/>
              <a:t>25.04.2017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B91A-80E9-48D1-B757-FEB3D647E47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70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718F0-81D8-4A8E-B99E-65693BFEC6D8}" type="datetimeFigureOut">
              <a:rPr lang="ru-RU" smtClean="0"/>
              <a:pPr/>
              <a:t>25.04.2017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3B91A-80E9-48D1-B757-FEB3D647E47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68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БД</a:t>
            </a:r>
            <a:br>
              <a:rPr lang="ru-RU" dirty="0" smtClean="0"/>
            </a:br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22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Вызов функции возвращает результат</a:t>
            </a:r>
          </a:p>
          <a:p>
            <a:r>
              <a:rPr lang="ru-RU" dirty="0" smtClean="0"/>
              <a:t>То есть может использоваться в выражениях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my_super_function</a:t>
            </a:r>
            <a:r>
              <a:rPr lang="en-US" dirty="0" smtClean="0"/>
              <a:t>(param1, param2);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smtClean="0"/>
              <a:t>SELECT</a:t>
            </a:r>
            <a:r>
              <a:rPr lang="en-US" dirty="0" smtClean="0"/>
              <a:t> </a:t>
            </a:r>
            <a:r>
              <a:rPr lang="en-US" dirty="0" err="1" smtClean="0"/>
              <a:t>my_super_function</a:t>
            </a:r>
            <a:r>
              <a:rPr lang="en-US" dirty="0" smtClean="0"/>
              <a:t>(param1, param2);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b="1" dirty="0" smtClean="0"/>
              <a:t>SELECT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dirty="0" smtClean="0"/>
              <a:t> title,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dirty="0" err="1" smtClean="0"/>
              <a:t>my_super_function</a:t>
            </a:r>
            <a:r>
              <a:rPr lang="en-US" dirty="0" smtClean="0"/>
              <a:t>(</a:t>
            </a:r>
            <a:r>
              <a:rPr lang="en-US" dirty="0" err="1" smtClean="0"/>
              <a:t>mytable.title</a:t>
            </a:r>
            <a:r>
              <a:rPr lang="en-US" dirty="0" smtClean="0"/>
              <a:t>) AS </a:t>
            </a:r>
            <a:r>
              <a:rPr lang="en-US" dirty="0" err="1" smtClean="0"/>
              <a:t>modified_title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FROM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dirty="0" err="1" smtClean="0"/>
              <a:t>mytable</a:t>
            </a:r>
            <a:r>
              <a:rPr lang="en-US" dirty="0" smtClean="0"/>
              <a:t>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652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  SELECT </a:t>
            </a:r>
          </a:p>
          <a:p>
            <a:pPr marL="0" indent="0">
              <a:buNone/>
            </a:pPr>
            <a:r>
              <a:rPr lang="en-US" b="1" dirty="0" smtClean="0"/>
              <a:t>    </a:t>
            </a:r>
            <a:r>
              <a:rPr lang="en-US" dirty="0" smtClean="0"/>
              <a:t> *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FROM</a:t>
            </a:r>
          </a:p>
          <a:p>
            <a:pPr marL="0" indent="0">
              <a:buNone/>
            </a:pPr>
            <a:r>
              <a:rPr lang="en-US" b="1" dirty="0" smtClean="0"/>
              <a:t>     </a:t>
            </a:r>
            <a:r>
              <a:rPr lang="en-US" dirty="0" err="1" smtClean="0"/>
              <a:t>mytable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  WHERE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my_super_function</a:t>
            </a:r>
            <a:r>
              <a:rPr lang="en-US" dirty="0" smtClean="0"/>
              <a:t>(title, id, date) &gt;= 25;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31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DELIMITER</a:t>
            </a:r>
            <a:r>
              <a:rPr lang="ru-RU" b="1" dirty="0" smtClean="0"/>
              <a:t> </a:t>
            </a:r>
            <a:r>
              <a:rPr lang="en-US" dirty="0" smtClean="0"/>
              <a:t>$$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CREATE</a:t>
            </a:r>
            <a:r>
              <a:rPr lang="en-US" dirty="0" smtClean="0"/>
              <a:t> </a:t>
            </a:r>
            <a:r>
              <a:rPr lang="en-US" b="1" dirty="0" smtClean="0"/>
              <a:t>FUNCTION </a:t>
            </a:r>
            <a:r>
              <a:rPr lang="en-US" dirty="0" err="1" smtClean="0"/>
              <a:t>my_super_function</a:t>
            </a:r>
            <a:r>
              <a:rPr lang="en-US" dirty="0" smtClean="0"/>
              <a:t>(param1 </a:t>
            </a:r>
            <a:r>
              <a:rPr lang="en-US" b="1" dirty="0" smtClean="0"/>
              <a:t>INT</a:t>
            </a:r>
            <a:r>
              <a:rPr lang="en-US" dirty="0" smtClean="0"/>
              <a:t>, param2 </a:t>
            </a:r>
            <a:r>
              <a:rPr lang="en-US" b="1" dirty="0" smtClean="0"/>
              <a:t>CHAR(5</a:t>
            </a:r>
            <a:r>
              <a:rPr lang="en-US" dirty="0" smtClean="0"/>
              <a:t>))</a:t>
            </a:r>
            <a:endParaRPr lang="en-US" i="1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/>
              <a:t>RETURNS INT</a:t>
            </a:r>
          </a:p>
          <a:p>
            <a:pPr marL="0" indent="0">
              <a:buNone/>
            </a:pPr>
            <a:r>
              <a:rPr lang="en-US" i="1" dirty="0" smtClean="0"/>
              <a:t>    </a:t>
            </a:r>
            <a:r>
              <a:rPr lang="ru-RU" i="1" dirty="0" smtClean="0"/>
              <a:t>ХАРАКТЕРИСТИКИ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BEGIN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b="1" dirty="0" smtClean="0"/>
              <a:t>SET</a:t>
            </a:r>
            <a:r>
              <a:rPr lang="en-US" dirty="0" smtClean="0"/>
              <a:t> </a:t>
            </a:r>
            <a:r>
              <a:rPr lang="en-US" dirty="0" err="1" smtClean="0"/>
              <a:t>smth</a:t>
            </a:r>
            <a:r>
              <a:rPr lang="en-US" dirty="0" smtClean="0"/>
              <a:t> = 23;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# …..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b="1" dirty="0" smtClean="0"/>
              <a:t>RETURN </a:t>
            </a:r>
            <a:r>
              <a:rPr lang="en-US" dirty="0" err="1" smtClean="0"/>
              <a:t>smth</a:t>
            </a:r>
            <a:r>
              <a:rPr lang="en-US" b="1" dirty="0" smtClean="0"/>
              <a:t> * 5;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END</a:t>
            </a:r>
            <a:r>
              <a:rPr lang="en-US" dirty="0" smtClean="0"/>
              <a:t>$$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DELIMITER</a:t>
            </a:r>
            <a:r>
              <a:rPr lang="ru-RU" b="1" dirty="0" smtClean="0"/>
              <a:t> </a:t>
            </a:r>
            <a:r>
              <a:rPr lang="en-US" dirty="0" smtClean="0"/>
              <a:t>;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129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 smtClean="0"/>
              <a:t>ХАРАКТЕРИСТИКИ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COMMENT 'string'</a:t>
            </a:r>
          </a:p>
          <a:p>
            <a:pPr marL="0" indent="0">
              <a:buNone/>
            </a:pPr>
            <a:r>
              <a:rPr lang="en-US" dirty="0" smtClean="0"/>
              <a:t>LANGUAGE SQL</a:t>
            </a:r>
          </a:p>
          <a:p>
            <a:pPr marL="0" indent="0">
              <a:buNone/>
            </a:pPr>
            <a:r>
              <a:rPr lang="en-US" dirty="0" smtClean="0"/>
              <a:t>{ DETERMINISTIC | NOT DETERMINISTIC }</a:t>
            </a:r>
          </a:p>
          <a:p>
            <a:pPr marL="0" indent="0">
              <a:buNone/>
            </a:pPr>
            <a:r>
              <a:rPr lang="en-US" dirty="0" smtClean="0"/>
              <a:t>{ CONTAINS SQL | NO SQL | READS SQL DATA | MODIFIES SQL DATA }</a:t>
            </a:r>
          </a:p>
        </p:txBody>
      </p:sp>
    </p:spTree>
    <p:extLst>
      <p:ext uri="{BB962C8B-B14F-4D97-AF65-F5344CB8AC3E}">
        <p14:creationId xmlns:p14="http://schemas.microsoft.com/office/powerpoint/2010/main" val="343515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SHOW CREATE FUNCTION </a:t>
            </a:r>
            <a:r>
              <a:rPr lang="en-US" dirty="0" err="1" smtClean="0"/>
              <a:t>my_super_function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b="1" dirty="0" smtClean="0"/>
              <a:t>DROP FUNCTION </a:t>
            </a:r>
            <a:r>
              <a:rPr lang="en-US" dirty="0" err="1" smtClean="0"/>
              <a:t>my_super_function</a:t>
            </a:r>
            <a:r>
              <a:rPr lang="en-US" dirty="0" smtClean="0"/>
              <a:t>;</a:t>
            </a:r>
          </a:p>
          <a:p>
            <a:r>
              <a:rPr lang="en-US" b="1" dirty="0" smtClean="0"/>
              <a:t>DROP FUNCTION IF EXISTS </a:t>
            </a:r>
            <a:r>
              <a:rPr lang="en-US" dirty="0" err="1" smtClean="0"/>
              <a:t>my_super_function</a:t>
            </a:r>
            <a:r>
              <a:rPr lang="en-US" dirty="0" smtClean="0"/>
              <a:t>;</a:t>
            </a:r>
            <a:endParaRPr lang="en-US" b="1" dirty="0" smtClean="0"/>
          </a:p>
          <a:p>
            <a:r>
              <a:rPr lang="en-US" b="1" dirty="0" smtClean="0"/>
              <a:t>SHOW FUNCTION STATUS;</a:t>
            </a:r>
          </a:p>
        </p:txBody>
      </p:sp>
    </p:spTree>
    <p:extLst>
      <p:ext uri="{BB962C8B-B14F-4D97-AF65-F5344CB8AC3E}">
        <p14:creationId xmlns:p14="http://schemas.microsoft.com/office/powerpoint/2010/main" val="376068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Триггеры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Запускаются сервером при наступлении определенного события:</a:t>
            </a:r>
          </a:p>
          <a:p>
            <a:pPr lvl="1"/>
            <a:r>
              <a:rPr lang="ru-RU" dirty="0" smtClean="0"/>
              <a:t>Вставка записи в таблицу</a:t>
            </a:r>
          </a:p>
          <a:p>
            <a:pPr lvl="1"/>
            <a:r>
              <a:rPr lang="ru-RU" dirty="0" smtClean="0"/>
              <a:t>Обновление записи в таблице</a:t>
            </a:r>
          </a:p>
          <a:p>
            <a:pPr lvl="1"/>
            <a:r>
              <a:rPr lang="ru-RU" dirty="0" smtClean="0"/>
              <a:t>Удаление записи из таблицы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ru-RU" dirty="0" smtClean="0"/>
              <a:t>Не активируются при каскадных изменениях по внешним ключам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19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DELIMITER</a:t>
            </a:r>
            <a:r>
              <a:rPr lang="ru-RU" b="1" dirty="0" smtClean="0"/>
              <a:t> </a:t>
            </a:r>
            <a:r>
              <a:rPr lang="en-US" dirty="0" smtClean="0"/>
              <a:t>$$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CREATE</a:t>
            </a:r>
            <a:r>
              <a:rPr lang="en-US" dirty="0" smtClean="0"/>
              <a:t> </a:t>
            </a:r>
            <a:r>
              <a:rPr lang="en-US" b="1" dirty="0" smtClean="0"/>
              <a:t>TRIGGER </a:t>
            </a:r>
            <a:r>
              <a:rPr lang="en-US" dirty="0" err="1" smtClean="0"/>
              <a:t>my_implicit_logic</a:t>
            </a:r>
            <a:r>
              <a:rPr lang="en-US" b="1" dirty="0" smtClean="0"/>
              <a:t>  BEFORE</a:t>
            </a:r>
            <a:r>
              <a:rPr lang="en-US" dirty="0" smtClean="0"/>
              <a:t> </a:t>
            </a:r>
            <a:r>
              <a:rPr lang="en-US" b="1" dirty="0" smtClean="0"/>
              <a:t>INSERT</a:t>
            </a:r>
            <a:r>
              <a:rPr lang="en-US" dirty="0" smtClean="0"/>
              <a:t> </a:t>
            </a:r>
            <a:r>
              <a:rPr lang="en-US" b="1" dirty="0" smtClean="0"/>
              <a:t>ON</a:t>
            </a:r>
            <a:r>
              <a:rPr lang="en-US" dirty="0" smtClean="0"/>
              <a:t> </a:t>
            </a:r>
            <a:r>
              <a:rPr lang="en-US" dirty="0" err="1" smtClean="0"/>
              <a:t>mytable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     FOR</a:t>
            </a:r>
            <a:r>
              <a:rPr lang="en-US" dirty="0" smtClean="0"/>
              <a:t> </a:t>
            </a:r>
            <a:r>
              <a:rPr lang="en-US" b="1" dirty="0" smtClean="0"/>
              <a:t>EACH</a:t>
            </a:r>
            <a:r>
              <a:rPr lang="en-US" dirty="0" smtClean="0"/>
              <a:t> </a:t>
            </a:r>
            <a:r>
              <a:rPr lang="en-US" b="1" dirty="0" smtClean="0"/>
              <a:t>ROW</a:t>
            </a:r>
          </a:p>
          <a:p>
            <a:pPr marL="0" indent="0">
              <a:buNone/>
            </a:pPr>
            <a:r>
              <a:rPr lang="en-US" b="1" dirty="0" smtClean="0"/>
              <a:t>BEGIN</a:t>
            </a:r>
          </a:p>
          <a:p>
            <a:pPr marL="0" indent="0">
              <a:buNone/>
            </a:pPr>
            <a:r>
              <a:rPr lang="en-US" b="1" dirty="0" smtClean="0"/>
              <a:t>     UPDATE</a:t>
            </a:r>
            <a:r>
              <a:rPr lang="en-US" dirty="0" smtClean="0"/>
              <a:t> </a:t>
            </a:r>
            <a:r>
              <a:rPr lang="en-US" dirty="0" err="1" smtClean="0"/>
              <a:t>secondtable</a:t>
            </a:r>
            <a:r>
              <a:rPr lang="en-US" dirty="0" smtClean="0"/>
              <a:t> </a:t>
            </a:r>
            <a:r>
              <a:rPr lang="en-US" b="1" dirty="0" smtClean="0"/>
              <a:t>SET</a:t>
            </a:r>
            <a:r>
              <a:rPr lang="en-US" dirty="0" smtClean="0"/>
              <a:t> counter = counter + 1;</a:t>
            </a:r>
          </a:p>
          <a:p>
            <a:pPr marL="0" indent="0">
              <a:buNone/>
            </a:pPr>
            <a:r>
              <a:rPr lang="en-US" b="1" dirty="0" smtClean="0"/>
              <a:t>END</a:t>
            </a:r>
            <a:r>
              <a:rPr lang="en-US" dirty="0" smtClean="0"/>
              <a:t>$$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DELIMITER</a:t>
            </a:r>
            <a:r>
              <a:rPr lang="ru-RU" b="1" dirty="0" smtClean="0"/>
              <a:t> </a:t>
            </a:r>
            <a:r>
              <a:rPr lang="en-US" dirty="0" smtClean="0"/>
              <a:t>;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116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SHOW CREATE TRIGGER </a:t>
            </a:r>
            <a:r>
              <a:rPr lang="en-US" dirty="0" err="1" smtClean="0"/>
              <a:t>my_trigger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b="1" dirty="0" smtClean="0"/>
              <a:t>DROP TRIGGER </a:t>
            </a:r>
            <a:r>
              <a:rPr lang="en-US" dirty="0" err="1" smtClean="0"/>
              <a:t>my_trigger</a:t>
            </a:r>
            <a:r>
              <a:rPr lang="en-US" dirty="0" smtClean="0"/>
              <a:t>;</a:t>
            </a:r>
          </a:p>
          <a:p>
            <a:r>
              <a:rPr lang="en-US" b="1" dirty="0" smtClean="0"/>
              <a:t>DROP TRIGGER IF EXISTS </a:t>
            </a:r>
            <a:r>
              <a:rPr lang="en-US" dirty="0" err="1" smtClean="0"/>
              <a:t>my_trigger</a:t>
            </a:r>
            <a:r>
              <a:rPr lang="en-US" dirty="0" smtClean="0"/>
              <a:t>;</a:t>
            </a:r>
            <a:endParaRPr lang="en-US" b="1" dirty="0" smtClean="0"/>
          </a:p>
          <a:p>
            <a:r>
              <a:rPr lang="en-US" b="1" dirty="0" smtClean="0"/>
              <a:t>SHOW TRIGGERS;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54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syntax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Создание/удаление/модификация таблиц</a:t>
            </a:r>
          </a:p>
          <a:p>
            <a:r>
              <a:rPr lang="ru-RU" dirty="0" smtClean="0"/>
              <a:t>Объявление и присвоение переменных</a:t>
            </a:r>
            <a:r>
              <a:rPr lang="en-US" dirty="0" smtClean="0"/>
              <a:t> (</a:t>
            </a:r>
            <a:r>
              <a:rPr lang="ru-RU" dirty="0" smtClean="0"/>
              <a:t>только в начале рутины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	DECLARE</a:t>
            </a:r>
            <a:r>
              <a:rPr lang="en-US" dirty="0" smtClean="0"/>
              <a:t> </a:t>
            </a:r>
            <a:r>
              <a:rPr lang="en-US" dirty="0" err="1" smtClean="0"/>
              <a:t>myvariable</a:t>
            </a:r>
            <a:r>
              <a:rPr lang="en-US" dirty="0" smtClean="0"/>
              <a:t> VARCHAR(255) </a:t>
            </a:r>
            <a:r>
              <a:rPr lang="en-US" b="1" dirty="0" smtClean="0"/>
              <a:t>DEFAULT</a:t>
            </a:r>
            <a:r>
              <a:rPr lang="en-US" dirty="0" smtClean="0"/>
              <a:t> ’32’;</a:t>
            </a:r>
          </a:p>
          <a:p>
            <a:r>
              <a:rPr lang="ru-RU" dirty="0" smtClean="0"/>
              <a:t>Присвоение значений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b="1" dirty="0" smtClean="0"/>
              <a:t>SET </a:t>
            </a:r>
            <a:r>
              <a:rPr lang="en-US" dirty="0" err="1" smtClean="0"/>
              <a:t>myvariable</a:t>
            </a:r>
            <a:r>
              <a:rPr lang="en-US" dirty="0" smtClean="0"/>
              <a:t> = ‘</a:t>
            </a:r>
            <a:r>
              <a:rPr lang="en-US" dirty="0" err="1" smtClean="0"/>
              <a:t>asddsa</a:t>
            </a:r>
            <a:r>
              <a:rPr lang="en-US" dirty="0" smtClean="0"/>
              <a:t>’;</a:t>
            </a:r>
          </a:p>
          <a:p>
            <a:pPr marL="0" indent="0">
              <a:buNone/>
            </a:pPr>
            <a:r>
              <a:rPr lang="en-US" b="1" dirty="0" smtClean="0"/>
              <a:t>           SET </a:t>
            </a:r>
            <a:r>
              <a:rPr lang="en-US" dirty="0" err="1" smtClean="0"/>
              <a:t>myvariable</a:t>
            </a:r>
            <a:r>
              <a:rPr lang="en-US" dirty="0" smtClean="0"/>
              <a:t> = </a:t>
            </a:r>
            <a:r>
              <a:rPr lang="en-US" dirty="0" err="1" smtClean="0"/>
              <a:t>my_super_function</a:t>
            </a:r>
            <a:r>
              <a:rPr lang="en-US" dirty="0" smtClean="0"/>
              <a:t>(321, </a:t>
            </a:r>
            <a:r>
              <a:rPr lang="en-US" dirty="0" err="1" smtClean="0"/>
              <a:t>myvariable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b="1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019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Вложенные блоки </a:t>
            </a:r>
            <a:r>
              <a:rPr lang="en-US" dirty="0" smtClean="0"/>
              <a:t>BEGIN..END</a:t>
            </a:r>
          </a:p>
          <a:p>
            <a:r>
              <a:rPr lang="en-US" dirty="0" smtClean="0"/>
              <a:t>IF</a:t>
            </a:r>
          </a:p>
          <a:p>
            <a:r>
              <a:rPr lang="ru-RU" dirty="0" smtClean="0"/>
              <a:t>Циклы</a:t>
            </a:r>
            <a:r>
              <a:rPr lang="en-US" dirty="0" smtClean="0"/>
              <a:t>: LOOP</a:t>
            </a:r>
            <a:r>
              <a:rPr lang="ru-RU" dirty="0" smtClean="0"/>
              <a:t>, </a:t>
            </a:r>
            <a:r>
              <a:rPr lang="en-US" dirty="0" smtClean="0"/>
              <a:t>WHILE, REPEAT..UNTIL</a:t>
            </a:r>
            <a:endParaRPr lang="ru-RU" dirty="0" smtClean="0"/>
          </a:p>
          <a:p>
            <a:r>
              <a:rPr lang="ru-RU" b="1" dirty="0" smtClean="0"/>
              <a:t>и др.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64436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Хранимые процедуры и функции</a:t>
            </a:r>
            <a:endParaRPr lang="en-US" dirty="0" smtClean="0"/>
          </a:p>
          <a:p>
            <a:r>
              <a:rPr lang="ru-RU" dirty="0" smtClean="0"/>
              <a:t>Триггеры</a:t>
            </a:r>
            <a:endParaRPr lang="en-US" dirty="0" smtClean="0"/>
          </a:p>
          <a:p>
            <a:r>
              <a:rPr lang="ru-RU" dirty="0" smtClean="0"/>
              <a:t>Курсоры</a:t>
            </a:r>
            <a:endParaRPr lang="en-US" dirty="0" smtClean="0"/>
          </a:p>
          <a:p>
            <a:r>
              <a:rPr lang="ru-RU" dirty="0" smtClean="0"/>
              <a:t>Представления </a:t>
            </a:r>
            <a:r>
              <a:rPr lang="en-US" dirty="0" smtClean="0"/>
              <a:t>(View)</a:t>
            </a:r>
          </a:p>
          <a:p>
            <a:r>
              <a:rPr lang="en-US"/>
              <a:t>Information </a:t>
            </a:r>
            <a:r>
              <a:rPr lang="en-US" smtClean="0"/>
              <a:t>Schema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8896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95371"/>
            <a:ext cx="10515600" cy="368159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a = ''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THEN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haveAllVariables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ELSEIF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b = ''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THEN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haveAllVariables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26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a = ‘’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THEN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BEGIN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haveAllVariables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mytable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col1 = NULL;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ELSEIF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b = ‘’</a:t>
            </a: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THEN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BEGIN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haveAllVariables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#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пошло-поехало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IF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70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</a:t>
            </a:r>
            <a:r>
              <a:rPr lang="en-US" dirty="0" smtClean="0"/>
              <a:t> WHILE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&lt;=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DO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  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CONCAT(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x, ',');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  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x = x + 1; </a:t>
            </a:r>
          </a:p>
          <a:p>
            <a:pPr marL="0" indent="0" fontAlgn="base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358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</a:t>
            </a:r>
            <a:r>
              <a:rPr lang="en-US" dirty="0" smtClean="0"/>
              <a:t> REPEAT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REPEAT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CONCAT(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x,',');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x = x + 1; </a:t>
            </a: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UNTIL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(x &gt; 5)</a:t>
            </a: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REPEAT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652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LEAVE </a:t>
            </a:r>
            <a:r>
              <a:rPr lang="ru-RU" dirty="0" smtClean="0"/>
              <a:t>и </a:t>
            </a:r>
            <a:r>
              <a:rPr lang="en-US" dirty="0" smtClean="0"/>
              <a:t>ITERATE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6795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LEAVE</a:t>
            </a:r>
            <a:r>
              <a:rPr lang="en-US" dirty="0" smtClean="0"/>
              <a:t> – </a:t>
            </a:r>
            <a:r>
              <a:rPr lang="ru-RU" dirty="0" smtClean="0"/>
              <a:t>аналог </a:t>
            </a:r>
            <a:r>
              <a:rPr lang="en-US" dirty="0" smtClean="0"/>
              <a:t>break: </a:t>
            </a:r>
            <a:r>
              <a:rPr lang="ru-RU" dirty="0" smtClean="0"/>
              <a:t>остановить итерацию и покинуть тело цикла</a:t>
            </a:r>
          </a:p>
          <a:p>
            <a:r>
              <a:rPr lang="en-US" b="1" dirty="0" smtClean="0"/>
              <a:t>ITERATE</a:t>
            </a:r>
            <a:r>
              <a:rPr lang="en-US" dirty="0" smtClean="0"/>
              <a:t> – </a:t>
            </a:r>
            <a:r>
              <a:rPr lang="ru-RU" dirty="0" smtClean="0"/>
              <a:t>аналог </a:t>
            </a:r>
            <a:r>
              <a:rPr lang="en-US" dirty="0" smtClean="0"/>
              <a:t>continue: </a:t>
            </a:r>
            <a:r>
              <a:rPr lang="ru-RU" dirty="0" smtClean="0"/>
              <a:t>остановить текущую итерацию и начать следующую.</a:t>
            </a:r>
            <a:endParaRPr lang="ru-RU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228515"/>
            <a:ext cx="10515600" cy="3548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mylabel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REPEAT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CONCAT(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x,',');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LENGTH(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&gt; 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LEAVE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mylabel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END IF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UNTIL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(x &gt; 5)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REPEAT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706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</a:t>
            </a:r>
            <a:r>
              <a:rPr lang="en-US" dirty="0" smtClean="0"/>
              <a:t> LOOP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loop_label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x &gt; 10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LEAVE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loop_label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x = x + 1;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(x mod 2)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ITERATE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loop_label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CONCAT(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x,',');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46034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Есть хранимая функция в БД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Существующий код вашей программы постоянно дергает эту функцию с тремя параметрами типа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Пришло время поменять хранимую процедуру</a:t>
            </a:r>
            <a:r>
              <a:rPr lang="en-US" dirty="0" smtClean="0"/>
              <a:t>: </a:t>
            </a:r>
            <a:r>
              <a:rPr lang="ru-RU" dirty="0" smtClean="0"/>
              <a:t>теперь она принимает только два параметра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??????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440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Курсоры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dirty="0" smtClean="0"/>
              <a:t>Итератор по результатам выполнения запроса</a:t>
            </a:r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  <a:p>
            <a:pPr marL="0" indent="0" fontAlgn="base">
              <a:buNone/>
            </a:pPr>
            <a:r>
              <a:rPr lang="en-US" dirty="0" smtClean="0"/>
              <a:t>MySQL:</a:t>
            </a:r>
          </a:p>
          <a:p>
            <a:pPr fontAlgn="base"/>
            <a:r>
              <a:rPr lang="ru-RU" dirty="0"/>
              <a:t>Только чтение</a:t>
            </a:r>
          </a:p>
          <a:p>
            <a:pPr fontAlgn="base"/>
            <a:r>
              <a:rPr lang="ru-RU" dirty="0" smtClean="0"/>
              <a:t>Передвижение только вперед</a:t>
            </a:r>
          </a:p>
        </p:txBody>
      </p:sp>
    </p:spTree>
    <p:extLst>
      <p:ext uri="{BB962C8B-B14F-4D97-AF65-F5344CB8AC3E}">
        <p14:creationId xmlns:p14="http://schemas.microsoft.com/office/powerpoint/2010/main" val="286700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DECLARE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имя_курсора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CURSOR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выборка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имя_курсора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/>
              <a:t>FETCH</a:t>
            </a:r>
            <a:r>
              <a:rPr lang="en-US" dirty="0"/>
              <a:t> </a:t>
            </a:r>
            <a:r>
              <a:rPr lang="ru-RU" dirty="0" err="1" smtClean="0"/>
              <a:t>имя_курсора</a:t>
            </a:r>
            <a:r>
              <a:rPr lang="en-US" dirty="0" smtClean="0"/>
              <a:t> </a:t>
            </a:r>
            <a:r>
              <a:rPr lang="en-US" b="1" dirty="0"/>
              <a:t>INTO</a:t>
            </a:r>
            <a:r>
              <a:rPr lang="en-US" dirty="0"/>
              <a:t> </a:t>
            </a:r>
            <a:r>
              <a:rPr lang="ru-RU" dirty="0" err="1" smtClean="0"/>
              <a:t>список_переменных</a:t>
            </a:r>
            <a:r>
              <a:rPr lang="en-US" dirty="0" smtClean="0"/>
              <a:t>;</a:t>
            </a:r>
            <a:endParaRPr lang="ru-RU" dirty="0" smtClean="0"/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CLOSE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имя_курсора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2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DECLARE CONTINUE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HANDLER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FOUND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done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50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Хранимые процедуры, функции и триггеры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MySQL</a:t>
            </a:r>
          </a:p>
          <a:p>
            <a:r>
              <a:rPr lang="ru-RU" dirty="0" smtClean="0"/>
              <a:t>Расширение языка для хранения и выполнения микропрограмм на стороне сервера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439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6209223"/>
              </p:ext>
            </p:extLst>
          </p:nvPr>
        </p:nvGraphicFramePr>
        <p:xfrm>
          <a:off x="668775" y="166407"/>
          <a:ext cx="9448348" cy="3617028"/>
        </p:xfrm>
        <a:graphic>
          <a:graphicData uri="http://schemas.openxmlformats.org/drawingml/2006/table">
            <a:tbl>
              <a:tblPr/>
              <a:tblGrid>
                <a:gridCol w="493514"/>
                <a:gridCol w="8954834"/>
              </a:tblGrid>
              <a:tr h="3617028">
                <a:tc>
                  <a:txBody>
                    <a:bodyPr/>
                    <a:lstStyle/>
                    <a:p>
                      <a:pPr algn="r" fontAlgn="base"/>
                      <a:r>
                        <a:rPr lang="ru-RU" dirty="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ru-RU" dirty="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ru-RU" dirty="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ru-RU" dirty="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ru-RU" dirty="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ru-RU" dirty="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ru-RU" dirty="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ru-RU" dirty="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  <a:p>
                      <a:pPr algn="r" fontAlgn="base"/>
                      <a:r>
                        <a:rPr lang="ru-RU" dirty="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  <a:p>
                      <a:pPr algn="r" fontAlgn="base"/>
                      <a:r>
                        <a:rPr lang="ru-RU" dirty="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DECLARE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finished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INTEGER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DEFAULT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99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DECLARE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email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varchar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dirty="0">
                          <a:solidFill>
                            <a:srgbClr val="0099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255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DEFAULT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""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i="1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 declare cursor for employee email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dirty="0" err="1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DEClARE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email_cursor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CURSOR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SELECT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email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FROM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employees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i="1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 declare NOT FOUND handler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DECLARE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CONTINUE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HANDLER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FOUND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finished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dirty="0">
                          <a:solidFill>
                            <a:srgbClr val="0099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55998" y="3336613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6FE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email_cursor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817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84156"/>
              </p:ext>
            </p:extLst>
          </p:nvPr>
        </p:nvGraphicFramePr>
        <p:xfrm>
          <a:off x="568107" y="769434"/>
          <a:ext cx="8248722" cy="3444240"/>
        </p:xfrm>
        <a:graphic>
          <a:graphicData uri="http://schemas.openxmlformats.org/drawingml/2006/table">
            <a:tbl>
              <a:tblPr/>
              <a:tblGrid>
                <a:gridCol w="430855"/>
                <a:gridCol w="7817867"/>
              </a:tblGrid>
              <a:tr h="3240504">
                <a:tc>
                  <a:txBody>
                    <a:bodyPr/>
                    <a:lstStyle/>
                    <a:p>
                      <a:pPr algn="r" fontAlgn="base"/>
                      <a:r>
                        <a:rPr lang="ru-RU" sz="2000" dirty="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ru-RU" sz="2000" dirty="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ru-RU" sz="2000" dirty="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ru-RU" sz="2000" dirty="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ru-RU" sz="2000" dirty="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ru-RU" sz="2000" dirty="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ru-RU" sz="2000" dirty="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ru-RU" sz="2000" dirty="0" smtClean="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en-US" sz="2000" dirty="0" smtClean="0">
                        <a:solidFill>
                          <a:srgbClr val="AAAAAA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r" fontAlgn="base"/>
                      <a:r>
                        <a:rPr lang="en-US" sz="2000" dirty="0" smtClean="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  <a:p>
                      <a:pPr algn="r" fontAlgn="base"/>
                      <a:endParaRPr lang="en-US" sz="2000" dirty="0" smtClean="0">
                        <a:solidFill>
                          <a:srgbClr val="AAAAAA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r" fontAlgn="base"/>
                      <a:endParaRPr lang="ru-RU" sz="2000" dirty="0">
                        <a:solidFill>
                          <a:srgbClr val="AAAAAA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get_email</a:t>
                      </a:r>
                      <a:r>
                        <a:rPr lang="en-US" sz="2000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LOOP</a:t>
                      </a:r>
                    </a:p>
                    <a:p>
                      <a:pPr algn="l" fontAlgn="base"/>
                      <a:r>
                        <a:rPr lang="en-US" sz="2000" dirty="0" smtClean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FETCH</a:t>
                      </a:r>
                      <a:r>
                        <a:rPr lang="en-US" sz="2000" dirty="0" smtClean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email_cursor</a:t>
                      </a:r>
                      <a:r>
                        <a:rPr lang="en-US" sz="2000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INTO</a:t>
                      </a:r>
                      <a:r>
                        <a:rPr lang="en-US" sz="2000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v_email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sz="2000" dirty="0" smtClean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IF</a:t>
                      </a:r>
                      <a:r>
                        <a:rPr lang="en-US" sz="2000" dirty="0" smtClean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finished</a:t>
                      </a:r>
                      <a:r>
                        <a:rPr lang="en-US" sz="2000" dirty="0" smtClean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 </a:t>
                      </a:r>
                      <a:r>
                        <a:rPr lang="en-US" sz="2000" dirty="0" smtClean="0">
                          <a:solidFill>
                            <a:srgbClr val="0099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 smtClean="0">
                        <a:solidFill>
                          <a:srgbClr val="006FE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sz="2000" baseline="0" dirty="0" smtClean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en-US" sz="2000" dirty="0" smtClean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THEN</a:t>
                      </a:r>
                      <a:r>
                        <a:rPr lang="en-US" sz="2000" dirty="0" smtClean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LEAVE</a:t>
                      </a:r>
                      <a:r>
                        <a:rPr lang="en-US" sz="2000" dirty="0" smtClean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get_email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sz="2000" dirty="0" smtClean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END</a:t>
                      </a:r>
                      <a:r>
                        <a:rPr lang="en-US" sz="2000" dirty="0" smtClean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sz="2000" i="1" dirty="0" smtClean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-- </a:t>
                      </a:r>
                      <a:r>
                        <a:rPr lang="en-US" sz="2000" i="1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build email list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sz="2000" dirty="0" smtClean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SET</a:t>
                      </a:r>
                      <a:r>
                        <a:rPr lang="en-US" sz="2000" dirty="0" smtClean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email_list</a:t>
                      </a:r>
                      <a:r>
                        <a:rPr lang="en-US" sz="2000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CONCAT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v_email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email_list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sz="2000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</a:t>
                      </a:r>
                      <a:r>
                        <a:rPr lang="en-US" sz="2000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LOOP</a:t>
                      </a:r>
                      <a:r>
                        <a:rPr lang="en-US" sz="2000" dirty="0">
                          <a:solidFill>
                            <a:srgbClr val="006FE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get_email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algn="l" fontAlgn="base"/>
                      <a:endParaRPr lang="en-US" sz="2000" dirty="0" smtClean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 fontAlgn="base"/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17178" y="3747674"/>
            <a:ext cx="2864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CLOSE</a:t>
            </a:r>
            <a:r>
              <a:rPr lang="en-US" sz="2000" dirty="0">
                <a:solidFill>
                  <a:srgbClr val="006FE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email_cursor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5463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Представления (</a:t>
            </a:r>
            <a:r>
              <a:rPr lang="en-US" dirty="0" smtClean="0"/>
              <a:t>View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Виртуальная таблица</a:t>
            </a:r>
          </a:p>
          <a:p>
            <a:r>
              <a:rPr lang="ru-RU" dirty="0" smtClean="0"/>
              <a:t>Запрос на выборку, сохраненный в БД с определенным именем</a:t>
            </a:r>
          </a:p>
          <a:p>
            <a:r>
              <a:rPr lang="ru-RU" dirty="0" smtClean="0"/>
              <a:t>Можно работать с представлением, как с обычной таблицей</a:t>
            </a:r>
          </a:p>
        </p:txBody>
      </p:sp>
    </p:spTree>
    <p:extLst>
      <p:ext uri="{BB962C8B-B14F-4D97-AF65-F5344CB8AC3E}">
        <p14:creationId xmlns:p14="http://schemas.microsoft.com/office/powerpoint/2010/main" val="379667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418116" cy="4351338"/>
          </a:xfrm>
        </p:spPr>
        <p:txBody>
          <a:bodyPr/>
          <a:lstStyle/>
          <a:p>
            <a:r>
              <a:rPr lang="ru-RU" dirty="0" smtClean="0"/>
              <a:t>Может использоваться для упрощения запросов</a:t>
            </a:r>
          </a:p>
          <a:p>
            <a:r>
              <a:rPr lang="ru-RU" dirty="0" smtClean="0"/>
              <a:t>Можно разным пользователям предоставить доступ к разным </a:t>
            </a:r>
            <a:r>
              <a:rPr lang="en-US" dirty="0" smtClean="0"/>
              <a:t>view</a:t>
            </a:r>
          </a:p>
          <a:p>
            <a:endParaRPr lang="ru-RU" dirty="0" smtClean="0"/>
          </a:p>
          <a:p>
            <a:r>
              <a:rPr lang="ru-RU" dirty="0" smtClean="0"/>
              <a:t>Производительность падает</a:t>
            </a:r>
          </a:p>
          <a:p>
            <a:r>
              <a:rPr lang="ru-RU" dirty="0" smtClean="0"/>
              <a:t>Не всегда возможны операции изменения</a:t>
            </a:r>
            <a:r>
              <a:rPr lang="en-US" dirty="0" smtClean="0"/>
              <a:t>: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 DELETE INSERT</a:t>
            </a:r>
            <a:endParaRPr lang="ru-RU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06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Nonupdatable</a:t>
            </a:r>
            <a:r>
              <a:rPr lang="en-US" dirty="0" smtClean="0"/>
              <a:t> views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Aggregate functions (SUM(), MIN(), MAX(), COUNT(), and so forth)</a:t>
            </a:r>
          </a:p>
          <a:p>
            <a:r>
              <a:rPr lang="en-US" dirty="0" smtClean="0"/>
              <a:t>DISTINCT</a:t>
            </a:r>
            <a:endParaRPr lang="en-US" dirty="0"/>
          </a:p>
          <a:p>
            <a:r>
              <a:rPr lang="en-US" dirty="0" smtClean="0"/>
              <a:t>GROUP </a:t>
            </a:r>
            <a:r>
              <a:rPr lang="en-US" dirty="0"/>
              <a:t>BY</a:t>
            </a:r>
          </a:p>
          <a:p>
            <a:r>
              <a:rPr lang="en-US" dirty="0" smtClean="0"/>
              <a:t>HAVING</a:t>
            </a:r>
            <a:endParaRPr lang="en-US" dirty="0"/>
          </a:p>
          <a:p>
            <a:r>
              <a:rPr lang="en-US" dirty="0" smtClean="0"/>
              <a:t>UNION </a:t>
            </a:r>
            <a:r>
              <a:rPr lang="en-US" dirty="0"/>
              <a:t>or UNION ALL</a:t>
            </a:r>
          </a:p>
          <a:p>
            <a:r>
              <a:rPr lang="en-US" dirty="0" smtClean="0"/>
              <a:t>Subquery </a:t>
            </a:r>
            <a:r>
              <a:rPr lang="en-US" dirty="0"/>
              <a:t>in the select list (fails for INSERT, okay for UPDATE, DELETE)</a:t>
            </a:r>
          </a:p>
          <a:p>
            <a:r>
              <a:rPr lang="en-US" dirty="0" smtClean="0"/>
              <a:t>Certain </a:t>
            </a:r>
            <a:r>
              <a:rPr lang="en-US" dirty="0"/>
              <a:t>joins (see additional join discussion later in this section)</a:t>
            </a:r>
          </a:p>
          <a:p>
            <a:r>
              <a:rPr lang="en-US" dirty="0" smtClean="0"/>
              <a:t>Reference </a:t>
            </a:r>
            <a:r>
              <a:rPr lang="en-US" dirty="0"/>
              <a:t>to </a:t>
            </a:r>
            <a:r>
              <a:rPr lang="en-US" dirty="0" err="1"/>
              <a:t>nonupdatable</a:t>
            </a:r>
            <a:r>
              <a:rPr lang="en-US" dirty="0"/>
              <a:t> view in the FROM clause</a:t>
            </a:r>
          </a:p>
          <a:p>
            <a:r>
              <a:rPr lang="en-US" dirty="0" smtClean="0"/>
              <a:t>Subquery </a:t>
            </a:r>
            <a:r>
              <a:rPr lang="en-US" dirty="0"/>
              <a:t>in the WHERE clause that refers to a table in the FROM clause</a:t>
            </a:r>
          </a:p>
          <a:p>
            <a:r>
              <a:rPr lang="en-US" dirty="0" smtClean="0"/>
              <a:t>Refers </a:t>
            </a:r>
            <a:r>
              <a:rPr lang="en-US" dirty="0"/>
              <a:t>only to literal values (in this case, there is no underlying table to update)</a:t>
            </a:r>
          </a:p>
          <a:p>
            <a:r>
              <a:rPr lang="en-US" dirty="0" smtClean="0"/>
              <a:t>ALGORITHM </a:t>
            </a:r>
            <a:r>
              <a:rPr lang="en-US" dirty="0"/>
              <a:t>= TEMPTABLE (use of a temporary table always makes a view </a:t>
            </a:r>
            <a:r>
              <a:rPr lang="en-US" dirty="0" err="1"/>
              <a:t>nonupdatable</a:t>
            </a:r>
            <a:r>
              <a:rPr lang="en-US" dirty="0"/>
              <a:t>)</a:t>
            </a:r>
          </a:p>
          <a:p>
            <a:r>
              <a:rPr lang="en-US" dirty="0" smtClean="0"/>
              <a:t>Multiple </a:t>
            </a:r>
            <a:r>
              <a:rPr lang="en-US" dirty="0"/>
              <a:t>references to any column of a base table (fails for INSERT, okay for UPDATE, DELETE)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34186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6679"/>
            <a:ext cx="10515600" cy="516761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SalePerOrder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</a:p>
          <a:p>
            <a:pPr marL="0" indent="0" fontAlgn="base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orderNumber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 fontAlgn="base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   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quantityOrdered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priceEach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total</a:t>
            </a: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orderDetails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GROUP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orderNumber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ORDER BY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total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fontAlgn="base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SalePerOrder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total &gt; 322;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6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DROP VIEW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view_name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33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Schema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USE</a:t>
            </a:r>
            <a:r>
              <a:rPr lang="en-US" dirty="0" smtClean="0"/>
              <a:t> </a:t>
            </a:r>
            <a:r>
              <a:rPr lang="en-US" dirty="0" err="1" smtClean="0"/>
              <a:t>information_schema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ROUTINES</a:t>
            </a:r>
          </a:p>
          <a:p>
            <a:pPr marL="0" indent="0">
              <a:buNone/>
            </a:pPr>
            <a:r>
              <a:rPr lang="en-US" dirty="0" smtClean="0"/>
              <a:t>TABLES</a:t>
            </a:r>
          </a:p>
          <a:p>
            <a:pPr marL="0" indent="0">
              <a:buNone/>
            </a:pPr>
            <a:r>
              <a:rPr lang="en-US" dirty="0" smtClean="0"/>
              <a:t>TRIGGERS</a:t>
            </a:r>
          </a:p>
          <a:p>
            <a:pPr marL="0" indent="0">
              <a:buNone/>
            </a:pPr>
            <a:r>
              <a:rPr lang="en-US" dirty="0" smtClean="0"/>
              <a:t>VIEWS</a:t>
            </a:r>
          </a:p>
          <a:p>
            <a:pPr marL="0" indent="0">
              <a:buNone/>
            </a:pPr>
            <a:r>
              <a:rPr lang="en-US" dirty="0" smtClean="0"/>
              <a:t>USER_PRIVILEGES</a:t>
            </a:r>
          </a:p>
          <a:p>
            <a:pPr marL="0" indent="0">
              <a:buNone/>
            </a:pPr>
            <a:r>
              <a:rPr lang="en-US" dirty="0" smtClean="0"/>
              <a:t>PROCESSLIST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0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98414" y="215423"/>
            <a:ext cx="84449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TABLE_SCHEMA,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(*)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count_tables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SUM(DATA_LENGTH+INDEX_LENGTH)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</a:p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INFORMATION_SCHEMA.TABLES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TABLE_SCHEMA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', 'INFORMATION_SCHEMA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')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ENGINE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TABLE_SCHEMA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ENGINE;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8414" y="4319802"/>
            <a:ext cx="999688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+--------------+--------------+----------+------------+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TABLE_SCHEMA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count_tables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size     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index_size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+--------------+--------------+----------+------------+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test  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|       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 | 12140544 |          0 |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world 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|       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 |  4734976 |          0 |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world 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|       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 | 10665303 |    4457472 |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+--------------+--------------+----------+------------+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58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ROUTINE_NAME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INFORMATION_SCHEMA.ROUTINES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ROUTINE_TYPE = 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PROCEDURE" 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ROUTINE_SCHEMA =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dbname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45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Процедуры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Можно только вызвать</a:t>
            </a:r>
            <a:r>
              <a:rPr lang="en-US" dirty="0" smtClean="0"/>
              <a:t> – </a:t>
            </a:r>
            <a:r>
              <a:rPr lang="ru-RU" dirty="0" smtClean="0"/>
              <a:t>не возвращает значение *</a:t>
            </a:r>
          </a:p>
          <a:p>
            <a:r>
              <a:rPr lang="ru-RU" dirty="0" smtClean="0"/>
              <a:t>Вызов процедуры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CALL </a:t>
            </a:r>
            <a:r>
              <a:rPr lang="en-US" dirty="0" err="1" smtClean="0"/>
              <a:t>my_super_procedure_name</a:t>
            </a:r>
            <a:r>
              <a:rPr lang="en-US" dirty="0" smtClean="0"/>
              <a:t>(param1, param2)</a:t>
            </a:r>
            <a:r>
              <a:rPr lang="en-US" b="1" dirty="0" smtClean="0"/>
              <a:t>;</a:t>
            </a:r>
          </a:p>
          <a:p>
            <a:pPr marL="0" indent="0"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03962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Prepared statements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Уменьшение затрат на разбор, интерпретацию и выполнение запроса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Защита от </a:t>
            </a:r>
            <a:r>
              <a:rPr lang="en-US" dirty="0" smtClean="0"/>
              <a:t>SQL - </a:t>
            </a:r>
            <a:r>
              <a:rPr lang="ru-RU" dirty="0" smtClean="0"/>
              <a:t>инъекций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036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PREPARE</a:t>
            </a:r>
            <a:r>
              <a:rPr lang="en-US" sz="3200" dirty="0" smtClean="0"/>
              <a:t> &lt;</a:t>
            </a:r>
            <a:r>
              <a:rPr lang="ru-RU" sz="3200" dirty="0" smtClean="0"/>
              <a:t>название</a:t>
            </a:r>
            <a:r>
              <a:rPr lang="en-US" sz="3200" dirty="0" smtClean="0"/>
              <a:t>&gt;</a:t>
            </a:r>
            <a:r>
              <a:rPr lang="ru-RU" sz="3200" dirty="0" smtClean="0"/>
              <a:t> </a:t>
            </a:r>
            <a:r>
              <a:rPr lang="en-US" sz="3200" b="1" dirty="0" smtClean="0"/>
              <a:t>FROM</a:t>
            </a:r>
            <a:r>
              <a:rPr lang="en-US" sz="3200" dirty="0" smtClean="0"/>
              <a:t> &lt;</a:t>
            </a:r>
            <a:r>
              <a:rPr lang="ru-RU" sz="3200" dirty="0" smtClean="0"/>
              <a:t>строка запроса</a:t>
            </a:r>
            <a:r>
              <a:rPr lang="en-US" sz="3200" dirty="0" smtClean="0"/>
              <a:t>&gt;;</a:t>
            </a:r>
          </a:p>
          <a:p>
            <a:pPr marL="0" indent="0">
              <a:buNone/>
            </a:pPr>
            <a:r>
              <a:rPr lang="en-US" sz="3200" b="1" dirty="0" smtClean="0"/>
              <a:t>EXECUTE</a:t>
            </a:r>
            <a:r>
              <a:rPr lang="en-US" sz="3200" dirty="0" smtClean="0"/>
              <a:t> &lt;</a:t>
            </a:r>
            <a:r>
              <a:rPr lang="ru-RU" sz="3200" dirty="0" smtClean="0"/>
              <a:t>название</a:t>
            </a:r>
            <a:r>
              <a:rPr lang="en-US" sz="3200" dirty="0" smtClean="0"/>
              <a:t>&gt;</a:t>
            </a:r>
            <a:r>
              <a:rPr lang="ru-RU" sz="3200" dirty="0" smtClean="0"/>
              <a:t> </a:t>
            </a:r>
            <a:r>
              <a:rPr lang="en-US" sz="3200" b="1" dirty="0" smtClean="0"/>
              <a:t>USING</a:t>
            </a:r>
            <a:r>
              <a:rPr lang="en-US" sz="3200" dirty="0" smtClean="0"/>
              <a:t> &lt;</a:t>
            </a:r>
            <a:r>
              <a:rPr lang="ru-RU" sz="3200" dirty="0" smtClean="0"/>
              <a:t>переменные сессии</a:t>
            </a:r>
            <a:r>
              <a:rPr lang="en-US" sz="3200" dirty="0" smtClean="0"/>
              <a:t>&gt;;</a:t>
            </a:r>
            <a:endParaRPr lang="ru-RU" sz="3200" dirty="0" smtClean="0"/>
          </a:p>
          <a:p>
            <a:pPr marL="0" indent="0">
              <a:buNone/>
            </a:pPr>
            <a:r>
              <a:rPr lang="en-US" sz="3200" b="1" dirty="0" smtClean="0"/>
              <a:t>DEALLOCATE</a:t>
            </a:r>
            <a:r>
              <a:rPr lang="en-US" sz="3200" dirty="0" smtClean="0"/>
              <a:t> </a:t>
            </a:r>
            <a:r>
              <a:rPr lang="en-US" sz="3200" b="1" dirty="0" smtClean="0"/>
              <a:t>PREPARE</a:t>
            </a:r>
            <a:r>
              <a:rPr lang="en-US" sz="3200" dirty="0" smtClean="0"/>
              <a:t> &lt;</a:t>
            </a:r>
            <a:r>
              <a:rPr lang="ru-RU" sz="3200" dirty="0" smtClean="0"/>
              <a:t>название</a:t>
            </a:r>
            <a:r>
              <a:rPr lang="en-US" sz="3200" dirty="0" smtClean="0"/>
              <a:t>&gt;</a:t>
            </a:r>
            <a:r>
              <a:rPr lang="en-US" sz="3200" dirty="0"/>
              <a:t>;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10850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PREPARE</a:t>
            </a:r>
            <a:r>
              <a:rPr lang="en-US" sz="3200" dirty="0" smtClean="0"/>
              <a:t> </a:t>
            </a:r>
            <a:r>
              <a:rPr lang="en-US" sz="3200" dirty="0" err="1" smtClean="0"/>
              <a:t>stmt</a:t>
            </a:r>
            <a:r>
              <a:rPr lang="en-US" sz="3200" dirty="0" smtClean="0"/>
              <a:t> </a:t>
            </a:r>
            <a:r>
              <a:rPr lang="en-US" sz="3200" b="1" dirty="0" smtClean="0"/>
              <a:t>FROM</a:t>
            </a:r>
            <a:r>
              <a:rPr lang="en-US" sz="3200" dirty="0" smtClean="0"/>
              <a:t> ‘UPDATE </a:t>
            </a:r>
            <a:r>
              <a:rPr lang="en-US" sz="3200" dirty="0" err="1" smtClean="0"/>
              <a:t>mytable</a:t>
            </a:r>
            <a:r>
              <a:rPr lang="en-US" sz="3200" dirty="0" smtClean="0"/>
              <a:t> SET col1 = </a:t>
            </a:r>
            <a:r>
              <a:rPr lang="en-US" sz="3200" b="1" dirty="0" smtClean="0"/>
              <a:t>?</a:t>
            </a:r>
            <a:r>
              <a:rPr lang="en-US" sz="3200" dirty="0" smtClean="0"/>
              <a:t>, col2 = </a:t>
            </a:r>
            <a:r>
              <a:rPr lang="en-US" sz="3200" b="1" dirty="0" smtClean="0"/>
              <a:t>?</a:t>
            </a:r>
            <a:r>
              <a:rPr lang="en-US" sz="3200" dirty="0" smtClean="0"/>
              <a:t>’;</a:t>
            </a:r>
          </a:p>
          <a:p>
            <a:pPr marL="0" indent="0">
              <a:buNone/>
            </a:pPr>
            <a:r>
              <a:rPr lang="en-US" sz="3200" b="1" dirty="0" smtClean="0"/>
              <a:t>EXECUTE</a:t>
            </a:r>
            <a:r>
              <a:rPr lang="en-US" sz="3200" dirty="0" smtClean="0"/>
              <a:t> </a:t>
            </a:r>
            <a:r>
              <a:rPr lang="en-US" sz="3200" dirty="0" err="1" smtClean="0"/>
              <a:t>stmt</a:t>
            </a:r>
            <a:r>
              <a:rPr lang="ru-RU" sz="3200" dirty="0" smtClean="0"/>
              <a:t> </a:t>
            </a:r>
            <a:r>
              <a:rPr lang="en-US" sz="3200" b="1" dirty="0" smtClean="0"/>
              <a:t>USING</a:t>
            </a:r>
            <a:r>
              <a:rPr lang="en-US" sz="3200" dirty="0" smtClean="0"/>
              <a:t> @val1, @val2;</a:t>
            </a:r>
            <a:endParaRPr lang="ru-RU" sz="3200" dirty="0" smtClean="0"/>
          </a:p>
          <a:p>
            <a:pPr marL="0" indent="0">
              <a:buNone/>
            </a:pPr>
            <a:r>
              <a:rPr lang="en-US" sz="3200" b="1" dirty="0" smtClean="0"/>
              <a:t>DEALLOCATE</a:t>
            </a:r>
            <a:r>
              <a:rPr lang="en-US" sz="3200" dirty="0" smtClean="0"/>
              <a:t> </a:t>
            </a:r>
            <a:r>
              <a:rPr lang="en-US" sz="3200" b="1" dirty="0" smtClean="0"/>
              <a:t>PREPARE</a:t>
            </a:r>
            <a:r>
              <a:rPr lang="en-US" sz="3200" dirty="0" smtClean="0"/>
              <a:t> </a:t>
            </a:r>
            <a:r>
              <a:rPr lang="en-US" sz="3200" dirty="0" err="1" smtClean="0"/>
              <a:t>stmt</a:t>
            </a:r>
            <a:r>
              <a:rPr lang="en-US" sz="3200" dirty="0" smtClean="0"/>
              <a:t>;</a:t>
            </a:r>
            <a:endParaRPr lang="ru-RU" sz="3200" dirty="0" smtClean="0"/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2730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SET </a:t>
            </a:r>
            <a:r>
              <a:rPr lang="en-US" dirty="0" smtClean="0"/>
              <a:t>@query = CONCAT_WS(‘ \n‘,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‘SELECT *’,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‘FROM’,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/>
              <a:t>IF</a:t>
            </a:r>
            <a:r>
              <a:rPr lang="en-US" dirty="0" smtClean="0"/>
              <a:t>(1 = true, ‘table1’, ‘table2’),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‘WHERE id &gt; ? AND title LIKE ?’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PREPARE</a:t>
            </a:r>
            <a:r>
              <a:rPr lang="en-US" dirty="0" smtClean="0"/>
              <a:t> </a:t>
            </a:r>
            <a:r>
              <a:rPr lang="en-US" dirty="0" err="1" smtClean="0"/>
              <a:t>stmt</a:t>
            </a:r>
            <a:r>
              <a:rPr lang="en-US" dirty="0" smtClean="0"/>
              <a:t> </a:t>
            </a:r>
            <a:r>
              <a:rPr lang="en-US" b="1" dirty="0" smtClean="0"/>
              <a:t>FROM</a:t>
            </a:r>
            <a:r>
              <a:rPr lang="en-US" dirty="0" smtClean="0"/>
              <a:t> @query;</a:t>
            </a:r>
          </a:p>
          <a:p>
            <a:pPr marL="0" indent="0">
              <a:buNone/>
            </a:pPr>
            <a:r>
              <a:rPr lang="en-US" b="1" dirty="0" smtClean="0"/>
              <a:t>EXECUTE</a:t>
            </a:r>
            <a:r>
              <a:rPr lang="en-US" dirty="0" smtClean="0"/>
              <a:t> </a:t>
            </a:r>
            <a:r>
              <a:rPr lang="en-US" dirty="0" err="1" smtClean="0"/>
              <a:t>stmt</a:t>
            </a:r>
            <a:r>
              <a:rPr lang="ru-RU" dirty="0" smtClean="0"/>
              <a:t> </a:t>
            </a:r>
            <a:r>
              <a:rPr lang="en-US" b="1" dirty="0" smtClean="0"/>
              <a:t>USING</a:t>
            </a:r>
            <a:r>
              <a:rPr lang="en-US" dirty="0" smtClean="0"/>
              <a:t> @val1, @val2;</a:t>
            </a:r>
            <a:endParaRPr lang="ru-RU" dirty="0" smtClean="0"/>
          </a:p>
          <a:p>
            <a:pPr marL="0" indent="0">
              <a:buNone/>
            </a:pPr>
            <a:r>
              <a:rPr lang="en-US" b="1" dirty="0" smtClean="0"/>
              <a:t>DEALLOCATE</a:t>
            </a:r>
            <a:r>
              <a:rPr lang="en-US" dirty="0" smtClean="0"/>
              <a:t> </a:t>
            </a:r>
            <a:r>
              <a:rPr lang="en-US" b="1" dirty="0" smtClean="0"/>
              <a:t>PREPARE</a:t>
            </a:r>
            <a:r>
              <a:rPr lang="en-US" dirty="0" smtClean="0"/>
              <a:t> </a:t>
            </a:r>
            <a:r>
              <a:rPr lang="en-US" dirty="0" err="1" smtClean="0"/>
              <a:t>stmt</a:t>
            </a:r>
            <a:r>
              <a:rPr lang="en-US" dirty="0" smtClean="0"/>
              <a:t>;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822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87111" y="3171121"/>
            <a:ext cx="11426205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stmt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pdo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4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prepare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"SELECT * FROM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WHERE USERNAME = ? AND PASSWORD = ?"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stmt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4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execute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546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безопасностью в СУБД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команды входят в стандарт </a:t>
            </a:r>
            <a:r>
              <a:rPr lang="en-US" dirty="0" smtClean="0"/>
              <a:t>SQL</a:t>
            </a:r>
          </a:p>
          <a:p>
            <a:r>
              <a:rPr lang="ru-RU" dirty="0" smtClean="0"/>
              <a:t>Основной элемент – </a:t>
            </a:r>
            <a:r>
              <a:rPr lang="ru-RU" i="1" dirty="0" err="1" smtClean="0"/>
              <a:t>привелегии</a:t>
            </a:r>
            <a:endParaRPr lang="en-US" i="1" dirty="0" smtClean="0"/>
          </a:p>
          <a:p>
            <a:endParaRPr lang="ru-RU" dirty="0" smtClean="0"/>
          </a:p>
          <a:p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93762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Привилегии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8256" y="1808534"/>
            <a:ext cx="5169493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Права на</a:t>
            </a:r>
            <a:r>
              <a:rPr lang="en-US" dirty="0" smtClean="0"/>
              <a:t>:</a:t>
            </a:r>
          </a:p>
          <a:p>
            <a:r>
              <a:rPr lang="en-US" dirty="0" smtClean="0"/>
              <a:t>SELECT</a:t>
            </a:r>
            <a:endParaRPr lang="ru-RU" dirty="0" smtClean="0"/>
          </a:p>
          <a:p>
            <a:r>
              <a:rPr lang="en-US" dirty="0" smtClean="0"/>
              <a:t>UPDATE</a:t>
            </a:r>
          </a:p>
          <a:p>
            <a:r>
              <a:rPr lang="en-US" dirty="0" smtClean="0"/>
              <a:t>DELETE</a:t>
            </a:r>
          </a:p>
          <a:p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09388" y="2354040"/>
            <a:ext cx="51694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CREATE</a:t>
            </a:r>
            <a:endParaRPr lang="ru-RU" dirty="0" smtClean="0"/>
          </a:p>
          <a:p>
            <a:r>
              <a:rPr lang="en-US" dirty="0" smtClean="0"/>
              <a:t>DROP</a:t>
            </a:r>
          </a:p>
          <a:p>
            <a:r>
              <a:rPr lang="en-US" dirty="0" smtClean="0"/>
              <a:t>CREATE ROUTINE</a:t>
            </a:r>
          </a:p>
          <a:p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15142" y="5805116"/>
            <a:ext cx="51694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ALL PRIVILEGES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602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58" y="347202"/>
            <a:ext cx="11852304" cy="58057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GRANT</a:t>
            </a:r>
            <a:r>
              <a:rPr lang="ru-RU" dirty="0"/>
              <a:t> &lt;список привилегий&gt; </a:t>
            </a:r>
            <a:r>
              <a:rPr lang="ru-RU" b="1" dirty="0"/>
              <a:t>ON</a:t>
            </a:r>
            <a:r>
              <a:rPr lang="ru-RU" dirty="0"/>
              <a:t> &lt;объект&gt; </a:t>
            </a:r>
            <a:r>
              <a:rPr lang="ru-RU" b="1" dirty="0"/>
              <a:t>TO</a:t>
            </a:r>
            <a:r>
              <a:rPr lang="ru-RU" dirty="0"/>
              <a:t> &lt;список пользователей</a:t>
            </a:r>
            <a:r>
              <a:rPr lang="ru-RU" dirty="0" smtClean="0"/>
              <a:t>&gt;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GRANT</a:t>
            </a:r>
            <a:r>
              <a:rPr lang="en-US" dirty="0"/>
              <a:t> SELECT, </a:t>
            </a:r>
            <a:r>
              <a:rPr lang="en-US" dirty="0" smtClean="0"/>
              <a:t>UPDATE </a:t>
            </a:r>
            <a:r>
              <a:rPr lang="en-US" b="1" dirty="0"/>
              <a:t>ON</a:t>
            </a:r>
            <a:r>
              <a:rPr lang="en-US" dirty="0"/>
              <a:t> </a:t>
            </a:r>
            <a:r>
              <a:rPr lang="en-US" dirty="0" err="1"/>
              <a:t>Anketa</a:t>
            </a:r>
            <a:r>
              <a:rPr lang="en-US" dirty="0"/>
              <a:t> </a:t>
            </a:r>
            <a:r>
              <a:rPr lang="en-US" b="1" dirty="0"/>
              <a:t>TO</a:t>
            </a:r>
            <a:r>
              <a:rPr lang="en-US" dirty="0"/>
              <a:t> </a:t>
            </a:r>
            <a:r>
              <a:rPr lang="en-US" dirty="0" err="1" smtClean="0"/>
              <a:t>Vova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GRANT</a:t>
            </a:r>
            <a:r>
              <a:rPr lang="en-US" dirty="0"/>
              <a:t> SELECT, </a:t>
            </a:r>
            <a:r>
              <a:rPr lang="en-US" dirty="0" smtClean="0"/>
              <a:t>UPDATE </a:t>
            </a:r>
            <a:r>
              <a:rPr lang="en-US" b="1" dirty="0"/>
              <a:t>ON</a:t>
            </a:r>
            <a:r>
              <a:rPr lang="en-US" dirty="0"/>
              <a:t> </a:t>
            </a:r>
            <a:r>
              <a:rPr lang="en-US" dirty="0" smtClean="0"/>
              <a:t>mybd.* </a:t>
            </a:r>
            <a:r>
              <a:rPr lang="en-US" b="1" dirty="0"/>
              <a:t>TO</a:t>
            </a:r>
            <a:r>
              <a:rPr lang="en-US" dirty="0"/>
              <a:t> </a:t>
            </a:r>
            <a:r>
              <a:rPr lang="en-US" dirty="0" err="1" smtClean="0"/>
              <a:t>Vova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GRANT</a:t>
            </a:r>
            <a:r>
              <a:rPr lang="en-US" dirty="0" smtClean="0"/>
              <a:t> ALL PRIVILEGES </a:t>
            </a:r>
            <a:r>
              <a:rPr lang="en-US" b="1" dirty="0" smtClean="0"/>
              <a:t>ON</a:t>
            </a:r>
            <a:r>
              <a:rPr lang="en-US" dirty="0" smtClean="0"/>
              <a:t> mybd.* </a:t>
            </a:r>
            <a:r>
              <a:rPr lang="en-US" b="1" dirty="0" smtClean="0"/>
              <a:t>TO</a:t>
            </a:r>
            <a:r>
              <a:rPr lang="en-US" dirty="0" smtClean="0"/>
              <a:t> </a:t>
            </a:r>
            <a:r>
              <a:rPr lang="en-US" dirty="0" err="1" smtClean="0"/>
              <a:t>Vova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GRANT</a:t>
            </a:r>
            <a:r>
              <a:rPr lang="en-US" dirty="0" smtClean="0"/>
              <a:t> ALL PRIVILEGES </a:t>
            </a:r>
            <a:r>
              <a:rPr lang="en-US" b="1" dirty="0" smtClean="0"/>
              <a:t>ON</a:t>
            </a:r>
            <a:r>
              <a:rPr lang="en-US" dirty="0" smtClean="0"/>
              <a:t> mybd.* </a:t>
            </a:r>
            <a:r>
              <a:rPr lang="en-US" b="1" dirty="0" smtClean="0"/>
              <a:t>TO</a:t>
            </a:r>
            <a:r>
              <a:rPr lang="en-US" dirty="0" smtClean="0"/>
              <a:t>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‘</a:t>
            </a:r>
            <a:r>
              <a:rPr lang="en-US" dirty="0" err="1" smtClean="0"/>
              <a:t>Vova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‘</a:t>
            </a:r>
            <a:r>
              <a:rPr lang="en-US" dirty="0" smtClean="0"/>
              <a:t>@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‘</a:t>
            </a:r>
            <a:r>
              <a:rPr lang="en-US" dirty="0" err="1" smtClean="0"/>
              <a:t>localhost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‘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GRANT</a:t>
            </a:r>
            <a:r>
              <a:rPr lang="en-US" dirty="0" smtClean="0"/>
              <a:t> ALL PRIVILEGES </a:t>
            </a:r>
            <a:r>
              <a:rPr lang="en-US" b="1" dirty="0" smtClean="0"/>
              <a:t>ON</a:t>
            </a:r>
            <a:r>
              <a:rPr lang="en-US" dirty="0" smtClean="0"/>
              <a:t> mybd.* </a:t>
            </a:r>
            <a:r>
              <a:rPr lang="en-US" b="1" dirty="0" smtClean="0"/>
              <a:t>TO</a:t>
            </a:r>
            <a:r>
              <a:rPr lang="en-US" dirty="0" smtClean="0"/>
              <a:t>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‘</a:t>
            </a:r>
            <a:r>
              <a:rPr lang="en-US" dirty="0" err="1" smtClean="0"/>
              <a:t>Vova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‘</a:t>
            </a:r>
            <a:r>
              <a:rPr lang="en-US" dirty="0" smtClean="0"/>
              <a:t>@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‘</a:t>
            </a:r>
            <a:r>
              <a:rPr lang="en-US" dirty="0" err="1" smtClean="0"/>
              <a:t>localhost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‘ </a:t>
            </a:r>
            <a:r>
              <a:rPr lang="en-US" b="1" dirty="0" smtClean="0">
                <a:cs typeface="Consolas" panose="020B0609020204030204" pitchFamily="49" charset="0"/>
              </a:rPr>
              <a:t>WITH</a:t>
            </a:r>
            <a:r>
              <a:rPr lang="en-US" dirty="0" smtClean="0">
                <a:cs typeface="Consolas" panose="020B0609020204030204" pitchFamily="49" charset="0"/>
              </a:rPr>
              <a:t> GRANT OPTION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20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14358" y="347202"/>
            <a:ext cx="11852304" cy="58057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REVOKE </a:t>
            </a:r>
            <a:r>
              <a:rPr lang="ru-RU" dirty="0" smtClean="0"/>
              <a:t>&lt;список привилегий&gt; </a:t>
            </a:r>
            <a:r>
              <a:rPr lang="ru-RU" b="1" dirty="0" smtClean="0"/>
              <a:t>ON</a:t>
            </a:r>
            <a:r>
              <a:rPr lang="ru-RU" dirty="0" smtClean="0"/>
              <a:t> &lt;объект&gt; </a:t>
            </a:r>
            <a:r>
              <a:rPr lang="en-US" b="1" dirty="0" smtClean="0"/>
              <a:t>FROM</a:t>
            </a:r>
            <a:r>
              <a:rPr lang="ru-RU" b="1" dirty="0" smtClean="0"/>
              <a:t> </a:t>
            </a:r>
            <a:r>
              <a:rPr lang="ru-RU" dirty="0" smtClean="0"/>
              <a:t>&lt;список пользователей&gt;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REVOKE</a:t>
            </a:r>
            <a:r>
              <a:rPr lang="en-US" dirty="0" smtClean="0"/>
              <a:t> SELECT, UPDATE </a:t>
            </a:r>
            <a:r>
              <a:rPr lang="en-US" b="1" dirty="0" smtClean="0"/>
              <a:t>ON</a:t>
            </a:r>
            <a:r>
              <a:rPr lang="en-US" dirty="0" smtClean="0"/>
              <a:t> </a:t>
            </a:r>
            <a:r>
              <a:rPr lang="en-US" dirty="0" err="1" smtClean="0"/>
              <a:t>Anketa</a:t>
            </a:r>
            <a:r>
              <a:rPr lang="en-US" dirty="0" smtClean="0"/>
              <a:t> </a:t>
            </a:r>
            <a:r>
              <a:rPr lang="en-US" b="1" dirty="0" smtClean="0"/>
              <a:t>FROM</a:t>
            </a:r>
            <a:r>
              <a:rPr lang="en-US" dirty="0" smtClean="0"/>
              <a:t> </a:t>
            </a:r>
            <a:r>
              <a:rPr lang="en-US" dirty="0" err="1" smtClean="0"/>
              <a:t>Vova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REVOKE</a:t>
            </a:r>
            <a:r>
              <a:rPr lang="en-US" dirty="0" smtClean="0"/>
              <a:t> SELECT, UPDATE </a:t>
            </a:r>
            <a:r>
              <a:rPr lang="en-US" b="1" dirty="0" smtClean="0"/>
              <a:t>ON</a:t>
            </a:r>
            <a:r>
              <a:rPr lang="en-US" dirty="0" smtClean="0"/>
              <a:t> mybd.* </a:t>
            </a:r>
            <a:r>
              <a:rPr lang="en-US" b="1" dirty="0" smtClean="0"/>
              <a:t>FROM</a:t>
            </a:r>
            <a:r>
              <a:rPr lang="en-US" dirty="0" smtClean="0"/>
              <a:t> </a:t>
            </a:r>
            <a:r>
              <a:rPr lang="en-US" dirty="0" err="1" smtClean="0"/>
              <a:t>Vova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REVOKE</a:t>
            </a:r>
            <a:r>
              <a:rPr lang="en-US" dirty="0" smtClean="0"/>
              <a:t> ALL PRIVILEGES </a:t>
            </a:r>
            <a:r>
              <a:rPr lang="en-US" b="1" dirty="0" smtClean="0"/>
              <a:t>ON</a:t>
            </a:r>
            <a:r>
              <a:rPr lang="en-US" dirty="0" smtClean="0"/>
              <a:t> mybd.* </a:t>
            </a:r>
            <a:r>
              <a:rPr lang="en-US" b="1" dirty="0" smtClean="0"/>
              <a:t>FROM</a:t>
            </a:r>
            <a:r>
              <a:rPr lang="en-US" dirty="0" smtClean="0"/>
              <a:t> </a:t>
            </a:r>
            <a:r>
              <a:rPr lang="en-US" dirty="0" err="1" smtClean="0"/>
              <a:t>Vova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REVOKE</a:t>
            </a:r>
            <a:r>
              <a:rPr lang="en-US" dirty="0" smtClean="0"/>
              <a:t> ALL PRIVILEGES </a:t>
            </a:r>
            <a:r>
              <a:rPr lang="en-US" b="1" dirty="0" smtClean="0"/>
              <a:t>ON</a:t>
            </a:r>
            <a:r>
              <a:rPr lang="en-US" dirty="0" smtClean="0"/>
              <a:t> mybd.* </a:t>
            </a:r>
            <a:r>
              <a:rPr lang="en-US" b="1" dirty="0" smtClean="0"/>
              <a:t>FROM</a:t>
            </a:r>
            <a:r>
              <a:rPr lang="en-US" dirty="0" smtClean="0"/>
              <a:t>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‘</a:t>
            </a:r>
            <a:r>
              <a:rPr lang="en-US" dirty="0" err="1" smtClean="0"/>
              <a:t>Vova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‘</a:t>
            </a:r>
            <a:r>
              <a:rPr lang="en-US" dirty="0" smtClean="0"/>
              <a:t>@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‘</a:t>
            </a:r>
            <a:r>
              <a:rPr lang="en-US" dirty="0" err="1" smtClean="0"/>
              <a:t>localhost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‘</a:t>
            </a:r>
            <a:r>
              <a:rPr lang="en-US" dirty="0" smtClean="0"/>
              <a:t>;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b="1" dirty="0" smtClean="0"/>
              <a:t>REVOKE </a:t>
            </a:r>
            <a:r>
              <a:rPr lang="en-US" dirty="0" smtClean="0"/>
              <a:t>GRANT_OPTION </a:t>
            </a:r>
            <a:r>
              <a:rPr lang="en-US" b="1" dirty="0" smtClean="0"/>
              <a:t>ON</a:t>
            </a:r>
            <a:r>
              <a:rPr lang="en-US" dirty="0" smtClean="0"/>
              <a:t> mybd.* </a:t>
            </a:r>
            <a:r>
              <a:rPr lang="en-US" b="1" dirty="0" smtClean="0"/>
              <a:t>FROM</a:t>
            </a:r>
            <a:r>
              <a:rPr lang="en-US" dirty="0" smtClean="0"/>
              <a:t>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‘</a:t>
            </a:r>
            <a:r>
              <a:rPr lang="en-US" dirty="0" err="1" smtClean="0"/>
              <a:t>Vova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‘</a:t>
            </a:r>
            <a:r>
              <a:rPr lang="en-US" dirty="0" smtClean="0"/>
              <a:t>@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‘</a:t>
            </a:r>
            <a:r>
              <a:rPr lang="en-US" dirty="0" err="1" smtClean="0"/>
              <a:t>localhost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‘;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27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Чем больше настроек безопасности, тем больше проверок будет выполнять СУБД перед выполнением запроса.</a:t>
            </a:r>
          </a:p>
          <a:p>
            <a:endParaRPr lang="ru-RU" dirty="0" smtClean="0"/>
          </a:p>
          <a:p>
            <a:r>
              <a:rPr lang="en-US" b="1" dirty="0" smtClean="0"/>
              <a:t>SHOW</a:t>
            </a:r>
            <a:r>
              <a:rPr lang="en-US" dirty="0" smtClean="0"/>
              <a:t> </a:t>
            </a:r>
            <a:r>
              <a:rPr lang="en-US" b="1" dirty="0" smtClean="0"/>
              <a:t>GRANTS</a:t>
            </a:r>
            <a:r>
              <a:rPr lang="en-US" dirty="0" smtClean="0"/>
              <a:t>;</a:t>
            </a:r>
          </a:p>
          <a:p>
            <a:r>
              <a:rPr lang="en-US" b="1" dirty="0" smtClean="0"/>
              <a:t>SHOW</a:t>
            </a:r>
            <a:r>
              <a:rPr lang="en-US" dirty="0" smtClean="0"/>
              <a:t> </a:t>
            </a:r>
            <a:r>
              <a:rPr lang="en-US" b="1" dirty="0" smtClean="0"/>
              <a:t>GRANTS FOR </a:t>
            </a:r>
            <a:r>
              <a:rPr lang="en-US" dirty="0" err="1" smtClean="0"/>
              <a:t>Vova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b="1" dirty="0" smtClean="0"/>
              <a:t>SHOW</a:t>
            </a:r>
            <a:r>
              <a:rPr lang="en-US" dirty="0" smtClean="0"/>
              <a:t> </a:t>
            </a:r>
            <a:r>
              <a:rPr lang="en-US" b="1" dirty="0" smtClean="0"/>
              <a:t>GRANTS FOR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‘</a:t>
            </a:r>
            <a:r>
              <a:rPr lang="en-US" dirty="0" err="1" smtClean="0"/>
              <a:t>Vova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‘</a:t>
            </a:r>
            <a:r>
              <a:rPr lang="en-US" dirty="0" smtClean="0"/>
              <a:t>@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‘</a:t>
            </a:r>
            <a:r>
              <a:rPr lang="en-US" dirty="0" err="1" smtClean="0"/>
              <a:t>localhost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‘</a:t>
            </a:r>
            <a:r>
              <a:rPr lang="en-US" dirty="0" smtClean="0"/>
              <a:t>;</a:t>
            </a:r>
            <a:endParaRPr lang="ru-RU" b="1" dirty="0" smtClean="0"/>
          </a:p>
          <a:p>
            <a:endParaRPr lang="ru-RU" b="1" dirty="0" smtClean="0"/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33067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CREATE</a:t>
            </a:r>
            <a:r>
              <a:rPr lang="en-US" dirty="0" smtClean="0"/>
              <a:t> </a:t>
            </a:r>
            <a:r>
              <a:rPr lang="en-US" b="1" dirty="0" smtClean="0"/>
              <a:t>PROCEDURE</a:t>
            </a:r>
            <a:r>
              <a:rPr lang="en-US" dirty="0" smtClean="0"/>
              <a:t> ‘</a:t>
            </a:r>
            <a:r>
              <a:rPr lang="en-US" dirty="0" err="1" smtClean="0"/>
              <a:t>my_super_procedure</a:t>
            </a:r>
            <a:r>
              <a:rPr lang="en-US" dirty="0" smtClean="0"/>
              <a:t>’ (param1 </a:t>
            </a:r>
            <a:r>
              <a:rPr lang="en-US" b="1" dirty="0" smtClean="0"/>
              <a:t>INT</a:t>
            </a:r>
            <a:r>
              <a:rPr lang="en-US" dirty="0" smtClean="0"/>
              <a:t>, param2 </a:t>
            </a:r>
            <a:r>
              <a:rPr lang="en-US" b="1" dirty="0" smtClean="0"/>
              <a:t>CHAR(5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ru-RU" i="1" dirty="0" smtClean="0"/>
              <a:t>ХАРАКТЕРИСТИКИ</a:t>
            </a:r>
            <a:endParaRPr lang="en-US" i="1" dirty="0" smtClean="0"/>
          </a:p>
          <a:p>
            <a:pPr marL="0" indent="0">
              <a:buNone/>
            </a:pPr>
            <a:r>
              <a:rPr lang="en-US" b="1" dirty="0" smtClean="0"/>
              <a:t>BEGIN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b="1" dirty="0" smtClean="0"/>
              <a:t>SET</a:t>
            </a:r>
            <a:r>
              <a:rPr lang="en-US" dirty="0" smtClean="0"/>
              <a:t> </a:t>
            </a:r>
            <a:r>
              <a:rPr lang="en-US" dirty="0" err="1" smtClean="0"/>
              <a:t>smth</a:t>
            </a:r>
            <a:r>
              <a:rPr lang="en-US" dirty="0" smtClean="0"/>
              <a:t> = 23;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b="1" dirty="0" smtClean="0"/>
              <a:t>UPDATE</a:t>
            </a:r>
            <a:r>
              <a:rPr lang="en-US" dirty="0" smtClean="0"/>
              <a:t> </a:t>
            </a:r>
            <a:r>
              <a:rPr lang="en-US" dirty="0" err="1" smtClean="0"/>
              <a:t>my_table</a:t>
            </a:r>
            <a:r>
              <a:rPr lang="en-US" dirty="0" smtClean="0"/>
              <a:t> </a:t>
            </a:r>
            <a:r>
              <a:rPr lang="en-US" b="1" dirty="0" smtClean="0"/>
              <a:t>SET</a:t>
            </a:r>
            <a:r>
              <a:rPr lang="en-US" dirty="0" smtClean="0"/>
              <a:t> col1 = </a:t>
            </a:r>
            <a:r>
              <a:rPr lang="en-US" dirty="0" err="1" smtClean="0"/>
              <a:t>smth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32213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36104"/>
            <a:ext cx="10515600" cy="554085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CREATE </a:t>
            </a:r>
            <a:r>
              <a:rPr lang="en-US" dirty="0" smtClean="0"/>
              <a:t> </a:t>
            </a:r>
            <a:r>
              <a:rPr lang="en-US" b="1" dirty="0" smtClean="0"/>
              <a:t>DEFINER</a:t>
            </a:r>
            <a:r>
              <a:rPr lang="en-US" dirty="0" smtClean="0"/>
              <a:t> ‘</a:t>
            </a:r>
            <a:r>
              <a:rPr lang="en-US" dirty="0" err="1" smtClean="0"/>
              <a:t>vova</a:t>
            </a:r>
            <a:r>
              <a:rPr lang="en-US" dirty="0" smtClean="0"/>
              <a:t>’@’localhost’  </a:t>
            </a:r>
            <a:r>
              <a:rPr lang="en-US" b="1" dirty="0" smtClean="0"/>
              <a:t>PROCEDURE</a:t>
            </a:r>
            <a:r>
              <a:rPr lang="en-US" dirty="0" smtClean="0"/>
              <a:t> </a:t>
            </a:r>
            <a:r>
              <a:rPr lang="en-US" dirty="0" err="1" smtClean="0"/>
              <a:t>my_super_proc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smtClean="0"/>
              <a:t>BEGIN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b="1" dirty="0" smtClean="0"/>
              <a:t>UPDATE</a:t>
            </a:r>
            <a:r>
              <a:rPr lang="en-US" dirty="0" smtClean="0"/>
              <a:t> table1 </a:t>
            </a:r>
            <a:r>
              <a:rPr lang="en-US" b="1" dirty="0" smtClean="0"/>
              <a:t>SET</a:t>
            </a:r>
            <a:r>
              <a:rPr lang="en-US" dirty="0" smtClean="0"/>
              <a:t> col1 = 32;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smtClean="0"/>
              <a:t>END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8115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DELIMITER</a:t>
            </a:r>
            <a:r>
              <a:rPr lang="ru-RU" b="1" dirty="0" smtClean="0"/>
              <a:t> </a:t>
            </a:r>
            <a:r>
              <a:rPr lang="ru-RU" dirty="0" err="1" smtClean="0"/>
              <a:t>новыйРазделитель</a:t>
            </a:r>
            <a:r>
              <a:rPr lang="en-US" dirty="0" err="1" smtClean="0"/>
              <a:t>Sql</a:t>
            </a:r>
            <a:r>
              <a:rPr lang="ru-RU" dirty="0" err="1" smtClean="0"/>
              <a:t>Комманд</a:t>
            </a:r>
            <a:r>
              <a:rPr lang="en-US" dirty="0" smtClean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en-US" b="1" dirty="0" smtClean="0"/>
              <a:t>DELIMITER</a:t>
            </a:r>
            <a:r>
              <a:rPr lang="ru-RU" b="1" dirty="0" smtClean="0"/>
              <a:t> </a:t>
            </a:r>
            <a:r>
              <a:rPr lang="en-US" dirty="0" smtClean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787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DELIMITER</a:t>
            </a:r>
            <a:r>
              <a:rPr lang="ru-RU" b="1" dirty="0" smtClean="0"/>
              <a:t> </a:t>
            </a:r>
            <a:r>
              <a:rPr lang="en-US" dirty="0" smtClean="0"/>
              <a:t>$$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CREATE</a:t>
            </a:r>
            <a:r>
              <a:rPr lang="en-US" dirty="0" smtClean="0"/>
              <a:t> </a:t>
            </a:r>
            <a:r>
              <a:rPr lang="en-US" b="1" dirty="0" smtClean="0"/>
              <a:t>PROCEDURE</a:t>
            </a:r>
            <a:r>
              <a:rPr lang="en-US" dirty="0" smtClean="0"/>
              <a:t> </a:t>
            </a:r>
            <a:r>
              <a:rPr lang="en-US" dirty="0" err="1" smtClean="0"/>
              <a:t>my_super_procedure</a:t>
            </a:r>
            <a:r>
              <a:rPr lang="en-US" dirty="0" smtClean="0"/>
              <a:t>(param1 </a:t>
            </a:r>
            <a:r>
              <a:rPr lang="en-US" b="1" dirty="0" smtClean="0"/>
              <a:t>INT</a:t>
            </a:r>
            <a:r>
              <a:rPr lang="en-US" dirty="0" smtClean="0"/>
              <a:t>, param2 </a:t>
            </a:r>
            <a:r>
              <a:rPr lang="en-US" b="1" dirty="0" smtClean="0"/>
              <a:t>CHAR(5</a:t>
            </a:r>
            <a:r>
              <a:rPr lang="en-US" dirty="0" smtClean="0"/>
              <a:t>))</a:t>
            </a:r>
            <a:endParaRPr lang="ru-RU" dirty="0" smtClean="0"/>
          </a:p>
          <a:p>
            <a:pPr marL="0" indent="0">
              <a:buNone/>
            </a:pPr>
            <a:r>
              <a:rPr lang="ru-RU" i="1" dirty="0" smtClean="0"/>
              <a:t>     ХАРАКТЕРИСТИКИ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BEGIN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b="1" dirty="0" smtClean="0"/>
              <a:t>SET</a:t>
            </a:r>
            <a:r>
              <a:rPr lang="en-US" dirty="0" smtClean="0"/>
              <a:t> </a:t>
            </a:r>
            <a:r>
              <a:rPr lang="en-US" dirty="0" err="1" smtClean="0"/>
              <a:t>smth</a:t>
            </a:r>
            <a:r>
              <a:rPr lang="en-US" dirty="0" smtClean="0"/>
              <a:t> = 23;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b="1" dirty="0" smtClean="0"/>
              <a:t>UPDATE</a:t>
            </a:r>
            <a:r>
              <a:rPr lang="en-US" dirty="0" smtClean="0"/>
              <a:t> </a:t>
            </a:r>
            <a:r>
              <a:rPr lang="en-US" dirty="0" err="1" smtClean="0"/>
              <a:t>my_table</a:t>
            </a:r>
            <a:r>
              <a:rPr lang="en-US" dirty="0" smtClean="0"/>
              <a:t> </a:t>
            </a:r>
            <a:r>
              <a:rPr lang="en-US" b="1" dirty="0" smtClean="0"/>
              <a:t>SET</a:t>
            </a:r>
            <a:r>
              <a:rPr lang="en-US" dirty="0" smtClean="0"/>
              <a:t> col1 = </a:t>
            </a:r>
            <a:r>
              <a:rPr lang="en-US" dirty="0" err="1" smtClean="0"/>
              <a:t>smth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b="1" dirty="0" smtClean="0"/>
              <a:t>END</a:t>
            </a:r>
            <a:r>
              <a:rPr lang="en-US" dirty="0" smtClean="0"/>
              <a:t>$$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DELIMITER</a:t>
            </a:r>
            <a:r>
              <a:rPr lang="ru-RU" b="1" dirty="0" smtClean="0"/>
              <a:t> </a:t>
            </a:r>
            <a:r>
              <a:rPr lang="en-US" dirty="0" smtClean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722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 smtClean="0"/>
              <a:t>ХАРАКТЕРИСТИКИ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COMMENT 'string'</a:t>
            </a:r>
          </a:p>
          <a:p>
            <a:pPr marL="0" indent="0">
              <a:buNone/>
            </a:pPr>
            <a:r>
              <a:rPr lang="en-US" dirty="0" smtClean="0"/>
              <a:t>LANGUAGE SQL</a:t>
            </a:r>
          </a:p>
          <a:p>
            <a:pPr marL="0" indent="0">
              <a:buNone/>
            </a:pPr>
            <a:r>
              <a:rPr lang="en-US" dirty="0" smtClean="0"/>
              <a:t>{ DETERMINISTIC | NOT DETERMINISTIC }</a:t>
            </a:r>
          </a:p>
          <a:p>
            <a:pPr marL="0" indent="0">
              <a:buNone/>
            </a:pPr>
            <a:r>
              <a:rPr lang="en-US" dirty="0" smtClean="0"/>
              <a:t>{ CONTAINS SQL | NO SQL | READS SQL DATA | MODIFIES SQL DATA }</a:t>
            </a:r>
          </a:p>
        </p:txBody>
      </p:sp>
    </p:spTree>
    <p:extLst>
      <p:ext uri="{BB962C8B-B14F-4D97-AF65-F5344CB8AC3E}">
        <p14:creationId xmlns:p14="http://schemas.microsoft.com/office/powerpoint/2010/main" val="46273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SHOW CREATE PROCEDURE</a:t>
            </a:r>
            <a:r>
              <a:rPr lang="en-US" dirty="0" smtClean="0"/>
              <a:t> </a:t>
            </a:r>
            <a:r>
              <a:rPr lang="en-US" dirty="0" err="1" smtClean="0"/>
              <a:t>my_super_procedure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b="1" dirty="0" smtClean="0"/>
              <a:t>DROP PROCEDURE </a:t>
            </a:r>
            <a:r>
              <a:rPr lang="en-US" dirty="0" err="1" smtClean="0"/>
              <a:t>my_super_procedure</a:t>
            </a:r>
            <a:r>
              <a:rPr lang="en-US" dirty="0" smtClean="0"/>
              <a:t>;</a:t>
            </a:r>
          </a:p>
          <a:p>
            <a:r>
              <a:rPr lang="en-US" b="1" dirty="0" smtClean="0"/>
              <a:t>DROP PROCEDURE IF EXISTS </a:t>
            </a:r>
            <a:r>
              <a:rPr lang="en-US" dirty="0" err="1" smtClean="0"/>
              <a:t>my_super_procedure</a:t>
            </a:r>
            <a:r>
              <a:rPr lang="en-US" dirty="0" smtClean="0"/>
              <a:t>;</a:t>
            </a:r>
            <a:endParaRPr lang="en-US" b="1" dirty="0" smtClean="0"/>
          </a:p>
          <a:p>
            <a:r>
              <a:rPr lang="en-US" b="1" dirty="0" smtClean="0"/>
              <a:t>SHOW PROCEDURE STATUS;</a:t>
            </a:r>
          </a:p>
          <a:p>
            <a:pPr marL="0" indent="0">
              <a:buNone/>
            </a:pPr>
            <a:endParaRPr lang="en-US" b="1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033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ac622b19cebb21ed2e39f55d9a72b073d2e13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1408</Words>
  <Application>Microsoft Office PowerPoint</Application>
  <PresentationFormat>Widescreen</PresentationFormat>
  <Paragraphs>361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Comic Sans MS</vt:lpstr>
      <vt:lpstr>Consolas</vt:lpstr>
      <vt:lpstr>Office Theme</vt:lpstr>
      <vt:lpstr>БД 7</vt:lpstr>
      <vt:lpstr>PowerPoint Presentation</vt:lpstr>
      <vt:lpstr>Хранимые процедуры, функции и триггеры</vt:lpstr>
      <vt:lpstr>Процедуры</vt:lpstr>
      <vt:lpstr>PowerPoint Presentation</vt:lpstr>
      <vt:lpstr>PowerPoint Presentation</vt:lpstr>
      <vt:lpstr>PowerPoint Presentation</vt:lpstr>
      <vt:lpstr>ХАРАКТЕРИСТИКИ</vt:lpstr>
      <vt:lpstr>PowerPoint Presentation</vt:lpstr>
      <vt:lpstr>Функции</vt:lpstr>
      <vt:lpstr>PowerPoint Presentation</vt:lpstr>
      <vt:lpstr>PowerPoint Presentation</vt:lpstr>
      <vt:lpstr>ХАРАКТЕРИСТИКИ</vt:lpstr>
      <vt:lpstr>PowerPoint Presentation</vt:lpstr>
      <vt:lpstr>Триггеры</vt:lpstr>
      <vt:lpstr>PowerPoint Presentation</vt:lpstr>
      <vt:lpstr>PowerPoint Presentation</vt:lpstr>
      <vt:lpstr>Extended syntax</vt:lpstr>
      <vt:lpstr>PowerPoint Presentation</vt:lpstr>
      <vt:lpstr>IF</vt:lpstr>
      <vt:lpstr>IF</vt:lpstr>
      <vt:lpstr>Цикл WHILE</vt:lpstr>
      <vt:lpstr>Цикл REPEAT</vt:lpstr>
      <vt:lpstr>LEAVE и ITERATE</vt:lpstr>
      <vt:lpstr>Цикл LOOP</vt:lpstr>
      <vt:lpstr>PowerPoint Presentation</vt:lpstr>
      <vt:lpstr>Курсоры</vt:lpstr>
      <vt:lpstr>PowerPoint Presentation</vt:lpstr>
      <vt:lpstr>PowerPoint Presentation</vt:lpstr>
      <vt:lpstr>PowerPoint Presentation</vt:lpstr>
      <vt:lpstr>PowerPoint Presentation</vt:lpstr>
      <vt:lpstr>Представления (View)</vt:lpstr>
      <vt:lpstr>PowerPoint Presentation</vt:lpstr>
      <vt:lpstr>Nonupdatable views</vt:lpstr>
      <vt:lpstr>PowerPoint Presentation</vt:lpstr>
      <vt:lpstr>PowerPoint Presentation</vt:lpstr>
      <vt:lpstr>Information Schema</vt:lpstr>
      <vt:lpstr>PowerPoint Presentation</vt:lpstr>
      <vt:lpstr>PowerPoint Presentation</vt:lpstr>
      <vt:lpstr>Prepared statements</vt:lpstr>
      <vt:lpstr>PowerPoint Presentation</vt:lpstr>
      <vt:lpstr>PowerPoint Presentation</vt:lpstr>
      <vt:lpstr>PowerPoint Presentation</vt:lpstr>
      <vt:lpstr>PowerPoint Presentation</vt:lpstr>
      <vt:lpstr>Управление безопасностью в СУБД</vt:lpstr>
      <vt:lpstr>Привилегии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БД 5</dc:title>
  <dc:creator>Nikita Vanyasin</dc:creator>
  <cp:lastModifiedBy>Nikita Vanyasin</cp:lastModifiedBy>
  <cp:revision>51</cp:revision>
  <dcterms:created xsi:type="dcterms:W3CDTF">2015-04-02T19:00:29Z</dcterms:created>
  <dcterms:modified xsi:type="dcterms:W3CDTF">2017-04-25T07:05:51Z</dcterms:modified>
</cp:coreProperties>
</file>