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7" r:id="rId2"/>
    <p:sldId id="258" r:id="rId3"/>
    <p:sldId id="264" r:id="rId4"/>
    <p:sldId id="259" r:id="rId5"/>
    <p:sldId id="265" r:id="rId6"/>
    <p:sldId id="266" r:id="rId7"/>
    <p:sldId id="267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0C0A-5464-4FE4-84EB-FF9C94016DF4}" type="datetimeFigureOut">
              <a:rPr lang="en-US" dirty="0"/>
              <a:t>11/23/2021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11/23/2021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6404-AD6E-4860-8E75-697CA40B95DA}" type="datetimeFigureOut">
              <a:rPr lang="en-US" dirty="0"/>
              <a:t>11/23/2021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11/23/2021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11/23/2021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11/23/2021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11/23/2021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11/23/2021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11/23/2021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6FEFA9-8F99-41AF-A1B6-4896EC20BDE1}"/>
              </a:ext>
            </a:extLst>
          </p:cNvPr>
          <p:cNvSpPr txBox="1"/>
          <p:nvPr/>
        </p:nvSpPr>
        <p:spPr>
          <a:xfrm>
            <a:off x="3305261" y="1686186"/>
            <a:ext cx="6040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2060"/>
                </a:solidFill>
                <a:latin typeface="Californian FB" panose="0207040306080B030204" pitchFamily="18" charset="0"/>
                <a:ea typeface="Cambria" panose="02040503050406030204" pitchFamily="18" charset="0"/>
              </a:rPr>
              <a:t>UTILITY BILL ANALYSIS</a:t>
            </a:r>
            <a:endParaRPr lang="en-IN" b="1" dirty="0">
              <a:solidFill>
                <a:srgbClr val="002060"/>
              </a:solidFill>
              <a:latin typeface="Californian FB" panose="0207040306080B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E78DEF-DDE5-4187-8391-F54701F7BFBA}"/>
              </a:ext>
            </a:extLst>
          </p:cNvPr>
          <p:cNvSpPr txBox="1"/>
          <p:nvPr/>
        </p:nvSpPr>
        <p:spPr>
          <a:xfrm>
            <a:off x="8548382" y="4525483"/>
            <a:ext cx="321298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Noob Entity :</a:t>
            </a:r>
          </a:p>
          <a:p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M </a:t>
            </a:r>
            <a:r>
              <a:rPr lang="en-US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Jaipal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 (9919004177)</a:t>
            </a:r>
          </a:p>
          <a:p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S </a:t>
            </a:r>
            <a:r>
              <a:rPr lang="en-US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Likhil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 Srinivas (9919004269)</a:t>
            </a:r>
          </a:p>
          <a:p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H Nikhil Reddy (9919004106)</a:t>
            </a:r>
          </a:p>
          <a:p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S V Nagendra (9919004270)</a:t>
            </a:r>
            <a:endParaRPr lang="en-IN" sz="1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4664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2CAE853-4489-4DC8-A30B-A781F8AB4BD6}"/>
              </a:ext>
            </a:extLst>
          </p:cNvPr>
          <p:cNvSpPr txBox="1"/>
          <p:nvPr/>
        </p:nvSpPr>
        <p:spPr>
          <a:xfrm>
            <a:off x="1512115" y="931070"/>
            <a:ext cx="60946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3">
                    <a:lumMod val="75000"/>
                  </a:schemeClr>
                </a:solidFill>
                <a:latin typeface="Californian FB" panose="0207040306080B030204" pitchFamily="18" charset="0"/>
                <a:ea typeface="Cambria" panose="02040503050406030204" pitchFamily="18" charset="0"/>
              </a:rPr>
              <a:t>INTRODUCTION</a:t>
            </a:r>
            <a:endParaRPr lang="en-IN" sz="2800" b="1" dirty="0">
              <a:solidFill>
                <a:schemeClr val="accent3">
                  <a:lumMod val="75000"/>
                </a:schemeClr>
              </a:solidFill>
              <a:latin typeface="Californian FB" panose="0207040306080B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5C6927-70FE-4C82-BB2B-969E72ECC12E}"/>
              </a:ext>
            </a:extLst>
          </p:cNvPr>
          <p:cNvSpPr txBox="1"/>
          <p:nvPr/>
        </p:nvSpPr>
        <p:spPr>
          <a:xfrm>
            <a:off x="1512115" y="2017174"/>
            <a:ext cx="807859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Today the most information is available either on paper or in the form of photographs or videos.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Large information is stored in images.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Thus, there is a need for a system to extract text from general backgrounds.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Text Extraction and recognition in images has become a potential application in many fields like Image indexing, Robotics, Intelligent transport systems etc.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However, variations of text due to differences in size, style, orientation, and alignment, as well as low image contrast and complex background make the problem of automatic text extraction extremely challenging.</a:t>
            </a:r>
          </a:p>
        </p:txBody>
      </p:sp>
    </p:spTree>
    <p:extLst>
      <p:ext uri="{BB962C8B-B14F-4D97-AF65-F5344CB8AC3E}">
        <p14:creationId xmlns:p14="http://schemas.microsoft.com/office/powerpoint/2010/main" val="3441280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2CAE853-4489-4DC8-A30B-A781F8AB4BD6}"/>
              </a:ext>
            </a:extLst>
          </p:cNvPr>
          <p:cNvSpPr txBox="1"/>
          <p:nvPr/>
        </p:nvSpPr>
        <p:spPr>
          <a:xfrm>
            <a:off x="1512115" y="931070"/>
            <a:ext cx="60946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3">
                    <a:lumMod val="75000"/>
                  </a:schemeClr>
                </a:solidFill>
                <a:latin typeface="Californian FB" panose="0207040306080B030204" pitchFamily="18" charset="0"/>
                <a:ea typeface="Cambria" panose="02040503050406030204" pitchFamily="18" charset="0"/>
              </a:rPr>
              <a:t>METHODOLGY</a:t>
            </a:r>
            <a:endParaRPr lang="en-IN" sz="2800" b="1" dirty="0">
              <a:solidFill>
                <a:schemeClr val="accent3">
                  <a:lumMod val="75000"/>
                </a:schemeClr>
              </a:solidFill>
              <a:latin typeface="Californian FB" panose="0207040306080B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5C6927-70FE-4C82-BB2B-969E72ECC12E}"/>
              </a:ext>
            </a:extLst>
          </p:cNvPr>
          <p:cNvSpPr txBox="1"/>
          <p:nvPr/>
        </p:nvSpPr>
        <p:spPr>
          <a:xfrm>
            <a:off x="1839286" y="1799060"/>
            <a:ext cx="80785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OCR</a:t>
            </a:r>
            <a:endParaRPr lang="en-US" b="1" u="sng" dirty="0">
              <a:solidFill>
                <a:schemeClr val="accent2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B3FCA6-3FE2-47C2-B503-235FB7BA499C}"/>
              </a:ext>
            </a:extLst>
          </p:cNvPr>
          <p:cNvSpPr txBox="1"/>
          <p:nvPr/>
        </p:nvSpPr>
        <p:spPr>
          <a:xfrm>
            <a:off x="1946246" y="2374084"/>
            <a:ext cx="820443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OCR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stands for Optical Character Recognition. It is one such system that allows us to scan printed, typewritten or hand written text and convert scanned image into a computer process able format, either in the form of a plain text or a word document.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 converted text file take less space than the original image file and can be indexed.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Hence the use of OCR adds an advantage to the user who had to deal with conversation of great amount of paper works into electronic form	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5509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5660DB4-F8B5-43FE-9C42-FA92A403D403}"/>
              </a:ext>
            </a:extLst>
          </p:cNvPr>
          <p:cNvSpPr txBox="1"/>
          <p:nvPr/>
        </p:nvSpPr>
        <p:spPr>
          <a:xfrm>
            <a:off x="1593909" y="1456398"/>
            <a:ext cx="855677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PIL | Image</a:t>
            </a:r>
          </a:p>
          <a:p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PIL is a python Library which provides the python interpreter with image editing capabilities.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 module provides a number of factory functions, including functions to load images from files, and to create new images.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8432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2CAE853-4489-4DC8-A30B-A781F8AB4BD6}"/>
              </a:ext>
            </a:extLst>
          </p:cNvPr>
          <p:cNvSpPr txBox="1"/>
          <p:nvPr/>
        </p:nvSpPr>
        <p:spPr>
          <a:xfrm>
            <a:off x="1512115" y="931070"/>
            <a:ext cx="60946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3">
                    <a:lumMod val="75000"/>
                  </a:schemeClr>
                </a:solidFill>
                <a:latin typeface="Californian FB" panose="0207040306080B030204" pitchFamily="18" charset="0"/>
                <a:ea typeface="Cambria" panose="02040503050406030204" pitchFamily="18" charset="0"/>
              </a:rPr>
              <a:t>ARCHITECTURE</a:t>
            </a:r>
            <a:endParaRPr lang="en-IN" sz="2800" b="1" dirty="0">
              <a:solidFill>
                <a:schemeClr val="accent3">
                  <a:lumMod val="75000"/>
                </a:schemeClr>
              </a:solidFill>
              <a:latin typeface="Californian FB" panose="0207040306080B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3D3B23-DFD9-4378-8C43-C431BB1D1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632" y="2117172"/>
            <a:ext cx="573405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026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2CAE853-4489-4DC8-A30B-A781F8AB4BD6}"/>
              </a:ext>
            </a:extLst>
          </p:cNvPr>
          <p:cNvSpPr txBox="1"/>
          <p:nvPr/>
        </p:nvSpPr>
        <p:spPr>
          <a:xfrm>
            <a:off x="1512115" y="931070"/>
            <a:ext cx="60946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3">
                    <a:lumMod val="75000"/>
                  </a:schemeClr>
                </a:solidFill>
                <a:latin typeface="Californian FB" panose="0207040306080B030204" pitchFamily="18" charset="0"/>
                <a:ea typeface="Cambria" panose="02040503050406030204" pitchFamily="18" charset="0"/>
              </a:rPr>
              <a:t>EXPERIMENTAL</a:t>
            </a:r>
            <a:r>
              <a:rPr lang="en-US" sz="2800" b="1" dirty="0">
                <a:latin typeface="Californian FB" panose="0207040306080B030204" pitchFamily="18" charset="0"/>
                <a:ea typeface="Cambria" panose="02040503050406030204" pitchFamily="18" charset="0"/>
              </a:rPr>
              <a:t> </a:t>
            </a:r>
            <a:r>
              <a:rPr lang="en-US" sz="2800" b="1" dirty="0">
                <a:solidFill>
                  <a:schemeClr val="accent3">
                    <a:lumMod val="75000"/>
                  </a:schemeClr>
                </a:solidFill>
                <a:latin typeface="Californian FB" panose="0207040306080B030204" pitchFamily="18" charset="0"/>
                <a:ea typeface="Cambria" panose="02040503050406030204" pitchFamily="18" charset="0"/>
              </a:rPr>
              <a:t>RESULTS</a:t>
            </a:r>
            <a:endParaRPr lang="en-IN" sz="2800" b="1" dirty="0">
              <a:solidFill>
                <a:schemeClr val="accent3">
                  <a:lumMod val="75000"/>
                </a:schemeClr>
              </a:solidFill>
              <a:latin typeface="Californian FB" panose="0207040306080B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D54D2B-D704-4944-851B-27A28C212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783" y="1644242"/>
            <a:ext cx="3391250" cy="45216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84866C-14E7-4D86-A377-5AEAEF97CA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1930" y="1644242"/>
            <a:ext cx="3391250" cy="45216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5E0C44C-287A-4ADA-8ED6-35539527D7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4077" y="1644242"/>
            <a:ext cx="3408738" cy="4521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461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2CAE853-4489-4DC8-A30B-A781F8AB4BD6}"/>
              </a:ext>
            </a:extLst>
          </p:cNvPr>
          <p:cNvSpPr txBox="1"/>
          <p:nvPr/>
        </p:nvSpPr>
        <p:spPr>
          <a:xfrm>
            <a:off x="1512115" y="931070"/>
            <a:ext cx="60946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3">
                    <a:lumMod val="75000"/>
                  </a:schemeClr>
                </a:solidFill>
                <a:latin typeface="Californian FB" panose="0207040306080B030204" pitchFamily="18" charset="0"/>
                <a:ea typeface="Cambria" panose="02040503050406030204" pitchFamily="18" charset="0"/>
              </a:rPr>
              <a:t>CONCLUSION</a:t>
            </a:r>
            <a:endParaRPr lang="en-IN" sz="2800" b="1" dirty="0">
              <a:solidFill>
                <a:schemeClr val="accent3">
                  <a:lumMod val="75000"/>
                </a:schemeClr>
              </a:solidFill>
              <a:latin typeface="Californian FB" panose="0207040306080B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B3FCA6-3FE2-47C2-B503-235FB7BA499C}"/>
              </a:ext>
            </a:extLst>
          </p:cNvPr>
          <p:cNvSpPr txBox="1"/>
          <p:nvPr/>
        </p:nvSpPr>
        <p:spPr>
          <a:xfrm>
            <a:off x="1512115" y="1963024"/>
            <a:ext cx="820443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OCR technology provides fast, automated data capture which can save considerable time.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We have provided the text recognition in formatted bills using some methods and libraries.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 experiment proves that the high in accuracy and efficiency compared to other methods.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There is also possibility in finding solutions for extracting text from unformatted written text and updating automatically into the output and in the form of JSON format.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513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801012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93</TotalTime>
  <Words>344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Californian FB</vt:lpstr>
      <vt:lpstr>Cambria</vt:lpstr>
      <vt:lpstr>Gill Sans MT</vt:lpstr>
      <vt:lpstr>Wingdings</vt:lpstr>
      <vt:lpstr>Parcel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NIKHIL REDDY H</dc:creator>
  <cp:lastModifiedBy>NIKHIL REDDY H</cp:lastModifiedBy>
  <cp:revision>1</cp:revision>
  <dcterms:created xsi:type="dcterms:W3CDTF">2021-11-23T06:42:14Z</dcterms:created>
  <dcterms:modified xsi:type="dcterms:W3CDTF">2021-11-23T08:15:33Z</dcterms:modified>
</cp:coreProperties>
</file>