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71" r:id="rId7"/>
    <p:sldId id="273" r:id="rId8"/>
    <p:sldId id="272" r:id="rId9"/>
    <p:sldId id="264" r:id="rId10"/>
    <p:sldId id="265" r:id="rId11"/>
    <p:sldId id="266" r:id="rId12"/>
    <p:sldId id="267" r:id="rId13"/>
    <p:sldId id="269" r:id="rId14"/>
    <p:sldId id="270" r:id="rId1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97"/>
    <p:restoredTop sz="94650"/>
  </p:normalViewPr>
  <p:slideViewPr>
    <p:cSldViewPr>
      <p:cViewPr varScale="1">
        <p:scale>
          <a:sx n="160" d="100"/>
          <a:sy n="160" d="100"/>
        </p:scale>
        <p:origin x="24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9">
    <p:spTree>
      <p:nvGrpSpPr>
        <p:cNvPr id="1" name=""/>
        <p:cNvGrpSpPr/>
        <p:nvPr/>
      </p:nvGrpSpPr>
      <p:grpSpPr>
        <a:xfrm>
          <a:off x="0" y="0"/>
          <a:ext cx="9144000" cy="5143500"/>
          <a:chOff x="0" y="0"/>
          <a:chExt cx="9144000" cy="5143500"/>
        </a:xfrm>
      </p:grpSpPr>
      <p:pic>
        <p:nvPicPr>
          <p:cNvPr id="2" name="Google Shape;9;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8">
    <p:spTree>
      <p:nvGrpSpPr>
        <p:cNvPr id="1" name=""/>
        <p:cNvGrpSpPr/>
        <p:nvPr/>
      </p:nvGrpSpPr>
      <p:grpSpPr>
        <a:xfrm>
          <a:off x="0" y="0"/>
          <a:ext cx="9144000" cy="5143500"/>
          <a:chOff x="0" y="0"/>
          <a:chExt cx="9144000" cy="5143500"/>
        </a:xfrm>
      </p:grpSpPr>
      <p:pic>
        <p:nvPicPr>
          <p:cNvPr id="2" name="Google Shape;11;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7">
    <p:spTree>
      <p:nvGrpSpPr>
        <p:cNvPr id="1" name=""/>
        <p:cNvGrpSpPr/>
        <p:nvPr/>
      </p:nvGrpSpPr>
      <p:grpSpPr>
        <a:xfrm>
          <a:off x="0" y="0"/>
          <a:ext cx="9144000" cy="5143500"/>
          <a:chOff x="0" y="0"/>
          <a:chExt cx="9144000" cy="5143500"/>
        </a:xfrm>
      </p:grpSpPr>
      <p:pic>
        <p:nvPicPr>
          <p:cNvPr id="2" name="Google Shape;13;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6">
    <p:spTree>
      <p:nvGrpSpPr>
        <p:cNvPr id="1" name=""/>
        <p:cNvGrpSpPr/>
        <p:nvPr/>
      </p:nvGrpSpPr>
      <p:grpSpPr>
        <a:xfrm>
          <a:off x="0" y="0"/>
          <a:ext cx="9144000" cy="5143500"/>
          <a:chOff x="0" y="0"/>
          <a:chExt cx="9144000" cy="5143500"/>
        </a:xfrm>
      </p:grpSpPr>
      <p:pic>
        <p:nvPicPr>
          <p:cNvPr id="2" name="Google Shape;15;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5">
    <p:spTree>
      <p:nvGrpSpPr>
        <p:cNvPr id="1" name=""/>
        <p:cNvGrpSpPr/>
        <p:nvPr/>
      </p:nvGrpSpPr>
      <p:grpSpPr>
        <a:xfrm>
          <a:off x="0" y="0"/>
          <a:ext cx="9144000" cy="5143500"/>
          <a:chOff x="0" y="0"/>
          <a:chExt cx="9144000" cy="5143500"/>
        </a:xfrm>
      </p:grpSpPr>
      <p:pic>
        <p:nvPicPr>
          <p:cNvPr id="2" name="Google Shape;17;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4">
    <p:spTree>
      <p:nvGrpSpPr>
        <p:cNvPr id="1" name=""/>
        <p:cNvGrpSpPr/>
        <p:nvPr/>
      </p:nvGrpSpPr>
      <p:grpSpPr>
        <a:xfrm>
          <a:off x="0" y="0"/>
          <a:ext cx="9144000" cy="5143500"/>
          <a:chOff x="0" y="0"/>
          <a:chExt cx="9144000" cy="5143500"/>
        </a:xfrm>
      </p:grpSpPr>
      <p:pic>
        <p:nvPicPr>
          <p:cNvPr id="2" name="Google Shape;19;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3">
    <p:spTree>
      <p:nvGrpSpPr>
        <p:cNvPr id="1" name=""/>
        <p:cNvGrpSpPr/>
        <p:nvPr/>
      </p:nvGrpSpPr>
      <p:grpSpPr>
        <a:xfrm>
          <a:off x="0" y="0"/>
          <a:ext cx="9144000" cy="5143500"/>
          <a:chOff x="0" y="0"/>
          <a:chExt cx="9144000" cy="5143500"/>
        </a:xfrm>
      </p:grpSpPr>
      <p:pic>
        <p:nvPicPr>
          <p:cNvPr id="2" name="Google Shape;21;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
    <p:spTree>
      <p:nvGrpSpPr>
        <p:cNvPr id="1" name=""/>
        <p:cNvGrpSpPr/>
        <p:nvPr/>
      </p:nvGrpSpPr>
      <p:grpSpPr>
        <a:xfrm>
          <a:off x="0" y="0"/>
          <a:ext cx="9144000" cy="5143500"/>
          <a:chOff x="0" y="0"/>
          <a:chExt cx="9144000" cy="5143500"/>
        </a:xfrm>
      </p:grpSpPr>
      <p:pic>
        <p:nvPicPr>
          <p:cNvPr id="2" name="Google Shape;23;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_1">
    <p:spTree>
      <p:nvGrpSpPr>
        <p:cNvPr id="1" name=""/>
        <p:cNvGrpSpPr/>
        <p:nvPr/>
      </p:nvGrpSpPr>
      <p:grpSpPr>
        <a:xfrm>
          <a:off x="0" y="0"/>
          <a:ext cx="9144000" cy="5143500"/>
          <a:chOff x="0" y="0"/>
          <a:chExt cx="9144000" cy="5143500"/>
        </a:xfrm>
      </p:grpSpPr>
      <p:pic>
        <p:nvPicPr>
          <p:cNvPr id="2" name="Google Shape;25;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67F"/>
        </a:solidFill>
        <a:effectLst/>
      </p:bgPr>
    </p:bg>
    <p:spTree>
      <p:nvGrpSpPr>
        <p:cNvPr id="1" name=""/>
        <p:cNvGrpSpPr/>
        <p:nvPr/>
      </p:nvGrpSpPr>
      <p:grpSpPr>
        <a:xfrm>
          <a:off x="0" y="0"/>
          <a:ext cx="0" cy="0"/>
          <a:chOff x="0" y="0"/>
          <a:chExt cx="0" cy="0"/>
        </a:xfrm>
      </p:grpSpPr>
      <p:sp>
        <p:nvSpPr>
          <p:cNvPr id="2" name="Placeholder for title"/>
          <p:cNvSpPr txBox="1">
            <a:spLocks noGrp="1"/>
          </p:cNvSpPr>
          <p:nvPr>
            <p:ph type="title"/>
          </p:nvPr>
        </p:nvSpPr>
        <p:spPr>
          <a:xfrm>
            <a:off x="714375" y="447675"/>
            <a:ext cx="7715250" cy="571500"/>
          </a:xfrm>
          <a:prstGeom prst="rect">
            <a:avLst/>
          </a:prstGeom>
        </p:spPr>
        <p:txBody>
          <a:bodyPr>
            <a:spAutoFit/>
          </a:bodyPr>
          <a:lstStyle/>
          <a:p>
            <a:pPr marL="0" marR="0" lvl="0" indent="0" algn="l" rtl="0" fontAlgn="base">
              <a:lnSpc>
                <a:spcPct val="100000"/>
              </a:lnSpc>
              <a:spcBef>
                <a:spcPts val="0"/>
              </a:spcBef>
              <a:spcAft>
                <a:spcPts val="0"/>
              </a:spcAft>
            </a:pPr>
            <a:endParaRPr/>
          </a:p>
        </p:txBody>
      </p:sp>
      <p:sp>
        <p:nvSpPr>
          <p:cNvPr id="3" name="Placeholder for body"/>
          <p:cNvSpPr txBox="1">
            <a:spLocks noGrp="1"/>
          </p:cNvSpPr>
          <p:nvPr>
            <p:ph type="body"/>
          </p:nvPr>
        </p:nvSpPr>
        <p:spPr>
          <a:xfrm>
            <a:off x="714375" y="1152525"/>
            <a:ext cx="7715250" cy="3419475"/>
          </a:xfrm>
          <a:prstGeom prst="rect">
            <a:avLst/>
          </a:prstGeom>
        </p:spPr>
        <p:txBody>
          <a:bodyPr>
            <a:spAutoFit/>
          </a:bodyPr>
          <a:lstStyle/>
          <a:p>
            <a:pPr marL="0" marR="0" lvl="0" indent="0" algn="l" rtl="0" fontAlgn="base">
              <a:lnSpc>
                <a:spcPct val="100000"/>
              </a:lnSpc>
              <a:spcBef>
                <a:spcPts val="0"/>
              </a:spcBef>
              <a:spcAft>
                <a:spcPts val="0"/>
              </a:spcAft>
            </a:pPr>
            <a:endParaRPr/>
          </a:p>
        </p:txBody>
      </p:sp>
    </p:spTree>
  </p:cSld>
  <p:clrMap bg1="lt1" tx1="dk1" bg2="dk2" tx2="lt2" accent1="accent1" accent2="accent2" accent3="accent3" accent4="accent4" accent5="accent5" accent6="accent6" hlink="hlink" folHlink="folHlink"/>
  <p:sldLayoutIdLst>
    <p:sldLayoutId id="2423397912" r:id="rId1"/>
    <p:sldLayoutId id="2423397913" r:id="rId2"/>
    <p:sldLayoutId id="2423397914" r:id="rId3"/>
    <p:sldLayoutId id="2423397915" r:id="rId4"/>
    <p:sldLayoutId id="2423397916" r:id="rId5"/>
    <p:sldLayoutId id="2423397917" r:id="rId6"/>
    <p:sldLayoutId id="2423397918" r:id="rId7"/>
    <p:sldLayoutId id="2423397919" r:id="rId8"/>
    <p:sldLayoutId id="2423397920"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2857500"/>
          <a:chOff x="914400" y="1543050"/>
          <a:chExt cx="8229600" cy="2857500"/>
        </a:xfrm>
      </p:grpSpPr>
      <p:sp>
        <p:nvSpPr>
          <p:cNvPr id="2" name="TextBox 1"/>
          <p:cNvSpPr txBox="1"/>
          <p:nvPr/>
        </p:nvSpPr>
        <p:spPr>
          <a:xfrm>
            <a:off x="1828800" y="1543050"/>
            <a:ext cx="5486400" cy="11430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a:solidFill>
                  <a:srgbClr val="000000">
                    <a:alpha val="100000"/>
                  </a:srgbClr>
                </a:solidFill>
                <a:latin typeface="Arial"/>
              </a:rPr>
              <a:t>AI-Powered Job Matching System</a:t>
            </a:r>
          </a:p>
        </p:txBody>
      </p:sp>
      <p:sp>
        <p:nvSpPr>
          <p:cNvPr id="3" name="TextBox 2"/>
          <p:cNvSpPr txBox="1"/>
          <p:nvPr/>
        </p:nvSpPr>
        <p:spPr>
          <a:xfrm>
            <a:off x="827584" y="3147814"/>
            <a:ext cx="7315200" cy="1015663"/>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000" b="1" u="none" strike="noStrike" cap="none" spc="0" dirty="0">
                <a:solidFill>
                  <a:srgbClr val="000000">
                    <a:alpha val="100000"/>
                  </a:srgbClr>
                </a:solidFill>
                <a:latin typeface="Arial"/>
              </a:rPr>
              <a:t>Using AI to Simplify Job Search and Skills Analysis</a:t>
            </a:r>
          </a:p>
          <a:p>
            <a:pPr marL="0" marR="0" lvl="0" indent="0" algn="ctr" rtl="0" fontAlgn="t">
              <a:lnSpc>
                <a:spcPct val="100000"/>
              </a:lnSpc>
              <a:spcBef>
                <a:spcPts val="0"/>
              </a:spcBef>
              <a:spcAft>
                <a:spcPts val="0"/>
              </a:spcAft>
            </a:pPr>
            <a:endParaRPr lang="en-US" sz="2000" b="1" dirty="0">
              <a:solidFill>
                <a:srgbClr val="000000">
                  <a:alpha val="100000"/>
                </a:srgbClr>
              </a:solidFill>
              <a:latin typeface="Arial"/>
            </a:endParaRPr>
          </a:p>
          <a:p>
            <a:pPr marL="0" marR="0" lvl="0" indent="0" algn="ctr" rtl="0" fontAlgn="t">
              <a:lnSpc>
                <a:spcPct val="100000"/>
              </a:lnSpc>
              <a:spcBef>
                <a:spcPts val="0"/>
              </a:spcBef>
              <a:spcAft>
                <a:spcPts val="0"/>
              </a:spcAft>
            </a:pPr>
            <a:r>
              <a:rPr lang="en-US" sz="2000" b="1" u="none" strike="noStrike" cap="none" spc="0" dirty="0">
                <a:solidFill>
                  <a:srgbClr val="000000">
                    <a:alpha val="100000"/>
                  </a:srgbClr>
                </a:solidFill>
                <a:latin typeface="Arial"/>
              </a:rPr>
              <a:t>-</a:t>
            </a:r>
            <a:r>
              <a:rPr lang="en-US" sz="2000" b="1" u="none" strike="noStrike" cap="none" spc="0" dirty="0" err="1">
                <a:solidFill>
                  <a:srgbClr val="000000">
                    <a:alpha val="100000"/>
                  </a:srgbClr>
                </a:solidFill>
                <a:latin typeface="Arial"/>
              </a:rPr>
              <a:t>Likhita</a:t>
            </a:r>
            <a:r>
              <a:rPr lang="en-US" sz="2000" b="1" u="none" strike="noStrike" cap="none" spc="0" dirty="0">
                <a:solidFill>
                  <a:srgbClr val="000000">
                    <a:alpha val="100000"/>
                  </a:srgbClr>
                </a:solidFill>
                <a:latin typeface="Arial"/>
              </a:rPr>
              <a:t> </a:t>
            </a:r>
            <a:r>
              <a:rPr lang="en-US" sz="2000" b="1" u="none" strike="noStrike" cap="none" spc="0" dirty="0" err="1">
                <a:solidFill>
                  <a:srgbClr val="000000">
                    <a:alpha val="100000"/>
                  </a:srgbClr>
                </a:solidFill>
                <a:latin typeface="Arial"/>
              </a:rPr>
              <a:t>Yerra</a:t>
            </a:r>
            <a:r>
              <a:rPr lang="en-US" sz="2000" b="1" u="none" strike="noStrike" cap="none" spc="0" dirty="0">
                <a:solidFill>
                  <a:srgbClr val="000000">
                    <a:alpha val="100000"/>
                  </a:srgbClr>
                </a:solidFill>
                <a:latin typeface="Arial"/>
              </a:rPr>
              <a:t> (PGE4)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4.Benefits</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For Job Seekers:
Quick skill assessment, targeted job recommendations, clear skill gap identification, and market insights.
For Recruiters:
Standardized job data, better candidate matching, efficient screening, and market analysis.</a:t>
            </a:r>
          </a:p>
        </p:txBody>
      </p:sp>
      <p:sp>
        <p:nvSpPr>
          <p:cNvPr id="4" name="TextBox 3">
            <a:extLst>
              <a:ext uri="{FF2B5EF4-FFF2-40B4-BE49-F238E27FC236}">
                <a16:creationId xmlns:a16="http://schemas.microsoft.com/office/drawing/2014/main" id="{69C9DCF3-6FA1-2F3C-9F0A-2BCC01D200B5}"/>
              </a:ext>
            </a:extLst>
          </p:cNvPr>
          <p:cNvSpPr txBox="1"/>
          <p:nvPr/>
        </p:nvSpPr>
        <p:spPr>
          <a:xfrm>
            <a:off x="8654902" y="4518837"/>
            <a:ext cx="301686" cy="369332"/>
          </a:xfrm>
          <a:prstGeom prst="rect">
            <a:avLst/>
          </a:prstGeom>
          <a:noFill/>
        </p:spPr>
        <p:txBody>
          <a:bodyPr wrap="none" rtlCol="0">
            <a:spAutoFit/>
          </a:bodyPr>
          <a:lstStyle/>
          <a:p>
            <a:r>
              <a:rPr lang="en-FR" dirty="0"/>
              <a:t>8</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5.Demo</a:t>
            </a:r>
          </a:p>
        </p:txBody>
      </p:sp>
      <p:sp>
        <p:nvSpPr>
          <p:cNvPr id="3" name="TextBox 2"/>
          <p:cNvSpPr txBox="1"/>
          <p:nvPr/>
        </p:nvSpPr>
        <p:spPr>
          <a:xfrm>
            <a:off x="914400" y="1800225"/>
            <a:ext cx="7315200" cy="1631216"/>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Live System Features include:
Resume upload and analysis.
Job matching and filtering.
Interactive visualizations.
Skill gap analysis.</a:t>
            </a:r>
          </a:p>
        </p:txBody>
      </p:sp>
      <p:sp>
        <p:nvSpPr>
          <p:cNvPr id="4" name="TextBox 3">
            <a:extLst>
              <a:ext uri="{FF2B5EF4-FFF2-40B4-BE49-F238E27FC236}">
                <a16:creationId xmlns:a16="http://schemas.microsoft.com/office/drawing/2014/main" id="{272B4E8F-EE8D-4D4B-C897-5AC0F47D1611}"/>
              </a:ext>
            </a:extLst>
          </p:cNvPr>
          <p:cNvSpPr txBox="1"/>
          <p:nvPr/>
        </p:nvSpPr>
        <p:spPr>
          <a:xfrm>
            <a:off x="8604448" y="4371950"/>
            <a:ext cx="301686" cy="369332"/>
          </a:xfrm>
          <a:prstGeom prst="rect">
            <a:avLst/>
          </a:prstGeom>
          <a:noFill/>
        </p:spPr>
        <p:txBody>
          <a:bodyPr wrap="none" rtlCol="0">
            <a:spAutoFit/>
          </a:bodyPr>
          <a:lstStyle/>
          <a:p>
            <a:r>
              <a:rPr lang="en-FR" dirty="0"/>
              <a:t>9</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6.Future Plans</a:t>
            </a:r>
          </a:p>
        </p:txBody>
      </p:sp>
      <p:sp>
        <p:nvSpPr>
          <p:cNvPr id="3" name="TextBox 2"/>
          <p:cNvSpPr txBox="1"/>
          <p:nvPr/>
        </p:nvSpPr>
        <p:spPr>
          <a:xfrm>
            <a:off x="906942" y="1635646"/>
            <a:ext cx="7315200" cy="1631216"/>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Upcoming Features include:
Enhanced matching algorithm like ATS
More visualization options.
Advanced filtering capabilities.
API integration.</a:t>
            </a:r>
          </a:p>
        </p:txBody>
      </p:sp>
      <p:sp>
        <p:nvSpPr>
          <p:cNvPr id="4" name="TextBox 3">
            <a:extLst>
              <a:ext uri="{FF2B5EF4-FFF2-40B4-BE49-F238E27FC236}">
                <a16:creationId xmlns:a16="http://schemas.microsoft.com/office/drawing/2014/main" id="{7BBFCCB3-5CA1-653D-FA67-089CF19CCBD9}"/>
              </a:ext>
            </a:extLst>
          </p:cNvPr>
          <p:cNvSpPr txBox="1"/>
          <p:nvPr/>
        </p:nvSpPr>
        <p:spPr>
          <a:xfrm>
            <a:off x="8460432" y="4515966"/>
            <a:ext cx="418704" cy="369332"/>
          </a:xfrm>
          <a:prstGeom prst="rect">
            <a:avLst/>
          </a:prstGeom>
          <a:noFill/>
        </p:spPr>
        <p:txBody>
          <a:bodyPr wrap="none" rtlCol="0">
            <a:spAutoFit/>
          </a:bodyPr>
          <a:lstStyle/>
          <a:p>
            <a:r>
              <a:rPr lang="en-FR" dirty="0"/>
              <a:t>10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Box 1"/>
          <p:cNvSpPr txBox="1"/>
          <p:nvPr/>
        </p:nvSpPr>
        <p:spPr>
          <a:xfrm>
            <a:off x="1619672" y="699542"/>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000000">
                    <a:alpha val="100000"/>
                  </a:srgbClr>
                </a:solidFill>
                <a:latin typeface="Arial"/>
              </a:rPr>
              <a:t>Conclusion</a:t>
            </a:r>
          </a:p>
        </p:txBody>
      </p:sp>
      <p:sp>
        <p:nvSpPr>
          <p:cNvPr id="3" name="TextBox 2"/>
          <p:cNvSpPr txBox="1"/>
          <p:nvPr/>
        </p:nvSpPr>
        <p:spPr>
          <a:xfrm>
            <a:off x="914400" y="1786920"/>
            <a:ext cx="7315200" cy="1569660"/>
          </a:xfrm>
          <a:prstGeom prst="rect">
            <a:avLst/>
          </a:prstGeom>
          <a:noFill/>
        </p:spPr>
        <p:txBody>
          <a:bodyPr vert="horz" lIns="91440" tIns="45720" rIns="91440" bIns="45720" rtlCol="0" anchor="t" anchorCtr="0">
            <a:spAutoFit/>
          </a:bodyPr>
          <a:lstStyle/>
          <a:p>
            <a:pPr marL="0" marR="0" lvl="0" indent="0" algn="ctr" rtl="0" fontAlgn="t">
              <a:lnSpc>
                <a:spcPct val="120000"/>
              </a:lnSpc>
              <a:spcBef>
                <a:spcPts val="0"/>
              </a:spcBef>
              <a:spcAft>
                <a:spcPts val="0"/>
              </a:spcAft>
            </a:pPr>
            <a:r>
              <a:rPr lang="en-US" sz="2000" b="1" u="none" strike="noStrike" cap="none" spc="0" dirty="0">
                <a:solidFill>
                  <a:srgbClr val="000000">
                    <a:alpha val="100000"/>
                  </a:srgbClr>
                </a:solidFill>
                <a:latin typeface="Arial"/>
              </a:rPr>
              <a:t>The AI-Powered Job Matching System aims to significantly improve the job search process by efficiently analyzing skills, matching them with job requirements, and providing valuable insights to both job seekers and recruiters.</a:t>
            </a:r>
          </a:p>
        </p:txBody>
      </p:sp>
      <p:sp>
        <p:nvSpPr>
          <p:cNvPr id="4" name="TextBox 3">
            <a:extLst>
              <a:ext uri="{FF2B5EF4-FFF2-40B4-BE49-F238E27FC236}">
                <a16:creationId xmlns:a16="http://schemas.microsoft.com/office/drawing/2014/main" id="{3A6645A1-17D0-82DF-C243-3492FD3EE393}"/>
              </a:ext>
            </a:extLst>
          </p:cNvPr>
          <p:cNvSpPr txBox="1"/>
          <p:nvPr/>
        </p:nvSpPr>
        <p:spPr>
          <a:xfrm>
            <a:off x="8516679" y="4603898"/>
            <a:ext cx="418704" cy="369332"/>
          </a:xfrm>
          <a:prstGeom prst="rect">
            <a:avLst/>
          </a:prstGeom>
          <a:noFill/>
        </p:spPr>
        <p:txBody>
          <a:bodyPr wrap="none" rtlCol="0">
            <a:spAutoFit/>
          </a:bodyPr>
          <a:lstStyle/>
          <a:p>
            <a:r>
              <a:rPr lang="en-FR" dirty="0"/>
              <a:t>11</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Box 1"/>
          <p:cNvSpPr txBox="1"/>
          <p:nvPr/>
        </p:nvSpPr>
        <p:spPr>
          <a:xfrm>
            <a:off x="1907704" y="1850831"/>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dirty="0">
                <a:solidFill>
                  <a:srgbClr val="000000">
                    <a:alpha val="100000"/>
                  </a:srgbClr>
                </a:solidFill>
                <a:latin typeface="Arial"/>
              </a:rPr>
              <a:t>Thank you!</a:t>
            </a:r>
          </a:p>
        </p:txBody>
      </p:sp>
      <p:sp>
        <p:nvSpPr>
          <p:cNvPr id="3" name="TextBox 2">
            <a:extLst>
              <a:ext uri="{FF2B5EF4-FFF2-40B4-BE49-F238E27FC236}">
                <a16:creationId xmlns:a16="http://schemas.microsoft.com/office/drawing/2014/main" id="{B4E5D1EC-0F3F-7525-DBB7-90E9B2F204D4}"/>
              </a:ext>
            </a:extLst>
          </p:cNvPr>
          <p:cNvSpPr txBox="1"/>
          <p:nvPr/>
        </p:nvSpPr>
        <p:spPr>
          <a:xfrm>
            <a:off x="8006316" y="4508205"/>
            <a:ext cx="418704" cy="369332"/>
          </a:xfrm>
          <a:prstGeom prst="rect">
            <a:avLst/>
          </a:prstGeom>
          <a:noFill/>
        </p:spPr>
        <p:txBody>
          <a:bodyPr wrap="none" rtlCol="0">
            <a:spAutoFit/>
          </a:bodyPr>
          <a:lstStyle/>
          <a:p>
            <a:r>
              <a:rPr lang="en-FR" dirty="0"/>
              <a:t>12</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200525"/>
          <a:chOff x="914400" y="1028700"/>
          <a:chExt cx="8229600" cy="4200525"/>
        </a:xfrm>
      </p:grpSpPr>
      <p:sp>
        <p:nvSpPr>
          <p:cNvPr id="2" name="TextBox 1"/>
          <p:cNvSpPr txBox="1"/>
          <p:nvPr/>
        </p:nvSpPr>
        <p:spPr>
          <a:xfrm>
            <a:off x="1828800" y="843558"/>
            <a:ext cx="5486400" cy="57150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4000" b="1" u="none" strike="noStrike" cap="none" spc="0" dirty="0">
                <a:solidFill>
                  <a:srgbClr val="000000">
                    <a:alpha val="100000"/>
                  </a:srgbClr>
                </a:solidFill>
                <a:latin typeface="Arial"/>
              </a:rPr>
              <a:t>Introduction</a:t>
            </a:r>
          </a:p>
        </p:txBody>
      </p:sp>
      <p:sp>
        <p:nvSpPr>
          <p:cNvPr id="3" name="TextBox 2"/>
          <p:cNvSpPr txBox="1"/>
          <p:nvPr/>
        </p:nvSpPr>
        <p:spPr>
          <a:xfrm>
            <a:off x="728515" y="1971585"/>
            <a:ext cx="7848872" cy="1200329"/>
          </a:xfrm>
          <a:prstGeom prst="rect">
            <a:avLst/>
          </a:prstGeom>
          <a:noFill/>
        </p:spPr>
        <p:txBody>
          <a:bodyPr vert="horz" wrap="square" lIns="91440" tIns="45720" rIns="91440" bIns="45720" rtlCol="0" anchor="t" anchorCtr="0">
            <a:spAutoFit/>
          </a:bodyPr>
          <a:lstStyle/>
          <a:p>
            <a:pPr marL="0" marR="0" lvl="0" indent="0" algn="ctr" rtl="0" fontAlgn="t">
              <a:lnSpc>
                <a:spcPct val="120000"/>
              </a:lnSpc>
              <a:spcBef>
                <a:spcPts val="0"/>
              </a:spcBef>
              <a:spcAft>
                <a:spcPts val="0"/>
              </a:spcAft>
            </a:pPr>
            <a:r>
              <a:rPr lang="en-US" sz="2000" u="none" strike="noStrike" cap="none" spc="0" dirty="0">
                <a:solidFill>
                  <a:srgbClr val="000000">
                    <a:alpha val="100000"/>
                  </a:srgbClr>
                </a:solidFill>
                <a:latin typeface="Arial"/>
              </a:rPr>
              <a:t>This presentation focuses on an AI-powered job matching system designed to streamline job searching, match skills with job requirements, and analyze the job market trends.</a:t>
            </a:r>
          </a:p>
        </p:txBody>
      </p:sp>
      <p:sp>
        <p:nvSpPr>
          <p:cNvPr id="4" name="TextBox 3">
            <a:extLst>
              <a:ext uri="{FF2B5EF4-FFF2-40B4-BE49-F238E27FC236}">
                <a16:creationId xmlns:a16="http://schemas.microsoft.com/office/drawing/2014/main" id="{C33C1011-D26A-823B-BB24-DCD8545EEB1D}"/>
              </a:ext>
            </a:extLst>
          </p:cNvPr>
          <p:cNvSpPr txBox="1"/>
          <p:nvPr/>
        </p:nvSpPr>
        <p:spPr>
          <a:xfrm>
            <a:off x="8275701" y="4493240"/>
            <a:ext cx="301686" cy="369332"/>
          </a:xfrm>
          <a:prstGeom prst="rect">
            <a:avLst/>
          </a:prstGeom>
          <a:noFill/>
        </p:spPr>
        <p:txBody>
          <a:bodyPr wrap="none" rtlCol="0">
            <a:spAutoFit/>
          </a:bodyPr>
          <a:lstStyle/>
          <a:p>
            <a:r>
              <a:rPr lang="en-FR" dirty="0"/>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5200650"/>
          <a:chOff x="914400" y="1028700"/>
          <a:chExt cx="8229600" cy="5200650"/>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Table of contents</a:t>
            </a:r>
          </a:p>
        </p:txBody>
      </p:sp>
      <p:sp>
        <p:nvSpPr>
          <p:cNvPr id="3" name="TextBox 2"/>
          <p:cNvSpPr txBox="1"/>
          <p:nvPr/>
        </p:nvSpPr>
        <p:spPr>
          <a:xfrm>
            <a:off x="1545254" y="1635646"/>
            <a:ext cx="7315200" cy="2274405"/>
          </a:xfrm>
          <a:prstGeom prst="rect">
            <a:avLst/>
          </a:prstGeom>
          <a:noFill/>
        </p:spPr>
        <p:txBody>
          <a:bodyPr vert="horz" lIns="91440" tIns="45720" rIns="91440" bIns="45720" rtlCol="0" anchorCtr="0">
            <a:spAutoFit/>
          </a:bodyPr>
          <a:lstStyle/>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Project Overview</a:t>
            </a:r>
          </a:p>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Solution Architecture</a:t>
            </a:r>
          </a:p>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Real Results</a:t>
            </a:r>
          </a:p>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Benefits</a:t>
            </a:r>
          </a:p>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Demo</a:t>
            </a:r>
          </a:p>
          <a:p>
            <a:pPr marL="457200" marR="0" lvl="0" indent="-457200" rtl="0" fontAlgn="base">
              <a:lnSpc>
                <a:spcPct val="120000"/>
              </a:lnSpc>
              <a:spcBef>
                <a:spcPts val="0"/>
              </a:spcBef>
              <a:spcAft>
                <a:spcPts val="0"/>
              </a:spcAft>
              <a:buClr>
                <a:srgbClr val="000000">
                  <a:alpha val="100000"/>
                </a:srgbClr>
              </a:buClr>
              <a:buFont typeface="+mj-lt"/>
              <a:buAutoNum type="arabicPeriod"/>
            </a:pPr>
            <a:r>
              <a:rPr lang="en-US" sz="2000" b="1" u="none" strike="noStrike" cap="none" spc="0" dirty="0">
                <a:solidFill>
                  <a:srgbClr val="000000">
                    <a:alpha val="100000"/>
                  </a:srgbClr>
                </a:solidFill>
                <a:latin typeface="Arial"/>
              </a:rPr>
              <a:t> Future Plans</a:t>
            </a:r>
          </a:p>
        </p:txBody>
      </p:sp>
      <p:sp>
        <p:nvSpPr>
          <p:cNvPr id="4" name="TextBox 3">
            <a:extLst>
              <a:ext uri="{FF2B5EF4-FFF2-40B4-BE49-F238E27FC236}">
                <a16:creationId xmlns:a16="http://schemas.microsoft.com/office/drawing/2014/main" id="{C47DFF05-0219-908E-6BA1-F55FFB6B6CD0}"/>
              </a:ext>
            </a:extLst>
          </p:cNvPr>
          <p:cNvSpPr txBox="1"/>
          <p:nvPr/>
        </p:nvSpPr>
        <p:spPr>
          <a:xfrm>
            <a:off x="7598746" y="3809111"/>
            <a:ext cx="301686" cy="369332"/>
          </a:xfrm>
          <a:prstGeom prst="rect">
            <a:avLst/>
          </a:prstGeom>
          <a:noFill/>
        </p:spPr>
        <p:txBody>
          <a:bodyPr wrap="none" rtlCol="0">
            <a:spAutoFit/>
          </a:bodyPr>
          <a:lstStyle/>
          <a:p>
            <a:r>
              <a:rPr lang="en-FR" dirty="0"/>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1.Project Overview</a:t>
            </a:r>
          </a:p>
        </p:txBody>
      </p:sp>
      <p:sp>
        <p:nvSpPr>
          <p:cNvPr id="3" name="TextBox 2"/>
          <p:cNvSpPr txBox="1"/>
          <p:nvPr/>
        </p:nvSpPr>
        <p:spPr>
          <a:xfrm>
            <a:off x="914400" y="1602254"/>
            <a:ext cx="7315200" cy="1938992"/>
          </a:xfrm>
          <a:prstGeom prst="rect">
            <a:avLst/>
          </a:prstGeom>
          <a:noFill/>
        </p:spPr>
        <p:txBody>
          <a:bodyPr vert="horz" lIns="91440" tIns="45720" rIns="91440" bIns="45720" rtlCol="0" anchorCtr="0">
            <a:spAutoFit/>
          </a:bodyPr>
          <a:lstStyle/>
          <a:p>
            <a:pPr marR="0" lvl="0" algn="l" rtl="0" fontAlgn="base">
              <a:lnSpc>
                <a:spcPct val="100000"/>
              </a:lnSpc>
              <a:spcBef>
                <a:spcPts val="0"/>
              </a:spcBef>
              <a:spcAft>
                <a:spcPts val="0"/>
              </a:spcAft>
            </a:pPr>
            <a:r>
              <a:rPr lang="en-US" sz="2000" u="none" strike="noStrike" cap="none" spc="0" dirty="0">
                <a:solidFill>
                  <a:srgbClr val="000000">
                    <a:alpha val="100000"/>
                  </a:srgbClr>
                </a:solidFill>
                <a:latin typeface="Arial"/>
              </a:rPr>
              <a:t>Problem Statement:</a:t>
            </a:r>
          </a:p>
          <a:p>
            <a:pPr marR="0" lvl="0" algn="l" rtl="0" fontAlgn="base">
              <a:lnSpc>
                <a:spcPct val="100000"/>
              </a:lnSpc>
              <a:spcBef>
                <a:spcPts val="0"/>
              </a:spcBef>
              <a:spcAft>
                <a:spcPts val="0"/>
              </a:spcAft>
            </a:pPr>
            <a:endParaRPr lang="en-US" sz="2000" u="none" strike="noStrike" cap="none" spc="0" dirty="0">
              <a:solidFill>
                <a:srgbClr val="000000">
                  <a:alpha val="100000"/>
                </a:srgbClr>
              </a:solidFill>
              <a:latin typeface="Arial"/>
            </a:endParaRP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Manual job searching is time-consuming.</a:t>
            </a: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Hard to match skills with job requirements.
Difficult to identify skill gaps.
No easy way to analyze job market trends.</a:t>
            </a:r>
          </a:p>
        </p:txBody>
      </p:sp>
      <p:sp>
        <p:nvSpPr>
          <p:cNvPr id="4" name="TextBox 3">
            <a:extLst>
              <a:ext uri="{FF2B5EF4-FFF2-40B4-BE49-F238E27FC236}">
                <a16:creationId xmlns:a16="http://schemas.microsoft.com/office/drawing/2014/main" id="{86DD98C8-B6E0-73A2-766D-3D17D7D90225}"/>
              </a:ext>
            </a:extLst>
          </p:cNvPr>
          <p:cNvSpPr txBox="1"/>
          <p:nvPr/>
        </p:nvSpPr>
        <p:spPr>
          <a:xfrm>
            <a:off x="8316416" y="4515966"/>
            <a:ext cx="301686" cy="369332"/>
          </a:xfrm>
          <a:prstGeom prst="rect">
            <a:avLst/>
          </a:prstGeom>
          <a:noFill/>
        </p:spPr>
        <p:txBody>
          <a:bodyPr wrap="none" rtlCol="0">
            <a:spAutoFit/>
          </a:bodyPr>
          <a:lstStyle/>
          <a:p>
            <a:r>
              <a:rPr lang="en-FR" dirty="0"/>
              <a:t>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Box 1"/>
          <p:cNvSpPr txBox="1"/>
          <p:nvPr/>
        </p:nvSpPr>
        <p:spPr>
          <a:xfrm>
            <a:off x="2267744" y="1009650"/>
            <a:ext cx="7315200" cy="52322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dirty="0">
                <a:solidFill>
                  <a:srgbClr val="000000">
                    <a:alpha val="100000"/>
                  </a:srgbClr>
                </a:solidFill>
                <a:latin typeface="Arial"/>
              </a:rPr>
              <a:t>2. Solution Architecture</a:t>
            </a:r>
          </a:p>
        </p:txBody>
      </p:sp>
      <p:sp>
        <p:nvSpPr>
          <p:cNvPr id="3" name="TextBox 2"/>
          <p:cNvSpPr txBox="1"/>
          <p:nvPr/>
        </p:nvSpPr>
        <p:spPr>
          <a:xfrm>
            <a:off x="914400" y="1800225"/>
            <a:ext cx="7315200" cy="1938992"/>
          </a:xfrm>
          <a:prstGeom prst="rect">
            <a:avLst/>
          </a:prstGeom>
          <a:noFill/>
        </p:spPr>
        <p:txBody>
          <a:bodyPr vert="horz" lIns="91440" tIns="45720" rIns="91440" bIns="45720" rtlCol="0" anchorCtr="0">
            <a:spAutoFit/>
          </a:bodyPr>
          <a:lstStyle/>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Two Main Components:
Data Processing Script processes job postings and extracts structured information using AI to create a standardized job dataset.
Web Application includes resume analysis, job matching, interactive visualizations, and customizable filtering.</a:t>
            </a:r>
          </a:p>
        </p:txBody>
      </p:sp>
      <p:sp>
        <p:nvSpPr>
          <p:cNvPr id="4" name="TextBox 3">
            <a:extLst>
              <a:ext uri="{FF2B5EF4-FFF2-40B4-BE49-F238E27FC236}">
                <a16:creationId xmlns:a16="http://schemas.microsoft.com/office/drawing/2014/main" id="{20958152-E47E-6FFD-C237-2AC4CB9B601B}"/>
              </a:ext>
            </a:extLst>
          </p:cNvPr>
          <p:cNvSpPr txBox="1"/>
          <p:nvPr/>
        </p:nvSpPr>
        <p:spPr>
          <a:xfrm>
            <a:off x="8506047" y="4391247"/>
            <a:ext cx="301686" cy="369332"/>
          </a:xfrm>
          <a:prstGeom prst="rect">
            <a:avLst/>
          </a:prstGeom>
          <a:noFill/>
        </p:spPr>
        <p:txBody>
          <a:bodyPr wrap="none" rtlCol="0">
            <a:spAutoFit/>
          </a:bodyPr>
          <a:lstStyle/>
          <a:p>
            <a:r>
              <a:rPr lang="en-FR" dirty="0"/>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pattFill prst="pct60">
          <a:fgClr>
            <a:srgbClr val="FFE67F"/>
          </a:fgClr>
          <a:bgClr>
            <a:schemeClr val="bg1"/>
          </a:bgClr>
        </a:pattFill>
        <a:effectLst/>
      </p:bgPr>
    </p:bg>
    <p:spTree>
      <p:nvGrpSpPr>
        <p:cNvPr id="1" name=""/>
        <p:cNvGrpSpPr/>
        <p:nvPr/>
      </p:nvGrpSpPr>
      <p:grpSpPr>
        <a:xfrm>
          <a:off x="0" y="0"/>
          <a:ext cx="0" cy="0"/>
          <a:chOff x="0" y="0"/>
          <a:chExt cx="0" cy="0"/>
        </a:xfrm>
      </p:grpSpPr>
      <p:pic>
        <p:nvPicPr>
          <p:cNvPr id="3" name="Picture 2" descr="A diagram of a company&#10;&#10;Description automatically generated">
            <a:extLst>
              <a:ext uri="{FF2B5EF4-FFF2-40B4-BE49-F238E27FC236}">
                <a16:creationId xmlns:a16="http://schemas.microsoft.com/office/drawing/2014/main" id="{6B83668A-7776-A9CA-E1B8-213913728C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473"/>
            <a:ext cx="9144000" cy="5143500"/>
          </a:xfrm>
          <a:prstGeom prst="rect">
            <a:avLst/>
          </a:prstGeom>
        </p:spPr>
      </p:pic>
      <p:sp>
        <p:nvSpPr>
          <p:cNvPr id="2" name="TextBox 1">
            <a:extLst>
              <a:ext uri="{FF2B5EF4-FFF2-40B4-BE49-F238E27FC236}">
                <a16:creationId xmlns:a16="http://schemas.microsoft.com/office/drawing/2014/main" id="{04BE757D-C94D-106F-EECA-465F385914C4}"/>
              </a:ext>
            </a:extLst>
          </p:cNvPr>
          <p:cNvSpPr txBox="1"/>
          <p:nvPr/>
        </p:nvSpPr>
        <p:spPr>
          <a:xfrm>
            <a:off x="611560" y="3723878"/>
            <a:ext cx="2952328" cy="369332"/>
          </a:xfrm>
          <a:prstGeom prst="rect">
            <a:avLst/>
          </a:prstGeom>
          <a:noFill/>
        </p:spPr>
        <p:txBody>
          <a:bodyPr wrap="square" rtlCol="0">
            <a:spAutoFit/>
          </a:bodyPr>
          <a:lstStyle/>
          <a:p>
            <a:r>
              <a:rPr lang="en-FR" dirty="0"/>
              <a:t>Data Processing Pipeline</a:t>
            </a:r>
          </a:p>
        </p:txBody>
      </p:sp>
    </p:spTree>
    <p:extLst>
      <p:ext uri="{BB962C8B-B14F-4D97-AF65-F5344CB8AC3E}">
        <p14:creationId xmlns:p14="http://schemas.microsoft.com/office/powerpoint/2010/main" val="3835294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pattFill prst="pct5">
          <a:fgClr>
            <a:srgbClr val="FFE67F"/>
          </a:fgClr>
          <a:bgClr>
            <a:schemeClr val="bg1"/>
          </a:bgClr>
        </a:pattFill>
        <a:effectLst/>
      </p:bgPr>
    </p:bg>
    <p:spTree>
      <p:nvGrpSpPr>
        <p:cNvPr id="1" name=""/>
        <p:cNvGrpSpPr/>
        <p:nvPr/>
      </p:nvGrpSpPr>
      <p:grpSpPr>
        <a:xfrm>
          <a:off x="0" y="0"/>
          <a:ext cx="0" cy="0"/>
          <a:chOff x="0" y="0"/>
          <a:chExt cx="0" cy="0"/>
        </a:xfrm>
      </p:grpSpPr>
      <p:pic>
        <p:nvPicPr>
          <p:cNvPr id="3" name="Picture 2" descr="A graph of a number of companies&#10;&#10;Description automatically generated">
            <a:extLst>
              <a:ext uri="{FF2B5EF4-FFF2-40B4-BE49-F238E27FC236}">
                <a16:creationId xmlns:a16="http://schemas.microsoft.com/office/drawing/2014/main" id="{80709B48-2A68-E09C-973C-8B95783F6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511"/>
            <a:ext cx="4392488" cy="5143500"/>
          </a:xfrm>
          <a:prstGeom prst="rect">
            <a:avLst/>
          </a:prstGeom>
        </p:spPr>
      </p:pic>
      <p:pic>
        <p:nvPicPr>
          <p:cNvPr id="7" name="Picture 6" descr="A collage of different types of graphs&#10;&#10;Description automatically generated">
            <a:extLst>
              <a:ext uri="{FF2B5EF4-FFF2-40B4-BE49-F238E27FC236}">
                <a16:creationId xmlns:a16="http://schemas.microsoft.com/office/drawing/2014/main" id="{2C2336DE-ED95-8A9B-8FE6-3677152CBB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5" y="11511"/>
            <a:ext cx="4783623" cy="5143500"/>
          </a:xfrm>
          <a:prstGeom prst="rect">
            <a:avLst/>
          </a:prstGeom>
        </p:spPr>
      </p:pic>
    </p:spTree>
    <p:extLst>
      <p:ext uri="{BB962C8B-B14F-4D97-AF65-F5344CB8AC3E}">
        <p14:creationId xmlns:p14="http://schemas.microsoft.com/office/powerpoint/2010/main" val="1493873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descr="A screenshot of a diagram&#10;&#10;Description automatically generated">
            <a:extLst>
              <a:ext uri="{FF2B5EF4-FFF2-40B4-BE49-F238E27FC236}">
                <a16:creationId xmlns:a16="http://schemas.microsoft.com/office/drawing/2014/main" id="{E166C445-13E9-52FE-10AC-7CD75C8ACF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252520" cy="5143500"/>
          </a:xfrm>
          <a:prstGeom prst="rect">
            <a:avLst/>
          </a:prstGeom>
        </p:spPr>
      </p:pic>
      <p:sp>
        <p:nvSpPr>
          <p:cNvPr id="2" name="TextBox 1">
            <a:extLst>
              <a:ext uri="{FF2B5EF4-FFF2-40B4-BE49-F238E27FC236}">
                <a16:creationId xmlns:a16="http://schemas.microsoft.com/office/drawing/2014/main" id="{DC96C5F4-1812-7545-AAA3-6C5CDEE3D596}"/>
              </a:ext>
            </a:extLst>
          </p:cNvPr>
          <p:cNvSpPr txBox="1"/>
          <p:nvPr/>
        </p:nvSpPr>
        <p:spPr>
          <a:xfrm>
            <a:off x="1187624" y="555526"/>
            <a:ext cx="885179" cy="369332"/>
          </a:xfrm>
          <a:prstGeom prst="rect">
            <a:avLst/>
          </a:prstGeom>
          <a:noFill/>
        </p:spPr>
        <p:txBody>
          <a:bodyPr wrap="none" rtlCol="0">
            <a:spAutoFit/>
          </a:bodyPr>
          <a:lstStyle/>
          <a:p>
            <a:r>
              <a:rPr lang="en-FR" dirty="0"/>
              <a:t>WEB UI</a:t>
            </a:r>
          </a:p>
        </p:txBody>
      </p:sp>
      <p:sp>
        <p:nvSpPr>
          <p:cNvPr id="3" name="TextBox 2">
            <a:extLst>
              <a:ext uri="{FF2B5EF4-FFF2-40B4-BE49-F238E27FC236}">
                <a16:creationId xmlns:a16="http://schemas.microsoft.com/office/drawing/2014/main" id="{E285756E-8546-66F9-85AF-A39E5BA76582}"/>
              </a:ext>
            </a:extLst>
          </p:cNvPr>
          <p:cNvSpPr txBox="1"/>
          <p:nvPr/>
        </p:nvSpPr>
        <p:spPr>
          <a:xfrm>
            <a:off x="5724128" y="4002618"/>
            <a:ext cx="2252861" cy="369332"/>
          </a:xfrm>
          <a:prstGeom prst="rect">
            <a:avLst/>
          </a:prstGeom>
          <a:noFill/>
        </p:spPr>
        <p:txBody>
          <a:bodyPr wrap="none" rtlCol="0">
            <a:spAutoFit/>
          </a:bodyPr>
          <a:lstStyle/>
          <a:p>
            <a:r>
              <a:rPr lang="en-FR" dirty="0"/>
              <a:t>PROCESSING PIPELINE</a:t>
            </a:r>
          </a:p>
        </p:txBody>
      </p:sp>
    </p:spTree>
    <p:extLst>
      <p:ext uri="{BB962C8B-B14F-4D97-AF65-F5344CB8AC3E}">
        <p14:creationId xmlns:p14="http://schemas.microsoft.com/office/powerpoint/2010/main" val="3505170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324225"/>
          <a:chOff x="914400" y="1028700"/>
          <a:chExt cx="8229600" cy="3324225"/>
        </a:xfrm>
      </p:grpSpPr>
      <p:sp>
        <p:nvSpPr>
          <p:cNvPr id="2" name="TextBox 1"/>
          <p:cNvSpPr txBox="1"/>
          <p:nvPr/>
        </p:nvSpPr>
        <p:spPr>
          <a:xfrm>
            <a:off x="914400" y="1028700"/>
            <a:ext cx="7315200" cy="52322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2800" b="1" u="none" strike="noStrike" cap="none" spc="0" dirty="0">
                <a:solidFill>
                  <a:srgbClr val="000000">
                    <a:alpha val="100000"/>
                  </a:srgbClr>
                </a:solidFill>
                <a:latin typeface="Arial"/>
              </a:rPr>
              <a:t>3.Real Results</a:t>
            </a:r>
          </a:p>
        </p:txBody>
      </p:sp>
      <p:sp>
        <p:nvSpPr>
          <p:cNvPr id="3" name="TextBox 2"/>
          <p:cNvSpPr txBox="1"/>
          <p:nvPr/>
        </p:nvSpPr>
        <p:spPr>
          <a:xfrm>
            <a:off x="914400" y="1800225"/>
            <a:ext cx="7315200" cy="2246769"/>
          </a:xfrm>
          <a:prstGeom prst="rect">
            <a:avLst/>
          </a:prstGeom>
          <a:noFill/>
        </p:spPr>
        <p:txBody>
          <a:bodyPr vert="horz" lIns="91440" tIns="45720" rIns="91440" bIns="45720" rtlCol="0" anchorCtr="0">
            <a:spAutoFit/>
          </a:bodyPr>
          <a:lstStyle/>
          <a:p>
            <a:pPr marR="0" lvl="0" algn="l" rtl="0" fontAlgn="base">
              <a:lnSpc>
                <a:spcPct val="100000"/>
              </a:lnSpc>
              <a:spcBef>
                <a:spcPts val="0"/>
              </a:spcBef>
              <a:spcAft>
                <a:spcPts val="0"/>
              </a:spcAft>
            </a:pPr>
            <a:r>
              <a:rPr lang="en-US" sz="2000" b="1" u="none" strike="noStrike" cap="none" spc="0" dirty="0">
                <a:solidFill>
                  <a:srgbClr val="000000">
                    <a:alpha val="100000"/>
                  </a:srgbClr>
                </a:solidFill>
                <a:latin typeface="Arial"/>
              </a:rPr>
              <a:t>System Performance showcases</a:t>
            </a:r>
            <a:r>
              <a:rPr lang="en-US" sz="2000" u="none" strike="noStrike" cap="none" spc="0" dirty="0">
                <a:solidFill>
                  <a:srgbClr val="000000">
                    <a:alpha val="100000"/>
                  </a:srgbClr>
                </a:solidFill>
                <a:latin typeface="Arial"/>
              </a:rPr>
              <a:t>:</a:t>
            </a:r>
          </a:p>
          <a:p>
            <a:pPr marR="0" lvl="0" algn="l" rtl="0" fontAlgn="base">
              <a:lnSpc>
                <a:spcPct val="100000"/>
              </a:lnSpc>
              <a:spcBef>
                <a:spcPts val="0"/>
              </a:spcBef>
              <a:spcAft>
                <a:spcPts val="0"/>
              </a:spcAft>
            </a:pPr>
            <a:endParaRPr lang="en-US" sz="2000" u="none" strike="noStrike" cap="none" spc="0" dirty="0">
              <a:solidFill>
                <a:srgbClr val="000000">
                  <a:alpha val="100000"/>
                </a:srgbClr>
              </a:solidFill>
              <a:latin typeface="Arial"/>
            </a:endParaRP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Processes 500 jobs in 23 minutes.</a:t>
            </a:r>
          </a:p>
          <a:p>
            <a:pPr marL="342900" marR="0" lvl="0" indent="-342900" algn="l" rtl="0" fontAlgn="base">
              <a:lnSpc>
                <a:spcPct val="100000"/>
              </a:lnSpc>
              <a:spcBef>
                <a:spcPts val="0"/>
              </a:spcBef>
              <a:spcAft>
                <a:spcPts val="0"/>
              </a:spcAft>
              <a:buFont typeface="Arial" panose="020B0604020202020204" pitchFamily="34" charset="0"/>
              <a:buChar char="•"/>
            </a:pPr>
            <a:endParaRPr lang="en-US" sz="2000" u="none" strike="noStrike" cap="none" spc="0" dirty="0">
              <a:solidFill>
                <a:srgbClr val="000000">
                  <a:alpha val="100000"/>
                </a:srgbClr>
              </a:solidFill>
              <a:latin typeface="Arial"/>
            </a:endParaRP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Average processing time of 2.78 seconds per job.</a:t>
            </a:r>
          </a:p>
          <a:p>
            <a:pPr marR="0" lvl="0" algn="l" rtl="0" fontAlgn="base">
              <a:lnSpc>
                <a:spcPct val="100000"/>
              </a:lnSpc>
              <a:spcBef>
                <a:spcPts val="0"/>
              </a:spcBef>
              <a:spcAft>
                <a:spcPts val="0"/>
              </a:spcAft>
            </a:pPr>
            <a:endParaRPr lang="en-US" sz="2000" u="none" strike="noStrike" cap="none" spc="0" dirty="0">
              <a:solidFill>
                <a:srgbClr val="000000">
                  <a:alpha val="100000"/>
                </a:srgbClr>
              </a:solidFill>
              <a:latin typeface="Arial"/>
            </a:endParaRPr>
          </a:p>
          <a:p>
            <a:pPr marL="342900" marR="0" lvl="0" indent="-342900" algn="l" rtl="0" fontAlgn="base">
              <a:lnSpc>
                <a:spcPct val="100000"/>
              </a:lnSpc>
              <a:spcBef>
                <a:spcPts val="0"/>
              </a:spcBef>
              <a:spcAft>
                <a:spcPts val="0"/>
              </a:spcAft>
              <a:buFont typeface="Arial" panose="020B0604020202020204" pitchFamily="34" charset="0"/>
              <a:buChar char="•"/>
            </a:pPr>
            <a:r>
              <a:rPr lang="en-US" sz="2000" u="none" strike="noStrike" cap="none" spc="0" dirty="0">
                <a:solidFill>
                  <a:srgbClr val="000000">
                    <a:alpha val="100000"/>
                  </a:srgbClr>
                </a:solidFill>
                <a:latin typeface="Arial"/>
              </a:rPr>
              <a:t>Comprehensive skill extraction and accurate matching.</a:t>
            </a:r>
          </a:p>
        </p:txBody>
      </p:sp>
      <p:sp>
        <p:nvSpPr>
          <p:cNvPr id="4" name="TextBox 3">
            <a:extLst>
              <a:ext uri="{FF2B5EF4-FFF2-40B4-BE49-F238E27FC236}">
                <a16:creationId xmlns:a16="http://schemas.microsoft.com/office/drawing/2014/main" id="{8CDB1810-9EDA-687E-70C9-1C3B798F9A86}"/>
              </a:ext>
            </a:extLst>
          </p:cNvPr>
          <p:cNvSpPr txBox="1"/>
          <p:nvPr/>
        </p:nvSpPr>
        <p:spPr>
          <a:xfrm>
            <a:off x="8460432" y="4371950"/>
            <a:ext cx="301686" cy="369332"/>
          </a:xfrm>
          <a:prstGeom prst="rect">
            <a:avLst/>
          </a:prstGeom>
          <a:noFill/>
        </p:spPr>
        <p:txBody>
          <a:bodyPr wrap="none" rtlCol="0">
            <a:spAutoFit/>
          </a:bodyPr>
          <a:lstStyle/>
          <a:p>
            <a:r>
              <a:rPr lang="en-FR" dirty="0"/>
              <a:t>7</a:t>
            </a:r>
          </a:p>
        </p:txBody>
      </p:sp>
    </p:spTree>
  </p:cSld>
  <p:clrMapOvr>
    <a:masterClrMapping/>
  </p:clrMapOvr>
</p:sld>
</file>

<file path=ppt/theme/theme1.xml><?xml version="1.0" encoding="utf-8"?>
<a:theme xmlns:a="http://schemas.openxmlformats.org/drawingml/2006/main" name="Theme61">
  <a:themeElements>
    <a:clrScheme name="Theme61">
      <a:dk1>
        <a:sysClr val="windowText" lastClr="000000"/>
      </a:dk1>
      <a:lt1>
        <a:sysClr val="window" lastClr="FEFEF1"/>
      </a:lt1>
      <a:dk2>
        <a:srgbClr val="FFE67F"/>
      </a:dk2>
      <a:lt2>
        <a:srgbClr val="FF9729"/>
      </a:lt2>
      <a:accent1>
        <a:srgbClr val="FF5A34"/>
      </a:accent1>
      <a:accent2>
        <a:srgbClr val="C74C9F"/>
      </a:accent2>
      <a:accent3>
        <a:srgbClr val="FEA9E8"/>
      </a:accent3>
      <a:accent4>
        <a:srgbClr val="91A8EB"/>
      </a:accent4>
      <a:accent5>
        <a:srgbClr val="21A193"/>
      </a:accent5>
      <a:accent6>
        <a:srgbClr val="06AF56"/>
      </a:accent6>
      <a:hlink>
        <a:srgbClr val="000000"/>
      </a:hlink>
      <a:folHlink>
        <a:srgbClr val="0097A7"/>
      </a:folHlink>
    </a:clrScheme>
    <a:fontScheme name="Theme61">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1">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TotalTime>
  <Words>339</Words>
  <Application>Microsoft Macintosh PowerPoint</Application>
  <PresentationFormat>On-screen Show (16:9)</PresentationFormat>
  <Paragraphs>50</Paragraphs>
  <Slides>14</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Theme61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Likhita Yerra</cp:lastModifiedBy>
  <cp:revision>3</cp:revision>
  <dcterms:created xsi:type="dcterms:W3CDTF">2024-12-16T20:40:39Z</dcterms:created>
  <dcterms:modified xsi:type="dcterms:W3CDTF">2024-12-17T13:04:51Z</dcterms:modified>
  <cp:category/>
  <cp:contentStatus/>
</cp:coreProperties>
</file>