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8"/>
  </p:notesMasterIdLst>
  <p:handoutMasterIdLst>
    <p:handoutMasterId r:id="rId19"/>
  </p:handoutMasterIdLst>
  <p:sldIdLst>
    <p:sldId id="289" r:id="rId3"/>
    <p:sldId id="290" r:id="rId4"/>
    <p:sldId id="291" r:id="rId5"/>
    <p:sldId id="292" r:id="rId6"/>
    <p:sldId id="293" r:id="rId7"/>
    <p:sldId id="296" r:id="rId8"/>
    <p:sldId id="297" r:id="rId9"/>
    <p:sldId id="299" r:id="rId10"/>
    <p:sldId id="303" r:id="rId11"/>
    <p:sldId id="304" r:id="rId12"/>
    <p:sldId id="294" r:id="rId13"/>
    <p:sldId id="295" r:id="rId14"/>
    <p:sldId id="300" r:id="rId15"/>
    <p:sldId id="301" r:id="rId16"/>
    <p:sldId id="30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0000"/>
    <a:srgbClr val="3A241E"/>
    <a:srgbClr val="FFA572"/>
    <a:srgbClr val="651428"/>
    <a:srgbClr val="FFC57A"/>
    <a:srgbClr val="FFA472"/>
    <a:srgbClr val="FF6B67"/>
    <a:srgbClr val="E84C5C"/>
    <a:srgbClr val="CB2A50"/>
    <a:srgbClr val="3019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0A4337-B4D6-4CAC-94CC-47168FAD1A27}">
  <a:tblStyle styleId="{250A4337-B4D6-4CAC-94CC-47168FAD1A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8"/>
      </p:cViewPr>
      <p:guideLst>
        <p:guide orient="horz"/>
        <p:guide pos="2880"/>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34004C-1DBD-473C-8CA5-AF46F7069F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B1F86A-53B2-430D-BE53-D03777188B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6E9C03-242E-4752-9609-45E09CC8895F}" type="datetimeFigureOut">
              <a:rPr lang="en-US" smtClean="0"/>
              <a:t>8/31/2021</a:t>
            </a:fld>
            <a:endParaRPr lang="en-US"/>
          </a:p>
        </p:txBody>
      </p:sp>
      <p:sp>
        <p:nvSpPr>
          <p:cNvPr id="4" name="Footer Placeholder 3">
            <a:extLst>
              <a:ext uri="{FF2B5EF4-FFF2-40B4-BE49-F238E27FC236}">
                <a16:creationId xmlns:a16="http://schemas.microsoft.com/office/drawing/2014/main" id="{2E522CE2-2677-44DE-890C-26E5057341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250C73-1D8A-4327-B434-704F25E378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24FF4B-F9F9-402B-AE13-5B00A1506E48}" type="slidenum">
              <a:rPr lang="en-US" smtClean="0"/>
              <a:t>‹#›</a:t>
            </a:fld>
            <a:endParaRPr lang="en-US"/>
          </a:p>
        </p:txBody>
      </p:sp>
    </p:spTree>
    <p:extLst>
      <p:ext uri="{BB962C8B-B14F-4D97-AF65-F5344CB8AC3E}">
        <p14:creationId xmlns:p14="http://schemas.microsoft.com/office/powerpoint/2010/main" val="3039289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288">
          <p15:clr>
            <a:srgbClr val="FA7B17"/>
          </p15:clr>
        </p15:guide>
        <p15:guide id="2" orient="horz" pos="259">
          <p15:clr>
            <a:srgbClr val="FA7B17"/>
          </p15:clr>
        </p15:guide>
        <p15:guide id="3" orient="horz" pos="2972">
          <p15:clr>
            <a:srgbClr val="FA7B17"/>
          </p15:clr>
        </p15:guide>
        <p15:guide id="4" pos="5472">
          <p15:clr>
            <a:srgbClr val="FA7B17"/>
          </p15:clr>
        </p15:guide>
        <p15:guide id="5" pos="2880">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1pPr>
            <a:lvl2pPr lvl="1"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2pPr>
            <a:lvl3pPr lvl="2"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3pPr>
            <a:lvl4pPr lvl="3"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4pPr>
            <a:lvl5pPr lvl="4"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5pPr>
            <a:lvl6pPr lvl="5"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6pPr>
            <a:lvl7pPr lvl="6"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7pPr>
            <a:lvl8pPr lvl="7"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8pPr>
            <a:lvl9pPr lvl="8" algn="ctr" rtl="0">
              <a:spcBef>
                <a:spcPts val="0"/>
              </a:spcBef>
              <a:spcAft>
                <a:spcPts val="0"/>
              </a:spcAft>
              <a:buClr>
                <a:srgbClr val="FFFFFF"/>
              </a:buClr>
              <a:buSzPts val="2400"/>
              <a:buFont typeface="Proxima Nova"/>
              <a:buNone/>
              <a:defRPr sz="2400">
                <a:solidFill>
                  <a:srgbClr val="FFFFFF"/>
                </a:solidFill>
                <a:latin typeface="Proxima Nova"/>
                <a:ea typeface="Proxima Nova"/>
                <a:cs typeface="Proxima Nova"/>
                <a:sym typeface="Proxima Nova"/>
              </a:defRPr>
            </a:lvl9pPr>
          </a:lstStyle>
          <a:p>
            <a:endParaRPr/>
          </a:p>
        </p:txBody>
      </p:sp>
      <p:sp>
        <p:nvSpPr>
          <p:cNvPr id="50" name="Google Shape;5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snap/amazon-fine-food-reviews" TargetMode="External"/><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EFDF990-499F-405E-9CC0-8CFA801FD9DC}"/>
              </a:ext>
            </a:extLst>
          </p:cNvPr>
          <p:cNvSpPr/>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Rolling Dough">
            <a:extLst>
              <a:ext uri="{FF2B5EF4-FFF2-40B4-BE49-F238E27FC236}">
                <a16:creationId xmlns:a16="http://schemas.microsoft.com/office/drawing/2014/main" id="{B2520EFF-A0B0-4B4B-8293-519C0497D12F}"/>
              </a:ext>
            </a:extLst>
          </p:cNvPr>
          <p:cNvPicPr>
            <a:picLocks noChangeAspect="1"/>
          </p:cNvPicPr>
          <p:nvPr/>
        </p:nvPicPr>
        <p:blipFill rotWithShape="1">
          <a:blip r:embed="rId2" cstate="screen">
            <a:alphaModFix amt="40000"/>
            <a:extLst>
              <a:ext uri="{28A0092B-C50C-407E-A947-70E740481C1C}">
                <a14:useLocalDpi xmlns:a14="http://schemas.microsoft.com/office/drawing/2010/main"/>
              </a:ext>
            </a:extLst>
          </a:blip>
          <a:srcRect/>
          <a:stretch/>
        </p:blipFill>
        <p:spPr>
          <a:xfrm>
            <a:off x="0" y="25407"/>
            <a:ext cx="9143985" cy="5143493"/>
          </a:xfrm>
          <a:prstGeom prst="rect">
            <a:avLst/>
          </a:prstGeom>
        </p:spPr>
      </p:pic>
      <p:sp>
        <p:nvSpPr>
          <p:cNvPr id="33" name="TextBox 32">
            <a:extLst>
              <a:ext uri="{FF2B5EF4-FFF2-40B4-BE49-F238E27FC236}">
                <a16:creationId xmlns:a16="http://schemas.microsoft.com/office/drawing/2014/main" id="{FE6F56CD-8FCC-45BB-8FCB-8E4F27B39709}"/>
              </a:ext>
            </a:extLst>
          </p:cNvPr>
          <p:cNvSpPr txBox="1"/>
          <p:nvPr/>
        </p:nvSpPr>
        <p:spPr>
          <a:xfrm>
            <a:off x="488720" y="2742245"/>
            <a:ext cx="5770182" cy="1823576"/>
          </a:xfrm>
          <a:prstGeom prst="rect">
            <a:avLst/>
          </a:prstGeom>
          <a:noFill/>
        </p:spPr>
        <p:txBody>
          <a:bodyPr wrap="square" rtlCol="0">
            <a:spAutoFit/>
          </a:bodyPr>
          <a:lstStyle/>
          <a:p>
            <a:pPr algn="ctr"/>
            <a:r>
              <a:rPr lang="en-US" sz="3750" b="1" kern="1200" cap="all" spc="75" dirty="0">
                <a:solidFill>
                  <a:srgbClr val="FFFFFF"/>
                </a:solidFill>
                <a:latin typeface="+mj-lt"/>
                <a:ea typeface="+mj-ea"/>
                <a:cs typeface="+mj-cs"/>
              </a:rPr>
              <a:t>SENTIMENT ANALYSIS Of AMAZON FOOD REVIEWS</a:t>
            </a:r>
          </a:p>
        </p:txBody>
      </p:sp>
    </p:spTree>
    <p:extLst>
      <p:ext uri="{BB962C8B-B14F-4D97-AF65-F5344CB8AC3E}">
        <p14:creationId xmlns:p14="http://schemas.microsoft.com/office/powerpoint/2010/main" val="317904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8"/>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03</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37805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all" spc="75" normalizeH="0" baseline="0" noProof="0" dirty="0">
                <a:ln>
                  <a:noFill/>
                </a:ln>
                <a:solidFill>
                  <a:srgbClr val="651428"/>
                </a:solidFill>
                <a:effectLst/>
                <a:uLnTx/>
                <a:uFillTx/>
                <a:latin typeface="Arial"/>
                <a:ea typeface="+mj-ea"/>
                <a:cs typeface="Arial"/>
                <a:sym typeface="Arial"/>
              </a:rPr>
              <a:t>DATA ANALYSIS</a:t>
            </a:r>
          </a:p>
        </p:txBody>
      </p:sp>
      <p:sp>
        <p:nvSpPr>
          <p:cNvPr id="18" name="TextBox 17">
            <a:extLst>
              <a:ext uri="{FF2B5EF4-FFF2-40B4-BE49-F238E27FC236}">
                <a16:creationId xmlns:a16="http://schemas.microsoft.com/office/drawing/2014/main" id="{DDB37916-19C8-4BFB-8129-488E14A5649B}"/>
              </a:ext>
            </a:extLst>
          </p:cNvPr>
          <p:cNvSpPr txBox="1"/>
          <p:nvPr/>
        </p:nvSpPr>
        <p:spPr>
          <a:xfrm>
            <a:off x="2623387" y="712865"/>
            <a:ext cx="2157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C00000"/>
                </a:solidFill>
                <a:effectLst/>
                <a:uLnTx/>
                <a:uFillTx/>
                <a:latin typeface="Arial"/>
                <a:cs typeface="Arial"/>
                <a:sym typeface="Arial"/>
              </a:rPr>
              <a:t>Exploratory data analysis</a:t>
            </a:r>
          </a:p>
        </p:txBody>
      </p:sp>
      <p:grpSp>
        <p:nvGrpSpPr>
          <p:cNvPr id="22" name="Group 21">
            <a:extLst>
              <a:ext uri="{FF2B5EF4-FFF2-40B4-BE49-F238E27FC236}">
                <a16:creationId xmlns:a16="http://schemas.microsoft.com/office/drawing/2014/main" id="{D67EBF54-B765-4B5C-9DDC-11E79FA2F231}"/>
              </a:ext>
            </a:extLst>
          </p:cNvPr>
          <p:cNvGrpSpPr/>
          <p:nvPr/>
        </p:nvGrpSpPr>
        <p:grpSpPr>
          <a:xfrm>
            <a:off x="8011057" y="188207"/>
            <a:ext cx="941150" cy="493077"/>
            <a:chOff x="1682237" y="1631969"/>
            <a:chExt cx="6254530" cy="3254139"/>
          </a:xfrm>
        </p:grpSpPr>
        <p:sp>
          <p:nvSpPr>
            <p:cNvPr id="23" name="Google Shape;316;p19">
              <a:extLst>
                <a:ext uri="{FF2B5EF4-FFF2-40B4-BE49-F238E27FC236}">
                  <a16:creationId xmlns:a16="http://schemas.microsoft.com/office/drawing/2014/main" id="{972FD49D-861F-4D6D-941E-8FE0045940B9}"/>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5" name="Group 24">
              <a:extLst>
                <a:ext uri="{FF2B5EF4-FFF2-40B4-BE49-F238E27FC236}">
                  <a16:creationId xmlns:a16="http://schemas.microsoft.com/office/drawing/2014/main" id="{B019E86E-745F-4202-8D1B-A50DE4A16DCE}"/>
                </a:ext>
              </a:extLst>
            </p:cNvPr>
            <p:cNvGrpSpPr/>
            <p:nvPr/>
          </p:nvGrpSpPr>
          <p:grpSpPr>
            <a:xfrm>
              <a:off x="1682237" y="3099191"/>
              <a:ext cx="561502" cy="550328"/>
              <a:chOff x="2224229" y="1852630"/>
              <a:chExt cx="561502" cy="550328"/>
            </a:xfrm>
          </p:grpSpPr>
          <p:sp>
            <p:nvSpPr>
              <p:cNvPr id="68" name="Oval 67">
                <a:extLst>
                  <a:ext uri="{FF2B5EF4-FFF2-40B4-BE49-F238E27FC236}">
                    <a16:creationId xmlns:a16="http://schemas.microsoft.com/office/drawing/2014/main" id="{83A81D55-F789-48B9-AF0E-43B1B5D2F3CA}"/>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69" name="Group 68">
                <a:extLst>
                  <a:ext uri="{FF2B5EF4-FFF2-40B4-BE49-F238E27FC236}">
                    <a16:creationId xmlns:a16="http://schemas.microsoft.com/office/drawing/2014/main" id="{5D1A0870-459A-4A09-9BEF-6DCAB8201906}"/>
                  </a:ext>
                </a:extLst>
              </p:cNvPr>
              <p:cNvGrpSpPr/>
              <p:nvPr/>
            </p:nvGrpSpPr>
            <p:grpSpPr>
              <a:xfrm>
                <a:off x="2390717" y="2022835"/>
                <a:ext cx="228526" cy="223209"/>
                <a:chOff x="8213725" y="3413126"/>
                <a:chExt cx="520700" cy="461963"/>
              </a:xfrm>
              <a:solidFill>
                <a:schemeClr val="bg1"/>
              </a:solidFill>
            </p:grpSpPr>
            <p:sp>
              <p:nvSpPr>
                <p:cNvPr id="70" name="Freeform 118">
                  <a:extLst>
                    <a:ext uri="{FF2B5EF4-FFF2-40B4-BE49-F238E27FC236}">
                      <a16:creationId xmlns:a16="http://schemas.microsoft.com/office/drawing/2014/main" id="{AB59BC61-D947-40CA-8EE9-D214964DE90D}"/>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Freeform 119">
                  <a:extLst>
                    <a:ext uri="{FF2B5EF4-FFF2-40B4-BE49-F238E27FC236}">
                      <a16:creationId xmlns:a16="http://schemas.microsoft.com/office/drawing/2014/main" id="{A897AF9D-230B-4A2B-94ED-A441FA026A67}"/>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Freeform 120">
                  <a:extLst>
                    <a:ext uri="{FF2B5EF4-FFF2-40B4-BE49-F238E27FC236}">
                      <a16:creationId xmlns:a16="http://schemas.microsoft.com/office/drawing/2014/main" id="{DFAF454C-9638-4B6A-96AD-B195F46F211E}"/>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Freeform 121">
                  <a:extLst>
                    <a:ext uri="{FF2B5EF4-FFF2-40B4-BE49-F238E27FC236}">
                      <a16:creationId xmlns:a16="http://schemas.microsoft.com/office/drawing/2014/main" id="{1C36AC51-B7FC-424E-94BC-7134730A4D74}"/>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Freeform 122">
                  <a:extLst>
                    <a:ext uri="{FF2B5EF4-FFF2-40B4-BE49-F238E27FC236}">
                      <a16:creationId xmlns:a16="http://schemas.microsoft.com/office/drawing/2014/main" id="{115D0E52-66B4-42F4-B627-2DD7B5FBC8B9}"/>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Freeform 123">
                  <a:extLst>
                    <a:ext uri="{FF2B5EF4-FFF2-40B4-BE49-F238E27FC236}">
                      <a16:creationId xmlns:a16="http://schemas.microsoft.com/office/drawing/2014/main" id="{030F2A84-2F46-405B-980E-0D9ABC93A6E1}"/>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Freeform 124">
                  <a:extLst>
                    <a:ext uri="{FF2B5EF4-FFF2-40B4-BE49-F238E27FC236}">
                      <a16:creationId xmlns:a16="http://schemas.microsoft.com/office/drawing/2014/main" id="{265662E0-416A-4856-9170-48F789C08485}"/>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Freeform 125">
                  <a:extLst>
                    <a:ext uri="{FF2B5EF4-FFF2-40B4-BE49-F238E27FC236}">
                      <a16:creationId xmlns:a16="http://schemas.microsoft.com/office/drawing/2014/main" id="{7A3CD742-036E-45FF-B5AB-EE529EB0C2E3}"/>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Freeform 126">
                  <a:extLst>
                    <a:ext uri="{FF2B5EF4-FFF2-40B4-BE49-F238E27FC236}">
                      <a16:creationId xmlns:a16="http://schemas.microsoft.com/office/drawing/2014/main" id="{E90EC4FB-01C3-45CD-8979-66F1F9C54680}"/>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Freeform 127">
                  <a:extLst>
                    <a:ext uri="{FF2B5EF4-FFF2-40B4-BE49-F238E27FC236}">
                      <a16:creationId xmlns:a16="http://schemas.microsoft.com/office/drawing/2014/main" id="{D0C5F976-E9DF-4CCD-9020-EDC70A71B24F}"/>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Freeform 128">
                  <a:extLst>
                    <a:ext uri="{FF2B5EF4-FFF2-40B4-BE49-F238E27FC236}">
                      <a16:creationId xmlns:a16="http://schemas.microsoft.com/office/drawing/2014/main" id="{2337C94A-8079-4F5B-A27C-5602DDF64F25}"/>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Freeform 129">
                  <a:extLst>
                    <a:ext uri="{FF2B5EF4-FFF2-40B4-BE49-F238E27FC236}">
                      <a16:creationId xmlns:a16="http://schemas.microsoft.com/office/drawing/2014/main" id="{7F580ADF-B5C4-491E-8B7B-8F54135AF18A}"/>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Freeform 130">
                  <a:extLst>
                    <a:ext uri="{FF2B5EF4-FFF2-40B4-BE49-F238E27FC236}">
                      <a16:creationId xmlns:a16="http://schemas.microsoft.com/office/drawing/2014/main" id="{51448BEE-BDEB-4260-991E-9FBA8D894B9A}"/>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6" name="Group 25">
              <a:extLst>
                <a:ext uri="{FF2B5EF4-FFF2-40B4-BE49-F238E27FC236}">
                  <a16:creationId xmlns:a16="http://schemas.microsoft.com/office/drawing/2014/main" id="{DB460CFB-1ABB-403D-85C2-CEC14D90B62B}"/>
                </a:ext>
              </a:extLst>
            </p:cNvPr>
            <p:cNvGrpSpPr/>
            <p:nvPr/>
          </p:nvGrpSpPr>
          <p:grpSpPr>
            <a:xfrm>
              <a:off x="3081891" y="4335780"/>
              <a:ext cx="561502" cy="550328"/>
              <a:chOff x="3081891" y="4335780"/>
              <a:chExt cx="561502" cy="550328"/>
            </a:xfrm>
          </p:grpSpPr>
          <p:sp>
            <p:nvSpPr>
              <p:cNvPr id="65" name="Oval 64">
                <a:extLst>
                  <a:ext uri="{FF2B5EF4-FFF2-40B4-BE49-F238E27FC236}">
                    <a16:creationId xmlns:a16="http://schemas.microsoft.com/office/drawing/2014/main" id="{3A747226-3F6A-47F5-B2BB-F79256034658}"/>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6" name="Freeform 30">
                <a:extLst>
                  <a:ext uri="{FF2B5EF4-FFF2-40B4-BE49-F238E27FC236}">
                    <a16:creationId xmlns:a16="http://schemas.microsoft.com/office/drawing/2014/main" id="{8C7B33A8-F5C6-472B-987D-A14634FECD01}"/>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Freeform 47">
                <a:extLst>
                  <a:ext uri="{FF2B5EF4-FFF2-40B4-BE49-F238E27FC236}">
                    <a16:creationId xmlns:a16="http://schemas.microsoft.com/office/drawing/2014/main" id="{E7CBF93A-015E-4A5B-AC09-836CB5811C12}"/>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 name="Group 26">
              <a:extLst>
                <a:ext uri="{FF2B5EF4-FFF2-40B4-BE49-F238E27FC236}">
                  <a16:creationId xmlns:a16="http://schemas.microsoft.com/office/drawing/2014/main" id="{E567D906-6A09-4F22-90D7-8BCC44DAA98F}"/>
                </a:ext>
              </a:extLst>
            </p:cNvPr>
            <p:cNvGrpSpPr/>
            <p:nvPr/>
          </p:nvGrpSpPr>
          <p:grpSpPr>
            <a:xfrm>
              <a:off x="3603889" y="2133624"/>
              <a:ext cx="561502" cy="550328"/>
              <a:chOff x="3603889" y="2133624"/>
              <a:chExt cx="561502" cy="550328"/>
            </a:xfrm>
          </p:grpSpPr>
          <p:sp>
            <p:nvSpPr>
              <p:cNvPr id="58" name="Oval 57">
                <a:extLst>
                  <a:ext uri="{FF2B5EF4-FFF2-40B4-BE49-F238E27FC236}">
                    <a16:creationId xmlns:a16="http://schemas.microsoft.com/office/drawing/2014/main" id="{932C14C1-B73F-465C-8DC7-BDA0D207C5AE}"/>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59" name="Group 58">
                <a:extLst>
                  <a:ext uri="{FF2B5EF4-FFF2-40B4-BE49-F238E27FC236}">
                    <a16:creationId xmlns:a16="http://schemas.microsoft.com/office/drawing/2014/main" id="{D1BE2E22-1485-436A-9F4B-9DD35648935D}"/>
                  </a:ext>
                </a:extLst>
              </p:cNvPr>
              <p:cNvGrpSpPr/>
              <p:nvPr/>
            </p:nvGrpSpPr>
            <p:grpSpPr>
              <a:xfrm>
                <a:off x="3746106" y="2241022"/>
                <a:ext cx="265438" cy="312684"/>
                <a:chOff x="466725" y="2428875"/>
                <a:chExt cx="285750" cy="358775"/>
              </a:xfrm>
              <a:solidFill>
                <a:schemeClr val="bg1"/>
              </a:solidFill>
            </p:grpSpPr>
            <p:sp>
              <p:nvSpPr>
                <p:cNvPr id="60" name="Freeform 60">
                  <a:extLst>
                    <a:ext uri="{FF2B5EF4-FFF2-40B4-BE49-F238E27FC236}">
                      <a16:creationId xmlns:a16="http://schemas.microsoft.com/office/drawing/2014/main" id="{18E18C9D-F370-4B12-AAD2-C82B18389CE7}"/>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Freeform 61">
                  <a:extLst>
                    <a:ext uri="{FF2B5EF4-FFF2-40B4-BE49-F238E27FC236}">
                      <a16:creationId xmlns:a16="http://schemas.microsoft.com/office/drawing/2014/main" id="{F5C8AB6A-BF4C-462C-8347-C5E874C06E99}"/>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Freeform 62">
                  <a:extLst>
                    <a:ext uri="{FF2B5EF4-FFF2-40B4-BE49-F238E27FC236}">
                      <a16:creationId xmlns:a16="http://schemas.microsoft.com/office/drawing/2014/main" id="{E46B11AB-D666-4C8C-96FB-25C404423C93}"/>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Freeform 63">
                  <a:extLst>
                    <a:ext uri="{FF2B5EF4-FFF2-40B4-BE49-F238E27FC236}">
                      <a16:creationId xmlns:a16="http://schemas.microsoft.com/office/drawing/2014/main" id="{111E6988-BC77-42E0-B773-3D9ECC1B2325}"/>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Freeform 64">
                  <a:extLst>
                    <a:ext uri="{FF2B5EF4-FFF2-40B4-BE49-F238E27FC236}">
                      <a16:creationId xmlns:a16="http://schemas.microsoft.com/office/drawing/2014/main" id="{15ADA9AF-A320-46DD-96E4-3DD600C1C46F}"/>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8" name="Group 27">
              <a:extLst>
                <a:ext uri="{FF2B5EF4-FFF2-40B4-BE49-F238E27FC236}">
                  <a16:creationId xmlns:a16="http://schemas.microsoft.com/office/drawing/2014/main" id="{961E23DE-9C7E-478D-8BCF-5BA1FC3FCD20}"/>
                </a:ext>
              </a:extLst>
            </p:cNvPr>
            <p:cNvGrpSpPr/>
            <p:nvPr/>
          </p:nvGrpSpPr>
          <p:grpSpPr>
            <a:xfrm>
              <a:off x="4614394" y="2738464"/>
              <a:ext cx="561502" cy="550328"/>
              <a:chOff x="4614394" y="2738464"/>
              <a:chExt cx="561502" cy="550328"/>
            </a:xfrm>
          </p:grpSpPr>
          <p:sp>
            <p:nvSpPr>
              <p:cNvPr id="49" name="Oval 48">
                <a:extLst>
                  <a:ext uri="{FF2B5EF4-FFF2-40B4-BE49-F238E27FC236}">
                    <a16:creationId xmlns:a16="http://schemas.microsoft.com/office/drawing/2014/main" id="{85051A10-E7FF-4C91-A99A-25029D098009}"/>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50" name="Group 49">
                <a:extLst>
                  <a:ext uri="{FF2B5EF4-FFF2-40B4-BE49-F238E27FC236}">
                    <a16:creationId xmlns:a16="http://schemas.microsoft.com/office/drawing/2014/main" id="{E5FA7E61-E511-48B7-8BB1-52170044FC9A}"/>
                  </a:ext>
                </a:extLst>
              </p:cNvPr>
              <p:cNvGrpSpPr/>
              <p:nvPr/>
            </p:nvGrpSpPr>
            <p:grpSpPr>
              <a:xfrm>
                <a:off x="4750914" y="2887421"/>
                <a:ext cx="288462" cy="274780"/>
                <a:chOff x="8116888" y="3322638"/>
                <a:chExt cx="530225" cy="554038"/>
              </a:xfrm>
              <a:solidFill>
                <a:schemeClr val="bg1"/>
              </a:solidFill>
            </p:grpSpPr>
            <p:sp>
              <p:nvSpPr>
                <p:cNvPr id="51" name="Freeform 223">
                  <a:extLst>
                    <a:ext uri="{FF2B5EF4-FFF2-40B4-BE49-F238E27FC236}">
                      <a16:creationId xmlns:a16="http://schemas.microsoft.com/office/drawing/2014/main" id="{840D1B7F-9E99-49CD-9F3C-1F7948B8C614}"/>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Freeform 224">
                  <a:extLst>
                    <a:ext uri="{FF2B5EF4-FFF2-40B4-BE49-F238E27FC236}">
                      <a16:creationId xmlns:a16="http://schemas.microsoft.com/office/drawing/2014/main" id="{55BB5E18-9571-47B2-9766-215F00B1A1B4}"/>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Freeform 225">
                  <a:extLst>
                    <a:ext uri="{FF2B5EF4-FFF2-40B4-BE49-F238E27FC236}">
                      <a16:creationId xmlns:a16="http://schemas.microsoft.com/office/drawing/2014/main" id="{B6B11EB2-1211-4EC0-AC39-EBD7ACF48F89}"/>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Freeform 226">
                  <a:extLst>
                    <a:ext uri="{FF2B5EF4-FFF2-40B4-BE49-F238E27FC236}">
                      <a16:creationId xmlns:a16="http://schemas.microsoft.com/office/drawing/2014/main" id="{B1434AA3-25B2-48C1-A702-FD43103F7655}"/>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Freeform 227">
                  <a:extLst>
                    <a:ext uri="{FF2B5EF4-FFF2-40B4-BE49-F238E27FC236}">
                      <a16:creationId xmlns:a16="http://schemas.microsoft.com/office/drawing/2014/main" id="{261E1996-C35C-4957-9730-ED59C80939C0}"/>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Freeform 228">
                  <a:extLst>
                    <a:ext uri="{FF2B5EF4-FFF2-40B4-BE49-F238E27FC236}">
                      <a16:creationId xmlns:a16="http://schemas.microsoft.com/office/drawing/2014/main" id="{F3B89EC2-01AE-4385-9507-D48DFCB6F853}"/>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Freeform 229">
                  <a:extLst>
                    <a:ext uri="{FF2B5EF4-FFF2-40B4-BE49-F238E27FC236}">
                      <a16:creationId xmlns:a16="http://schemas.microsoft.com/office/drawing/2014/main" id="{EA497564-B014-46DA-8779-20300019E32A}"/>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9" name="Group 28">
              <a:extLst>
                <a:ext uri="{FF2B5EF4-FFF2-40B4-BE49-F238E27FC236}">
                  <a16:creationId xmlns:a16="http://schemas.microsoft.com/office/drawing/2014/main" id="{BE8A53FD-2819-4E65-B3E6-820FF0B17109}"/>
                </a:ext>
              </a:extLst>
            </p:cNvPr>
            <p:cNvGrpSpPr/>
            <p:nvPr/>
          </p:nvGrpSpPr>
          <p:grpSpPr>
            <a:xfrm>
              <a:off x="5836502" y="1864851"/>
              <a:ext cx="561502" cy="550328"/>
              <a:chOff x="5836502" y="1864851"/>
              <a:chExt cx="561502" cy="550328"/>
            </a:xfrm>
          </p:grpSpPr>
          <p:sp>
            <p:nvSpPr>
              <p:cNvPr id="45" name="Oval 44">
                <a:extLst>
                  <a:ext uri="{FF2B5EF4-FFF2-40B4-BE49-F238E27FC236}">
                    <a16:creationId xmlns:a16="http://schemas.microsoft.com/office/drawing/2014/main" id="{9180062A-EF9E-4D4E-853D-1A2716D1A190}"/>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46" name="Group 45">
                <a:extLst>
                  <a:ext uri="{FF2B5EF4-FFF2-40B4-BE49-F238E27FC236}">
                    <a16:creationId xmlns:a16="http://schemas.microsoft.com/office/drawing/2014/main" id="{B02CF0D4-E9BB-4A2C-8E8B-0A9691E47711}"/>
                  </a:ext>
                </a:extLst>
              </p:cNvPr>
              <p:cNvGrpSpPr/>
              <p:nvPr/>
            </p:nvGrpSpPr>
            <p:grpSpPr>
              <a:xfrm>
                <a:off x="5944865" y="2031681"/>
                <a:ext cx="344776" cy="266023"/>
                <a:chOff x="4319588" y="5218113"/>
                <a:chExt cx="514350" cy="457200"/>
              </a:xfrm>
              <a:solidFill>
                <a:schemeClr val="bg1"/>
              </a:solidFill>
            </p:grpSpPr>
            <p:sp>
              <p:nvSpPr>
                <p:cNvPr id="47" name="Freeform 266">
                  <a:extLst>
                    <a:ext uri="{FF2B5EF4-FFF2-40B4-BE49-F238E27FC236}">
                      <a16:creationId xmlns:a16="http://schemas.microsoft.com/office/drawing/2014/main" id="{9B6E13EA-22DD-4FBA-BC85-0B2FC8B1E8D2}"/>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Freeform 267">
                  <a:extLst>
                    <a:ext uri="{FF2B5EF4-FFF2-40B4-BE49-F238E27FC236}">
                      <a16:creationId xmlns:a16="http://schemas.microsoft.com/office/drawing/2014/main" id="{70DF8A27-4402-472B-8EA8-462A213C03AA}"/>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30" name="Group 29">
              <a:extLst>
                <a:ext uri="{FF2B5EF4-FFF2-40B4-BE49-F238E27FC236}">
                  <a16:creationId xmlns:a16="http://schemas.microsoft.com/office/drawing/2014/main" id="{226E355A-C389-42F3-BDE5-F06EC4A9DBE2}"/>
                </a:ext>
              </a:extLst>
            </p:cNvPr>
            <p:cNvGrpSpPr/>
            <p:nvPr/>
          </p:nvGrpSpPr>
          <p:grpSpPr>
            <a:xfrm>
              <a:off x="7375265" y="2439882"/>
              <a:ext cx="561502" cy="550328"/>
              <a:chOff x="7375265" y="2439882"/>
              <a:chExt cx="561502" cy="550328"/>
            </a:xfrm>
          </p:grpSpPr>
          <p:sp>
            <p:nvSpPr>
              <p:cNvPr id="41" name="Oval 40">
                <a:extLst>
                  <a:ext uri="{FF2B5EF4-FFF2-40B4-BE49-F238E27FC236}">
                    <a16:creationId xmlns:a16="http://schemas.microsoft.com/office/drawing/2014/main" id="{8CA22B98-1337-418C-8444-6F8696801C35}"/>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42" name="Group 41">
                <a:extLst>
                  <a:ext uri="{FF2B5EF4-FFF2-40B4-BE49-F238E27FC236}">
                    <a16:creationId xmlns:a16="http://schemas.microsoft.com/office/drawing/2014/main" id="{44D0DEDD-82DC-463D-9E16-A84821C853BA}"/>
                  </a:ext>
                </a:extLst>
              </p:cNvPr>
              <p:cNvGrpSpPr/>
              <p:nvPr/>
            </p:nvGrpSpPr>
            <p:grpSpPr>
              <a:xfrm>
                <a:off x="7497728" y="2561548"/>
                <a:ext cx="357620" cy="314324"/>
                <a:chOff x="8213725" y="5172076"/>
                <a:chExt cx="573088" cy="517525"/>
              </a:xfrm>
              <a:solidFill>
                <a:schemeClr val="bg1"/>
              </a:solidFill>
            </p:grpSpPr>
            <p:sp>
              <p:nvSpPr>
                <p:cNvPr id="43" name="Freeform 338">
                  <a:extLst>
                    <a:ext uri="{FF2B5EF4-FFF2-40B4-BE49-F238E27FC236}">
                      <a16:creationId xmlns:a16="http://schemas.microsoft.com/office/drawing/2014/main" id="{3AB7DA02-D225-40C9-A6D2-ECE42CB0EAD3}"/>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Freeform 339">
                  <a:extLst>
                    <a:ext uri="{FF2B5EF4-FFF2-40B4-BE49-F238E27FC236}">
                      <a16:creationId xmlns:a16="http://schemas.microsoft.com/office/drawing/2014/main" id="{E68D9470-E12E-4211-9202-5D2F8F0B53C0}"/>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32" name="Group 31">
              <a:extLst>
                <a:ext uri="{FF2B5EF4-FFF2-40B4-BE49-F238E27FC236}">
                  <a16:creationId xmlns:a16="http://schemas.microsoft.com/office/drawing/2014/main" id="{976E14ED-7CDE-490D-A71B-07BA03C47D80}"/>
                </a:ext>
              </a:extLst>
            </p:cNvPr>
            <p:cNvGrpSpPr/>
            <p:nvPr/>
          </p:nvGrpSpPr>
          <p:grpSpPr>
            <a:xfrm>
              <a:off x="5835438" y="3146825"/>
              <a:ext cx="561502" cy="550328"/>
              <a:chOff x="5835438" y="3146825"/>
              <a:chExt cx="561502" cy="550328"/>
            </a:xfrm>
          </p:grpSpPr>
          <p:sp>
            <p:nvSpPr>
              <p:cNvPr id="39" name="Oval 38">
                <a:extLst>
                  <a:ext uri="{FF2B5EF4-FFF2-40B4-BE49-F238E27FC236}">
                    <a16:creationId xmlns:a16="http://schemas.microsoft.com/office/drawing/2014/main" id="{8B8E82A0-34A6-4497-8C59-D80AAB5D22C3}"/>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0" name="Freeform 42">
                <a:extLst>
                  <a:ext uri="{FF2B5EF4-FFF2-40B4-BE49-F238E27FC236}">
                    <a16:creationId xmlns:a16="http://schemas.microsoft.com/office/drawing/2014/main" id="{C6A7CBEE-E514-4B47-BA9E-B91D407335CB}"/>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 name="Group 32">
              <a:extLst>
                <a:ext uri="{FF2B5EF4-FFF2-40B4-BE49-F238E27FC236}">
                  <a16:creationId xmlns:a16="http://schemas.microsoft.com/office/drawing/2014/main" id="{72773AE6-34AC-431D-A9D2-A66959F1C413}"/>
                </a:ext>
              </a:extLst>
            </p:cNvPr>
            <p:cNvGrpSpPr/>
            <p:nvPr/>
          </p:nvGrpSpPr>
          <p:grpSpPr>
            <a:xfrm>
              <a:off x="6446635" y="3934040"/>
              <a:ext cx="561502" cy="550328"/>
              <a:chOff x="6446635" y="3934040"/>
              <a:chExt cx="561502" cy="550328"/>
            </a:xfrm>
          </p:grpSpPr>
          <p:sp>
            <p:nvSpPr>
              <p:cNvPr id="34" name="Oval 33">
                <a:extLst>
                  <a:ext uri="{FF2B5EF4-FFF2-40B4-BE49-F238E27FC236}">
                    <a16:creationId xmlns:a16="http://schemas.microsoft.com/office/drawing/2014/main" id="{BD4DE1DE-F574-4D2E-9C7E-0B7CCE29C5A3}"/>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5" name="Group 34">
                <a:extLst>
                  <a:ext uri="{FF2B5EF4-FFF2-40B4-BE49-F238E27FC236}">
                    <a16:creationId xmlns:a16="http://schemas.microsoft.com/office/drawing/2014/main" id="{0C549D62-9579-45C9-A9F3-AF348269D4BE}"/>
                  </a:ext>
                </a:extLst>
              </p:cNvPr>
              <p:cNvGrpSpPr/>
              <p:nvPr/>
            </p:nvGrpSpPr>
            <p:grpSpPr>
              <a:xfrm>
                <a:off x="6599128" y="4072538"/>
                <a:ext cx="266278" cy="263242"/>
                <a:chOff x="1879600" y="2852738"/>
                <a:chExt cx="661987" cy="622300"/>
              </a:xfrm>
              <a:solidFill>
                <a:schemeClr val="bg1"/>
              </a:solidFill>
            </p:grpSpPr>
            <p:sp>
              <p:nvSpPr>
                <p:cNvPr id="36" name="Freeform 5">
                  <a:extLst>
                    <a:ext uri="{FF2B5EF4-FFF2-40B4-BE49-F238E27FC236}">
                      <a16:creationId xmlns:a16="http://schemas.microsoft.com/office/drawing/2014/main" id="{5854F241-5455-4E1C-A7DC-4A368233F264}"/>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Freeform 6">
                  <a:extLst>
                    <a:ext uri="{FF2B5EF4-FFF2-40B4-BE49-F238E27FC236}">
                      <a16:creationId xmlns:a16="http://schemas.microsoft.com/office/drawing/2014/main" id="{7C5DF1EE-28AA-45B7-B96C-3E1C6F55DDDC}"/>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Freeform 7">
                  <a:extLst>
                    <a:ext uri="{FF2B5EF4-FFF2-40B4-BE49-F238E27FC236}">
                      <a16:creationId xmlns:a16="http://schemas.microsoft.com/office/drawing/2014/main" id="{0312E523-CDF6-4D1D-9750-4D44179B1F3C}"/>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83" name="Oval 82">
            <a:extLst>
              <a:ext uri="{FF2B5EF4-FFF2-40B4-BE49-F238E27FC236}">
                <a16:creationId xmlns:a16="http://schemas.microsoft.com/office/drawing/2014/main" id="{C914908F-4682-4BE5-8D36-5A8DAE1A80E0}"/>
              </a:ext>
            </a:extLst>
          </p:cNvPr>
          <p:cNvSpPr/>
          <p:nvPr/>
        </p:nvSpPr>
        <p:spPr>
          <a:xfrm>
            <a:off x="8181938" y="562758"/>
            <a:ext cx="152411" cy="1498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5" name="Half Frame 84">
            <a:extLst>
              <a:ext uri="{FF2B5EF4-FFF2-40B4-BE49-F238E27FC236}">
                <a16:creationId xmlns:a16="http://schemas.microsoft.com/office/drawing/2014/main" id="{FC5AA606-BBCE-4819-BDAE-2DBF0EE501DB}"/>
              </a:ext>
            </a:extLst>
          </p:cNvPr>
          <p:cNvSpPr/>
          <p:nvPr/>
        </p:nvSpPr>
        <p:spPr>
          <a:xfrm flipH="1" flipV="1">
            <a:off x="4832348" y="2002939"/>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86" name="Half Frame 85">
            <a:extLst>
              <a:ext uri="{FF2B5EF4-FFF2-40B4-BE49-F238E27FC236}">
                <a16:creationId xmlns:a16="http://schemas.microsoft.com/office/drawing/2014/main" id="{C0006D7E-8E37-43EC-B7F1-BF14BC7AC24B}"/>
              </a:ext>
            </a:extLst>
          </p:cNvPr>
          <p:cNvSpPr/>
          <p:nvPr/>
        </p:nvSpPr>
        <p:spPr>
          <a:xfrm rot="10800000" flipH="1" flipV="1">
            <a:off x="1568159" y="1320220"/>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87" name="TextBox 86">
            <a:extLst>
              <a:ext uri="{FF2B5EF4-FFF2-40B4-BE49-F238E27FC236}">
                <a16:creationId xmlns:a16="http://schemas.microsoft.com/office/drawing/2014/main" id="{89C949D9-CD3D-40F7-8CA4-F40E95964C55}"/>
              </a:ext>
            </a:extLst>
          </p:cNvPr>
          <p:cNvSpPr txBox="1"/>
          <p:nvPr/>
        </p:nvSpPr>
        <p:spPr>
          <a:xfrm>
            <a:off x="1643085" y="1452570"/>
            <a:ext cx="3683184" cy="938719"/>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
                <a:srgbClr val="000000"/>
              </a:buClr>
              <a:buSzTx/>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Seeing the above bar plot we can say that beverages like tea and coffee are most reviewed products as the frequency of these terms is high. Also, words like "love" appear more in the reviews indicating that most of the reviews would be positive.</a:t>
            </a:r>
          </a:p>
        </p:txBody>
      </p:sp>
      <p:pic>
        <p:nvPicPr>
          <p:cNvPr id="3" name="Picture 2" descr="Chart, bar chart&#10;&#10;Description automatically generated">
            <a:extLst>
              <a:ext uri="{FF2B5EF4-FFF2-40B4-BE49-F238E27FC236}">
                <a16:creationId xmlns:a16="http://schemas.microsoft.com/office/drawing/2014/main" id="{11795E65-A9F0-406E-A3D2-DCE41E97D415}"/>
              </a:ext>
            </a:extLst>
          </p:cNvPr>
          <p:cNvPicPr>
            <a:picLocks noChangeAspect="1"/>
          </p:cNvPicPr>
          <p:nvPr/>
        </p:nvPicPr>
        <p:blipFill>
          <a:blip r:embed="rId3"/>
          <a:stretch>
            <a:fillRect/>
          </a:stretch>
        </p:blipFill>
        <p:spPr>
          <a:xfrm>
            <a:off x="5651161" y="1195437"/>
            <a:ext cx="3214293" cy="1630873"/>
          </a:xfrm>
          <a:prstGeom prst="rect">
            <a:avLst/>
          </a:prstGeom>
        </p:spPr>
      </p:pic>
      <p:pic>
        <p:nvPicPr>
          <p:cNvPr id="5" name="Picture 4" descr="Diagram, schematic&#10;&#10;Description automatically generated">
            <a:extLst>
              <a:ext uri="{FF2B5EF4-FFF2-40B4-BE49-F238E27FC236}">
                <a16:creationId xmlns:a16="http://schemas.microsoft.com/office/drawing/2014/main" id="{4256DA42-5319-44C0-962C-B58D1CA35ED1}"/>
              </a:ext>
            </a:extLst>
          </p:cNvPr>
          <p:cNvPicPr>
            <a:picLocks noChangeAspect="1"/>
          </p:cNvPicPr>
          <p:nvPr/>
        </p:nvPicPr>
        <p:blipFill>
          <a:blip r:embed="rId4"/>
          <a:stretch>
            <a:fillRect/>
          </a:stretch>
        </p:blipFill>
        <p:spPr>
          <a:xfrm>
            <a:off x="1538696" y="3023730"/>
            <a:ext cx="3465298" cy="1792926"/>
          </a:xfrm>
          <a:prstGeom prst="rect">
            <a:avLst/>
          </a:prstGeom>
        </p:spPr>
      </p:pic>
      <p:sp>
        <p:nvSpPr>
          <p:cNvPr id="88" name="Half Frame 87">
            <a:extLst>
              <a:ext uri="{FF2B5EF4-FFF2-40B4-BE49-F238E27FC236}">
                <a16:creationId xmlns:a16="http://schemas.microsoft.com/office/drawing/2014/main" id="{36008873-E431-49BB-8352-2B5B005E600B}"/>
              </a:ext>
            </a:extLst>
          </p:cNvPr>
          <p:cNvSpPr/>
          <p:nvPr/>
        </p:nvSpPr>
        <p:spPr>
          <a:xfrm flipH="1" flipV="1">
            <a:off x="8421908" y="4102502"/>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89" name="Half Frame 88">
            <a:extLst>
              <a:ext uri="{FF2B5EF4-FFF2-40B4-BE49-F238E27FC236}">
                <a16:creationId xmlns:a16="http://schemas.microsoft.com/office/drawing/2014/main" id="{C8755B87-3B43-48E2-8E35-C27A461B9169}"/>
              </a:ext>
            </a:extLst>
          </p:cNvPr>
          <p:cNvSpPr/>
          <p:nvPr/>
        </p:nvSpPr>
        <p:spPr>
          <a:xfrm rot="10800000" flipH="1" flipV="1">
            <a:off x="5157719" y="3104739"/>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90" name="TextBox 89">
            <a:extLst>
              <a:ext uri="{FF2B5EF4-FFF2-40B4-BE49-F238E27FC236}">
                <a16:creationId xmlns:a16="http://schemas.microsoft.com/office/drawing/2014/main" id="{6D782322-6A83-49DD-B62C-AD61E06218BB}"/>
              </a:ext>
            </a:extLst>
          </p:cNvPr>
          <p:cNvSpPr txBox="1"/>
          <p:nvPr/>
        </p:nvSpPr>
        <p:spPr>
          <a:xfrm>
            <a:off x="5232645" y="3237089"/>
            <a:ext cx="3683184" cy="1277273"/>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
                <a:srgbClr val="000000"/>
              </a:buClr>
              <a:buSzTx/>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This Bayesian network is complex but one key deduction we can make from the network is that the conditional probability of the word "tea" appearing in the documents is dependent on the word's "love", "taste" and "flavor" appearing in the document. This means that the product tea is associated with a positive sentiment word of love.</a:t>
            </a:r>
          </a:p>
        </p:txBody>
      </p:sp>
    </p:spTree>
    <p:extLst>
      <p:ext uri="{BB962C8B-B14F-4D97-AF65-F5344CB8AC3E}">
        <p14:creationId xmlns:p14="http://schemas.microsoft.com/office/powerpoint/2010/main" val="342890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B30000"/>
                  </a:solidFill>
                  <a:effectLst/>
                  <a:uLnTx/>
                  <a:uFillTx/>
                  <a:latin typeface="Arial"/>
                  <a:ea typeface="+mj-ea"/>
                  <a:cs typeface="Arial"/>
                  <a:sym typeface="Arial"/>
                </a:rPr>
                <a:t>04</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403688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kern="1200" cap="all" spc="75" dirty="0">
                <a:solidFill>
                  <a:srgbClr val="B30000"/>
                </a:solidFill>
                <a:latin typeface="+mj-lt"/>
                <a:ea typeface="+mj-ea"/>
                <a:cs typeface="+mj-cs"/>
              </a:rPr>
              <a:t>DATA PREPROCESSING</a:t>
            </a:r>
          </a:p>
        </p:txBody>
      </p:sp>
      <p:sp>
        <p:nvSpPr>
          <p:cNvPr id="11" name="TextBox 10">
            <a:extLst>
              <a:ext uri="{FF2B5EF4-FFF2-40B4-BE49-F238E27FC236}">
                <a16:creationId xmlns:a16="http://schemas.microsoft.com/office/drawing/2014/main" id="{BBD72187-9AFD-484B-A599-074610FDDF86}"/>
              </a:ext>
            </a:extLst>
          </p:cNvPr>
          <p:cNvSpPr txBox="1"/>
          <p:nvPr/>
        </p:nvSpPr>
        <p:spPr>
          <a:xfrm>
            <a:off x="1706586" y="1495125"/>
            <a:ext cx="5968094" cy="127727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As part of data preprocessing to make it useful for text analysis below steps were followed:</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Removed tags, URLs and emails</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Remove white space</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Removed numbers and punctuations</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Removed stop words, smart words and top 200 most common words </a:t>
            </a:r>
          </a:p>
          <a:p>
            <a:pPr marL="171450" indent="-171450" algn="just">
              <a:buFont typeface="Arial" panose="020B0604020202020204" pitchFamily="34" charset="0"/>
              <a:buChar char="•"/>
            </a:pPr>
            <a:r>
              <a:rPr lang="en-US" sz="1100" dirty="0"/>
              <a:t>Removed uninformative words</a:t>
            </a:r>
          </a:p>
        </p:txBody>
      </p:sp>
      <p:grpSp>
        <p:nvGrpSpPr>
          <p:cNvPr id="17" name="Group 16">
            <a:extLst>
              <a:ext uri="{FF2B5EF4-FFF2-40B4-BE49-F238E27FC236}">
                <a16:creationId xmlns:a16="http://schemas.microsoft.com/office/drawing/2014/main" id="{8F7753BC-12D1-425A-A760-E2CC73609019}"/>
              </a:ext>
            </a:extLst>
          </p:cNvPr>
          <p:cNvGrpSpPr/>
          <p:nvPr/>
        </p:nvGrpSpPr>
        <p:grpSpPr>
          <a:xfrm>
            <a:off x="8011057" y="165155"/>
            <a:ext cx="941150" cy="493077"/>
            <a:chOff x="1682237" y="1631969"/>
            <a:chExt cx="6254530" cy="3254139"/>
          </a:xfrm>
        </p:grpSpPr>
        <p:sp>
          <p:nvSpPr>
            <p:cNvPr id="18" name="Google Shape;316;p19">
              <a:extLst>
                <a:ext uri="{FF2B5EF4-FFF2-40B4-BE49-F238E27FC236}">
                  <a16:creationId xmlns:a16="http://schemas.microsoft.com/office/drawing/2014/main" id="{80AA14CD-1ABC-4EDD-BD29-22A8A006C4C8}"/>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roup 18">
              <a:extLst>
                <a:ext uri="{FF2B5EF4-FFF2-40B4-BE49-F238E27FC236}">
                  <a16:creationId xmlns:a16="http://schemas.microsoft.com/office/drawing/2014/main" id="{5002A214-F84B-4E1B-B119-06BC4FB0F439}"/>
                </a:ext>
              </a:extLst>
            </p:cNvPr>
            <p:cNvGrpSpPr/>
            <p:nvPr/>
          </p:nvGrpSpPr>
          <p:grpSpPr>
            <a:xfrm>
              <a:off x="1682237" y="3099191"/>
              <a:ext cx="561502" cy="550328"/>
              <a:chOff x="2224229" y="1852630"/>
              <a:chExt cx="561502" cy="550328"/>
            </a:xfrm>
          </p:grpSpPr>
          <p:sp>
            <p:nvSpPr>
              <p:cNvPr id="63" name="Oval 62">
                <a:extLst>
                  <a:ext uri="{FF2B5EF4-FFF2-40B4-BE49-F238E27FC236}">
                    <a16:creationId xmlns:a16="http://schemas.microsoft.com/office/drawing/2014/main" id="{89C7BF3A-D115-467C-81E5-471B4394AA07}"/>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2C0B39B-427A-4D3E-80BE-B645DD7B6106}"/>
                  </a:ext>
                </a:extLst>
              </p:cNvPr>
              <p:cNvGrpSpPr/>
              <p:nvPr/>
            </p:nvGrpSpPr>
            <p:grpSpPr>
              <a:xfrm>
                <a:off x="2390717" y="2022835"/>
                <a:ext cx="228526" cy="223209"/>
                <a:chOff x="8213725" y="3413126"/>
                <a:chExt cx="520700" cy="461963"/>
              </a:xfrm>
              <a:solidFill>
                <a:schemeClr val="bg1"/>
              </a:solidFill>
            </p:grpSpPr>
            <p:sp>
              <p:nvSpPr>
                <p:cNvPr id="65" name="Freeform 118">
                  <a:extLst>
                    <a:ext uri="{FF2B5EF4-FFF2-40B4-BE49-F238E27FC236}">
                      <a16:creationId xmlns:a16="http://schemas.microsoft.com/office/drawing/2014/main" id="{F1DDD73A-F572-4998-8821-FA71EC9AA655}"/>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6" name="Freeform 119">
                  <a:extLst>
                    <a:ext uri="{FF2B5EF4-FFF2-40B4-BE49-F238E27FC236}">
                      <a16:creationId xmlns:a16="http://schemas.microsoft.com/office/drawing/2014/main" id="{57B646CD-C542-4AC2-B61B-52D13D6584B5}"/>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7" name="Freeform 120">
                  <a:extLst>
                    <a:ext uri="{FF2B5EF4-FFF2-40B4-BE49-F238E27FC236}">
                      <a16:creationId xmlns:a16="http://schemas.microsoft.com/office/drawing/2014/main" id="{08A9BF31-5957-4180-B7A7-7D87D9FB4F3F}"/>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8" name="Freeform 121">
                  <a:extLst>
                    <a:ext uri="{FF2B5EF4-FFF2-40B4-BE49-F238E27FC236}">
                      <a16:creationId xmlns:a16="http://schemas.microsoft.com/office/drawing/2014/main" id="{B7CE7E3C-B1A5-492C-A055-78C46ECEF1B2}"/>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9" name="Freeform 122">
                  <a:extLst>
                    <a:ext uri="{FF2B5EF4-FFF2-40B4-BE49-F238E27FC236}">
                      <a16:creationId xmlns:a16="http://schemas.microsoft.com/office/drawing/2014/main" id="{E8B03639-1779-44A6-88AE-01F46593DB53}"/>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0" name="Freeform 123">
                  <a:extLst>
                    <a:ext uri="{FF2B5EF4-FFF2-40B4-BE49-F238E27FC236}">
                      <a16:creationId xmlns:a16="http://schemas.microsoft.com/office/drawing/2014/main" id="{764BC90B-6A36-418C-A7DD-A266582541C1}"/>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1" name="Freeform 124">
                  <a:extLst>
                    <a:ext uri="{FF2B5EF4-FFF2-40B4-BE49-F238E27FC236}">
                      <a16:creationId xmlns:a16="http://schemas.microsoft.com/office/drawing/2014/main" id="{22EBC4D8-3A93-4317-8B9B-C98039BE2293}"/>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2" name="Freeform 125">
                  <a:extLst>
                    <a:ext uri="{FF2B5EF4-FFF2-40B4-BE49-F238E27FC236}">
                      <a16:creationId xmlns:a16="http://schemas.microsoft.com/office/drawing/2014/main" id="{00CA1D08-91E9-428B-B725-75E358363E2C}"/>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3" name="Freeform 126">
                  <a:extLst>
                    <a:ext uri="{FF2B5EF4-FFF2-40B4-BE49-F238E27FC236}">
                      <a16:creationId xmlns:a16="http://schemas.microsoft.com/office/drawing/2014/main" id="{A4FE8D8A-7F75-4B0E-B334-56E29FDF5A0E}"/>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4" name="Freeform 127">
                  <a:extLst>
                    <a:ext uri="{FF2B5EF4-FFF2-40B4-BE49-F238E27FC236}">
                      <a16:creationId xmlns:a16="http://schemas.microsoft.com/office/drawing/2014/main" id="{BA954048-292D-46CE-BC2D-0750115FBB24}"/>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5" name="Freeform 128">
                  <a:extLst>
                    <a:ext uri="{FF2B5EF4-FFF2-40B4-BE49-F238E27FC236}">
                      <a16:creationId xmlns:a16="http://schemas.microsoft.com/office/drawing/2014/main" id="{7A653131-509D-4181-924A-3C6473B0B78F}"/>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6" name="Freeform 129">
                  <a:extLst>
                    <a:ext uri="{FF2B5EF4-FFF2-40B4-BE49-F238E27FC236}">
                      <a16:creationId xmlns:a16="http://schemas.microsoft.com/office/drawing/2014/main" id="{30EAD255-B4A4-4EDB-A7B6-5CAC643C28C4}"/>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7" name="Freeform 130">
                  <a:extLst>
                    <a:ext uri="{FF2B5EF4-FFF2-40B4-BE49-F238E27FC236}">
                      <a16:creationId xmlns:a16="http://schemas.microsoft.com/office/drawing/2014/main" id="{3B0380B0-DA16-4E08-AE73-345C1E7B5454}"/>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1" name="Group 20">
              <a:extLst>
                <a:ext uri="{FF2B5EF4-FFF2-40B4-BE49-F238E27FC236}">
                  <a16:creationId xmlns:a16="http://schemas.microsoft.com/office/drawing/2014/main" id="{B15CB59A-37B4-49C1-8B26-FB4AF24C8280}"/>
                </a:ext>
              </a:extLst>
            </p:cNvPr>
            <p:cNvGrpSpPr/>
            <p:nvPr/>
          </p:nvGrpSpPr>
          <p:grpSpPr>
            <a:xfrm>
              <a:off x="3081891" y="4335780"/>
              <a:ext cx="561502" cy="550328"/>
              <a:chOff x="3081891" y="4335780"/>
              <a:chExt cx="561502" cy="550328"/>
            </a:xfrm>
          </p:grpSpPr>
          <p:sp>
            <p:nvSpPr>
              <p:cNvPr id="60" name="Oval 59">
                <a:extLst>
                  <a:ext uri="{FF2B5EF4-FFF2-40B4-BE49-F238E27FC236}">
                    <a16:creationId xmlns:a16="http://schemas.microsoft.com/office/drawing/2014/main" id="{22578661-C7BE-4E29-85BA-AA441B1F7EA7}"/>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30">
                <a:extLst>
                  <a:ext uri="{FF2B5EF4-FFF2-40B4-BE49-F238E27FC236}">
                    <a16:creationId xmlns:a16="http://schemas.microsoft.com/office/drawing/2014/main" id="{0F5EE9E7-0BE6-48EF-BDEB-3DF765D0D1DB}"/>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sp>
            <p:nvSpPr>
              <p:cNvPr id="62" name="Freeform 47">
                <a:extLst>
                  <a:ext uri="{FF2B5EF4-FFF2-40B4-BE49-F238E27FC236}">
                    <a16:creationId xmlns:a16="http://schemas.microsoft.com/office/drawing/2014/main" id="{C2178B09-86EE-466B-9A5F-587255BA6B6E}"/>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22" name="Group 21">
              <a:extLst>
                <a:ext uri="{FF2B5EF4-FFF2-40B4-BE49-F238E27FC236}">
                  <a16:creationId xmlns:a16="http://schemas.microsoft.com/office/drawing/2014/main" id="{38D4D81F-C0E5-419F-9EEA-1F6129511C53}"/>
                </a:ext>
              </a:extLst>
            </p:cNvPr>
            <p:cNvGrpSpPr/>
            <p:nvPr/>
          </p:nvGrpSpPr>
          <p:grpSpPr>
            <a:xfrm>
              <a:off x="3603889" y="2133624"/>
              <a:ext cx="561502" cy="550328"/>
              <a:chOff x="3603889" y="2133624"/>
              <a:chExt cx="561502" cy="550328"/>
            </a:xfrm>
          </p:grpSpPr>
          <p:sp>
            <p:nvSpPr>
              <p:cNvPr id="53" name="Oval 52">
                <a:extLst>
                  <a:ext uri="{FF2B5EF4-FFF2-40B4-BE49-F238E27FC236}">
                    <a16:creationId xmlns:a16="http://schemas.microsoft.com/office/drawing/2014/main" id="{21005EBB-2E9F-4158-9B12-9D8D8C5B4657}"/>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9BDDBFA1-AC8A-4757-9DE2-348DD82A8893}"/>
                  </a:ext>
                </a:extLst>
              </p:cNvPr>
              <p:cNvGrpSpPr/>
              <p:nvPr/>
            </p:nvGrpSpPr>
            <p:grpSpPr>
              <a:xfrm>
                <a:off x="3746106" y="2241022"/>
                <a:ext cx="265438" cy="312684"/>
                <a:chOff x="466725" y="2428875"/>
                <a:chExt cx="285750" cy="358775"/>
              </a:xfrm>
              <a:solidFill>
                <a:schemeClr val="bg1"/>
              </a:solidFill>
            </p:grpSpPr>
            <p:sp>
              <p:nvSpPr>
                <p:cNvPr id="55" name="Freeform 60">
                  <a:extLst>
                    <a:ext uri="{FF2B5EF4-FFF2-40B4-BE49-F238E27FC236}">
                      <a16:creationId xmlns:a16="http://schemas.microsoft.com/office/drawing/2014/main" id="{7B13721C-13C9-47E8-8D03-E858F6EA634E}"/>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6" name="Freeform 61">
                  <a:extLst>
                    <a:ext uri="{FF2B5EF4-FFF2-40B4-BE49-F238E27FC236}">
                      <a16:creationId xmlns:a16="http://schemas.microsoft.com/office/drawing/2014/main" id="{37ECD647-14A3-4142-BF47-89A36AC92EF7}"/>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7" name="Freeform 62">
                  <a:extLst>
                    <a:ext uri="{FF2B5EF4-FFF2-40B4-BE49-F238E27FC236}">
                      <a16:creationId xmlns:a16="http://schemas.microsoft.com/office/drawing/2014/main" id="{24A0FC70-36DD-43A4-9F6B-3F774BB75911}"/>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8" name="Freeform 63">
                  <a:extLst>
                    <a:ext uri="{FF2B5EF4-FFF2-40B4-BE49-F238E27FC236}">
                      <a16:creationId xmlns:a16="http://schemas.microsoft.com/office/drawing/2014/main" id="{20270CAF-73EB-418A-9340-249D9E74DAD8}"/>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9" name="Freeform 64">
                  <a:extLst>
                    <a:ext uri="{FF2B5EF4-FFF2-40B4-BE49-F238E27FC236}">
                      <a16:creationId xmlns:a16="http://schemas.microsoft.com/office/drawing/2014/main" id="{9A554294-5F16-4355-891C-778F7AB0C960}"/>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3" name="Group 22">
              <a:extLst>
                <a:ext uri="{FF2B5EF4-FFF2-40B4-BE49-F238E27FC236}">
                  <a16:creationId xmlns:a16="http://schemas.microsoft.com/office/drawing/2014/main" id="{0DF8DE3A-B1AC-4BD0-A5E3-083DE32E9572}"/>
                </a:ext>
              </a:extLst>
            </p:cNvPr>
            <p:cNvGrpSpPr/>
            <p:nvPr/>
          </p:nvGrpSpPr>
          <p:grpSpPr>
            <a:xfrm>
              <a:off x="4614394" y="2738464"/>
              <a:ext cx="561502" cy="550328"/>
              <a:chOff x="4614394" y="2738464"/>
              <a:chExt cx="561502" cy="550328"/>
            </a:xfrm>
          </p:grpSpPr>
          <p:sp>
            <p:nvSpPr>
              <p:cNvPr id="44" name="Oval 43">
                <a:extLst>
                  <a:ext uri="{FF2B5EF4-FFF2-40B4-BE49-F238E27FC236}">
                    <a16:creationId xmlns:a16="http://schemas.microsoft.com/office/drawing/2014/main" id="{B5D0A572-96C9-4FEA-8EF5-27D2EC0EA92D}"/>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CA82B4C-6084-4765-9BE4-B050F695493B}"/>
                  </a:ext>
                </a:extLst>
              </p:cNvPr>
              <p:cNvGrpSpPr/>
              <p:nvPr/>
            </p:nvGrpSpPr>
            <p:grpSpPr>
              <a:xfrm>
                <a:off x="4750914" y="2887421"/>
                <a:ext cx="288462" cy="274780"/>
                <a:chOff x="8116888" y="3322638"/>
                <a:chExt cx="530225" cy="554038"/>
              </a:xfrm>
              <a:solidFill>
                <a:schemeClr val="bg1"/>
              </a:solidFill>
            </p:grpSpPr>
            <p:sp>
              <p:nvSpPr>
                <p:cNvPr id="46" name="Freeform 223">
                  <a:extLst>
                    <a:ext uri="{FF2B5EF4-FFF2-40B4-BE49-F238E27FC236}">
                      <a16:creationId xmlns:a16="http://schemas.microsoft.com/office/drawing/2014/main" id="{F7FF8671-2898-4B33-963A-6E2F48713E4B}"/>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7" name="Freeform 224">
                  <a:extLst>
                    <a:ext uri="{FF2B5EF4-FFF2-40B4-BE49-F238E27FC236}">
                      <a16:creationId xmlns:a16="http://schemas.microsoft.com/office/drawing/2014/main" id="{C148991F-A02A-4A3C-B46D-48DEC4CCBAF0}"/>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8" name="Freeform 225">
                  <a:extLst>
                    <a:ext uri="{FF2B5EF4-FFF2-40B4-BE49-F238E27FC236}">
                      <a16:creationId xmlns:a16="http://schemas.microsoft.com/office/drawing/2014/main" id="{3A39527D-46D6-4C28-8D00-16DE06C56C37}"/>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9" name="Freeform 226">
                  <a:extLst>
                    <a:ext uri="{FF2B5EF4-FFF2-40B4-BE49-F238E27FC236}">
                      <a16:creationId xmlns:a16="http://schemas.microsoft.com/office/drawing/2014/main" id="{10BBF72F-32AA-4427-873C-B2F46929350E}"/>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0" name="Freeform 227">
                  <a:extLst>
                    <a:ext uri="{FF2B5EF4-FFF2-40B4-BE49-F238E27FC236}">
                      <a16:creationId xmlns:a16="http://schemas.microsoft.com/office/drawing/2014/main" id="{8CB7D4F2-1EA0-4AC1-9F37-9EEF2CB78EE2}"/>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1" name="Freeform 228">
                  <a:extLst>
                    <a:ext uri="{FF2B5EF4-FFF2-40B4-BE49-F238E27FC236}">
                      <a16:creationId xmlns:a16="http://schemas.microsoft.com/office/drawing/2014/main" id="{A46F45A7-CF79-418B-899A-662F5C407C8A}"/>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2" name="Freeform 229">
                  <a:extLst>
                    <a:ext uri="{FF2B5EF4-FFF2-40B4-BE49-F238E27FC236}">
                      <a16:creationId xmlns:a16="http://schemas.microsoft.com/office/drawing/2014/main" id="{5EDEB98D-2143-4E50-9897-D2181CF4FFD8}"/>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4" name="Group 23">
              <a:extLst>
                <a:ext uri="{FF2B5EF4-FFF2-40B4-BE49-F238E27FC236}">
                  <a16:creationId xmlns:a16="http://schemas.microsoft.com/office/drawing/2014/main" id="{D6C10934-91C8-4961-BC14-CF9872EAF8F4}"/>
                </a:ext>
              </a:extLst>
            </p:cNvPr>
            <p:cNvGrpSpPr/>
            <p:nvPr/>
          </p:nvGrpSpPr>
          <p:grpSpPr>
            <a:xfrm>
              <a:off x="5836502" y="1864851"/>
              <a:ext cx="561502" cy="550328"/>
              <a:chOff x="5836502" y="1864851"/>
              <a:chExt cx="561502" cy="550328"/>
            </a:xfrm>
          </p:grpSpPr>
          <p:sp>
            <p:nvSpPr>
              <p:cNvPr id="40" name="Oval 39">
                <a:extLst>
                  <a:ext uri="{FF2B5EF4-FFF2-40B4-BE49-F238E27FC236}">
                    <a16:creationId xmlns:a16="http://schemas.microsoft.com/office/drawing/2014/main" id="{B3170910-2CA2-44B0-B861-324C4D9F5807}"/>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E1F9F85D-14C1-4E29-ABAE-D8505B9713A3}"/>
                  </a:ext>
                </a:extLst>
              </p:cNvPr>
              <p:cNvGrpSpPr/>
              <p:nvPr/>
            </p:nvGrpSpPr>
            <p:grpSpPr>
              <a:xfrm>
                <a:off x="5944865" y="2031681"/>
                <a:ext cx="344776" cy="266023"/>
                <a:chOff x="4319588" y="5218113"/>
                <a:chExt cx="514350" cy="457200"/>
              </a:xfrm>
              <a:solidFill>
                <a:schemeClr val="bg1"/>
              </a:solidFill>
            </p:grpSpPr>
            <p:sp>
              <p:nvSpPr>
                <p:cNvPr id="42" name="Freeform 266">
                  <a:extLst>
                    <a:ext uri="{FF2B5EF4-FFF2-40B4-BE49-F238E27FC236}">
                      <a16:creationId xmlns:a16="http://schemas.microsoft.com/office/drawing/2014/main" id="{5AB830BE-0810-427D-B825-DC7CF8DB7705}"/>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3" name="Freeform 267">
                  <a:extLst>
                    <a:ext uri="{FF2B5EF4-FFF2-40B4-BE49-F238E27FC236}">
                      <a16:creationId xmlns:a16="http://schemas.microsoft.com/office/drawing/2014/main" id="{3315DE74-1106-491E-B849-F294FFA9EB67}"/>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5" name="Group 24">
              <a:extLst>
                <a:ext uri="{FF2B5EF4-FFF2-40B4-BE49-F238E27FC236}">
                  <a16:creationId xmlns:a16="http://schemas.microsoft.com/office/drawing/2014/main" id="{7E5335B8-0A8E-464B-BF0C-30D11154F2F8}"/>
                </a:ext>
              </a:extLst>
            </p:cNvPr>
            <p:cNvGrpSpPr/>
            <p:nvPr/>
          </p:nvGrpSpPr>
          <p:grpSpPr>
            <a:xfrm>
              <a:off x="7375265" y="2439882"/>
              <a:ext cx="561502" cy="550328"/>
              <a:chOff x="7375265" y="2439882"/>
              <a:chExt cx="561502" cy="550328"/>
            </a:xfrm>
          </p:grpSpPr>
          <p:sp>
            <p:nvSpPr>
              <p:cNvPr id="36" name="Oval 35">
                <a:extLst>
                  <a:ext uri="{FF2B5EF4-FFF2-40B4-BE49-F238E27FC236}">
                    <a16:creationId xmlns:a16="http://schemas.microsoft.com/office/drawing/2014/main" id="{7810392B-930F-4F89-B687-765BA7EFD2DD}"/>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E7E085A5-DA16-4DCD-8E20-B65FDF857506}"/>
                  </a:ext>
                </a:extLst>
              </p:cNvPr>
              <p:cNvGrpSpPr/>
              <p:nvPr/>
            </p:nvGrpSpPr>
            <p:grpSpPr>
              <a:xfrm>
                <a:off x="7497728" y="2561548"/>
                <a:ext cx="357620" cy="314324"/>
                <a:chOff x="8213725" y="5172076"/>
                <a:chExt cx="573088" cy="517525"/>
              </a:xfrm>
              <a:solidFill>
                <a:schemeClr val="bg1"/>
              </a:solidFill>
            </p:grpSpPr>
            <p:sp>
              <p:nvSpPr>
                <p:cNvPr id="38" name="Freeform 338">
                  <a:extLst>
                    <a:ext uri="{FF2B5EF4-FFF2-40B4-BE49-F238E27FC236}">
                      <a16:creationId xmlns:a16="http://schemas.microsoft.com/office/drawing/2014/main" id="{484CA422-3D2C-4689-9296-68D37D263001}"/>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9" name="Freeform 339">
                  <a:extLst>
                    <a:ext uri="{FF2B5EF4-FFF2-40B4-BE49-F238E27FC236}">
                      <a16:creationId xmlns:a16="http://schemas.microsoft.com/office/drawing/2014/main" id="{573D4DDE-9A32-424C-822C-2EDB9A4C5383}"/>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6" name="Group 25">
              <a:extLst>
                <a:ext uri="{FF2B5EF4-FFF2-40B4-BE49-F238E27FC236}">
                  <a16:creationId xmlns:a16="http://schemas.microsoft.com/office/drawing/2014/main" id="{4DB25F22-6F4A-4AD1-9A7B-84F5AA11191D}"/>
                </a:ext>
              </a:extLst>
            </p:cNvPr>
            <p:cNvGrpSpPr/>
            <p:nvPr/>
          </p:nvGrpSpPr>
          <p:grpSpPr>
            <a:xfrm>
              <a:off x="5835438" y="3146825"/>
              <a:ext cx="561502" cy="550328"/>
              <a:chOff x="5835438" y="3146825"/>
              <a:chExt cx="561502" cy="550328"/>
            </a:xfrm>
          </p:grpSpPr>
          <p:sp>
            <p:nvSpPr>
              <p:cNvPr id="34" name="Oval 33">
                <a:extLst>
                  <a:ext uri="{FF2B5EF4-FFF2-40B4-BE49-F238E27FC236}">
                    <a16:creationId xmlns:a16="http://schemas.microsoft.com/office/drawing/2014/main" id="{7ADF1FA9-B6DD-4EB3-B362-9BB43AC7BB8E}"/>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42">
                <a:extLst>
                  <a:ext uri="{FF2B5EF4-FFF2-40B4-BE49-F238E27FC236}">
                    <a16:creationId xmlns:a16="http://schemas.microsoft.com/office/drawing/2014/main" id="{D2806413-AA6F-4F10-A862-A3A8E3A071ED}"/>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27" name="Group 26">
              <a:extLst>
                <a:ext uri="{FF2B5EF4-FFF2-40B4-BE49-F238E27FC236}">
                  <a16:creationId xmlns:a16="http://schemas.microsoft.com/office/drawing/2014/main" id="{AFF1DE71-CDD8-4D92-93BE-8A69A93F6103}"/>
                </a:ext>
              </a:extLst>
            </p:cNvPr>
            <p:cNvGrpSpPr/>
            <p:nvPr/>
          </p:nvGrpSpPr>
          <p:grpSpPr>
            <a:xfrm>
              <a:off x="6446635" y="3934040"/>
              <a:ext cx="561502" cy="550328"/>
              <a:chOff x="6446635" y="3934040"/>
              <a:chExt cx="561502" cy="550328"/>
            </a:xfrm>
          </p:grpSpPr>
          <p:sp>
            <p:nvSpPr>
              <p:cNvPr id="28" name="Oval 27">
                <a:extLst>
                  <a:ext uri="{FF2B5EF4-FFF2-40B4-BE49-F238E27FC236}">
                    <a16:creationId xmlns:a16="http://schemas.microsoft.com/office/drawing/2014/main" id="{E13EA52E-8113-47AC-9CD7-0DF80B8B2A23}"/>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9E2A5C6-8031-4A1B-8EBA-3F56DBEACE46}"/>
                  </a:ext>
                </a:extLst>
              </p:cNvPr>
              <p:cNvGrpSpPr/>
              <p:nvPr/>
            </p:nvGrpSpPr>
            <p:grpSpPr>
              <a:xfrm>
                <a:off x="6599128" y="4072538"/>
                <a:ext cx="266278" cy="263242"/>
                <a:chOff x="1879600" y="2852738"/>
                <a:chExt cx="661987" cy="622300"/>
              </a:xfrm>
              <a:solidFill>
                <a:schemeClr val="bg1"/>
              </a:solidFill>
            </p:grpSpPr>
            <p:sp>
              <p:nvSpPr>
                <p:cNvPr id="30" name="Freeform 5">
                  <a:extLst>
                    <a:ext uri="{FF2B5EF4-FFF2-40B4-BE49-F238E27FC236}">
                      <a16:creationId xmlns:a16="http://schemas.microsoft.com/office/drawing/2014/main" id="{83D7256F-F5BA-47B4-B029-06B4498A0F2A}"/>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2" name="Freeform 6">
                  <a:extLst>
                    <a:ext uri="{FF2B5EF4-FFF2-40B4-BE49-F238E27FC236}">
                      <a16:creationId xmlns:a16="http://schemas.microsoft.com/office/drawing/2014/main" id="{9D32244C-2489-4EBB-BA1B-45E2274B36DD}"/>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3" name="Freeform 7">
                  <a:extLst>
                    <a:ext uri="{FF2B5EF4-FFF2-40B4-BE49-F238E27FC236}">
                      <a16:creationId xmlns:a16="http://schemas.microsoft.com/office/drawing/2014/main" id="{98681AAD-5FF1-4125-A132-4BF06C775602}"/>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sp>
        <p:nvSpPr>
          <p:cNvPr id="78" name="Oval 77">
            <a:extLst>
              <a:ext uri="{FF2B5EF4-FFF2-40B4-BE49-F238E27FC236}">
                <a16:creationId xmlns:a16="http://schemas.microsoft.com/office/drawing/2014/main" id="{0BEB63B4-972C-4D91-8774-A7C79F2CDA3C}"/>
              </a:ext>
            </a:extLst>
          </p:cNvPr>
          <p:cNvSpPr/>
          <p:nvPr/>
        </p:nvSpPr>
        <p:spPr>
          <a:xfrm>
            <a:off x="8266462" y="224662"/>
            <a:ext cx="152411" cy="1498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Half Frame 79">
            <a:extLst>
              <a:ext uri="{FF2B5EF4-FFF2-40B4-BE49-F238E27FC236}">
                <a16:creationId xmlns:a16="http://schemas.microsoft.com/office/drawing/2014/main" id="{6CC11031-15A3-4699-98B6-85B11FBF2653}"/>
              </a:ext>
            </a:extLst>
          </p:cNvPr>
          <p:cNvSpPr/>
          <p:nvPr/>
        </p:nvSpPr>
        <p:spPr>
          <a:xfrm flipH="1" flipV="1">
            <a:off x="7232232" y="2334494"/>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81" name="Half Frame 80">
            <a:extLst>
              <a:ext uri="{FF2B5EF4-FFF2-40B4-BE49-F238E27FC236}">
                <a16:creationId xmlns:a16="http://schemas.microsoft.com/office/drawing/2014/main" id="{D0A70BF4-5643-42A2-ACB5-A797B3A34830}"/>
              </a:ext>
            </a:extLst>
          </p:cNvPr>
          <p:cNvSpPr/>
          <p:nvPr/>
        </p:nvSpPr>
        <p:spPr>
          <a:xfrm rot="10800000" flipH="1" flipV="1">
            <a:off x="1568159" y="1366324"/>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pic>
        <p:nvPicPr>
          <p:cNvPr id="3" name="Picture 2" descr="Table&#10;&#10;Description automatically generated">
            <a:extLst>
              <a:ext uri="{FF2B5EF4-FFF2-40B4-BE49-F238E27FC236}">
                <a16:creationId xmlns:a16="http://schemas.microsoft.com/office/drawing/2014/main" id="{05D55CBB-EFAF-4092-BECA-FC20C1BBA59F}"/>
              </a:ext>
            </a:extLst>
          </p:cNvPr>
          <p:cNvPicPr>
            <a:picLocks noChangeAspect="1"/>
          </p:cNvPicPr>
          <p:nvPr/>
        </p:nvPicPr>
        <p:blipFill>
          <a:blip r:embed="rId3"/>
          <a:stretch>
            <a:fillRect/>
          </a:stretch>
        </p:blipFill>
        <p:spPr>
          <a:xfrm>
            <a:off x="2005813" y="3111985"/>
            <a:ext cx="2873542" cy="1219610"/>
          </a:xfrm>
          <a:prstGeom prst="rect">
            <a:avLst/>
          </a:prstGeom>
        </p:spPr>
      </p:pic>
      <p:pic>
        <p:nvPicPr>
          <p:cNvPr id="6" name="Picture 5" descr="Table&#10;&#10;Description automatically generated">
            <a:extLst>
              <a:ext uri="{FF2B5EF4-FFF2-40B4-BE49-F238E27FC236}">
                <a16:creationId xmlns:a16="http://schemas.microsoft.com/office/drawing/2014/main" id="{1425C806-DD67-4C28-B698-B8BAEBA834C0}"/>
              </a:ext>
            </a:extLst>
          </p:cNvPr>
          <p:cNvPicPr>
            <a:picLocks noChangeAspect="1"/>
          </p:cNvPicPr>
          <p:nvPr/>
        </p:nvPicPr>
        <p:blipFill>
          <a:blip r:embed="rId4"/>
          <a:stretch>
            <a:fillRect/>
          </a:stretch>
        </p:blipFill>
        <p:spPr>
          <a:xfrm>
            <a:off x="5656840" y="3222969"/>
            <a:ext cx="2591788" cy="1108626"/>
          </a:xfrm>
          <a:prstGeom prst="rect">
            <a:avLst/>
          </a:prstGeom>
        </p:spPr>
      </p:pic>
    </p:spTree>
    <p:extLst>
      <p:ext uri="{BB962C8B-B14F-4D97-AF65-F5344CB8AC3E}">
        <p14:creationId xmlns:p14="http://schemas.microsoft.com/office/powerpoint/2010/main" val="90448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05</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403688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kern="1200" cap="all" spc="75" dirty="0">
                <a:solidFill>
                  <a:srgbClr val="651428"/>
                </a:solidFill>
                <a:ea typeface="+mj-ea"/>
              </a:rPr>
              <a:t>MODEL BUILDING</a:t>
            </a:r>
          </a:p>
        </p:txBody>
      </p:sp>
      <p:sp>
        <p:nvSpPr>
          <p:cNvPr id="2" name="TextBox 1">
            <a:extLst>
              <a:ext uri="{FF2B5EF4-FFF2-40B4-BE49-F238E27FC236}">
                <a16:creationId xmlns:a16="http://schemas.microsoft.com/office/drawing/2014/main" id="{05C7A4E8-49FA-4522-9E8A-8697951CA1A6}"/>
              </a:ext>
            </a:extLst>
          </p:cNvPr>
          <p:cNvSpPr txBox="1"/>
          <p:nvPr/>
        </p:nvSpPr>
        <p:spPr>
          <a:xfrm>
            <a:off x="2585593" y="754305"/>
            <a:ext cx="5056422" cy="261610"/>
          </a:xfrm>
          <a:prstGeom prst="rect">
            <a:avLst/>
          </a:prstGeom>
          <a:noFill/>
        </p:spPr>
        <p:txBody>
          <a:bodyPr wrap="square" rtlCol="0">
            <a:spAutoFit/>
          </a:bodyPr>
          <a:lstStyle/>
          <a:p>
            <a:r>
              <a:rPr lang="en-US" sz="1100" dirty="0">
                <a:solidFill>
                  <a:srgbClr val="C00000"/>
                </a:solidFill>
              </a:rPr>
              <a:t>Using sentiment lexicon for sentiment analysis </a:t>
            </a:r>
          </a:p>
        </p:txBody>
      </p:sp>
      <p:grpSp>
        <p:nvGrpSpPr>
          <p:cNvPr id="9" name="Group 8">
            <a:extLst>
              <a:ext uri="{FF2B5EF4-FFF2-40B4-BE49-F238E27FC236}">
                <a16:creationId xmlns:a16="http://schemas.microsoft.com/office/drawing/2014/main" id="{5D610E68-D628-473B-B8DD-8D18217889FE}"/>
              </a:ext>
            </a:extLst>
          </p:cNvPr>
          <p:cNvGrpSpPr/>
          <p:nvPr/>
        </p:nvGrpSpPr>
        <p:grpSpPr>
          <a:xfrm>
            <a:off x="8011057" y="165155"/>
            <a:ext cx="941150" cy="493077"/>
            <a:chOff x="1682237" y="1631969"/>
            <a:chExt cx="6254530" cy="3254139"/>
          </a:xfrm>
        </p:grpSpPr>
        <p:sp>
          <p:nvSpPr>
            <p:cNvPr id="11" name="Google Shape;316;p19">
              <a:extLst>
                <a:ext uri="{FF2B5EF4-FFF2-40B4-BE49-F238E27FC236}">
                  <a16:creationId xmlns:a16="http://schemas.microsoft.com/office/drawing/2014/main" id="{EC1551D8-DB7A-41D4-8F16-DA14BDBCAE08}"/>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F78932C7-8562-4F5A-8E7A-C30FF32A2E2D}"/>
                </a:ext>
              </a:extLst>
            </p:cNvPr>
            <p:cNvGrpSpPr/>
            <p:nvPr/>
          </p:nvGrpSpPr>
          <p:grpSpPr>
            <a:xfrm>
              <a:off x="1682237" y="3099191"/>
              <a:ext cx="561502" cy="550328"/>
              <a:chOff x="2224229" y="1852630"/>
              <a:chExt cx="561502" cy="550328"/>
            </a:xfrm>
          </p:grpSpPr>
          <p:sp>
            <p:nvSpPr>
              <p:cNvPr id="57" name="Oval 56">
                <a:extLst>
                  <a:ext uri="{FF2B5EF4-FFF2-40B4-BE49-F238E27FC236}">
                    <a16:creationId xmlns:a16="http://schemas.microsoft.com/office/drawing/2014/main" id="{BEEE80C7-F3AF-47DD-8C2F-459AD6B0EB58}"/>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8CCA67D-A79D-45A1-A6DB-69AA08870CA6}"/>
                  </a:ext>
                </a:extLst>
              </p:cNvPr>
              <p:cNvGrpSpPr/>
              <p:nvPr/>
            </p:nvGrpSpPr>
            <p:grpSpPr>
              <a:xfrm>
                <a:off x="2390717" y="2022835"/>
                <a:ext cx="228526" cy="223209"/>
                <a:chOff x="8213725" y="3413126"/>
                <a:chExt cx="520700" cy="461963"/>
              </a:xfrm>
              <a:solidFill>
                <a:schemeClr val="bg1"/>
              </a:solidFill>
            </p:grpSpPr>
            <p:sp>
              <p:nvSpPr>
                <p:cNvPr id="59" name="Freeform 118">
                  <a:extLst>
                    <a:ext uri="{FF2B5EF4-FFF2-40B4-BE49-F238E27FC236}">
                      <a16:creationId xmlns:a16="http://schemas.microsoft.com/office/drawing/2014/main" id="{2AE26316-E238-48ED-ABC6-3CCB660F2577}"/>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0" name="Freeform 119">
                  <a:extLst>
                    <a:ext uri="{FF2B5EF4-FFF2-40B4-BE49-F238E27FC236}">
                      <a16:creationId xmlns:a16="http://schemas.microsoft.com/office/drawing/2014/main" id="{493B6E2B-C20E-4D33-924F-55F7D7516867}"/>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1" name="Freeform 120">
                  <a:extLst>
                    <a:ext uri="{FF2B5EF4-FFF2-40B4-BE49-F238E27FC236}">
                      <a16:creationId xmlns:a16="http://schemas.microsoft.com/office/drawing/2014/main" id="{6295BE02-736B-4156-950F-45B42C2909C4}"/>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2" name="Freeform 121">
                  <a:extLst>
                    <a:ext uri="{FF2B5EF4-FFF2-40B4-BE49-F238E27FC236}">
                      <a16:creationId xmlns:a16="http://schemas.microsoft.com/office/drawing/2014/main" id="{9AC87ED6-B865-462D-8B29-4D4BCFE53C33}"/>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3" name="Freeform 122">
                  <a:extLst>
                    <a:ext uri="{FF2B5EF4-FFF2-40B4-BE49-F238E27FC236}">
                      <a16:creationId xmlns:a16="http://schemas.microsoft.com/office/drawing/2014/main" id="{961E79F9-C20A-4883-88B6-83B689EEDF8B}"/>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4" name="Freeform 123">
                  <a:extLst>
                    <a:ext uri="{FF2B5EF4-FFF2-40B4-BE49-F238E27FC236}">
                      <a16:creationId xmlns:a16="http://schemas.microsoft.com/office/drawing/2014/main" id="{48F065F3-042C-4B27-B1A2-192E0ECC7B58}"/>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5" name="Freeform 124">
                  <a:extLst>
                    <a:ext uri="{FF2B5EF4-FFF2-40B4-BE49-F238E27FC236}">
                      <a16:creationId xmlns:a16="http://schemas.microsoft.com/office/drawing/2014/main" id="{FE4EBE63-44EB-4C53-A3A5-5847925752F7}"/>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6" name="Freeform 125">
                  <a:extLst>
                    <a:ext uri="{FF2B5EF4-FFF2-40B4-BE49-F238E27FC236}">
                      <a16:creationId xmlns:a16="http://schemas.microsoft.com/office/drawing/2014/main" id="{D888EEF7-4916-4EFC-ADFB-402DEDE6D523}"/>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7" name="Freeform 126">
                  <a:extLst>
                    <a:ext uri="{FF2B5EF4-FFF2-40B4-BE49-F238E27FC236}">
                      <a16:creationId xmlns:a16="http://schemas.microsoft.com/office/drawing/2014/main" id="{095EB78C-9144-4884-ADAE-B71CD88E6CFB}"/>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8" name="Freeform 127">
                  <a:extLst>
                    <a:ext uri="{FF2B5EF4-FFF2-40B4-BE49-F238E27FC236}">
                      <a16:creationId xmlns:a16="http://schemas.microsoft.com/office/drawing/2014/main" id="{96D9DB53-BAC0-4962-8193-940E484E7DBF}"/>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9" name="Freeform 128">
                  <a:extLst>
                    <a:ext uri="{FF2B5EF4-FFF2-40B4-BE49-F238E27FC236}">
                      <a16:creationId xmlns:a16="http://schemas.microsoft.com/office/drawing/2014/main" id="{5DDA5673-9230-48E3-8092-F6D78DFE2BD0}"/>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0" name="Freeform 129">
                  <a:extLst>
                    <a:ext uri="{FF2B5EF4-FFF2-40B4-BE49-F238E27FC236}">
                      <a16:creationId xmlns:a16="http://schemas.microsoft.com/office/drawing/2014/main" id="{037EF96E-872B-4C17-AB4C-04A3BDA930D8}"/>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1" name="Freeform 130">
                  <a:extLst>
                    <a:ext uri="{FF2B5EF4-FFF2-40B4-BE49-F238E27FC236}">
                      <a16:creationId xmlns:a16="http://schemas.microsoft.com/office/drawing/2014/main" id="{FC18869B-1943-42B9-A63C-AC0CF46C76B0}"/>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13" name="Group 12">
              <a:extLst>
                <a:ext uri="{FF2B5EF4-FFF2-40B4-BE49-F238E27FC236}">
                  <a16:creationId xmlns:a16="http://schemas.microsoft.com/office/drawing/2014/main" id="{A0791F52-B36A-4EBC-9604-E6514245BB68}"/>
                </a:ext>
              </a:extLst>
            </p:cNvPr>
            <p:cNvGrpSpPr/>
            <p:nvPr/>
          </p:nvGrpSpPr>
          <p:grpSpPr>
            <a:xfrm>
              <a:off x="3081891" y="4335780"/>
              <a:ext cx="561502" cy="550328"/>
              <a:chOff x="3081891" y="4335780"/>
              <a:chExt cx="561502" cy="550328"/>
            </a:xfrm>
          </p:grpSpPr>
          <p:sp>
            <p:nvSpPr>
              <p:cNvPr id="54" name="Oval 53">
                <a:extLst>
                  <a:ext uri="{FF2B5EF4-FFF2-40B4-BE49-F238E27FC236}">
                    <a16:creationId xmlns:a16="http://schemas.microsoft.com/office/drawing/2014/main" id="{D6045049-1DB5-40A8-97EF-39BFA20EE186}"/>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30">
                <a:extLst>
                  <a:ext uri="{FF2B5EF4-FFF2-40B4-BE49-F238E27FC236}">
                    <a16:creationId xmlns:a16="http://schemas.microsoft.com/office/drawing/2014/main" id="{1BC8210E-F718-4B7D-B7D4-3BF710C9DBC5}"/>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sp>
            <p:nvSpPr>
              <p:cNvPr id="56" name="Freeform 47">
                <a:extLst>
                  <a:ext uri="{FF2B5EF4-FFF2-40B4-BE49-F238E27FC236}">
                    <a16:creationId xmlns:a16="http://schemas.microsoft.com/office/drawing/2014/main" id="{2447CBF4-B96E-4019-A4D1-251A93FCCA6A}"/>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14" name="Group 13">
              <a:extLst>
                <a:ext uri="{FF2B5EF4-FFF2-40B4-BE49-F238E27FC236}">
                  <a16:creationId xmlns:a16="http://schemas.microsoft.com/office/drawing/2014/main" id="{5713BCDC-2AE5-452F-8FF7-8E7DC73091DD}"/>
                </a:ext>
              </a:extLst>
            </p:cNvPr>
            <p:cNvGrpSpPr/>
            <p:nvPr/>
          </p:nvGrpSpPr>
          <p:grpSpPr>
            <a:xfrm>
              <a:off x="3603889" y="2133624"/>
              <a:ext cx="561502" cy="550328"/>
              <a:chOff x="3603889" y="2133624"/>
              <a:chExt cx="561502" cy="550328"/>
            </a:xfrm>
          </p:grpSpPr>
          <p:sp>
            <p:nvSpPr>
              <p:cNvPr id="47" name="Oval 46">
                <a:extLst>
                  <a:ext uri="{FF2B5EF4-FFF2-40B4-BE49-F238E27FC236}">
                    <a16:creationId xmlns:a16="http://schemas.microsoft.com/office/drawing/2014/main" id="{C5AD5341-CCF9-43DB-9F99-38C580C42289}"/>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BA25DC2-96DC-44F5-8DFC-3D4822CD1CBD}"/>
                  </a:ext>
                </a:extLst>
              </p:cNvPr>
              <p:cNvGrpSpPr/>
              <p:nvPr/>
            </p:nvGrpSpPr>
            <p:grpSpPr>
              <a:xfrm>
                <a:off x="3746106" y="2241022"/>
                <a:ext cx="265438" cy="312684"/>
                <a:chOff x="466725" y="2428875"/>
                <a:chExt cx="285750" cy="358775"/>
              </a:xfrm>
              <a:solidFill>
                <a:schemeClr val="bg1"/>
              </a:solidFill>
            </p:grpSpPr>
            <p:sp>
              <p:nvSpPr>
                <p:cNvPr id="49" name="Freeform 60">
                  <a:extLst>
                    <a:ext uri="{FF2B5EF4-FFF2-40B4-BE49-F238E27FC236}">
                      <a16:creationId xmlns:a16="http://schemas.microsoft.com/office/drawing/2014/main" id="{2C6F36D0-8101-45C9-A947-C51AC94DFCEC}"/>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0" name="Freeform 61">
                  <a:extLst>
                    <a:ext uri="{FF2B5EF4-FFF2-40B4-BE49-F238E27FC236}">
                      <a16:creationId xmlns:a16="http://schemas.microsoft.com/office/drawing/2014/main" id="{4DE3E6FE-03F9-449A-8287-DAAFDC979202}"/>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1" name="Freeform 62">
                  <a:extLst>
                    <a:ext uri="{FF2B5EF4-FFF2-40B4-BE49-F238E27FC236}">
                      <a16:creationId xmlns:a16="http://schemas.microsoft.com/office/drawing/2014/main" id="{BD921632-D3B4-46B3-8537-A9EFC1CB1A83}"/>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2" name="Freeform 63">
                  <a:extLst>
                    <a:ext uri="{FF2B5EF4-FFF2-40B4-BE49-F238E27FC236}">
                      <a16:creationId xmlns:a16="http://schemas.microsoft.com/office/drawing/2014/main" id="{7439EB90-CE81-450D-AA5C-BEF0571A28F2}"/>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3" name="Freeform 64">
                  <a:extLst>
                    <a:ext uri="{FF2B5EF4-FFF2-40B4-BE49-F238E27FC236}">
                      <a16:creationId xmlns:a16="http://schemas.microsoft.com/office/drawing/2014/main" id="{378C055E-137C-477D-94A5-55167C7EC602}"/>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16" name="Group 15">
              <a:extLst>
                <a:ext uri="{FF2B5EF4-FFF2-40B4-BE49-F238E27FC236}">
                  <a16:creationId xmlns:a16="http://schemas.microsoft.com/office/drawing/2014/main" id="{9CF40E6E-9B7D-459B-9EC6-D143E7E1A2BF}"/>
                </a:ext>
              </a:extLst>
            </p:cNvPr>
            <p:cNvGrpSpPr/>
            <p:nvPr/>
          </p:nvGrpSpPr>
          <p:grpSpPr>
            <a:xfrm>
              <a:off x="4614394" y="2738464"/>
              <a:ext cx="561502" cy="550328"/>
              <a:chOff x="4614394" y="2738464"/>
              <a:chExt cx="561502" cy="550328"/>
            </a:xfrm>
          </p:grpSpPr>
          <p:sp>
            <p:nvSpPr>
              <p:cNvPr id="38" name="Oval 37">
                <a:extLst>
                  <a:ext uri="{FF2B5EF4-FFF2-40B4-BE49-F238E27FC236}">
                    <a16:creationId xmlns:a16="http://schemas.microsoft.com/office/drawing/2014/main" id="{DA27F616-C125-49FA-AF9D-55AA7DFFCB2C}"/>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95EAB0AB-DC71-4711-A414-EA25F38BDB01}"/>
                  </a:ext>
                </a:extLst>
              </p:cNvPr>
              <p:cNvGrpSpPr/>
              <p:nvPr/>
            </p:nvGrpSpPr>
            <p:grpSpPr>
              <a:xfrm>
                <a:off x="4750914" y="2887421"/>
                <a:ext cx="288462" cy="274780"/>
                <a:chOff x="8116888" y="3322638"/>
                <a:chExt cx="530225" cy="554038"/>
              </a:xfrm>
              <a:solidFill>
                <a:schemeClr val="bg1"/>
              </a:solidFill>
            </p:grpSpPr>
            <p:sp>
              <p:nvSpPr>
                <p:cNvPr id="40" name="Freeform 223">
                  <a:extLst>
                    <a:ext uri="{FF2B5EF4-FFF2-40B4-BE49-F238E27FC236}">
                      <a16:creationId xmlns:a16="http://schemas.microsoft.com/office/drawing/2014/main" id="{DB6E4F20-E470-4327-BEF8-1E0226EF16AC}"/>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1" name="Freeform 224">
                  <a:extLst>
                    <a:ext uri="{FF2B5EF4-FFF2-40B4-BE49-F238E27FC236}">
                      <a16:creationId xmlns:a16="http://schemas.microsoft.com/office/drawing/2014/main" id="{73D40B0E-D138-413F-83E4-4159535EF88F}"/>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2" name="Freeform 225">
                  <a:extLst>
                    <a:ext uri="{FF2B5EF4-FFF2-40B4-BE49-F238E27FC236}">
                      <a16:creationId xmlns:a16="http://schemas.microsoft.com/office/drawing/2014/main" id="{ACD5DAFC-661F-410F-BAEF-D601FE65EE27}"/>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3" name="Freeform 226">
                  <a:extLst>
                    <a:ext uri="{FF2B5EF4-FFF2-40B4-BE49-F238E27FC236}">
                      <a16:creationId xmlns:a16="http://schemas.microsoft.com/office/drawing/2014/main" id="{A32EECC2-2F0D-445B-A948-CE0EF0045E6E}"/>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4" name="Freeform 227">
                  <a:extLst>
                    <a:ext uri="{FF2B5EF4-FFF2-40B4-BE49-F238E27FC236}">
                      <a16:creationId xmlns:a16="http://schemas.microsoft.com/office/drawing/2014/main" id="{3BA9DCC2-0414-4D89-88A1-1EB8F9AA5E36}"/>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5" name="Freeform 228">
                  <a:extLst>
                    <a:ext uri="{FF2B5EF4-FFF2-40B4-BE49-F238E27FC236}">
                      <a16:creationId xmlns:a16="http://schemas.microsoft.com/office/drawing/2014/main" id="{DE276EF0-0310-4A3C-8EB5-C9486885D6F0}"/>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6" name="Freeform 229">
                  <a:extLst>
                    <a:ext uri="{FF2B5EF4-FFF2-40B4-BE49-F238E27FC236}">
                      <a16:creationId xmlns:a16="http://schemas.microsoft.com/office/drawing/2014/main" id="{18E4BDEE-FC3F-4BA7-87D4-BDF2D87B9595}"/>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17" name="Group 16">
              <a:extLst>
                <a:ext uri="{FF2B5EF4-FFF2-40B4-BE49-F238E27FC236}">
                  <a16:creationId xmlns:a16="http://schemas.microsoft.com/office/drawing/2014/main" id="{19FCE5E2-E78D-451F-9996-D6870F3C8C0F}"/>
                </a:ext>
              </a:extLst>
            </p:cNvPr>
            <p:cNvGrpSpPr/>
            <p:nvPr/>
          </p:nvGrpSpPr>
          <p:grpSpPr>
            <a:xfrm>
              <a:off x="5836502" y="1864851"/>
              <a:ext cx="561502" cy="550328"/>
              <a:chOff x="5836502" y="1864851"/>
              <a:chExt cx="561502" cy="550328"/>
            </a:xfrm>
          </p:grpSpPr>
          <p:sp>
            <p:nvSpPr>
              <p:cNvPr id="34" name="Oval 33">
                <a:extLst>
                  <a:ext uri="{FF2B5EF4-FFF2-40B4-BE49-F238E27FC236}">
                    <a16:creationId xmlns:a16="http://schemas.microsoft.com/office/drawing/2014/main" id="{E995F37F-4D37-43AC-BCA5-DB5F501F7A03}"/>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22D070A6-9BE2-4259-A94A-5F0DB284A686}"/>
                  </a:ext>
                </a:extLst>
              </p:cNvPr>
              <p:cNvGrpSpPr/>
              <p:nvPr/>
            </p:nvGrpSpPr>
            <p:grpSpPr>
              <a:xfrm>
                <a:off x="5944865" y="2031681"/>
                <a:ext cx="344776" cy="266023"/>
                <a:chOff x="4319588" y="5218113"/>
                <a:chExt cx="514350" cy="457200"/>
              </a:xfrm>
              <a:solidFill>
                <a:schemeClr val="bg1"/>
              </a:solidFill>
            </p:grpSpPr>
            <p:sp>
              <p:nvSpPr>
                <p:cNvPr id="36" name="Freeform 266">
                  <a:extLst>
                    <a:ext uri="{FF2B5EF4-FFF2-40B4-BE49-F238E27FC236}">
                      <a16:creationId xmlns:a16="http://schemas.microsoft.com/office/drawing/2014/main" id="{DF1944CD-A17F-4449-9796-EB3792E7E234}"/>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7" name="Freeform 267">
                  <a:extLst>
                    <a:ext uri="{FF2B5EF4-FFF2-40B4-BE49-F238E27FC236}">
                      <a16:creationId xmlns:a16="http://schemas.microsoft.com/office/drawing/2014/main" id="{32789A02-7CE4-4C03-9C9F-E766BD550968}"/>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18" name="Group 17">
              <a:extLst>
                <a:ext uri="{FF2B5EF4-FFF2-40B4-BE49-F238E27FC236}">
                  <a16:creationId xmlns:a16="http://schemas.microsoft.com/office/drawing/2014/main" id="{7C99E942-115C-4FE8-BE75-EFACB290D775}"/>
                </a:ext>
              </a:extLst>
            </p:cNvPr>
            <p:cNvGrpSpPr/>
            <p:nvPr/>
          </p:nvGrpSpPr>
          <p:grpSpPr>
            <a:xfrm>
              <a:off x="7375265" y="2439882"/>
              <a:ext cx="561502" cy="550328"/>
              <a:chOff x="7375265" y="2439882"/>
              <a:chExt cx="561502" cy="550328"/>
            </a:xfrm>
          </p:grpSpPr>
          <p:sp>
            <p:nvSpPr>
              <p:cNvPr id="29" name="Oval 28">
                <a:extLst>
                  <a:ext uri="{FF2B5EF4-FFF2-40B4-BE49-F238E27FC236}">
                    <a16:creationId xmlns:a16="http://schemas.microsoft.com/office/drawing/2014/main" id="{D50501E4-E2E9-4D1A-ADB8-405320A2B217}"/>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97873E67-3ECF-4779-8F31-76C435D290B2}"/>
                  </a:ext>
                </a:extLst>
              </p:cNvPr>
              <p:cNvGrpSpPr/>
              <p:nvPr/>
            </p:nvGrpSpPr>
            <p:grpSpPr>
              <a:xfrm>
                <a:off x="7497728" y="2561548"/>
                <a:ext cx="357620" cy="314324"/>
                <a:chOff x="8213725" y="5172076"/>
                <a:chExt cx="573088" cy="517525"/>
              </a:xfrm>
              <a:solidFill>
                <a:schemeClr val="bg1"/>
              </a:solidFill>
            </p:grpSpPr>
            <p:sp>
              <p:nvSpPr>
                <p:cNvPr id="32" name="Freeform 338">
                  <a:extLst>
                    <a:ext uri="{FF2B5EF4-FFF2-40B4-BE49-F238E27FC236}">
                      <a16:creationId xmlns:a16="http://schemas.microsoft.com/office/drawing/2014/main" id="{031DB996-8242-4938-8A71-D4E9E7B02B7B}"/>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3" name="Freeform 339">
                  <a:extLst>
                    <a:ext uri="{FF2B5EF4-FFF2-40B4-BE49-F238E27FC236}">
                      <a16:creationId xmlns:a16="http://schemas.microsoft.com/office/drawing/2014/main" id="{D09DC5C2-78BB-46CC-89BA-D20E51207ECF}"/>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19" name="Group 18">
              <a:extLst>
                <a:ext uri="{FF2B5EF4-FFF2-40B4-BE49-F238E27FC236}">
                  <a16:creationId xmlns:a16="http://schemas.microsoft.com/office/drawing/2014/main" id="{48D4577B-2038-4529-82FD-868211C83578}"/>
                </a:ext>
              </a:extLst>
            </p:cNvPr>
            <p:cNvGrpSpPr/>
            <p:nvPr/>
          </p:nvGrpSpPr>
          <p:grpSpPr>
            <a:xfrm>
              <a:off x="5835438" y="3146825"/>
              <a:ext cx="561502" cy="550328"/>
              <a:chOff x="5835438" y="3146825"/>
              <a:chExt cx="561502" cy="550328"/>
            </a:xfrm>
          </p:grpSpPr>
          <p:sp>
            <p:nvSpPr>
              <p:cNvPr id="27" name="Oval 26">
                <a:extLst>
                  <a:ext uri="{FF2B5EF4-FFF2-40B4-BE49-F238E27FC236}">
                    <a16:creationId xmlns:a16="http://schemas.microsoft.com/office/drawing/2014/main" id="{35125E55-EB2E-46E2-AB78-4B2FAAF7F7B1}"/>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42">
                <a:extLst>
                  <a:ext uri="{FF2B5EF4-FFF2-40B4-BE49-F238E27FC236}">
                    <a16:creationId xmlns:a16="http://schemas.microsoft.com/office/drawing/2014/main" id="{C6139146-122F-4EC2-A582-19C7AE3C3436}"/>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21" name="Group 20">
              <a:extLst>
                <a:ext uri="{FF2B5EF4-FFF2-40B4-BE49-F238E27FC236}">
                  <a16:creationId xmlns:a16="http://schemas.microsoft.com/office/drawing/2014/main" id="{751F74C6-A3BF-4376-BB38-A4920B1169FE}"/>
                </a:ext>
              </a:extLst>
            </p:cNvPr>
            <p:cNvGrpSpPr/>
            <p:nvPr/>
          </p:nvGrpSpPr>
          <p:grpSpPr>
            <a:xfrm>
              <a:off x="6446635" y="3934040"/>
              <a:ext cx="561502" cy="550328"/>
              <a:chOff x="6446635" y="3934040"/>
              <a:chExt cx="561502" cy="550328"/>
            </a:xfrm>
          </p:grpSpPr>
          <p:sp>
            <p:nvSpPr>
              <p:cNvPr id="22" name="Oval 21">
                <a:extLst>
                  <a:ext uri="{FF2B5EF4-FFF2-40B4-BE49-F238E27FC236}">
                    <a16:creationId xmlns:a16="http://schemas.microsoft.com/office/drawing/2014/main" id="{D6737097-08DB-41BE-88D0-2155B6653FD2}"/>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F0D027D-2AF6-4397-B651-60DE44A946A8}"/>
                  </a:ext>
                </a:extLst>
              </p:cNvPr>
              <p:cNvGrpSpPr/>
              <p:nvPr/>
            </p:nvGrpSpPr>
            <p:grpSpPr>
              <a:xfrm>
                <a:off x="6599128" y="4072538"/>
                <a:ext cx="266278" cy="263242"/>
                <a:chOff x="1879600" y="2852738"/>
                <a:chExt cx="661987" cy="622300"/>
              </a:xfrm>
              <a:solidFill>
                <a:schemeClr val="bg1"/>
              </a:solidFill>
            </p:grpSpPr>
            <p:sp>
              <p:nvSpPr>
                <p:cNvPr id="24" name="Freeform 5">
                  <a:extLst>
                    <a:ext uri="{FF2B5EF4-FFF2-40B4-BE49-F238E27FC236}">
                      <a16:creationId xmlns:a16="http://schemas.microsoft.com/office/drawing/2014/main" id="{5E745950-5ADF-46A7-A7EF-A04D2EDC83E0}"/>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25" name="Freeform 6">
                  <a:extLst>
                    <a:ext uri="{FF2B5EF4-FFF2-40B4-BE49-F238E27FC236}">
                      <a16:creationId xmlns:a16="http://schemas.microsoft.com/office/drawing/2014/main" id="{8FBD8479-99AE-4D1C-B540-FEB15D32A636}"/>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26" name="Freeform 7">
                  <a:extLst>
                    <a:ext uri="{FF2B5EF4-FFF2-40B4-BE49-F238E27FC236}">
                      <a16:creationId xmlns:a16="http://schemas.microsoft.com/office/drawing/2014/main" id="{F1A03312-99E1-4F78-B533-F33D97EA5D0A}"/>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pic>
        <p:nvPicPr>
          <p:cNvPr id="72" name="Picture">
            <a:extLst>
              <a:ext uri="{FF2B5EF4-FFF2-40B4-BE49-F238E27FC236}">
                <a16:creationId xmlns:a16="http://schemas.microsoft.com/office/drawing/2014/main" id="{86604F7F-6970-4076-9480-D5EAB86F9859}"/>
              </a:ext>
            </a:extLst>
          </p:cNvPr>
          <p:cNvPicPr/>
          <p:nvPr/>
        </p:nvPicPr>
        <p:blipFill>
          <a:blip r:embed="rId3"/>
          <a:stretch>
            <a:fillRect/>
          </a:stretch>
        </p:blipFill>
        <p:spPr bwMode="auto">
          <a:xfrm>
            <a:off x="1524519" y="1089433"/>
            <a:ext cx="4619625" cy="3695700"/>
          </a:xfrm>
          <a:prstGeom prst="rect">
            <a:avLst/>
          </a:prstGeom>
          <a:noFill/>
          <a:ln w="9525">
            <a:noFill/>
            <a:headEnd/>
            <a:tailEnd/>
          </a:ln>
        </p:spPr>
      </p:pic>
      <p:sp>
        <p:nvSpPr>
          <p:cNvPr id="73" name="Half Frame 72">
            <a:extLst>
              <a:ext uri="{FF2B5EF4-FFF2-40B4-BE49-F238E27FC236}">
                <a16:creationId xmlns:a16="http://schemas.microsoft.com/office/drawing/2014/main" id="{C0923EE1-E0E0-4D4E-ADE5-BCFC29CAD8B2}"/>
              </a:ext>
            </a:extLst>
          </p:cNvPr>
          <p:cNvSpPr/>
          <p:nvPr/>
        </p:nvSpPr>
        <p:spPr>
          <a:xfrm flipH="1" flipV="1">
            <a:off x="8252341" y="3601109"/>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74" name="Half Frame 73">
            <a:extLst>
              <a:ext uri="{FF2B5EF4-FFF2-40B4-BE49-F238E27FC236}">
                <a16:creationId xmlns:a16="http://schemas.microsoft.com/office/drawing/2014/main" id="{0639BFBA-A649-4D1E-958C-6F1110769096}"/>
              </a:ext>
            </a:extLst>
          </p:cNvPr>
          <p:cNvSpPr/>
          <p:nvPr/>
        </p:nvSpPr>
        <p:spPr>
          <a:xfrm rot="10800000" flipH="1" flipV="1">
            <a:off x="5956859" y="1598668"/>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75" name="TextBox 74">
            <a:extLst>
              <a:ext uri="{FF2B5EF4-FFF2-40B4-BE49-F238E27FC236}">
                <a16:creationId xmlns:a16="http://schemas.microsoft.com/office/drawing/2014/main" id="{866CF78C-7B19-4C26-AC26-64FEFFEAEEC1}"/>
              </a:ext>
            </a:extLst>
          </p:cNvPr>
          <p:cNvSpPr txBox="1"/>
          <p:nvPr/>
        </p:nvSpPr>
        <p:spPr>
          <a:xfrm>
            <a:off x="6133380" y="1883048"/>
            <a:ext cx="2567194" cy="1954381"/>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
                <a:srgbClr val="000000"/>
              </a:buClr>
              <a:buSzTx/>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From the plot showing frequency of each sentiment, we can say that most of the reviews are positive followed by trust and joy. There are less negative sentiment in customer reviews when compared to the positive reviews. </a:t>
            </a:r>
          </a:p>
          <a:p>
            <a:pPr marR="0" lvl="0" algn="just" defTabSz="914400" rtl="0" eaLnBrk="1" fontAlgn="auto" latinLnBrk="0" hangingPunct="1">
              <a:lnSpc>
                <a:spcPct val="100000"/>
              </a:lnSpc>
              <a:spcBef>
                <a:spcPts val="0"/>
              </a:spcBef>
              <a:spcAft>
                <a:spcPts val="0"/>
              </a:spcAft>
              <a:buClr>
                <a:srgbClr val="000000"/>
              </a:buClr>
              <a:buSzTx/>
              <a:tabLst/>
              <a:defRPr/>
            </a:pPr>
            <a:endParaRPr lang="en-US" sz="1100" dirty="0"/>
          </a:p>
          <a:p>
            <a:pPr marR="0" lvl="0" algn="just" defTabSz="914400" rtl="0" eaLnBrk="1" fontAlgn="auto" latinLnBrk="0" hangingPunct="1">
              <a:lnSpc>
                <a:spcPct val="100000"/>
              </a:lnSpc>
              <a:spcBef>
                <a:spcPts val="0"/>
              </a:spcBef>
              <a:spcAft>
                <a:spcPts val="0"/>
              </a:spcAft>
              <a:buClr>
                <a:srgbClr val="000000"/>
              </a:buClr>
              <a:buSzTx/>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Also, the prevalence of anger, disgust, fear, sadness and surprise sentiments which is a good sign for overall foods that are sold on amazon website.</a:t>
            </a:r>
          </a:p>
        </p:txBody>
      </p:sp>
    </p:spTree>
    <p:extLst>
      <p:ext uri="{BB962C8B-B14F-4D97-AF65-F5344CB8AC3E}">
        <p14:creationId xmlns:p14="http://schemas.microsoft.com/office/powerpoint/2010/main" val="193745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05</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403688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all" spc="75" normalizeH="0" baseline="0" noProof="0" dirty="0">
                <a:ln>
                  <a:noFill/>
                </a:ln>
                <a:solidFill>
                  <a:srgbClr val="651428"/>
                </a:solidFill>
                <a:effectLst/>
                <a:uLnTx/>
                <a:uFillTx/>
                <a:latin typeface="Arial"/>
                <a:ea typeface="+mj-ea"/>
                <a:cs typeface="Arial"/>
                <a:sym typeface="Arial"/>
              </a:rPr>
              <a:t>MODEL BUILDING</a:t>
            </a:r>
          </a:p>
        </p:txBody>
      </p:sp>
      <p:sp>
        <p:nvSpPr>
          <p:cNvPr id="2" name="TextBox 1">
            <a:extLst>
              <a:ext uri="{FF2B5EF4-FFF2-40B4-BE49-F238E27FC236}">
                <a16:creationId xmlns:a16="http://schemas.microsoft.com/office/drawing/2014/main" id="{05C7A4E8-49FA-4522-9E8A-8697951CA1A6}"/>
              </a:ext>
            </a:extLst>
          </p:cNvPr>
          <p:cNvSpPr txBox="1"/>
          <p:nvPr/>
        </p:nvSpPr>
        <p:spPr>
          <a:xfrm>
            <a:off x="2585593" y="754305"/>
            <a:ext cx="505642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C00000"/>
                </a:solidFill>
                <a:effectLst/>
                <a:uLnTx/>
                <a:uFillTx/>
                <a:latin typeface="Arial"/>
                <a:cs typeface="Arial"/>
                <a:sym typeface="Arial"/>
              </a:rPr>
              <a:t>Using supervised ML models</a:t>
            </a:r>
          </a:p>
        </p:txBody>
      </p:sp>
      <p:grpSp>
        <p:nvGrpSpPr>
          <p:cNvPr id="9" name="Group 8">
            <a:extLst>
              <a:ext uri="{FF2B5EF4-FFF2-40B4-BE49-F238E27FC236}">
                <a16:creationId xmlns:a16="http://schemas.microsoft.com/office/drawing/2014/main" id="{5D610E68-D628-473B-B8DD-8D18217889FE}"/>
              </a:ext>
            </a:extLst>
          </p:cNvPr>
          <p:cNvGrpSpPr/>
          <p:nvPr/>
        </p:nvGrpSpPr>
        <p:grpSpPr>
          <a:xfrm>
            <a:off x="8011057" y="165155"/>
            <a:ext cx="941150" cy="493077"/>
            <a:chOff x="1682237" y="1631969"/>
            <a:chExt cx="6254530" cy="3254139"/>
          </a:xfrm>
        </p:grpSpPr>
        <p:sp>
          <p:nvSpPr>
            <p:cNvPr id="11" name="Google Shape;316;p19">
              <a:extLst>
                <a:ext uri="{FF2B5EF4-FFF2-40B4-BE49-F238E27FC236}">
                  <a16:creationId xmlns:a16="http://schemas.microsoft.com/office/drawing/2014/main" id="{EC1551D8-DB7A-41D4-8F16-DA14BDBCAE08}"/>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roup 11">
              <a:extLst>
                <a:ext uri="{FF2B5EF4-FFF2-40B4-BE49-F238E27FC236}">
                  <a16:creationId xmlns:a16="http://schemas.microsoft.com/office/drawing/2014/main" id="{F78932C7-8562-4F5A-8E7A-C30FF32A2E2D}"/>
                </a:ext>
              </a:extLst>
            </p:cNvPr>
            <p:cNvGrpSpPr/>
            <p:nvPr/>
          </p:nvGrpSpPr>
          <p:grpSpPr>
            <a:xfrm>
              <a:off x="1682237" y="3099191"/>
              <a:ext cx="561502" cy="550328"/>
              <a:chOff x="2224229" y="1852630"/>
              <a:chExt cx="561502" cy="550328"/>
            </a:xfrm>
          </p:grpSpPr>
          <p:sp>
            <p:nvSpPr>
              <p:cNvPr id="57" name="Oval 56">
                <a:extLst>
                  <a:ext uri="{FF2B5EF4-FFF2-40B4-BE49-F238E27FC236}">
                    <a16:creationId xmlns:a16="http://schemas.microsoft.com/office/drawing/2014/main" id="{BEEE80C7-F3AF-47DD-8C2F-459AD6B0EB58}"/>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58" name="Group 57">
                <a:extLst>
                  <a:ext uri="{FF2B5EF4-FFF2-40B4-BE49-F238E27FC236}">
                    <a16:creationId xmlns:a16="http://schemas.microsoft.com/office/drawing/2014/main" id="{18CCA67D-A79D-45A1-A6DB-69AA08870CA6}"/>
                  </a:ext>
                </a:extLst>
              </p:cNvPr>
              <p:cNvGrpSpPr/>
              <p:nvPr/>
            </p:nvGrpSpPr>
            <p:grpSpPr>
              <a:xfrm>
                <a:off x="2390717" y="2022835"/>
                <a:ext cx="228526" cy="223209"/>
                <a:chOff x="8213725" y="3413126"/>
                <a:chExt cx="520700" cy="461963"/>
              </a:xfrm>
              <a:solidFill>
                <a:schemeClr val="bg1"/>
              </a:solidFill>
            </p:grpSpPr>
            <p:sp>
              <p:nvSpPr>
                <p:cNvPr id="59" name="Freeform 118">
                  <a:extLst>
                    <a:ext uri="{FF2B5EF4-FFF2-40B4-BE49-F238E27FC236}">
                      <a16:creationId xmlns:a16="http://schemas.microsoft.com/office/drawing/2014/main" id="{2AE26316-E238-48ED-ABC6-3CCB660F2577}"/>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Freeform 119">
                  <a:extLst>
                    <a:ext uri="{FF2B5EF4-FFF2-40B4-BE49-F238E27FC236}">
                      <a16:creationId xmlns:a16="http://schemas.microsoft.com/office/drawing/2014/main" id="{493B6E2B-C20E-4D33-924F-55F7D7516867}"/>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Freeform 120">
                  <a:extLst>
                    <a:ext uri="{FF2B5EF4-FFF2-40B4-BE49-F238E27FC236}">
                      <a16:creationId xmlns:a16="http://schemas.microsoft.com/office/drawing/2014/main" id="{6295BE02-736B-4156-950F-45B42C2909C4}"/>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Freeform 121">
                  <a:extLst>
                    <a:ext uri="{FF2B5EF4-FFF2-40B4-BE49-F238E27FC236}">
                      <a16:creationId xmlns:a16="http://schemas.microsoft.com/office/drawing/2014/main" id="{9AC87ED6-B865-462D-8B29-4D4BCFE53C33}"/>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Freeform 122">
                  <a:extLst>
                    <a:ext uri="{FF2B5EF4-FFF2-40B4-BE49-F238E27FC236}">
                      <a16:creationId xmlns:a16="http://schemas.microsoft.com/office/drawing/2014/main" id="{961E79F9-C20A-4883-88B6-83B689EEDF8B}"/>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Freeform 123">
                  <a:extLst>
                    <a:ext uri="{FF2B5EF4-FFF2-40B4-BE49-F238E27FC236}">
                      <a16:creationId xmlns:a16="http://schemas.microsoft.com/office/drawing/2014/main" id="{48F065F3-042C-4B27-B1A2-192E0ECC7B58}"/>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Freeform 124">
                  <a:extLst>
                    <a:ext uri="{FF2B5EF4-FFF2-40B4-BE49-F238E27FC236}">
                      <a16:creationId xmlns:a16="http://schemas.microsoft.com/office/drawing/2014/main" id="{FE4EBE63-44EB-4C53-A3A5-5847925752F7}"/>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Freeform 125">
                  <a:extLst>
                    <a:ext uri="{FF2B5EF4-FFF2-40B4-BE49-F238E27FC236}">
                      <a16:creationId xmlns:a16="http://schemas.microsoft.com/office/drawing/2014/main" id="{D888EEF7-4916-4EFC-ADFB-402DEDE6D523}"/>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Freeform 126">
                  <a:extLst>
                    <a:ext uri="{FF2B5EF4-FFF2-40B4-BE49-F238E27FC236}">
                      <a16:creationId xmlns:a16="http://schemas.microsoft.com/office/drawing/2014/main" id="{095EB78C-9144-4884-ADAE-B71CD88E6CFB}"/>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Freeform 127">
                  <a:extLst>
                    <a:ext uri="{FF2B5EF4-FFF2-40B4-BE49-F238E27FC236}">
                      <a16:creationId xmlns:a16="http://schemas.microsoft.com/office/drawing/2014/main" id="{96D9DB53-BAC0-4962-8193-940E484E7DBF}"/>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Freeform 128">
                  <a:extLst>
                    <a:ext uri="{FF2B5EF4-FFF2-40B4-BE49-F238E27FC236}">
                      <a16:creationId xmlns:a16="http://schemas.microsoft.com/office/drawing/2014/main" id="{5DDA5673-9230-48E3-8092-F6D78DFE2BD0}"/>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Freeform 129">
                  <a:extLst>
                    <a:ext uri="{FF2B5EF4-FFF2-40B4-BE49-F238E27FC236}">
                      <a16:creationId xmlns:a16="http://schemas.microsoft.com/office/drawing/2014/main" id="{037EF96E-872B-4C17-AB4C-04A3BDA930D8}"/>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Freeform 130">
                  <a:extLst>
                    <a:ext uri="{FF2B5EF4-FFF2-40B4-BE49-F238E27FC236}">
                      <a16:creationId xmlns:a16="http://schemas.microsoft.com/office/drawing/2014/main" id="{FC18869B-1943-42B9-A63C-AC0CF46C76B0}"/>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3" name="Group 12">
              <a:extLst>
                <a:ext uri="{FF2B5EF4-FFF2-40B4-BE49-F238E27FC236}">
                  <a16:creationId xmlns:a16="http://schemas.microsoft.com/office/drawing/2014/main" id="{A0791F52-B36A-4EBC-9604-E6514245BB68}"/>
                </a:ext>
              </a:extLst>
            </p:cNvPr>
            <p:cNvGrpSpPr/>
            <p:nvPr/>
          </p:nvGrpSpPr>
          <p:grpSpPr>
            <a:xfrm>
              <a:off x="3081891" y="4335780"/>
              <a:ext cx="561502" cy="550328"/>
              <a:chOff x="3081891" y="4335780"/>
              <a:chExt cx="561502" cy="550328"/>
            </a:xfrm>
          </p:grpSpPr>
          <p:sp>
            <p:nvSpPr>
              <p:cNvPr id="54" name="Oval 53">
                <a:extLst>
                  <a:ext uri="{FF2B5EF4-FFF2-40B4-BE49-F238E27FC236}">
                    <a16:creationId xmlns:a16="http://schemas.microsoft.com/office/drawing/2014/main" id="{D6045049-1DB5-40A8-97EF-39BFA20EE186}"/>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5" name="Freeform 30">
                <a:extLst>
                  <a:ext uri="{FF2B5EF4-FFF2-40B4-BE49-F238E27FC236}">
                    <a16:creationId xmlns:a16="http://schemas.microsoft.com/office/drawing/2014/main" id="{1BC8210E-F718-4B7D-B7D4-3BF710C9DBC5}"/>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Freeform 47">
                <a:extLst>
                  <a:ext uri="{FF2B5EF4-FFF2-40B4-BE49-F238E27FC236}">
                    <a16:creationId xmlns:a16="http://schemas.microsoft.com/office/drawing/2014/main" id="{2447CBF4-B96E-4019-A4D1-251A93FCCA6A}"/>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 name="Group 13">
              <a:extLst>
                <a:ext uri="{FF2B5EF4-FFF2-40B4-BE49-F238E27FC236}">
                  <a16:creationId xmlns:a16="http://schemas.microsoft.com/office/drawing/2014/main" id="{5713BCDC-2AE5-452F-8FF7-8E7DC73091DD}"/>
                </a:ext>
              </a:extLst>
            </p:cNvPr>
            <p:cNvGrpSpPr/>
            <p:nvPr/>
          </p:nvGrpSpPr>
          <p:grpSpPr>
            <a:xfrm>
              <a:off x="3603889" y="2133624"/>
              <a:ext cx="561502" cy="550328"/>
              <a:chOff x="3603889" y="2133624"/>
              <a:chExt cx="561502" cy="550328"/>
            </a:xfrm>
          </p:grpSpPr>
          <p:sp>
            <p:nvSpPr>
              <p:cNvPr id="47" name="Oval 46">
                <a:extLst>
                  <a:ext uri="{FF2B5EF4-FFF2-40B4-BE49-F238E27FC236}">
                    <a16:creationId xmlns:a16="http://schemas.microsoft.com/office/drawing/2014/main" id="{C5AD5341-CCF9-43DB-9F99-38C580C42289}"/>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48" name="Group 47">
                <a:extLst>
                  <a:ext uri="{FF2B5EF4-FFF2-40B4-BE49-F238E27FC236}">
                    <a16:creationId xmlns:a16="http://schemas.microsoft.com/office/drawing/2014/main" id="{4BA25DC2-96DC-44F5-8DFC-3D4822CD1CBD}"/>
                  </a:ext>
                </a:extLst>
              </p:cNvPr>
              <p:cNvGrpSpPr/>
              <p:nvPr/>
            </p:nvGrpSpPr>
            <p:grpSpPr>
              <a:xfrm>
                <a:off x="3746106" y="2241022"/>
                <a:ext cx="265438" cy="312684"/>
                <a:chOff x="466725" y="2428875"/>
                <a:chExt cx="285750" cy="358775"/>
              </a:xfrm>
              <a:solidFill>
                <a:schemeClr val="bg1"/>
              </a:solidFill>
            </p:grpSpPr>
            <p:sp>
              <p:nvSpPr>
                <p:cNvPr id="49" name="Freeform 60">
                  <a:extLst>
                    <a:ext uri="{FF2B5EF4-FFF2-40B4-BE49-F238E27FC236}">
                      <a16:creationId xmlns:a16="http://schemas.microsoft.com/office/drawing/2014/main" id="{2C6F36D0-8101-45C9-A947-C51AC94DFCEC}"/>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Freeform 61">
                  <a:extLst>
                    <a:ext uri="{FF2B5EF4-FFF2-40B4-BE49-F238E27FC236}">
                      <a16:creationId xmlns:a16="http://schemas.microsoft.com/office/drawing/2014/main" id="{4DE3E6FE-03F9-449A-8287-DAAFDC979202}"/>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Freeform 62">
                  <a:extLst>
                    <a:ext uri="{FF2B5EF4-FFF2-40B4-BE49-F238E27FC236}">
                      <a16:creationId xmlns:a16="http://schemas.microsoft.com/office/drawing/2014/main" id="{BD921632-D3B4-46B3-8537-A9EFC1CB1A83}"/>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Freeform 63">
                  <a:extLst>
                    <a:ext uri="{FF2B5EF4-FFF2-40B4-BE49-F238E27FC236}">
                      <a16:creationId xmlns:a16="http://schemas.microsoft.com/office/drawing/2014/main" id="{7439EB90-CE81-450D-AA5C-BEF0571A28F2}"/>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Freeform 64">
                  <a:extLst>
                    <a:ext uri="{FF2B5EF4-FFF2-40B4-BE49-F238E27FC236}">
                      <a16:creationId xmlns:a16="http://schemas.microsoft.com/office/drawing/2014/main" id="{378C055E-137C-477D-94A5-55167C7EC602}"/>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6" name="Group 15">
              <a:extLst>
                <a:ext uri="{FF2B5EF4-FFF2-40B4-BE49-F238E27FC236}">
                  <a16:creationId xmlns:a16="http://schemas.microsoft.com/office/drawing/2014/main" id="{9CF40E6E-9B7D-459B-9EC6-D143E7E1A2BF}"/>
                </a:ext>
              </a:extLst>
            </p:cNvPr>
            <p:cNvGrpSpPr/>
            <p:nvPr/>
          </p:nvGrpSpPr>
          <p:grpSpPr>
            <a:xfrm>
              <a:off x="4614394" y="2738464"/>
              <a:ext cx="561502" cy="550328"/>
              <a:chOff x="4614394" y="2738464"/>
              <a:chExt cx="561502" cy="550328"/>
            </a:xfrm>
          </p:grpSpPr>
          <p:sp>
            <p:nvSpPr>
              <p:cNvPr id="38" name="Oval 37">
                <a:extLst>
                  <a:ext uri="{FF2B5EF4-FFF2-40B4-BE49-F238E27FC236}">
                    <a16:creationId xmlns:a16="http://schemas.microsoft.com/office/drawing/2014/main" id="{DA27F616-C125-49FA-AF9D-55AA7DFFCB2C}"/>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9" name="Group 38">
                <a:extLst>
                  <a:ext uri="{FF2B5EF4-FFF2-40B4-BE49-F238E27FC236}">
                    <a16:creationId xmlns:a16="http://schemas.microsoft.com/office/drawing/2014/main" id="{95EAB0AB-DC71-4711-A414-EA25F38BDB01}"/>
                  </a:ext>
                </a:extLst>
              </p:cNvPr>
              <p:cNvGrpSpPr/>
              <p:nvPr/>
            </p:nvGrpSpPr>
            <p:grpSpPr>
              <a:xfrm>
                <a:off x="4750914" y="2887421"/>
                <a:ext cx="288462" cy="274780"/>
                <a:chOff x="8116888" y="3322638"/>
                <a:chExt cx="530225" cy="554038"/>
              </a:xfrm>
              <a:solidFill>
                <a:schemeClr val="bg1"/>
              </a:solidFill>
            </p:grpSpPr>
            <p:sp>
              <p:nvSpPr>
                <p:cNvPr id="40" name="Freeform 223">
                  <a:extLst>
                    <a:ext uri="{FF2B5EF4-FFF2-40B4-BE49-F238E27FC236}">
                      <a16:creationId xmlns:a16="http://schemas.microsoft.com/office/drawing/2014/main" id="{DB6E4F20-E470-4327-BEF8-1E0226EF16AC}"/>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Freeform 224">
                  <a:extLst>
                    <a:ext uri="{FF2B5EF4-FFF2-40B4-BE49-F238E27FC236}">
                      <a16:creationId xmlns:a16="http://schemas.microsoft.com/office/drawing/2014/main" id="{73D40B0E-D138-413F-83E4-4159535EF88F}"/>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Freeform 225">
                  <a:extLst>
                    <a:ext uri="{FF2B5EF4-FFF2-40B4-BE49-F238E27FC236}">
                      <a16:creationId xmlns:a16="http://schemas.microsoft.com/office/drawing/2014/main" id="{ACD5DAFC-661F-410F-BAEF-D601FE65EE27}"/>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Freeform 226">
                  <a:extLst>
                    <a:ext uri="{FF2B5EF4-FFF2-40B4-BE49-F238E27FC236}">
                      <a16:creationId xmlns:a16="http://schemas.microsoft.com/office/drawing/2014/main" id="{A32EECC2-2F0D-445B-A948-CE0EF0045E6E}"/>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Freeform 227">
                  <a:extLst>
                    <a:ext uri="{FF2B5EF4-FFF2-40B4-BE49-F238E27FC236}">
                      <a16:creationId xmlns:a16="http://schemas.microsoft.com/office/drawing/2014/main" id="{3BA9DCC2-0414-4D89-88A1-1EB8F9AA5E36}"/>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Freeform 228">
                  <a:extLst>
                    <a:ext uri="{FF2B5EF4-FFF2-40B4-BE49-F238E27FC236}">
                      <a16:creationId xmlns:a16="http://schemas.microsoft.com/office/drawing/2014/main" id="{DE276EF0-0310-4A3C-8EB5-C9486885D6F0}"/>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Freeform 229">
                  <a:extLst>
                    <a:ext uri="{FF2B5EF4-FFF2-40B4-BE49-F238E27FC236}">
                      <a16:creationId xmlns:a16="http://schemas.microsoft.com/office/drawing/2014/main" id="{18E4BDEE-FC3F-4BA7-87D4-BDF2D87B9595}"/>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7" name="Group 16">
              <a:extLst>
                <a:ext uri="{FF2B5EF4-FFF2-40B4-BE49-F238E27FC236}">
                  <a16:creationId xmlns:a16="http://schemas.microsoft.com/office/drawing/2014/main" id="{19FCE5E2-E78D-451F-9996-D6870F3C8C0F}"/>
                </a:ext>
              </a:extLst>
            </p:cNvPr>
            <p:cNvGrpSpPr/>
            <p:nvPr/>
          </p:nvGrpSpPr>
          <p:grpSpPr>
            <a:xfrm>
              <a:off x="5836502" y="1864851"/>
              <a:ext cx="561502" cy="550328"/>
              <a:chOff x="5836502" y="1864851"/>
              <a:chExt cx="561502" cy="550328"/>
            </a:xfrm>
          </p:grpSpPr>
          <p:sp>
            <p:nvSpPr>
              <p:cNvPr id="34" name="Oval 33">
                <a:extLst>
                  <a:ext uri="{FF2B5EF4-FFF2-40B4-BE49-F238E27FC236}">
                    <a16:creationId xmlns:a16="http://schemas.microsoft.com/office/drawing/2014/main" id="{E995F37F-4D37-43AC-BCA5-DB5F501F7A03}"/>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5" name="Group 34">
                <a:extLst>
                  <a:ext uri="{FF2B5EF4-FFF2-40B4-BE49-F238E27FC236}">
                    <a16:creationId xmlns:a16="http://schemas.microsoft.com/office/drawing/2014/main" id="{22D070A6-9BE2-4259-A94A-5F0DB284A686}"/>
                  </a:ext>
                </a:extLst>
              </p:cNvPr>
              <p:cNvGrpSpPr/>
              <p:nvPr/>
            </p:nvGrpSpPr>
            <p:grpSpPr>
              <a:xfrm>
                <a:off x="5944865" y="2031681"/>
                <a:ext cx="344776" cy="266023"/>
                <a:chOff x="4319588" y="5218113"/>
                <a:chExt cx="514350" cy="457200"/>
              </a:xfrm>
              <a:solidFill>
                <a:schemeClr val="bg1"/>
              </a:solidFill>
            </p:grpSpPr>
            <p:sp>
              <p:nvSpPr>
                <p:cNvPr id="36" name="Freeform 266">
                  <a:extLst>
                    <a:ext uri="{FF2B5EF4-FFF2-40B4-BE49-F238E27FC236}">
                      <a16:creationId xmlns:a16="http://schemas.microsoft.com/office/drawing/2014/main" id="{DF1944CD-A17F-4449-9796-EB3792E7E234}"/>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Freeform 267">
                  <a:extLst>
                    <a:ext uri="{FF2B5EF4-FFF2-40B4-BE49-F238E27FC236}">
                      <a16:creationId xmlns:a16="http://schemas.microsoft.com/office/drawing/2014/main" id="{32789A02-7CE4-4C03-9C9F-E766BD550968}"/>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8" name="Group 17">
              <a:extLst>
                <a:ext uri="{FF2B5EF4-FFF2-40B4-BE49-F238E27FC236}">
                  <a16:creationId xmlns:a16="http://schemas.microsoft.com/office/drawing/2014/main" id="{7C99E942-115C-4FE8-BE75-EFACB290D775}"/>
                </a:ext>
              </a:extLst>
            </p:cNvPr>
            <p:cNvGrpSpPr/>
            <p:nvPr/>
          </p:nvGrpSpPr>
          <p:grpSpPr>
            <a:xfrm>
              <a:off x="7375265" y="2439882"/>
              <a:ext cx="561502" cy="550328"/>
              <a:chOff x="7375265" y="2439882"/>
              <a:chExt cx="561502" cy="550328"/>
            </a:xfrm>
          </p:grpSpPr>
          <p:sp>
            <p:nvSpPr>
              <p:cNvPr id="29" name="Oval 28">
                <a:extLst>
                  <a:ext uri="{FF2B5EF4-FFF2-40B4-BE49-F238E27FC236}">
                    <a16:creationId xmlns:a16="http://schemas.microsoft.com/office/drawing/2014/main" id="{D50501E4-E2E9-4D1A-ADB8-405320A2B217}"/>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0" name="Group 29">
                <a:extLst>
                  <a:ext uri="{FF2B5EF4-FFF2-40B4-BE49-F238E27FC236}">
                    <a16:creationId xmlns:a16="http://schemas.microsoft.com/office/drawing/2014/main" id="{97873E67-3ECF-4779-8F31-76C435D290B2}"/>
                  </a:ext>
                </a:extLst>
              </p:cNvPr>
              <p:cNvGrpSpPr/>
              <p:nvPr/>
            </p:nvGrpSpPr>
            <p:grpSpPr>
              <a:xfrm>
                <a:off x="7497728" y="2561548"/>
                <a:ext cx="357620" cy="314324"/>
                <a:chOff x="8213725" y="5172076"/>
                <a:chExt cx="573088" cy="517525"/>
              </a:xfrm>
              <a:solidFill>
                <a:schemeClr val="bg1"/>
              </a:solidFill>
            </p:grpSpPr>
            <p:sp>
              <p:nvSpPr>
                <p:cNvPr id="32" name="Freeform 338">
                  <a:extLst>
                    <a:ext uri="{FF2B5EF4-FFF2-40B4-BE49-F238E27FC236}">
                      <a16:creationId xmlns:a16="http://schemas.microsoft.com/office/drawing/2014/main" id="{031DB996-8242-4938-8A71-D4E9E7B02B7B}"/>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Freeform 339">
                  <a:extLst>
                    <a:ext uri="{FF2B5EF4-FFF2-40B4-BE49-F238E27FC236}">
                      <a16:creationId xmlns:a16="http://schemas.microsoft.com/office/drawing/2014/main" id="{D09DC5C2-78BB-46CC-89BA-D20E51207ECF}"/>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9" name="Group 18">
              <a:extLst>
                <a:ext uri="{FF2B5EF4-FFF2-40B4-BE49-F238E27FC236}">
                  <a16:creationId xmlns:a16="http://schemas.microsoft.com/office/drawing/2014/main" id="{48D4577B-2038-4529-82FD-868211C83578}"/>
                </a:ext>
              </a:extLst>
            </p:cNvPr>
            <p:cNvGrpSpPr/>
            <p:nvPr/>
          </p:nvGrpSpPr>
          <p:grpSpPr>
            <a:xfrm>
              <a:off x="5835438" y="3146825"/>
              <a:ext cx="561502" cy="550328"/>
              <a:chOff x="5835438" y="3146825"/>
              <a:chExt cx="561502" cy="550328"/>
            </a:xfrm>
          </p:grpSpPr>
          <p:sp>
            <p:nvSpPr>
              <p:cNvPr id="27" name="Oval 26">
                <a:extLst>
                  <a:ext uri="{FF2B5EF4-FFF2-40B4-BE49-F238E27FC236}">
                    <a16:creationId xmlns:a16="http://schemas.microsoft.com/office/drawing/2014/main" id="{35125E55-EB2E-46E2-AB78-4B2FAAF7F7B1}"/>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8" name="Freeform 42">
                <a:extLst>
                  <a:ext uri="{FF2B5EF4-FFF2-40B4-BE49-F238E27FC236}">
                    <a16:creationId xmlns:a16="http://schemas.microsoft.com/office/drawing/2014/main" id="{C6139146-122F-4EC2-A582-19C7AE3C3436}"/>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 name="Group 20">
              <a:extLst>
                <a:ext uri="{FF2B5EF4-FFF2-40B4-BE49-F238E27FC236}">
                  <a16:creationId xmlns:a16="http://schemas.microsoft.com/office/drawing/2014/main" id="{751F74C6-A3BF-4376-BB38-A4920B1169FE}"/>
                </a:ext>
              </a:extLst>
            </p:cNvPr>
            <p:cNvGrpSpPr/>
            <p:nvPr/>
          </p:nvGrpSpPr>
          <p:grpSpPr>
            <a:xfrm>
              <a:off x="6446635" y="3934040"/>
              <a:ext cx="561502" cy="550328"/>
              <a:chOff x="6446635" y="3934040"/>
              <a:chExt cx="561502" cy="550328"/>
            </a:xfrm>
          </p:grpSpPr>
          <p:sp>
            <p:nvSpPr>
              <p:cNvPr id="22" name="Oval 21">
                <a:extLst>
                  <a:ext uri="{FF2B5EF4-FFF2-40B4-BE49-F238E27FC236}">
                    <a16:creationId xmlns:a16="http://schemas.microsoft.com/office/drawing/2014/main" id="{D6737097-08DB-41BE-88D0-2155B6653FD2}"/>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23" name="Group 22">
                <a:extLst>
                  <a:ext uri="{FF2B5EF4-FFF2-40B4-BE49-F238E27FC236}">
                    <a16:creationId xmlns:a16="http://schemas.microsoft.com/office/drawing/2014/main" id="{BF0D027D-2AF6-4397-B651-60DE44A946A8}"/>
                  </a:ext>
                </a:extLst>
              </p:cNvPr>
              <p:cNvGrpSpPr/>
              <p:nvPr/>
            </p:nvGrpSpPr>
            <p:grpSpPr>
              <a:xfrm>
                <a:off x="6599128" y="4072538"/>
                <a:ext cx="266278" cy="263242"/>
                <a:chOff x="1879600" y="2852738"/>
                <a:chExt cx="661987" cy="622300"/>
              </a:xfrm>
              <a:solidFill>
                <a:schemeClr val="bg1"/>
              </a:solidFill>
            </p:grpSpPr>
            <p:sp>
              <p:nvSpPr>
                <p:cNvPr id="24" name="Freeform 5">
                  <a:extLst>
                    <a:ext uri="{FF2B5EF4-FFF2-40B4-BE49-F238E27FC236}">
                      <a16:creationId xmlns:a16="http://schemas.microsoft.com/office/drawing/2014/main" id="{5E745950-5ADF-46A7-A7EF-A04D2EDC83E0}"/>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Freeform 6">
                  <a:extLst>
                    <a:ext uri="{FF2B5EF4-FFF2-40B4-BE49-F238E27FC236}">
                      <a16:creationId xmlns:a16="http://schemas.microsoft.com/office/drawing/2014/main" id="{8FBD8479-99AE-4D1C-B540-FEB15D32A636}"/>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Freeform 7">
                  <a:extLst>
                    <a:ext uri="{FF2B5EF4-FFF2-40B4-BE49-F238E27FC236}">
                      <a16:creationId xmlns:a16="http://schemas.microsoft.com/office/drawing/2014/main" id="{F1A03312-99E1-4F78-B533-F33D97EA5D0A}"/>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cxnSp>
        <p:nvCxnSpPr>
          <p:cNvPr id="4" name="Straight Arrow Connector 3">
            <a:extLst>
              <a:ext uri="{FF2B5EF4-FFF2-40B4-BE49-F238E27FC236}">
                <a16:creationId xmlns:a16="http://schemas.microsoft.com/office/drawing/2014/main" id="{7353AC97-8352-4349-AC77-E7DEBE3C2AC7}"/>
              </a:ext>
            </a:extLst>
          </p:cNvPr>
          <p:cNvCxnSpPr/>
          <p:nvPr/>
        </p:nvCxnSpPr>
        <p:spPr>
          <a:xfrm>
            <a:off x="5071462" y="1375442"/>
            <a:ext cx="0" cy="3465499"/>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3" name="Picture">
            <a:extLst>
              <a:ext uri="{FF2B5EF4-FFF2-40B4-BE49-F238E27FC236}">
                <a16:creationId xmlns:a16="http://schemas.microsoft.com/office/drawing/2014/main" id="{38D81774-215D-4F7F-B64D-3FDC2B80AACE}"/>
              </a:ext>
            </a:extLst>
          </p:cNvPr>
          <p:cNvPicPr/>
          <p:nvPr/>
        </p:nvPicPr>
        <p:blipFill>
          <a:blip r:embed="rId3"/>
          <a:stretch>
            <a:fillRect/>
          </a:stretch>
        </p:blipFill>
        <p:spPr bwMode="auto">
          <a:xfrm>
            <a:off x="2085267" y="1721246"/>
            <a:ext cx="2271580" cy="1582235"/>
          </a:xfrm>
          <a:prstGeom prst="rect">
            <a:avLst/>
          </a:prstGeom>
          <a:noFill/>
          <a:ln w="9525">
            <a:noFill/>
            <a:headEnd/>
            <a:tailEnd/>
          </a:ln>
        </p:spPr>
      </p:pic>
      <p:sp>
        <p:nvSpPr>
          <p:cNvPr id="5" name="TextBox 4">
            <a:extLst>
              <a:ext uri="{FF2B5EF4-FFF2-40B4-BE49-F238E27FC236}">
                <a16:creationId xmlns:a16="http://schemas.microsoft.com/office/drawing/2014/main" id="{637E48CA-8ED0-4B5F-B66A-55CB9C86E00C}"/>
              </a:ext>
            </a:extLst>
          </p:cNvPr>
          <p:cNvSpPr txBox="1"/>
          <p:nvPr/>
        </p:nvSpPr>
        <p:spPr>
          <a:xfrm>
            <a:off x="2059334" y="1259581"/>
            <a:ext cx="2325544" cy="461665"/>
          </a:xfrm>
          <a:prstGeom prst="rect">
            <a:avLst/>
          </a:prstGeom>
          <a:noFill/>
        </p:spPr>
        <p:txBody>
          <a:bodyPr wrap="square" rtlCol="0">
            <a:spAutoFit/>
          </a:bodyPr>
          <a:lstStyle/>
          <a:p>
            <a:pPr algn="ctr"/>
            <a:r>
              <a:rPr lang="en-US" sz="1200" dirty="0"/>
              <a:t>Recursive Partitioning and Regression Trees Model</a:t>
            </a:r>
          </a:p>
        </p:txBody>
      </p:sp>
      <p:sp>
        <p:nvSpPr>
          <p:cNvPr id="74" name="TextBox 73">
            <a:extLst>
              <a:ext uri="{FF2B5EF4-FFF2-40B4-BE49-F238E27FC236}">
                <a16:creationId xmlns:a16="http://schemas.microsoft.com/office/drawing/2014/main" id="{79282325-7005-431B-9EAD-D267937EA09C}"/>
              </a:ext>
            </a:extLst>
          </p:cNvPr>
          <p:cNvSpPr txBox="1"/>
          <p:nvPr/>
        </p:nvSpPr>
        <p:spPr>
          <a:xfrm>
            <a:off x="5665173" y="1259581"/>
            <a:ext cx="1976839" cy="461665"/>
          </a:xfrm>
          <a:prstGeom prst="rect">
            <a:avLst/>
          </a:prstGeom>
          <a:noFill/>
        </p:spPr>
        <p:txBody>
          <a:bodyPr wrap="square" rtlCol="0">
            <a:spAutoFit/>
          </a:bodyPr>
          <a:lstStyle/>
          <a:p>
            <a:pPr algn="ctr"/>
            <a:r>
              <a:rPr lang="en-US" sz="1200" dirty="0"/>
              <a:t>Support Vector Machine Model</a:t>
            </a:r>
          </a:p>
        </p:txBody>
      </p:sp>
      <p:pic>
        <p:nvPicPr>
          <p:cNvPr id="75" name="Picture">
            <a:extLst>
              <a:ext uri="{FF2B5EF4-FFF2-40B4-BE49-F238E27FC236}">
                <a16:creationId xmlns:a16="http://schemas.microsoft.com/office/drawing/2014/main" id="{5DC7B483-2B7B-46C2-9759-C6C7F3FE90B3}"/>
              </a:ext>
            </a:extLst>
          </p:cNvPr>
          <p:cNvPicPr/>
          <p:nvPr/>
        </p:nvPicPr>
        <p:blipFill>
          <a:blip r:embed="rId4"/>
          <a:stretch>
            <a:fillRect/>
          </a:stretch>
        </p:blipFill>
        <p:spPr bwMode="auto">
          <a:xfrm>
            <a:off x="5633169" y="1721245"/>
            <a:ext cx="2040846" cy="1582235"/>
          </a:xfrm>
          <a:prstGeom prst="rect">
            <a:avLst/>
          </a:prstGeom>
          <a:noFill/>
          <a:ln w="9525">
            <a:noFill/>
            <a:headEnd/>
            <a:tailEnd/>
          </a:ln>
        </p:spPr>
      </p:pic>
      <p:pic>
        <p:nvPicPr>
          <p:cNvPr id="76" name="Picture 75" descr="Text&#10;&#10;Description automatically generated">
            <a:extLst>
              <a:ext uri="{FF2B5EF4-FFF2-40B4-BE49-F238E27FC236}">
                <a16:creationId xmlns:a16="http://schemas.microsoft.com/office/drawing/2014/main" id="{E400B816-084B-4D6F-B483-52ED365F4DD2}"/>
              </a:ext>
            </a:extLst>
          </p:cNvPr>
          <p:cNvPicPr>
            <a:picLocks noChangeAspect="1"/>
          </p:cNvPicPr>
          <p:nvPr/>
        </p:nvPicPr>
        <p:blipFill>
          <a:blip r:embed="rId5"/>
          <a:stretch>
            <a:fillRect/>
          </a:stretch>
        </p:blipFill>
        <p:spPr>
          <a:xfrm>
            <a:off x="1903768" y="3466159"/>
            <a:ext cx="2417966" cy="1136046"/>
          </a:xfrm>
          <a:prstGeom prst="rect">
            <a:avLst/>
          </a:prstGeom>
        </p:spPr>
      </p:pic>
      <p:pic>
        <p:nvPicPr>
          <p:cNvPr id="78" name="Picture 77" descr="Text&#10;&#10;Description automatically generated">
            <a:extLst>
              <a:ext uri="{FF2B5EF4-FFF2-40B4-BE49-F238E27FC236}">
                <a16:creationId xmlns:a16="http://schemas.microsoft.com/office/drawing/2014/main" id="{858C7D47-A9D1-47E4-8AF0-2375F1E12FE9}"/>
              </a:ext>
            </a:extLst>
          </p:cNvPr>
          <p:cNvPicPr>
            <a:picLocks noChangeAspect="1"/>
          </p:cNvPicPr>
          <p:nvPr/>
        </p:nvPicPr>
        <p:blipFill>
          <a:blip r:embed="rId6"/>
          <a:stretch>
            <a:fillRect/>
          </a:stretch>
        </p:blipFill>
        <p:spPr>
          <a:xfrm>
            <a:off x="5670071" y="3416561"/>
            <a:ext cx="2866694" cy="1235242"/>
          </a:xfrm>
          <a:prstGeom prst="rect">
            <a:avLst/>
          </a:prstGeom>
        </p:spPr>
      </p:pic>
    </p:spTree>
    <p:extLst>
      <p:ext uri="{BB962C8B-B14F-4D97-AF65-F5344CB8AC3E}">
        <p14:creationId xmlns:p14="http://schemas.microsoft.com/office/powerpoint/2010/main" val="47489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750" b="1" kern="1200" cap="all" spc="75" dirty="0">
                  <a:solidFill>
                    <a:srgbClr val="B30000"/>
                  </a:solidFill>
                  <a:ea typeface="+mj-ea"/>
                </a:rPr>
                <a:t>06</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403688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all" spc="75" normalizeH="0" baseline="0" noProof="0" dirty="0">
                <a:ln>
                  <a:noFill/>
                </a:ln>
                <a:solidFill>
                  <a:srgbClr val="B30000"/>
                </a:solidFill>
                <a:effectLst/>
                <a:uLnTx/>
                <a:uFillTx/>
                <a:latin typeface="Arial"/>
                <a:ea typeface="+mj-ea"/>
                <a:cs typeface="Arial"/>
                <a:sym typeface="Arial"/>
              </a:rPr>
              <a:t>CONCLUSION</a:t>
            </a:r>
          </a:p>
        </p:txBody>
      </p:sp>
      <p:grpSp>
        <p:nvGrpSpPr>
          <p:cNvPr id="9" name="Group 8">
            <a:extLst>
              <a:ext uri="{FF2B5EF4-FFF2-40B4-BE49-F238E27FC236}">
                <a16:creationId xmlns:a16="http://schemas.microsoft.com/office/drawing/2014/main" id="{5D610E68-D628-473B-B8DD-8D18217889FE}"/>
              </a:ext>
            </a:extLst>
          </p:cNvPr>
          <p:cNvGrpSpPr/>
          <p:nvPr/>
        </p:nvGrpSpPr>
        <p:grpSpPr>
          <a:xfrm>
            <a:off x="8011057" y="165155"/>
            <a:ext cx="941150" cy="493077"/>
            <a:chOff x="1682237" y="1631969"/>
            <a:chExt cx="6254530" cy="3254139"/>
          </a:xfrm>
        </p:grpSpPr>
        <p:sp>
          <p:nvSpPr>
            <p:cNvPr id="11" name="Google Shape;316;p19">
              <a:extLst>
                <a:ext uri="{FF2B5EF4-FFF2-40B4-BE49-F238E27FC236}">
                  <a16:creationId xmlns:a16="http://schemas.microsoft.com/office/drawing/2014/main" id="{EC1551D8-DB7A-41D4-8F16-DA14BDBCAE08}"/>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roup 11">
              <a:extLst>
                <a:ext uri="{FF2B5EF4-FFF2-40B4-BE49-F238E27FC236}">
                  <a16:creationId xmlns:a16="http://schemas.microsoft.com/office/drawing/2014/main" id="{F78932C7-8562-4F5A-8E7A-C30FF32A2E2D}"/>
                </a:ext>
              </a:extLst>
            </p:cNvPr>
            <p:cNvGrpSpPr/>
            <p:nvPr/>
          </p:nvGrpSpPr>
          <p:grpSpPr>
            <a:xfrm>
              <a:off x="1682237" y="3099191"/>
              <a:ext cx="561502" cy="550328"/>
              <a:chOff x="2224229" y="1852630"/>
              <a:chExt cx="561502" cy="550328"/>
            </a:xfrm>
          </p:grpSpPr>
          <p:sp>
            <p:nvSpPr>
              <p:cNvPr id="57" name="Oval 56">
                <a:extLst>
                  <a:ext uri="{FF2B5EF4-FFF2-40B4-BE49-F238E27FC236}">
                    <a16:creationId xmlns:a16="http://schemas.microsoft.com/office/drawing/2014/main" id="{BEEE80C7-F3AF-47DD-8C2F-459AD6B0EB58}"/>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58" name="Group 57">
                <a:extLst>
                  <a:ext uri="{FF2B5EF4-FFF2-40B4-BE49-F238E27FC236}">
                    <a16:creationId xmlns:a16="http://schemas.microsoft.com/office/drawing/2014/main" id="{18CCA67D-A79D-45A1-A6DB-69AA08870CA6}"/>
                  </a:ext>
                </a:extLst>
              </p:cNvPr>
              <p:cNvGrpSpPr/>
              <p:nvPr/>
            </p:nvGrpSpPr>
            <p:grpSpPr>
              <a:xfrm>
                <a:off x="2390717" y="2022835"/>
                <a:ext cx="228526" cy="223209"/>
                <a:chOff x="8213725" y="3413126"/>
                <a:chExt cx="520700" cy="461963"/>
              </a:xfrm>
              <a:solidFill>
                <a:schemeClr val="bg1"/>
              </a:solidFill>
            </p:grpSpPr>
            <p:sp>
              <p:nvSpPr>
                <p:cNvPr id="59" name="Freeform 118">
                  <a:extLst>
                    <a:ext uri="{FF2B5EF4-FFF2-40B4-BE49-F238E27FC236}">
                      <a16:creationId xmlns:a16="http://schemas.microsoft.com/office/drawing/2014/main" id="{2AE26316-E238-48ED-ABC6-3CCB660F2577}"/>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Freeform 119">
                  <a:extLst>
                    <a:ext uri="{FF2B5EF4-FFF2-40B4-BE49-F238E27FC236}">
                      <a16:creationId xmlns:a16="http://schemas.microsoft.com/office/drawing/2014/main" id="{493B6E2B-C20E-4D33-924F-55F7D7516867}"/>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Freeform 120">
                  <a:extLst>
                    <a:ext uri="{FF2B5EF4-FFF2-40B4-BE49-F238E27FC236}">
                      <a16:creationId xmlns:a16="http://schemas.microsoft.com/office/drawing/2014/main" id="{6295BE02-736B-4156-950F-45B42C2909C4}"/>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Freeform 121">
                  <a:extLst>
                    <a:ext uri="{FF2B5EF4-FFF2-40B4-BE49-F238E27FC236}">
                      <a16:creationId xmlns:a16="http://schemas.microsoft.com/office/drawing/2014/main" id="{9AC87ED6-B865-462D-8B29-4D4BCFE53C33}"/>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Freeform 122">
                  <a:extLst>
                    <a:ext uri="{FF2B5EF4-FFF2-40B4-BE49-F238E27FC236}">
                      <a16:creationId xmlns:a16="http://schemas.microsoft.com/office/drawing/2014/main" id="{961E79F9-C20A-4883-88B6-83B689EEDF8B}"/>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Freeform 123">
                  <a:extLst>
                    <a:ext uri="{FF2B5EF4-FFF2-40B4-BE49-F238E27FC236}">
                      <a16:creationId xmlns:a16="http://schemas.microsoft.com/office/drawing/2014/main" id="{48F065F3-042C-4B27-B1A2-192E0ECC7B58}"/>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Freeform 124">
                  <a:extLst>
                    <a:ext uri="{FF2B5EF4-FFF2-40B4-BE49-F238E27FC236}">
                      <a16:creationId xmlns:a16="http://schemas.microsoft.com/office/drawing/2014/main" id="{FE4EBE63-44EB-4C53-A3A5-5847925752F7}"/>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Freeform 125">
                  <a:extLst>
                    <a:ext uri="{FF2B5EF4-FFF2-40B4-BE49-F238E27FC236}">
                      <a16:creationId xmlns:a16="http://schemas.microsoft.com/office/drawing/2014/main" id="{D888EEF7-4916-4EFC-ADFB-402DEDE6D523}"/>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Freeform 126">
                  <a:extLst>
                    <a:ext uri="{FF2B5EF4-FFF2-40B4-BE49-F238E27FC236}">
                      <a16:creationId xmlns:a16="http://schemas.microsoft.com/office/drawing/2014/main" id="{095EB78C-9144-4884-ADAE-B71CD88E6CFB}"/>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Freeform 127">
                  <a:extLst>
                    <a:ext uri="{FF2B5EF4-FFF2-40B4-BE49-F238E27FC236}">
                      <a16:creationId xmlns:a16="http://schemas.microsoft.com/office/drawing/2014/main" id="{96D9DB53-BAC0-4962-8193-940E484E7DBF}"/>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Freeform 128">
                  <a:extLst>
                    <a:ext uri="{FF2B5EF4-FFF2-40B4-BE49-F238E27FC236}">
                      <a16:creationId xmlns:a16="http://schemas.microsoft.com/office/drawing/2014/main" id="{5DDA5673-9230-48E3-8092-F6D78DFE2BD0}"/>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Freeform 129">
                  <a:extLst>
                    <a:ext uri="{FF2B5EF4-FFF2-40B4-BE49-F238E27FC236}">
                      <a16:creationId xmlns:a16="http://schemas.microsoft.com/office/drawing/2014/main" id="{037EF96E-872B-4C17-AB4C-04A3BDA930D8}"/>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Freeform 130">
                  <a:extLst>
                    <a:ext uri="{FF2B5EF4-FFF2-40B4-BE49-F238E27FC236}">
                      <a16:creationId xmlns:a16="http://schemas.microsoft.com/office/drawing/2014/main" id="{FC18869B-1943-42B9-A63C-AC0CF46C76B0}"/>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3" name="Group 12">
              <a:extLst>
                <a:ext uri="{FF2B5EF4-FFF2-40B4-BE49-F238E27FC236}">
                  <a16:creationId xmlns:a16="http://schemas.microsoft.com/office/drawing/2014/main" id="{A0791F52-B36A-4EBC-9604-E6514245BB68}"/>
                </a:ext>
              </a:extLst>
            </p:cNvPr>
            <p:cNvGrpSpPr/>
            <p:nvPr/>
          </p:nvGrpSpPr>
          <p:grpSpPr>
            <a:xfrm>
              <a:off x="3081891" y="4335780"/>
              <a:ext cx="561502" cy="550328"/>
              <a:chOff x="3081891" y="4335780"/>
              <a:chExt cx="561502" cy="550328"/>
            </a:xfrm>
          </p:grpSpPr>
          <p:sp>
            <p:nvSpPr>
              <p:cNvPr id="54" name="Oval 53">
                <a:extLst>
                  <a:ext uri="{FF2B5EF4-FFF2-40B4-BE49-F238E27FC236}">
                    <a16:creationId xmlns:a16="http://schemas.microsoft.com/office/drawing/2014/main" id="{D6045049-1DB5-40A8-97EF-39BFA20EE186}"/>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5" name="Freeform 30">
                <a:extLst>
                  <a:ext uri="{FF2B5EF4-FFF2-40B4-BE49-F238E27FC236}">
                    <a16:creationId xmlns:a16="http://schemas.microsoft.com/office/drawing/2014/main" id="{1BC8210E-F718-4B7D-B7D4-3BF710C9DBC5}"/>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Freeform 47">
                <a:extLst>
                  <a:ext uri="{FF2B5EF4-FFF2-40B4-BE49-F238E27FC236}">
                    <a16:creationId xmlns:a16="http://schemas.microsoft.com/office/drawing/2014/main" id="{2447CBF4-B96E-4019-A4D1-251A93FCCA6A}"/>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 name="Group 13">
              <a:extLst>
                <a:ext uri="{FF2B5EF4-FFF2-40B4-BE49-F238E27FC236}">
                  <a16:creationId xmlns:a16="http://schemas.microsoft.com/office/drawing/2014/main" id="{5713BCDC-2AE5-452F-8FF7-8E7DC73091DD}"/>
                </a:ext>
              </a:extLst>
            </p:cNvPr>
            <p:cNvGrpSpPr/>
            <p:nvPr/>
          </p:nvGrpSpPr>
          <p:grpSpPr>
            <a:xfrm>
              <a:off x="3603889" y="2133624"/>
              <a:ext cx="561502" cy="550328"/>
              <a:chOff x="3603889" y="2133624"/>
              <a:chExt cx="561502" cy="550328"/>
            </a:xfrm>
          </p:grpSpPr>
          <p:sp>
            <p:nvSpPr>
              <p:cNvPr id="47" name="Oval 46">
                <a:extLst>
                  <a:ext uri="{FF2B5EF4-FFF2-40B4-BE49-F238E27FC236}">
                    <a16:creationId xmlns:a16="http://schemas.microsoft.com/office/drawing/2014/main" id="{C5AD5341-CCF9-43DB-9F99-38C580C42289}"/>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48" name="Group 47">
                <a:extLst>
                  <a:ext uri="{FF2B5EF4-FFF2-40B4-BE49-F238E27FC236}">
                    <a16:creationId xmlns:a16="http://schemas.microsoft.com/office/drawing/2014/main" id="{4BA25DC2-96DC-44F5-8DFC-3D4822CD1CBD}"/>
                  </a:ext>
                </a:extLst>
              </p:cNvPr>
              <p:cNvGrpSpPr/>
              <p:nvPr/>
            </p:nvGrpSpPr>
            <p:grpSpPr>
              <a:xfrm>
                <a:off x="3746106" y="2241022"/>
                <a:ext cx="265438" cy="312684"/>
                <a:chOff x="466725" y="2428875"/>
                <a:chExt cx="285750" cy="358775"/>
              </a:xfrm>
              <a:solidFill>
                <a:schemeClr val="bg1"/>
              </a:solidFill>
            </p:grpSpPr>
            <p:sp>
              <p:nvSpPr>
                <p:cNvPr id="49" name="Freeform 60">
                  <a:extLst>
                    <a:ext uri="{FF2B5EF4-FFF2-40B4-BE49-F238E27FC236}">
                      <a16:creationId xmlns:a16="http://schemas.microsoft.com/office/drawing/2014/main" id="{2C6F36D0-8101-45C9-A947-C51AC94DFCEC}"/>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Freeform 61">
                  <a:extLst>
                    <a:ext uri="{FF2B5EF4-FFF2-40B4-BE49-F238E27FC236}">
                      <a16:creationId xmlns:a16="http://schemas.microsoft.com/office/drawing/2014/main" id="{4DE3E6FE-03F9-449A-8287-DAAFDC979202}"/>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Freeform 62">
                  <a:extLst>
                    <a:ext uri="{FF2B5EF4-FFF2-40B4-BE49-F238E27FC236}">
                      <a16:creationId xmlns:a16="http://schemas.microsoft.com/office/drawing/2014/main" id="{BD921632-D3B4-46B3-8537-A9EFC1CB1A83}"/>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Freeform 63">
                  <a:extLst>
                    <a:ext uri="{FF2B5EF4-FFF2-40B4-BE49-F238E27FC236}">
                      <a16:creationId xmlns:a16="http://schemas.microsoft.com/office/drawing/2014/main" id="{7439EB90-CE81-450D-AA5C-BEF0571A28F2}"/>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Freeform 64">
                  <a:extLst>
                    <a:ext uri="{FF2B5EF4-FFF2-40B4-BE49-F238E27FC236}">
                      <a16:creationId xmlns:a16="http://schemas.microsoft.com/office/drawing/2014/main" id="{378C055E-137C-477D-94A5-55167C7EC602}"/>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6" name="Group 15">
              <a:extLst>
                <a:ext uri="{FF2B5EF4-FFF2-40B4-BE49-F238E27FC236}">
                  <a16:creationId xmlns:a16="http://schemas.microsoft.com/office/drawing/2014/main" id="{9CF40E6E-9B7D-459B-9EC6-D143E7E1A2BF}"/>
                </a:ext>
              </a:extLst>
            </p:cNvPr>
            <p:cNvGrpSpPr/>
            <p:nvPr/>
          </p:nvGrpSpPr>
          <p:grpSpPr>
            <a:xfrm>
              <a:off x="4614394" y="2738464"/>
              <a:ext cx="561502" cy="550328"/>
              <a:chOff x="4614394" y="2738464"/>
              <a:chExt cx="561502" cy="550328"/>
            </a:xfrm>
          </p:grpSpPr>
          <p:sp>
            <p:nvSpPr>
              <p:cNvPr id="38" name="Oval 37">
                <a:extLst>
                  <a:ext uri="{FF2B5EF4-FFF2-40B4-BE49-F238E27FC236}">
                    <a16:creationId xmlns:a16="http://schemas.microsoft.com/office/drawing/2014/main" id="{DA27F616-C125-49FA-AF9D-55AA7DFFCB2C}"/>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9" name="Group 38">
                <a:extLst>
                  <a:ext uri="{FF2B5EF4-FFF2-40B4-BE49-F238E27FC236}">
                    <a16:creationId xmlns:a16="http://schemas.microsoft.com/office/drawing/2014/main" id="{95EAB0AB-DC71-4711-A414-EA25F38BDB01}"/>
                  </a:ext>
                </a:extLst>
              </p:cNvPr>
              <p:cNvGrpSpPr/>
              <p:nvPr/>
            </p:nvGrpSpPr>
            <p:grpSpPr>
              <a:xfrm>
                <a:off x="4750914" y="2887421"/>
                <a:ext cx="288462" cy="274780"/>
                <a:chOff x="8116888" y="3322638"/>
                <a:chExt cx="530225" cy="554038"/>
              </a:xfrm>
              <a:solidFill>
                <a:schemeClr val="bg1"/>
              </a:solidFill>
            </p:grpSpPr>
            <p:sp>
              <p:nvSpPr>
                <p:cNvPr id="40" name="Freeform 223">
                  <a:extLst>
                    <a:ext uri="{FF2B5EF4-FFF2-40B4-BE49-F238E27FC236}">
                      <a16:creationId xmlns:a16="http://schemas.microsoft.com/office/drawing/2014/main" id="{DB6E4F20-E470-4327-BEF8-1E0226EF16AC}"/>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Freeform 224">
                  <a:extLst>
                    <a:ext uri="{FF2B5EF4-FFF2-40B4-BE49-F238E27FC236}">
                      <a16:creationId xmlns:a16="http://schemas.microsoft.com/office/drawing/2014/main" id="{73D40B0E-D138-413F-83E4-4159535EF88F}"/>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Freeform 225">
                  <a:extLst>
                    <a:ext uri="{FF2B5EF4-FFF2-40B4-BE49-F238E27FC236}">
                      <a16:creationId xmlns:a16="http://schemas.microsoft.com/office/drawing/2014/main" id="{ACD5DAFC-661F-410F-BAEF-D601FE65EE27}"/>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Freeform 226">
                  <a:extLst>
                    <a:ext uri="{FF2B5EF4-FFF2-40B4-BE49-F238E27FC236}">
                      <a16:creationId xmlns:a16="http://schemas.microsoft.com/office/drawing/2014/main" id="{A32EECC2-2F0D-445B-A948-CE0EF0045E6E}"/>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Freeform 227">
                  <a:extLst>
                    <a:ext uri="{FF2B5EF4-FFF2-40B4-BE49-F238E27FC236}">
                      <a16:creationId xmlns:a16="http://schemas.microsoft.com/office/drawing/2014/main" id="{3BA9DCC2-0414-4D89-88A1-1EB8F9AA5E36}"/>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Freeform 228">
                  <a:extLst>
                    <a:ext uri="{FF2B5EF4-FFF2-40B4-BE49-F238E27FC236}">
                      <a16:creationId xmlns:a16="http://schemas.microsoft.com/office/drawing/2014/main" id="{DE276EF0-0310-4A3C-8EB5-C9486885D6F0}"/>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Freeform 229">
                  <a:extLst>
                    <a:ext uri="{FF2B5EF4-FFF2-40B4-BE49-F238E27FC236}">
                      <a16:creationId xmlns:a16="http://schemas.microsoft.com/office/drawing/2014/main" id="{18E4BDEE-FC3F-4BA7-87D4-BDF2D87B9595}"/>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7" name="Group 16">
              <a:extLst>
                <a:ext uri="{FF2B5EF4-FFF2-40B4-BE49-F238E27FC236}">
                  <a16:creationId xmlns:a16="http://schemas.microsoft.com/office/drawing/2014/main" id="{19FCE5E2-E78D-451F-9996-D6870F3C8C0F}"/>
                </a:ext>
              </a:extLst>
            </p:cNvPr>
            <p:cNvGrpSpPr/>
            <p:nvPr/>
          </p:nvGrpSpPr>
          <p:grpSpPr>
            <a:xfrm>
              <a:off x="5836502" y="1864851"/>
              <a:ext cx="561502" cy="550328"/>
              <a:chOff x="5836502" y="1864851"/>
              <a:chExt cx="561502" cy="550328"/>
            </a:xfrm>
          </p:grpSpPr>
          <p:sp>
            <p:nvSpPr>
              <p:cNvPr id="34" name="Oval 33">
                <a:extLst>
                  <a:ext uri="{FF2B5EF4-FFF2-40B4-BE49-F238E27FC236}">
                    <a16:creationId xmlns:a16="http://schemas.microsoft.com/office/drawing/2014/main" id="{E995F37F-4D37-43AC-BCA5-DB5F501F7A03}"/>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5" name="Group 34">
                <a:extLst>
                  <a:ext uri="{FF2B5EF4-FFF2-40B4-BE49-F238E27FC236}">
                    <a16:creationId xmlns:a16="http://schemas.microsoft.com/office/drawing/2014/main" id="{22D070A6-9BE2-4259-A94A-5F0DB284A686}"/>
                  </a:ext>
                </a:extLst>
              </p:cNvPr>
              <p:cNvGrpSpPr/>
              <p:nvPr/>
            </p:nvGrpSpPr>
            <p:grpSpPr>
              <a:xfrm>
                <a:off x="5944865" y="2031681"/>
                <a:ext cx="344776" cy="266023"/>
                <a:chOff x="4319588" y="5218113"/>
                <a:chExt cx="514350" cy="457200"/>
              </a:xfrm>
              <a:solidFill>
                <a:schemeClr val="bg1"/>
              </a:solidFill>
            </p:grpSpPr>
            <p:sp>
              <p:nvSpPr>
                <p:cNvPr id="36" name="Freeform 266">
                  <a:extLst>
                    <a:ext uri="{FF2B5EF4-FFF2-40B4-BE49-F238E27FC236}">
                      <a16:creationId xmlns:a16="http://schemas.microsoft.com/office/drawing/2014/main" id="{DF1944CD-A17F-4449-9796-EB3792E7E234}"/>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Freeform 267">
                  <a:extLst>
                    <a:ext uri="{FF2B5EF4-FFF2-40B4-BE49-F238E27FC236}">
                      <a16:creationId xmlns:a16="http://schemas.microsoft.com/office/drawing/2014/main" id="{32789A02-7CE4-4C03-9C9F-E766BD550968}"/>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8" name="Group 17">
              <a:extLst>
                <a:ext uri="{FF2B5EF4-FFF2-40B4-BE49-F238E27FC236}">
                  <a16:creationId xmlns:a16="http://schemas.microsoft.com/office/drawing/2014/main" id="{7C99E942-115C-4FE8-BE75-EFACB290D775}"/>
                </a:ext>
              </a:extLst>
            </p:cNvPr>
            <p:cNvGrpSpPr/>
            <p:nvPr/>
          </p:nvGrpSpPr>
          <p:grpSpPr>
            <a:xfrm>
              <a:off x="7375265" y="2439882"/>
              <a:ext cx="561502" cy="550328"/>
              <a:chOff x="7375265" y="2439882"/>
              <a:chExt cx="561502" cy="550328"/>
            </a:xfrm>
          </p:grpSpPr>
          <p:sp>
            <p:nvSpPr>
              <p:cNvPr id="29" name="Oval 28">
                <a:extLst>
                  <a:ext uri="{FF2B5EF4-FFF2-40B4-BE49-F238E27FC236}">
                    <a16:creationId xmlns:a16="http://schemas.microsoft.com/office/drawing/2014/main" id="{D50501E4-E2E9-4D1A-ADB8-405320A2B217}"/>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0" name="Group 29">
                <a:extLst>
                  <a:ext uri="{FF2B5EF4-FFF2-40B4-BE49-F238E27FC236}">
                    <a16:creationId xmlns:a16="http://schemas.microsoft.com/office/drawing/2014/main" id="{97873E67-3ECF-4779-8F31-76C435D290B2}"/>
                  </a:ext>
                </a:extLst>
              </p:cNvPr>
              <p:cNvGrpSpPr/>
              <p:nvPr/>
            </p:nvGrpSpPr>
            <p:grpSpPr>
              <a:xfrm>
                <a:off x="7497728" y="2561548"/>
                <a:ext cx="357620" cy="314324"/>
                <a:chOff x="8213725" y="5172076"/>
                <a:chExt cx="573088" cy="517525"/>
              </a:xfrm>
              <a:solidFill>
                <a:schemeClr val="bg1"/>
              </a:solidFill>
            </p:grpSpPr>
            <p:sp>
              <p:nvSpPr>
                <p:cNvPr id="32" name="Freeform 338">
                  <a:extLst>
                    <a:ext uri="{FF2B5EF4-FFF2-40B4-BE49-F238E27FC236}">
                      <a16:creationId xmlns:a16="http://schemas.microsoft.com/office/drawing/2014/main" id="{031DB996-8242-4938-8A71-D4E9E7B02B7B}"/>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Freeform 339">
                  <a:extLst>
                    <a:ext uri="{FF2B5EF4-FFF2-40B4-BE49-F238E27FC236}">
                      <a16:creationId xmlns:a16="http://schemas.microsoft.com/office/drawing/2014/main" id="{D09DC5C2-78BB-46CC-89BA-D20E51207ECF}"/>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19" name="Group 18">
              <a:extLst>
                <a:ext uri="{FF2B5EF4-FFF2-40B4-BE49-F238E27FC236}">
                  <a16:creationId xmlns:a16="http://schemas.microsoft.com/office/drawing/2014/main" id="{48D4577B-2038-4529-82FD-868211C83578}"/>
                </a:ext>
              </a:extLst>
            </p:cNvPr>
            <p:cNvGrpSpPr/>
            <p:nvPr/>
          </p:nvGrpSpPr>
          <p:grpSpPr>
            <a:xfrm>
              <a:off x="5835438" y="3146825"/>
              <a:ext cx="561502" cy="550328"/>
              <a:chOff x="5835438" y="3146825"/>
              <a:chExt cx="561502" cy="550328"/>
            </a:xfrm>
          </p:grpSpPr>
          <p:sp>
            <p:nvSpPr>
              <p:cNvPr id="27" name="Oval 26">
                <a:extLst>
                  <a:ext uri="{FF2B5EF4-FFF2-40B4-BE49-F238E27FC236}">
                    <a16:creationId xmlns:a16="http://schemas.microsoft.com/office/drawing/2014/main" id="{35125E55-EB2E-46E2-AB78-4B2FAAF7F7B1}"/>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8" name="Freeform 42">
                <a:extLst>
                  <a:ext uri="{FF2B5EF4-FFF2-40B4-BE49-F238E27FC236}">
                    <a16:creationId xmlns:a16="http://schemas.microsoft.com/office/drawing/2014/main" id="{C6139146-122F-4EC2-A582-19C7AE3C3436}"/>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 name="Group 20">
              <a:extLst>
                <a:ext uri="{FF2B5EF4-FFF2-40B4-BE49-F238E27FC236}">
                  <a16:creationId xmlns:a16="http://schemas.microsoft.com/office/drawing/2014/main" id="{751F74C6-A3BF-4376-BB38-A4920B1169FE}"/>
                </a:ext>
              </a:extLst>
            </p:cNvPr>
            <p:cNvGrpSpPr/>
            <p:nvPr/>
          </p:nvGrpSpPr>
          <p:grpSpPr>
            <a:xfrm>
              <a:off x="6446635" y="3934040"/>
              <a:ext cx="561502" cy="550328"/>
              <a:chOff x="6446635" y="3934040"/>
              <a:chExt cx="561502" cy="550328"/>
            </a:xfrm>
          </p:grpSpPr>
          <p:sp>
            <p:nvSpPr>
              <p:cNvPr id="22" name="Oval 21">
                <a:extLst>
                  <a:ext uri="{FF2B5EF4-FFF2-40B4-BE49-F238E27FC236}">
                    <a16:creationId xmlns:a16="http://schemas.microsoft.com/office/drawing/2014/main" id="{D6737097-08DB-41BE-88D0-2155B6653FD2}"/>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23" name="Group 22">
                <a:extLst>
                  <a:ext uri="{FF2B5EF4-FFF2-40B4-BE49-F238E27FC236}">
                    <a16:creationId xmlns:a16="http://schemas.microsoft.com/office/drawing/2014/main" id="{BF0D027D-2AF6-4397-B651-60DE44A946A8}"/>
                  </a:ext>
                </a:extLst>
              </p:cNvPr>
              <p:cNvGrpSpPr/>
              <p:nvPr/>
            </p:nvGrpSpPr>
            <p:grpSpPr>
              <a:xfrm>
                <a:off x="6599128" y="4072538"/>
                <a:ext cx="266278" cy="263242"/>
                <a:chOff x="1879600" y="2852738"/>
                <a:chExt cx="661987" cy="622300"/>
              </a:xfrm>
              <a:solidFill>
                <a:schemeClr val="bg1"/>
              </a:solidFill>
            </p:grpSpPr>
            <p:sp>
              <p:nvSpPr>
                <p:cNvPr id="24" name="Freeform 5">
                  <a:extLst>
                    <a:ext uri="{FF2B5EF4-FFF2-40B4-BE49-F238E27FC236}">
                      <a16:creationId xmlns:a16="http://schemas.microsoft.com/office/drawing/2014/main" id="{5E745950-5ADF-46A7-A7EF-A04D2EDC83E0}"/>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Freeform 6">
                  <a:extLst>
                    <a:ext uri="{FF2B5EF4-FFF2-40B4-BE49-F238E27FC236}">
                      <a16:creationId xmlns:a16="http://schemas.microsoft.com/office/drawing/2014/main" id="{8FBD8479-99AE-4D1C-B540-FEB15D32A636}"/>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Freeform 7">
                  <a:extLst>
                    <a:ext uri="{FF2B5EF4-FFF2-40B4-BE49-F238E27FC236}">
                      <a16:creationId xmlns:a16="http://schemas.microsoft.com/office/drawing/2014/main" id="{F1A03312-99E1-4F78-B533-F33D97EA5D0A}"/>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72" name="TextBox 71">
            <a:extLst>
              <a:ext uri="{FF2B5EF4-FFF2-40B4-BE49-F238E27FC236}">
                <a16:creationId xmlns:a16="http://schemas.microsoft.com/office/drawing/2014/main" id="{D77B8CC1-9605-4B80-89CB-616E80DF1D8A}"/>
              </a:ext>
            </a:extLst>
          </p:cNvPr>
          <p:cNvSpPr txBox="1"/>
          <p:nvPr/>
        </p:nvSpPr>
        <p:spPr>
          <a:xfrm>
            <a:off x="2022296" y="1432379"/>
            <a:ext cx="5200694" cy="280076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Through the analysis done in this project we were able make below deductions: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The overall sentiment of customers reviewing popular food products is positive</a:t>
            </a:r>
          </a:p>
          <a:p>
            <a:pPr marR="0" lvl="0" algn="just" defTabSz="914400" rtl="0" eaLnBrk="1" fontAlgn="auto" latinLnBrk="0" hangingPunct="1">
              <a:lnSpc>
                <a:spcPct val="100000"/>
              </a:lnSpc>
              <a:spcBef>
                <a:spcPts val="0"/>
              </a:spcBef>
              <a:spcAft>
                <a:spcPts val="0"/>
              </a:spcAft>
              <a:buClr>
                <a:srgbClr val="000000"/>
              </a:buClr>
              <a:buSzTx/>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Using the supervised ML model built in this project we can predict the positive and negative sentiment of customer with an accuracy of 0.9</a:t>
            </a:r>
          </a:p>
          <a:p>
            <a:pPr marR="0" lvl="0" algn="just" defTabSz="914400" rtl="0" eaLnBrk="1" fontAlgn="auto" latinLnBrk="0" hangingPunct="1">
              <a:lnSpc>
                <a:spcPct val="100000"/>
              </a:lnSpc>
              <a:spcBef>
                <a:spcPts val="0"/>
              </a:spcBef>
              <a:spcAft>
                <a:spcPts val="0"/>
              </a:spcAft>
              <a:buClr>
                <a:srgbClr val="000000"/>
              </a:buClr>
              <a:buSzTx/>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Overall, the Frequent reviewers provide positive reviews and can be targeted to make them review more products that can enhance brand value</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Products like tea and coffee are highly reviewed and usually there is positive sentiment associated with them</a:t>
            </a:r>
          </a:p>
          <a:p>
            <a:pPr marR="0" lvl="0" algn="just" defTabSz="914400" rtl="0" eaLnBrk="1" fontAlgn="auto" latinLnBrk="0" hangingPunct="1">
              <a:lnSpc>
                <a:spcPct val="100000"/>
              </a:lnSpc>
              <a:spcBef>
                <a:spcPts val="0"/>
              </a:spcBef>
              <a:spcAft>
                <a:spcPts val="0"/>
              </a:spcAft>
              <a:buClr>
                <a:srgbClr val="000000"/>
              </a:buClr>
              <a:buSzTx/>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Taste, flavor and price are some of the influencing factors that were observed in customer reviews</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100" dirty="0"/>
          </a:p>
        </p:txBody>
      </p:sp>
      <p:sp>
        <p:nvSpPr>
          <p:cNvPr id="73" name="Half Frame 72">
            <a:extLst>
              <a:ext uri="{FF2B5EF4-FFF2-40B4-BE49-F238E27FC236}">
                <a16:creationId xmlns:a16="http://schemas.microsoft.com/office/drawing/2014/main" id="{6855FA92-4836-4C42-8FCA-DD0D5A211A21}"/>
              </a:ext>
            </a:extLst>
          </p:cNvPr>
          <p:cNvSpPr/>
          <p:nvPr/>
        </p:nvSpPr>
        <p:spPr>
          <a:xfrm flipH="1" flipV="1">
            <a:off x="6819630" y="3658657"/>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74" name="Half Frame 73">
            <a:extLst>
              <a:ext uri="{FF2B5EF4-FFF2-40B4-BE49-F238E27FC236}">
                <a16:creationId xmlns:a16="http://schemas.microsoft.com/office/drawing/2014/main" id="{EA8E48F6-602B-450C-AB1B-6C94C6BED6D8}"/>
              </a:ext>
            </a:extLst>
          </p:cNvPr>
          <p:cNvSpPr/>
          <p:nvPr/>
        </p:nvSpPr>
        <p:spPr>
          <a:xfrm rot="10800000" flipH="1" flipV="1">
            <a:off x="1856809" y="1246386"/>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10683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staurant Open Sign">
            <a:extLst>
              <a:ext uri="{FF2B5EF4-FFF2-40B4-BE49-F238E27FC236}">
                <a16:creationId xmlns:a16="http://schemas.microsoft.com/office/drawing/2014/main" id="{2E828273-AF43-48FB-9A40-5533F8786B1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101403" y="0"/>
            <a:ext cx="5042597" cy="5143500"/>
          </a:xfrm>
          <a:prstGeom prst="rect">
            <a:avLst/>
          </a:prstGeom>
        </p:spPr>
      </p:pic>
      <p:sp>
        <p:nvSpPr>
          <p:cNvPr id="3" name="TextBox 2">
            <a:extLst>
              <a:ext uri="{FF2B5EF4-FFF2-40B4-BE49-F238E27FC236}">
                <a16:creationId xmlns:a16="http://schemas.microsoft.com/office/drawing/2014/main" id="{9590FF8A-27EE-4522-A6D3-036E3CC6CBE8}"/>
              </a:ext>
            </a:extLst>
          </p:cNvPr>
          <p:cNvSpPr txBox="1"/>
          <p:nvPr/>
        </p:nvSpPr>
        <p:spPr>
          <a:xfrm>
            <a:off x="476020" y="1561145"/>
            <a:ext cx="2952980" cy="1246495"/>
          </a:xfrm>
          <a:prstGeom prst="rect">
            <a:avLst/>
          </a:prstGeom>
          <a:noFill/>
        </p:spPr>
        <p:txBody>
          <a:bodyPr wrap="square" rtlCol="0">
            <a:spAutoFit/>
          </a:bodyPr>
          <a:lstStyle/>
          <a:p>
            <a:pPr algn="ctr"/>
            <a:r>
              <a:rPr lang="en-US" sz="3750" b="1" kern="1200" cap="all" spc="75" dirty="0">
                <a:solidFill>
                  <a:srgbClr val="FFFFFF"/>
                </a:solidFill>
                <a:latin typeface="+mj-lt"/>
                <a:ea typeface="+mj-ea"/>
                <a:cs typeface="+mj-cs"/>
              </a:rPr>
              <a:t>THANK YOU</a:t>
            </a:r>
          </a:p>
        </p:txBody>
      </p:sp>
    </p:spTree>
    <p:extLst>
      <p:ext uri="{BB962C8B-B14F-4D97-AF65-F5344CB8AC3E}">
        <p14:creationId xmlns:p14="http://schemas.microsoft.com/office/powerpoint/2010/main" val="92487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r>
                <a:rPr lang="en-US" sz="3750" b="1" kern="1200" cap="all" spc="75" dirty="0">
                  <a:solidFill>
                    <a:schemeClr val="accent5"/>
                  </a:solidFill>
                  <a:latin typeface="+mj-lt"/>
                  <a:ea typeface="+mj-ea"/>
                  <a:cs typeface="+mj-cs"/>
                </a:rPr>
                <a:t>01</a:t>
              </a:r>
            </a:p>
          </p:txBody>
        </p:sp>
      </p:grpSp>
      <p:grpSp>
        <p:nvGrpSpPr>
          <p:cNvPr id="29" name="Group 28">
            <a:extLst>
              <a:ext uri="{FF2B5EF4-FFF2-40B4-BE49-F238E27FC236}">
                <a16:creationId xmlns:a16="http://schemas.microsoft.com/office/drawing/2014/main" id="{1E82E958-B37A-4C04-90D4-654D4F38DCA2}"/>
              </a:ext>
            </a:extLst>
          </p:cNvPr>
          <p:cNvGrpSpPr/>
          <p:nvPr/>
        </p:nvGrpSpPr>
        <p:grpSpPr>
          <a:xfrm>
            <a:off x="1745672" y="1787042"/>
            <a:ext cx="870526" cy="669414"/>
            <a:chOff x="1727200" y="2237043"/>
            <a:chExt cx="870526" cy="669414"/>
          </a:xfrm>
        </p:grpSpPr>
        <p:cxnSp>
          <p:nvCxnSpPr>
            <p:cNvPr id="12" name="Straight Connector 11">
              <a:extLst>
                <a:ext uri="{FF2B5EF4-FFF2-40B4-BE49-F238E27FC236}">
                  <a16:creationId xmlns:a16="http://schemas.microsoft.com/office/drawing/2014/main" id="{E2C05BAD-03FC-4CC1-9B5A-5640DA55E904}"/>
                </a:ext>
              </a:extLst>
            </p:cNvPr>
            <p:cNvCxnSpPr>
              <a:cxnSpLocks/>
            </p:cNvCxnSpPr>
            <p:nvPr/>
          </p:nvCxnSpPr>
          <p:spPr>
            <a:xfrm>
              <a:off x="1727200" y="2311400"/>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8A6810C-8DC8-4B3C-BE0C-C1C04D494FC7}"/>
                </a:ext>
              </a:extLst>
            </p:cNvPr>
            <p:cNvSpPr txBox="1"/>
            <p:nvPr/>
          </p:nvSpPr>
          <p:spPr>
            <a:xfrm>
              <a:off x="1750859" y="2237043"/>
              <a:ext cx="846867" cy="669414"/>
            </a:xfrm>
            <a:prstGeom prst="rect">
              <a:avLst/>
            </a:prstGeom>
            <a:noFill/>
          </p:spPr>
          <p:txBody>
            <a:bodyPr wrap="square" rtlCol="0">
              <a:spAutoFit/>
            </a:bodyPr>
            <a:lstStyle/>
            <a:p>
              <a:r>
                <a:rPr lang="en-US" sz="3750" b="1" kern="1200" cap="all" spc="75" dirty="0">
                  <a:solidFill>
                    <a:schemeClr val="accent5"/>
                  </a:solidFill>
                  <a:latin typeface="+mj-lt"/>
                  <a:ea typeface="+mj-ea"/>
                  <a:cs typeface="+mj-cs"/>
                </a:rPr>
                <a:t>03</a:t>
              </a:r>
            </a:p>
          </p:txBody>
        </p:sp>
      </p:grpSp>
      <p:grpSp>
        <p:nvGrpSpPr>
          <p:cNvPr id="28" name="Group 27">
            <a:extLst>
              <a:ext uri="{FF2B5EF4-FFF2-40B4-BE49-F238E27FC236}">
                <a16:creationId xmlns:a16="http://schemas.microsoft.com/office/drawing/2014/main" id="{1AAEF64E-9A08-45FB-9732-A5D9632561D3}"/>
              </a:ext>
            </a:extLst>
          </p:cNvPr>
          <p:cNvGrpSpPr/>
          <p:nvPr/>
        </p:nvGrpSpPr>
        <p:grpSpPr>
          <a:xfrm>
            <a:off x="1745672" y="2532508"/>
            <a:ext cx="912384" cy="669414"/>
            <a:chOff x="1727200" y="3367343"/>
            <a:chExt cx="912384" cy="669414"/>
          </a:xfrm>
        </p:grpSpPr>
        <p:cxnSp>
          <p:nvCxnSpPr>
            <p:cNvPr id="13" name="Straight Connector 12">
              <a:extLst>
                <a:ext uri="{FF2B5EF4-FFF2-40B4-BE49-F238E27FC236}">
                  <a16:creationId xmlns:a16="http://schemas.microsoft.com/office/drawing/2014/main" id="{A866D187-5FD2-4714-A17D-5F179E30CE56}"/>
                </a:ext>
              </a:extLst>
            </p:cNvPr>
            <p:cNvCxnSpPr>
              <a:cxnSpLocks/>
            </p:cNvCxnSpPr>
            <p:nvPr/>
          </p:nvCxnSpPr>
          <p:spPr>
            <a:xfrm>
              <a:off x="1727200" y="3441700"/>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BFFA98F-15F7-43AC-AD49-F2B9DB8CBD62}"/>
                </a:ext>
              </a:extLst>
            </p:cNvPr>
            <p:cNvSpPr txBox="1"/>
            <p:nvPr/>
          </p:nvSpPr>
          <p:spPr>
            <a:xfrm>
              <a:off x="1792717" y="3367343"/>
              <a:ext cx="846867" cy="669414"/>
            </a:xfrm>
            <a:prstGeom prst="rect">
              <a:avLst/>
            </a:prstGeom>
            <a:noFill/>
          </p:spPr>
          <p:txBody>
            <a:bodyPr wrap="square" rtlCol="0">
              <a:spAutoFit/>
            </a:bodyPr>
            <a:lstStyle/>
            <a:p>
              <a:r>
                <a:rPr lang="en-US" sz="3750" b="1" kern="1200" cap="all" spc="75" dirty="0">
                  <a:solidFill>
                    <a:schemeClr val="accent3">
                      <a:lumMod val="50000"/>
                    </a:schemeClr>
                  </a:solidFill>
                  <a:latin typeface="+mj-lt"/>
                  <a:ea typeface="+mj-ea"/>
                  <a:cs typeface="+mj-cs"/>
                </a:rPr>
                <a:t>04</a:t>
              </a:r>
            </a:p>
          </p:txBody>
        </p:sp>
      </p:grpSp>
      <p:grpSp>
        <p:nvGrpSpPr>
          <p:cNvPr id="30" name="Group 29">
            <a:extLst>
              <a:ext uri="{FF2B5EF4-FFF2-40B4-BE49-F238E27FC236}">
                <a16:creationId xmlns:a16="http://schemas.microsoft.com/office/drawing/2014/main" id="{28413E79-7F88-40FD-8F38-B34B043781CC}"/>
              </a:ext>
            </a:extLst>
          </p:cNvPr>
          <p:cNvGrpSpPr/>
          <p:nvPr/>
        </p:nvGrpSpPr>
        <p:grpSpPr>
          <a:xfrm>
            <a:off x="1745672" y="1041575"/>
            <a:ext cx="926805" cy="669414"/>
            <a:chOff x="1727200" y="1200936"/>
            <a:chExt cx="926805" cy="669414"/>
          </a:xfrm>
        </p:grpSpPr>
        <p:sp>
          <p:nvSpPr>
            <p:cNvPr id="14" name="TextBox 13">
              <a:extLst>
                <a:ext uri="{FF2B5EF4-FFF2-40B4-BE49-F238E27FC236}">
                  <a16:creationId xmlns:a16="http://schemas.microsoft.com/office/drawing/2014/main" id="{4DA30543-B69F-4146-BD15-37269C5104CA}"/>
                </a:ext>
              </a:extLst>
            </p:cNvPr>
            <p:cNvSpPr txBox="1"/>
            <p:nvPr/>
          </p:nvSpPr>
          <p:spPr>
            <a:xfrm>
              <a:off x="1765006" y="1200936"/>
              <a:ext cx="888999" cy="669414"/>
            </a:xfrm>
            <a:prstGeom prst="rect">
              <a:avLst/>
            </a:prstGeom>
            <a:noFill/>
          </p:spPr>
          <p:txBody>
            <a:bodyPr wrap="square" rtlCol="0">
              <a:spAutoFit/>
            </a:bodyPr>
            <a:lstStyle/>
            <a:p>
              <a:r>
                <a:rPr lang="en-US" sz="3750" b="1" kern="1200" cap="all" spc="75" dirty="0">
                  <a:solidFill>
                    <a:schemeClr val="accent3">
                      <a:lumMod val="50000"/>
                    </a:schemeClr>
                  </a:solidFill>
                  <a:latin typeface="+mj-lt"/>
                  <a:ea typeface="+mj-ea"/>
                  <a:cs typeface="+mj-cs"/>
                </a:rPr>
                <a:t>02</a:t>
              </a:r>
            </a:p>
          </p:txBody>
        </p:sp>
        <p:cxnSp>
          <p:nvCxnSpPr>
            <p:cNvPr id="19" name="Straight Connector 18">
              <a:extLst>
                <a:ext uri="{FF2B5EF4-FFF2-40B4-BE49-F238E27FC236}">
                  <a16:creationId xmlns:a16="http://schemas.microsoft.com/office/drawing/2014/main" id="{60592F08-E418-4123-BB86-3222036316F7}"/>
                </a:ext>
              </a:extLst>
            </p:cNvPr>
            <p:cNvCxnSpPr>
              <a:cxnSpLocks/>
            </p:cNvCxnSpPr>
            <p:nvPr/>
          </p:nvCxnSpPr>
          <p:spPr>
            <a:xfrm>
              <a:off x="1727200" y="1275293"/>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09C5F4E1-4EB5-4893-94BB-3C156593B8A7}"/>
              </a:ext>
            </a:extLst>
          </p:cNvPr>
          <p:cNvSpPr txBox="1"/>
          <p:nvPr/>
        </p:nvSpPr>
        <p:spPr>
          <a:xfrm>
            <a:off x="2585593" y="430719"/>
            <a:ext cx="3780570" cy="400110"/>
          </a:xfrm>
          <a:prstGeom prst="rect">
            <a:avLst/>
          </a:prstGeom>
          <a:noFill/>
        </p:spPr>
        <p:txBody>
          <a:bodyPr wrap="square" rtlCol="0">
            <a:spAutoFit/>
          </a:bodyPr>
          <a:lstStyle/>
          <a:p>
            <a:r>
              <a:rPr lang="en-US" sz="2000" b="1" kern="1200" cap="all" spc="75" dirty="0">
                <a:solidFill>
                  <a:srgbClr val="651428"/>
                </a:solidFill>
                <a:latin typeface="+mj-lt"/>
                <a:ea typeface="+mj-ea"/>
                <a:cs typeface="+mj-cs"/>
              </a:rPr>
              <a:t>OBJECTIVE</a:t>
            </a:r>
          </a:p>
        </p:txBody>
      </p:sp>
      <p:sp>
        <p:nvSpPr>
          <p:cNvPr id="21" name="TextBox 20">
            <a:extLst>
              <a:ext uri="{FF2B5EF4-FFF2-40B4-BE49-F238E27FC236}">
                <a16:creationId xmlns:a16="http://schemas.microsoft.com/office/drawing/2014/main" id="{7B9FE34A-7476-4A93-A866-055AF8BFAE32}"/>
              </a:ext>
            </a:extLst>
          </p:cNvPr>
          <p:cNvSpPr txBox="1"/>
          <p:nvPr/>
        </p:nvSpPr>
        <p:spPr>
          <a:xfrm>
            <a:off x="2585593" y="1145450"/>
            <a:ext cx="4775200" cy="400110"/>
          </a:xfrm>
          <a:prstGeom prst="rect">
            <a:avLst/>
          </a:prstGeom>
          <a:noFill/>
        </p:spPr>
        <p:txBody>
          <a:bodyPr wrap="square" rtlCol="0">
            <a:spAutoFit/>
          </a:bodyPr>
          <a:lstStyle/>
          <a:p>
            <a:r>
              <a:rPr lang="en-US" sz="2000" b="1" kern="1200" cap="all" spc="75" dirty="0">
                <a:solidFill>
                  <a:srgbClr val="B30000"/>
                </a:solidFill>
                <a:latin typeface="+mj-lt"/>
                <a:ea typeface="+mj-ea"/>
                <a:cs typeface="+mj-cs"/>
              </a:rPr>
              <a:t>PROJECT OVERVIEW</a:t>
            </a:r>
          </a:p>
        </p:txBody>
      </p:sp>
      <p:sp>
        <p:nvSpPr>
          <p:cNvPr id="22" name="TextBox 21">
            <a:extLst>
              <a:ext uri="{FF2B5EF4-FFF2-40B4-BE49-F238E27FC236}">
                <a16:creationId xmlns:a16="http://schemas.microsoft.com/office/drawing/2014/main" id="{F42B2DBB-5CD9-404F-97B3-BD9B57513315}"/>
              </a:ext>
            </a:extLst>
          </p:cNvPr>
          <p:cNvSpPr txBox="1"/>
          <p:nvPr/>
        </p:nvSpPr>
        <p:spPr>
          <a:xfrm>
            <a:off x="2585593" y="1890917"/>
            <a:ext cx="3260438" cy="400110"/>
          </a:xfrm>
          <a:prstGeom prst="rect">
            <a:avLst/>
          </a:prstGeom>
          <a:noFill/>
        </p:spPr>
        <p:txBody>
          <a:bodyPr wrap="square" rtlCol="0">
            <a:spAutoFit/>
          </a:bodyPr>
          <a:lstStyle/>
          <a:p>
            <a:r>
              <a:rPr lang="en-US" sz="2000" b="1" kern="1200" cap="all" spc="75" dirty="0">
                <a:solidFill>
                  <a:srgbClr val="651428"/>
                </a:solidFill>
                <a:latin typeface="+mj-lt"/>
                <a:ea typeface="+mj-ea"/>
                <a:cs typeface="+mj-cs"/>
              </a:rPr>
              <a:t>DATA ANALYSIS</a:t>
            </a:r>
          </a:p>
        </p:txBody>
      </p:sp>
      <p:sp>
        <p:nvSpPr>
          <p:cNvPr id="23" name="TextBox 22">
            <a:extLst>
              <a:ext uri="{FF2B5EF4-FFF2-40B4-BE49-F238E27FC236}">
                <a16:creationId xmlns:a16="http://schemas.microsoft.com/office/drawing/2014/main" id="{0C3B1A0D-284C-4017-A343-AF6C85FD3B44}"/>
              </a:ext>
            </a:extLst>
          </p:cNvPr>
          <p:cNvSpPr txBox="1"/>
          <p:nvPr/>
        </p:nvSpPr>
        <p:spPr>
          <a:xfrm>
            <a:off x="2600961" y="3397217"/>
            <a:ext cx="3180204" cy="400110"/>
          </a:xfrm>
          <a:prstGeom prst="rect">
            <a:avLst/>
          </a:prstGeom>
          <a:noFill/>
        </p:spPr>
        <p:txBody>
          <a:bodyPr wrap="square" rtlCol="0">
            <a:spAutoFit/>
          </a:bodyPr>
          <a:lstStyle/>
          <a:p>
            <a:r>
              <a:rPr lang="en-US" sz="2000" b="1" kern="1200" cap="all" spc="75" dirty="0">
                <a:solidFill>
                  <a:srgbClr val="651428"/>
                </a:solidFill>
                <a:latin typeface="+mj-lt"/>
                <a:ea typeface="+mj-ea"/>
                <a:cs typeface="+mj-cs"/>
              </a:rPr>
              <a:t>MODEL BUILDING</a:t>
            </a:r>
          </a:p>
        </p:txBody>
      </p:sp>
      <p:sp>
        <p:nvSpPr>
          <p:cNvPr id="24" name="TextBox 23">
            <a:extLst>
              <a:ext uri="{FF2B5EF4-FFF2-40B4-BE49-F238E27FC236}">
                <a16:creationId xmlns:a16="http://schemas.microsoft.com/office/drawing/2014/main" id="{EEC485C7-561D-4238-B69C-027BF7D5FD0C}"/>
              </a:ext>
            </a:extLst>
          </p:cNvPr>
          <p:cNvSpPr txBox="1"/>
          <p:nvPr/>
        </p:nvSpPr>
        <p:spPr>
          <a:xfrm>
            <a:off x="2584313" y="2636384"/>
            <a:ext cx="3976255" cy="400110"/>
          </a:xfrm>
          <a:prstGeom prst="rect">
            <a:avLst/>
          </a:prstGeom>
          <a:noFill/>
        </p:spPr>
        <p:txBody>
          <a:bodyPr wrap="square" rtlCol="0">
            <a:spAutoFit/>
          </a:bodyPr>
          <a:lstStyle/>
          <a:p>
            <a:r>
              <a:rPr lang="en-US" sz="2000" b="1" kern="1200" cap="all" spc="75" dirty="0">
                <a:solidFill>
                  <a:srgbClr val="B30000"/>
                </a:solidFill>
                <a:latin typeface="+mj-lt"/>
                <a:ea typeface="+mj-ea"/>
                <a:cs typeface="+mj-cs"/>
              </a:rPr>
              <a:t>DATA PREPROCESSING</a:t>
            </a:r>
          </a:p>
        </p:txBody>
      </p:sp>
      <p:grpSp>
        <p:nvGrpSpPr>
          <p:cNvPr id="27" name="Group 26">
            <a:extLst>
              <a:ext uri="{FF2B5EF4-FFF2-40B4-BE49-F238E27FC236}">
                <a16:creationId xmlns:a16="http://schemas.microsoft.com/office/drawing/2014/main" id="{67024EDD-DDD8-462A-BAE3-3F4502F31365}"/>
              </a:ext>
            </a:extLst>
          </p:cNvPr>
          <p:cNvGrpSpPr/>
          <p:nvPr/>
        </p:nvGrpSpPr>
        <p:grpSpPr>
          <a:xfrm>
            <a:off x="1747185" y="3262606"/>
            <a:ext cx="919595" cy="669414"/>
            <a:chOff x="1713345" y="4221706"/>
            <a:chExt cx="919595" cy="669414"/>
          </a:xfrm>
        </p:grpSpPr>
        <p:sp>
          <p:nvSpPr>
            <p:cNvPr id="25" name="TextBox 24">
              <a:extLst>
                <a:ext uri="{FF2B5EF4-FFF2-40B4-BE49-F238E27FC236}">
                  <a16:creationId xmlns:a16="http://schemas.microsoft.com/office/drawing/2014/main" id="{375BB94A-3DB6-40BE-8CED-F47E9947CC76}"/>
                </a:ext>
              </a:extLst>
            </p:cNvPr>
            <p:cNvSpPr txBox="1"/>
            <p:nvPr/>
          </p:nvSpPr>
          <p:spPr>
            <a:xfrm>
              <a:off x="1786073" y="4221706"/>
              <a:ext cx="846867" cy="669414"/>
            </a:xfrm>
            <a:prstGeom prst="rect">
              <a:avLst/>
            </a:prstGeom>
            <a:noFill/>
          </p:spPr>
          <p:txBody>
            <a:bodyPr wrap="square" rtlCol="0">
              <a:spAutoFit/>
            </a:bodyPr>
            <a:lstStyle/>
            <a:p>
              <a:r>
                <a:rPr lang="en-US" sz="3750" b="1" kern="1200" cap="all" spc="75" dirty="0">
                  <a:solidFill>
                    <a:srgbClr val="651428"/>
                  </a:solidFill>
                  <a:latin typeface="+mj-lt"/>
                  <a:ea typeface="+mj-ea"/>
                  <a:cs typeface="+mj-cs"/>
                </a:rPr>
                <a:t>05</a:t>
              </a:r>
            </a:p>
          </p:txBody>
        </p:sp>
        <p:cxnSp>
          <p:nvCxnSpPr>
            <p:cNvPr id="26" name="Straight Connector 25">
              <a:extLst>
                <a:ext uri="{FF2B5EF4-FFF2-40B4-BE49-F238E27FC236}">
                  <a16:creationId xmlns:a16="http://schemas.microsoft.com/office/drawing/2014/main" id="{BC1AA22E-60BE-4D8D-B359-33A929C46790}"/>
                </a:ext>
              </a:extLst>
            </p:cNvPr>
            <p:cNvCxnSpPr>
              <a:cxnSpLocks/>
            </p:cNvCxnSpPr>
            <p:nvPr/>
          </p:nvCxnSpPr>
          <p:spPr>
            <a:xfrm>
              <a:off x="1713345" y="4296063"/>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0A729A8-B511-4B1B-8452-F94C4A69C319}"/>
              </a:ext>
            </a:extLst>
          </p:cNvPr>
          <p:cNvGrpSpPr/>
          <p:nvPr/>
        </p:nvGrpSpPr>
        <p:grpSpPr>
          <a:xfrm>
            <a:off x="1744392" y="3975820"/>
            <a:ext cx="912384" cy="669414"/>
            <a:chOff x="1727200" y="3367343"/>
            <a:chExt cx="912384" cy="669414"/>
          </a:xfrm>
        </p:grpSpPr>
        <p:cxnSp>
          <p:nvCxnSpPr>
            <p:cNvPr id="33" name="Straight Connector 32">
              <a:extLst>
                <a:ext uri="{FF2B5EF4-FFF2-40B4-BE49-F238E27FC236}">
                  <a16:creationId xmlns:a16="http://schemas.microsoft.com/office/drawing/2014/main" id="{BF090249-FB5F-401D-9340-C35FB202546A}"/>
                </a:ext>
              </a:extLst>
            </p:cNvPr>
            <p:cNvCxnSpPr>
              <a:cxnSpLocks/>
            </p:cNvCxnSpPr>
            <p:nvPr/>
          </p:nvCxnSpPr>
          <p:spPr>
            <a:xfrm>
              <a:off x="1727200" y="3441700"/>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8C436A-6573-40B5-A773-2D7964329098}"/>
                </a:ext>
              </a:extLst>
            </p:cNvPr>
            <p:cNvSpPr txBox="1"/>
            <p:nvPr/>
          </p:nvSpPr>
          <p:spPr>
            <a:xfrm>
              <a:off x="1792717" y="3367343"/>
              <a:ext cx="846867" cy="669414"/>
            </a:xfrm>
            <a:prstGeom prst="rect">
              <a:avLst/>
            </a:prstGeom>
            <a:noFill/>
          </p:spPr>
          <p:txBody>
            <a:bodyPr wrap="square" rtlCol="0">
              <a:spAutoFit/>
            </a:bodyPr>
            <a:lstStyle/>
            <a:p>
              <a:r>
                <a:rPr lang="en-US" sz="3750" b="1" kern="1200" cap="all" spc="75" dirty="0">
                  <a:solidFill>
                    <a:schemeClr val="accent3">
                      <a:lumMod val="50000"/>
                    </a:schemeClr>
                  </a:solidFill>
                  <a:latin typeface="+mj-lt"/>
                  <a:ea typeface="+mj-ea"/>
                  <a:cs typeface="+mj-cs"/>
                </a:rPr>
                <a:t>06</a:t>
              </a:r>
            </a:p>
          </p:txBody>
        </p:sp>
      </p:grpSp>
      <p:sp>
        <p:nvSpPr>
          <p:cNvPr id="35" name="TextBox 34">
            <a:extLst>
              <a:ext uri="{FF2B5EF4-FFF2-40B4-BE49-F238E27FC236}">
                <a16:creationId xmlns:a16="http://schemas.microsoft.com/office/drawing/2014/main" id="{146D03E2-013B-44FE-B779-FEF17746CBBF}"/>
              </a:ext>
            </a:extLst>
          </p:cNvPr>
          <p:cNvSpPr txBox="1"/>
          <p:nvPr/>
        </p:nvSpPr>
        <p:spPr>
          <a:xfrm>
            <a:off x="2584313" y="4079695"/>
            <a:ext cx="3976255" cy="400110"/>
          </a:xfrm>
          <a:prstGeom prst="rect">
            <a:avLst/>
          </a:prstGeom>
          <a:noFill/>
        </p:spPr>
        <p:txBody>
          <a:bodyPr wrap="square" rtlCol="0">
            <a:spAutoFit/>
          </a:bodyPr>
          <a:lstStyle/>
          <a:p>
            <a:r>
              <a:rPr lang="en-US" sz="2000" b="1" kern="1200" cap="all" spc="75" dirty="0">
                <a:solidFill>
                  <a:srgbClr val="B30000"/>
                </a:solidFill>
                <a:latin typeface="+mj-lt"/>
                <a:ea typeface="+mj-ea"/>
                <a:cs typeface="+mj-cs"/>
              </a:rPr>
              <a:t>CONCLUSION</a:t>
            </a:r>
          </a:p>
        </p:txBody>
      </p:sp>
    </p:spTree>
    <p:extLst>
      <p:ext uri="{BB962C8B-B14F-4D97-AF65-F5344CB8AC3E}">
        <p14:creationId xmlns:p14="http://schemas.microsoft.com/office/powerpoint/2010/main" val="2328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01</a:t>
              </a:r>
            </a:p>
          </p:txBody>
        </p:sp>
      </p:grpSp>
      <p:sp>
        <p:nvSpPr>
          <p:cNvPr id="2" name="TextBox 1">
            <a:extLst>
              <a:ext uri="{FF2B5EF4-FFF2-40B4-BE49-F238E27FC236}">
                <a16:creationId xmlns:a16="http://schemas.microsoft.com/office/drawing/2014/main" id="{05C7A4E8-49FA-4522-9E8A-8697951CA1A6}"/>
              </a:ext>
            </a:extLst>
          </p:cNvPr>
          <p:cNvSpPr txBox="1"/>
          <p:nvPr/>
        </p:nvSpPr>
        <p:spPr>
          <a:xfrm>
            <a:off x="2072319" y="1734127"/>
            <a:ext cx="5880234" cy="2308324"/>
          </a:xfrm>
          <a:prstGeom prst="rect">
            <a:avLst/>
          </a:prstGeom>
          <a:noFill/>
        </p:spPr>
        <p:txBody>
          <a:bodyPr wrap="square" rtlCol="0">
            <a:spAutoFit/>
          </a:bodyPr>
          <a:lstStyle/>
          <a:p>
            <a:pPr algn="just"/>
            <a:r>
              <a:rPr lang="en-US" sz="1200" dirty="0"/>
              <a:t>The key objective of this project is to analyze the sentiment of customers that are reviewing food products on amazon.com</a:t>
            </a:r>
          </a:p>
          <a:p>
            <a:pPr algn="just"/>
            <a:endParaRPr lang="en-US" sz="1200" dirty="0"/>
          </a:p>
          <a:p>
            <a:pPr algn="just"/>
            <a:r>
              <a:rPr lang="en-US" sz="1200" dirty="0"/>
              <a:t>This project is divided into two parts:</a:t>
            </a:r>
          </a:p>
          <a:p>
            <a:pPr algn="just"/>
            <a:endParaRPr lang="en-US" sz="1200" dirty="0"/>
          </a:p>
          <a:p>
            <a:pPr marL="285750" lvl="3" indent="-285750" algn="just">
              <a:buFont typeface="Arial" panose="020B0604020202020204" pitchFamily="34" charset="0"/>
              <a:buChar char="•"/>
            </a:pPr>
            <a:r>
              <a:rPr lang="en-US" sz="1200" dirty="0"/>
              <a:t>In Part 1 </a:t>
            </a:r>
            <a:r>
              <a:rPr lang="en-US" sz="1200" b="0" i="0" dirty="0">
                <a:solidFill>
                  <a:srgbClr val="202124"/>
                </a:solidFill>
                <a:effectLst/>
                <a:latin typeface="Roboto" panose="02000000000000000000" pitchFamily="2" charset="0"/>
              </a:rPr>
              <a:t>lexicon-based approach is used to gather </a:t>
            </a:r>
            <a:r>
              <a:rPr lang="en-US" sz="1200" dirty="0">
                <a:solidFill>
                  <a:srgbClr val="202124"/>
                </a:solidFill>
                <a:latin typeface="Roboto" panose="02000000000000000000" pitchFamily="2" charset="0"/>
              </a:rPr>
              <a:t>insights on different types of sentiments experienced by customers</a:t>
            </a:r>
          </a:p>
          <a:p>
            <a:pPr marL="285750" lvl="3" indent="-285750" algn="just">
              <a:buFont typeface="Arial" panose="020B0604020202020204" pitchFamily="34" charset="0"/>
              <a:buChar char="•"/>
            </a:pPr>
            <a:r>
              <a:rPr lang="en-US" sz="1200" dirty="0">
                <a:solidFill>
                  <a:srgbClr val="202124"/>
                </a:solidFill>
                <a:latin typeface="Roboto" panose="02000000000000000000" pitchFamily="2" charset="0"/>
              </a:rPr>
              <a:t>In Part 2 using score as target value a supervised machine learning model is built that can predict customers sentiment based on textual review.</a:t>
            </a:r>
          </a:p>
          <a:p>
            <a:pPr lvl="3" algn="just"/>
            <a:endParaRPr lang="en-US" sz="1200" dirty="0"/>
          </a:p>
          <a:p>
            <a:pPr lvl="3" algn="just"/>
            <a:r>
              <a:rPr lang="en-US" sz="1200" dirty="0"/>
              <a:t>The analysis done in this project would enable the organization to take strategic decisions based on their customers sentiments</a:t>
            </a:r>
          </a:p>
        </p:txBody>
      </p:sp>
      <p:sp>
        <p:nvSpPr>
          <p:cNvPr id="32" name="Half Frame 31">
            <a:extLst>
              <a:ext uri="{FF2B5EF4-FFF2-40B4-BE49-F238E27FC236}">
                <a16:creationId xmlns:a16="http://schemas.microsoft.com/office/drawing/2014/main" id="{566F1CF5-B2F4-47D3-95E1-209C0D884EF0}"/>
              </a:ext>
            </a:extLst>
          </p:cNvPr>
          <p:cNvSpPr/>
          <p:nvPr/>
        </p:nvSpPr>
        <p:spPr>
          <a:xfrm flipH="1" flipV="1">
            <a:off x="7952553" y="4042451"/>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Half Frame 32">
            <a:extLst>
              <a:ext uri="{FF2B5EF4-FFF2-40B4-BE49-F238E27FC236}">
                <a16:creationId xmlns:a16="http://schemas.microsoft.com/office/drawing/2014/main" id="{730663A9-8857-47EF-8C44-00BEB6821FC5}"/>
              </a:ext>
            </a:extLst>
          </p:cNvPr>
          <p:cNvSpPr/>
          <p:nvPr/>
        </p:nvSpPr>
        <p:spPr>
          <a:xfrm rot="10800000" flipH="1" flipV="1">
            <a:off x="1890013" y="1451772"/>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2E47362A-2A74-439B-A799-67984708F6E4}"/>
              </a:ext>
            </a:extLst>
          </p:cNvPr>
          <p:cNvSpPr txBox="1"/>
          <p:nvPr/>
        </p:nvSpPr>
        <p:spPr>
          <a:xfrm>
            <a:off x="2585593" y="430719"/>
            <a:ext cx="3780570" cy="400110"/>
          </a:xfrm>
          <a:prstGeom prst="rect">
            <a:avLst/>
          </a:prstGeom>
          <a:noFill/>
        </p:spPr>
        <p:txBody>
          <a:bodyPr wrap="square" rtlCol="0">
            <a:spAutoFit/>
          </a:bodyPr>
          <a:lstStyle/>
          <a:p>
            <a:r>
              <a:rPr lang="en-US" sz="2000" b="1" kern="1200" cap="all" spc="75" dirty="0">
                <a:solidFill>
                  <a:srgbClr val="651428"/>
                </a:solidFill>
                <a:latin typeface="+mj-lt"/>
                <a:ea typeface="+mj-ea"/>
                <a:cs typeface="+mj-cs"/>
              </a:rPr>
              <a:t>OBJECTIVE</a:t>
            </a:r>
          </a:p>
        </p:txBody>
      </p:sp>
    </p:spTree>
    <p:extLst>
      <p:ext uri="{BB962C8B-B14F-4D97-AF65-F5344CB8AC3E}">
        <p14:creationId xmlns:p14="http://schemas.microsoft.com/office/powerpoint/2010/main" val="91742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B30000"/>
                  </a:solidFill>
                  <a:effectLst/>
                  <a:uLnTx/>
                  <a:uFillTx/>
                  <a:latin typeface="Arial"/>
                  <a:ea typeface="+mj-ea"/>
                  <a:cs typeface="Arial"/>
                  <a:sym typeface="Arial"/>
                </a:rPr>
                <a:t>02</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3780570" cy="400110"/>
          </a:xfrm>
          <a:prstGeom prst="rect">
            <a:avLst/>
          </a:prstGeom>
          <a:noFill/>
        </p:spPr>
        <p:txBody>
          <a:bodyPr wrap="square" rtlCol="0">
            <a:spAutoFit/>
          </a:bodyPr>
          <a:lstStyle/>
          <a:p>
            <a:r>
              <a:rPr lang="en-US" sz="2000" b="1" kern="1200" cap="all" spc="75" dirty="0">
                <a:solidFill>
                  <a:srgbClr val="B30000"/>
                </a:solidFill>
                <a:latin typeface="+mj-lt"/>
                <a:ea typeface="+mj-ea"/>
                <a:cs typeface="+mj-cs"/>
              </a:rPr>
              <a:t>PROJECT OVERVIEW</a:t>
            </a:r>
          </a:p>
        </p:txBody>
      </p:sp>
      <p:sp>
        <p:nvSpPr>
          <p:cNvPr id="2" name="TextBox 1">
            <a:extLst>
              <a:ext uri="{FF2B5EF4-FFF2-40B4-BE49-F238E27FC236}">
                <a16:creationId xmlns:a16="http://schemas.microsoft.com/office/drawing/2014/main" id="{05C7A4E8-49FA-4522-9E8A-8697951CA1A6}"/>
              </a:ext>
            </a:extLst>
          </p:cNvPr>
          <p:cNvSpPr txBox="1"/>
          <p:nvPr/>
        </p:nvSpPr>
        <p:spPr>
          <a:xfrm>
            <a:off x="1651899" y="1067268"/>
            <a:ext cx="5056422" cy="27699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Below illustration shows the approach followed in this project</a:t>
            </a:r>
            <a:endParaRPr kumimoji="0" lang="en-US" sz="12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316;p19">
            <a:extLst>
              <a:ext uri="{FF2B5EF4-FFF2-40B4-BE49-F238E27FC236}">
                <a16:creationId xmlns:a16="http://schemas.microsoft.com/office/drawing/2014/main" id="{AED637E0-F476-4B8E-BC17-9187336199B3}"/>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52D906EC-58DD-45C5-83EB-7F9699D609F0}"/>
              </a:ext>
            </a:extLst>
          </p:cNvPr>
          <p:cNvGrpSpPr/>
          <p:nvPr/>
        </p:nvGrpSpPr>
        <p:grpSpPr>
          <a:xfrm>
            <a:off x="1682237" y="3099191"/>
            <a:ext cx="561502" cy="550328"/>
            <a:chOff x="2224229" y="1852630"/>
            <a:chExt cx="561502" cy="550328"/>
          </a:xfrm>
        </p:grpSpPr>
        <p:sp>
          <p:nvSpPr>
            <p:cNvPr id="4" name="Oval 3">
              <a:extLst>
                <a:ext uri="{FF2B5EF4-FFF2-40B4-BE49-F238E27FC236}">
                  <a16:creationId xmlns:a16="http://schemas.microsoft.com/office/drawing/2014/main" id="{D1ABA4E1-CDFA-459B-A28A-4ACD59B549E8}"/>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3C1503D6-4DD4-4273-9E08-E9EC7C224B8A}"/>
                </a:ext>
              </a:extLst>
            </p:cNvPr>
            <p:cNvGrpSpPr/>
            <p:nvPr/>
          </p:nvGrpSpPr>
          <p:grpSpPr>
            <a:xfrm>
              <a:off x="2390717" y="2022835"/>
              <a:ext cx="228526" cy="223209"/>
              <a:chOff x="8213725" y="3413126"/>
              <a:chExt cx="520700" cy="461963"/>
            </a:xfrm>
            <a:solidFill>
              <a:schemeClr val="bg1"/>
            </a:solidFill>
          </p:grpSpPr>
          <p:sp>
            <p:nvSpPr>
              <p:cNvPr id="37" name="Freeform 118">
                <a:extLst>
                  <a:ext uri="{FF2B5EF4-FFF2-40B4-BE49-F238E27FC236}">
                    <a16:creationId xmlns:a16="http://schemas.microsoft.com/office/drawing/2014/main" id="{0D728262-FA7F-498D-83D2-0A9B452D1F24}"/>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8" name="Freeform 119">
                <a:extLst>
                  <a:ext uri="{FF2B5EF4-FFF2-40B4-BE49-F238E27FC236}">
                    <a16:creationId xmlns:a16="http://schemas.microsoft.com/office/drawing/2014/main" id="{55C3E7E1-464E-4CFC-B3E8-2536233EA45F}"/>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9" name="Freeform 120">
                <a:extLst>
                  <a:ext uri="{FF2B5EF4-FFF2-40B4-BE49-F238E27FC236}">
                    <a16:creationId xmlns:a16="http://schemas.microsoft.com/office/drawing/2014/main" id="{CA4A0889-FFB1-4728-B6AB-64DC28B848CB}"/>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0" name="Freeform 121">
                <a:extLst>
                  <a:ext uri="{FF2B5EF4-FFF2-40B4-BE49-F238E27FC236}">
                    <a16:creationId xmlns:a16="http://schemas.microsoft.com/office/drawing/2014/main" id="{DD0EA24A-4EAF-4898-BC2C-0E4B62244653}"/>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1" name="Freeform 122">
                <a:extLst>
                  <a:ext uri="{FF2B5EF4-FFF2-40B4-BE49-F238E27FC236}">
                    <a16:creationId xmlns:a16="http://schemas.microsoft.com/office/drawing/2014/main" id="{D80B6D40-8A93-46D6-B4A2-363ECE53CFAE}"/>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2" name="Freeform 123">
                <a:extLst>
                  <a:ext uri="{FF2B5EF4-FFF2-40B4-BE49-F238E27FC236}">
                    <a16:creationId xmlns:a16="http://schemas.microsoft.com/office/drawing/2014/main" id="{B2661510-9148-4C53-B375-D7D90B605B61}"/>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3" name="Freeform 124">
                <a:extLst>
                  <a:ext uri="{FF2B5EF4-FFF2-40B4-BE49-F238E27FC236}">
                    <a16:creationId xmlns:a16="http://schemas.microsoft.com/office/drawing/2014/main" id="{1A4CE182-9BD5-494F-8213-978E400401C6}"/>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4" name="Freeform 125">
                <a:extLst>
                  <a:ext uri="{FF2B5EF4-FFF2-40B4-BE49-F238E27FC236}">
                    <a16:creationId xmlns:a16="http://schemas.microsoft.com/office/drawing/2014/main" id="{E7646302-4D6F-4D58-95C5-CD08E5B8B739}"/>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5" name="Freeform 126">
                <a:extLst>
                  <a:ext uri="{FF2B5EF4-FFF2-40B4-BE49-F238E27FC236}">
                    <a16:creationId xmlns:a16="http://schemas.microsoft.com/office/drawing/2014/main" id="{96851D1D-6FDA-4E59-9CE1-19704EE33D57}"/>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6" name="Freeform 127">
                <a:extLst>
                  <a:ext uri="{FF2B5EF4-FFF2-40B4-BE49-F238E27FC236}">
                    <a16:creationId xmlns:a16="http://schemas.microsoft.com/office/drawing/2014/main" id="{69F380A7-2316-4790-9D4A-0B95C55E4EF7}"/>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7" name="Freeform 128">
                <a:extLst>
                  <a:ext uri="{FF2B5EF4-FFF2-40B4-BE49-F238E27FC236}">
                    <a16:creationId xmlns:a16="http://schemas.microsoft.com/office/drawing/2014/main" id="{4171A740-6165-42D3-A7B8-A257F75482FB}"/>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8" name="Freeform 129">
                <a:extLst>
                  <a:ext uri="{FF2B5EF4-FFF2-40B4-BE49-F238E27FC236}">
                    <a16:creationId xmlns:a16="http://schemas.microsoft.com/office/drawing/2014/main" id="{A730C244-9984-438E-BE7F-CEBD31ED947F}"/>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9" name="Freeform 130">
                <a:extLst>
                  <a:ext uri="{FF2B5EF4-FFF2-40B4-BE49-F238E27FC236}">
                    <a16:creationId xmlns:a16="http://schemas.microsoft.com/office/drawing/2014/main" id="{ABAEB6ED-F49C-4BE3-A0D1-5D76E55DECED}"/>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
        <p:nvSpPr>
          <p:cNvPr id="50" name="TextBox 49">
            <a:extLst>
              <a:ext uri="{FF2B5EF4-FFF2-40B4-BE49-F238E27FC236}">
                <a16:creationId xmlns:a16="http://schemas.microsoft.com/office/drawing/2014/main" id="{32D1A066-FC98-4A43-9840-6B920BC27D7C}"/>
              </a:ext>
            </a:extLst>
          </p:cNvPr>
          <p:cNvSpPr txBox="1"/>
          <p:nvPr/>
        </p:nvSpPr>
        <p:spPr>
          <a:xfrm>
            <a:off x="1334528" y="2517962"/>
            <a:ext cx="1710884" cy="6001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The dataset is obtained from Kaggle.com as an .sqlite file</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9" name="Group 8">
            <a:extLst>
              <a:ext uri="{FF2B5EF4-FFF2-40B4-BE49-F238E27FC236}">
                <a16:creationId xmlns:a16="http://schemas.microsoft.com/office/drawing/2014/main" id="{2CFC3FE4-875F-4427-BF68-F84EB8C4EF26}"/>
              </a:ext>
            </a:extLst>
          </p:cNvPr>
          <p:cNvGrpSpPr/>
          <p:nvPr/>
        </p:nvGrpSpPr>
        <p:grpSpPr>
          <a:xfrm>
            <a:off x="3081891" y="4335780"/>
            <a:ext cx="561502" cy="550328"/>
            <a:chOff x="3081891" y="4335780"/>
            <a:chExt cx="561502" cy="550328"/>
          </a:xfrm>
        </p:grpSpPr>
        <p:sp>
          <p:nvSpPr>
            <p:cNvPr id="52" name="Oval 51">
              <a:extLst>
                <a:ext uri="{FF2B5EF4-FFF2-40B4-BE49-F238E27FC236}">
                  <a16:creationId xmlns:a16="http://schemas.microsoft.com/office/drawing/2014/main" id="{B861AECC-25B6-495D-8F79-B60BBA9C37BF}"/>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30">
              <a:extLst>
                <a:ext uri="{FF2B5EF4-FFF2-40B4-BE49-F238E27FC236}">
                  <a16:creationId xmlns:a16="http://schemas.microsoft.com/office/drawing/2014/main" id="{AC02B84C-8358-45F3-8A5F-E1472A37E767}"/>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sp>
          <p:nvSpPr>
            <p:cNvPr id="71" name="Freeform 47">
              <a:extLst>
                <a:ext uri="{FF2B5EF4-FFF2-40B4-BE49-F238E27FC236}">
                  <a16:creationId xmlns:a16="http://schemas.microsoft.com/office/drawing/2014/main" id="{AB1C06B0-6E68-4F18-8F56-D9B67BD753C7}"/>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sp>
        <p:nvSpPr>
          <p:cNvPr id="72" name="TextBox 71">
            <a:extLst>
              <a:ext uri="{FF2B5EF4-FFF2-40B4-BE49-F238E27FC236}">
                <a16:creationId xmlns:a16="http://schemas.microsoft.com/office/drawing/2014/main" id="{2DBD55E6-C3CD-4241-9B7E-0FC3E34A9007}"/>
              </a:ext>
            </a:extLst>
          </p:cNvPr>
          <p:cNvSpPr txBox="1"/>
          <p:nvPr/>
        </p:nvSpPr>
        <p:spPr>
          <a:xfrm>
            <a:off x="1462570" y="4341294"/>
            <a:ext cx="1582841" cy="6001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Did exploratory data analysis to check any data issues</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1C857640-EEDC-4C17-A081-63222B1F9FCA}"/>
              </a:ext>
            </a:extLst>
          </p:cNvPr>
          <p:cNvSpPr txBox="1"/>
          <p:nvPr/>
        </p:nvSpPr>
        <p:spPr>
          <a:xfrm>
            <a:off x="2435554" y="1669513"/>
            <a:ext cx="1456616" cy="6001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Preprocess data to build document term matrix</a:t>
            </a:r>
          </a:p>
        </p:txBody>
      </p:sp>
      <p:grpSp>
        <p:nvGrpSpPr>
          <p:cNvPr id="11" name="Group 10">
            <a:extLst>
              <a:ext uri="{FF2B5EF4-FFF2-40B4-BE49-F238E27FC236}">
                <a16:creationId xmlns:a16="http://schemas.microsoft.com/office/drawing/2014/main" id="{E24F129C-029A-4BC9-A402-7428C9F740A9}"/>
              </a:ext>
            </a:extLst>
          </p:cNvPr>
          <p:cNvGrpSpPr/>
          <p:nvPr/>
        </p:nvGrpSpPr>
        <p:grpSpPr>
          <a:xfrm>
            <a:off x="3603889" y="2133624"/>
            <a:ext cx="561502" cy="550328"/>
            <a:chOff x="3603889" y="2133624"/>
            <a:chExt cx="561502" cy="550328"/>
          </a:xfrm>
        </p:grpSpPr>
        <p:sp>
          <p:nvSpPr>
            <p:cNvPr id="73" name="Oval 72">
              <a:extLst>
                <a:ext uri="{FF2B5EF4-FFF2-40B4-BE49-F238E27FC236}">
                  <a16:creationId xmlns:a16="http://schemas.microsoft.com/office/drawing/2014/main" id="{2CE879C6-0B57-47D1-A0E1-1D75EF59FCE1}"/>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AD83A290-1EA4-4502-B246-FAAD7579A26B}"/>
                </a:ext>
              </a:extLst>
            </p:cNvPr>
            <p:cNvGrpSpPr/>
            <p:nvPr/>
          </p:nvGrpSpPr>
          <p:grpSpPr>
            <a:xfrm>
              <a:off x="3746106" y="2241022"/>
              <a:ext cx="265438" cy="312684"/>
              <a:chOff x="466725" y="2428875"/>
              <a:chExt cx="285750" cy="358775"/>
            </a:xfrm>
            <a:solidFill>
              <a:schemeClr val="bg1"/>
            </a:solidFill>
          </p:grpSpPr>
          <p:sp>
            <p:nvSpPr>
              <p:cNvPr id="87" name="Freeform 60">
                <a:extLst>
                  <a:ext uri="{FF2B5EF4-FFF2-40B4-BE49-F238E27FC236}">
                    <a16:creationId xmlns:a16="http://schemas.microsoft.com/office/drawing/2014/main" id="{2BAB0F7C-5650-433A-84FC-FB5C9F8D2916}"/>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8" name="Freeform 61">
                <a:extLst>
                  <a:ext uri="{FF2B5EF4-FFF2-40B4-BE49-F238E27FC236}">
                    <a16:creationId xmlns:a16="http://schemas.microsoft.com/office/drawing/2014/main" id="{D2E737CF-CC59-4767-A81B-4C6596EFCDF4}"/>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9" name="Freeform 62">
                <a:extLst>
                  <a:ext uri="{FF2B5EF4-FFF2-40B4-BE49-F238E27FC236}">
                    <a16:creationId xmlns:a16="http://schemas.microsoft.com/office/drawing/2014/main" id="{45CB6C80-41CD-4E33-8B4E-FA1A39695724}"/>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90" name="Freeform 63">
                <a:extLst>
                  <a:ext uri="{FF2B5EF4-FFF2-40B4-BE49-F238E27FC236}">
                    <a16:creationId xmlns:a16="http://schemas.microsoft.com/office/drawing/2014/main" id="{E26A3A1E-A01B-401C-81B8-96CA92142816}"/>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91" name="Freeform 64">
                <a:extLst>
                  <a:ext uri="{FF2B5EF4-FFF2-40B4-BE49-F238E27FC236}">
                    <a16:creationId xmlns:a16="http://schemas.microsoft.com/office/drawing/2014/main" id="{8B8A302E-A635-40EA-82FF-47B5945F3538}"/>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12" name="Group 11">
            <a:extLst>
              <a:ext uri="{FF2B5EF4-FFF2-40B4-BE49-F238E27FC236}">
                <a16:creationId xmlns:a16="http://schemas.microsoft.com/office/drawing/2014/main" id="{DDC994B6-D14E-4FEF-8C93-50B999BAB6FB}"/>
              </a:ext>
            </a:extLst>
          </p:cNvPr>
          <p:cNvGrpSpPr/>
          <p:nvPr/>
        </p:nvGrpSpPr>
        <p:grpSpPr>
          <a:xfrm>
            <a:off x="4614394" y="2738464"/>
            <a:ext cx="561502" cy="550328"/>
            <a:chOff x="4614394" y="2738464"/>
            <a:chExt cx="561502" cy="550328"/>
          </a:xfrm>
        </p:grpSpPr>
        <p:sp>
          <p:nvSpPr>
            <p:cNvPr id="92" name="Oval 91">
              <a:extLst>
                <a:ext uri="{FF2B5EF4-FFF2-40B4-BE49-F238E27FC236}">
                  <a16:creationId xmlns:a16="http://schemas.microsoft.com/office/drawing/2014/main" id="{99460566-F3E1-4CE0-990F-EF500822493D}"/>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1B5BF14C-9FD2-4EB0-BCF0-5FA06D83EBAA}"/>
                </a:ext>
              </a:extLst>
            </p:cNvPr>
            <p:cNvGrpSpPr/>
            <p:nvPr/>
          </p:nvGrpSpPr>
          <p:grpSpPr>
            <a:xfrm>
              <a:off x="4750914" y="2887421"/>
              <a:ext cx="288462" cy="274780"/>
              <a:chOff x="8116888" y="3322638"/>
              <a:chExt cx="530225" cy="554038"/>
            </a:xfrm>
            <a:solidFill>
              <a:schemeClr val="bg1"/>
            </a:solidFill>
          </p:grpSpPr>
          <p:sp>
            <p:nvSpPr>
              <p:cNvPr id="105" name="Freeform 223">
                <a:extLst>
                  <a:ext uri="{FF2B5EF4-FFF2-40B4-BE49-F238E27FC236}">
                    <a16:creationId xmlns:a16="http://schemas.microsoft.com/office/drawing/2014/main" id="{09054FBF-853F-4455-A5F1-228C6D2F42F1}"/>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06" name="Freeform 224">
                <a:extLst>
                  <a:ext uri="{FF2B5EF4-FFF2-40B4-BE49-F238E27FC236}">
                    <a16:creationId xmlns:a16="http://schemas.microsoft.com/office/drawing/2014/main" id="{85CF3AA9-2542-457A-8795-811ED8B3A28E}"/>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07" name="Freeform 225">
                <a:extLst>
                  <a:ext uri="{FF2B5EF4-FFF2-40B4-BE49-F238E27FC236}">
                    <a16:creationId xmlns:a16="http://schemas.microsoft.com/office/drawing/2014/main" id="{CE003B9A-2469-4978-A77D-52425E51C551}"/>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08" name="Freeform 226">
                <a:extLst>
                  <a:ext uri="{FF2B5EF4-FFF2-40B4-BE49-F238E27FC236}">
                    <a16:creationId xmlns:a16="http://schemas.microsoft.com/office/drawing/2014/main" id="{CA0E99D8-22C4-4D27-B9D3-C11C3190023F}"/>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09" name="Freeform 227">
                <a:extLst>
                  <a:ext uri="{FF2B5EF4-FFF2-40B4-BE49-F238E27FC236}">
                    <a16:creationId xmlns:a16="http://schemas.microsoft.com/office/drawing/2014/main" id="{D1B1E117-6741-4868-AF3B-639268DAEC30}"/>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10" name="Freeform 228">
                <a:extLst>
                  <a:ext uri="{FF2B5EF4-FFF2-40B4-BE49-F238E27FC236}">
                    <a16:creationId xmlns:a16="http://schemas.microsoft.com/office/drawing/2014/main" id="{E344820E-6977-452B-B609-680F8EFBF2C6}"/>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11" name="Freeform 229">
                <a:extLst>
                  <a:ext uri="{FF2B5EF4-FFF2-40B4-BE49-F238E27FC236}">
                    <a16:creationId xmlns:a16="http://schemas.microsoft.com/office/drawing/2014/main" id="{176A0AF8-B4DF-4DE3-A071-58F4920049E1}"/>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
        <p:nvSpPr>
          <p:cNvPr id="112" name="TextBox 111">
            <a:extLst>
              <a:ext uri="{FF2B5EF4-FFF2-40B4-BE49-F238E27FC236}">
                <a16:creationId xmlns:a16="http://schemas.microsoft.com/office/drawing/2014/main" id="{9262F57E-5335-42EA-B389-EE9A7BEC75D7}"/>
              </a:ext>
            </a:extLst>
          </p:cNvPr>
          <p:cNvSpPr txBox="1"/>
          <p:nvPr/>
        </p:nvSpPr>
        <p:spPr>
          <a:xfrm>
            <a:off x="3843692" y="3313983"/>
            <a:ext cx="1456615" cy="6001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Choose a sentiment lexicon to predict sentiments</a:t>
            </a:r>
          </a:p>
        </p:txBody>
      </p:sp>
      <p:sp>
        <p:nvSpPr>
          <p:cNvPr id="114" name="TextBox 113">
            <a:extLst>
              <a:ext uri="{FF2B5EF4-FFF2-40B4-BE49-F238E27FC236}">
                <a16:creationId xmlns:a16="http://schemas.microsoft.com/office/drawing/2014/main" id="{294EE1AD-AB7B-4AD4-873A-0BF658F2139D}"/>
              </a:ext>
            </a:extLst>
          </p:cNvPr>
          <p:cNvSpPr txBox="1"/>
          <p:nvPr/>
        </p:nvSpPr>
        <p:spPr>
          <a:xfrm>
            <a:off x="6015714" y="1314871"/>
            <a:ext cx="1454918" cy="43088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Analyze the overall sentiment of reviews</a:t>
            </a:r>
          </a:p>
        </p:txBody>
      </p:sp>
      <p:grpSp>
        <p:nvGrpSpPr>
          <p:cNvPr id="13" name="Group 12">
            <a:extLst>
              <a:ext uri="{FF2B5EF4-FFF2-40B4-BE49-F238E27FC236}">
                <a16:creationId xmlns:a16="http://schemas.microsoft.com/office/drawing/2014/main" id="{85A5421A-1870-40D6-AC3D-59814D453F01}"/>
              </a:ext>
            </a:extLst>
          </p:cNvPr>
          <p:cNvGrpSpPr/>
          <p:nvPr/>
        </p:nvGrpSpPr>
        <p:grpSpPr>
          <a:xfrm>
            <a:off x="5836502" y="1864851"/>
            <a:ext cx="561502" cy="550328"/>
            <a:chOff x="5836502" y="1864851"/>
            <a:chExt cx="561502" cy="550328"/>
          </a:xfrm>
        </p:grpSpPr>
        <p:sp>
          <p:nvSpPr>
            <p:cNvPr id="113" name="Oval 112">
              <a:extLst>
                <a:ext uri="{FF2B5EF4-FFF2-40B4-BE49-F238E27FC236}">
                  <a16:creationId xmlns:a16="http://schemas.microsoft.com/office/drawing/2014/main" id="{154E5A27-E747-44E2-AC53-C241E545AFA1}"/>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622E42C7-4C9C-4168-AED2-066EF6166142}"/>
                </a:ext>
              </a:extLst>
            </p:cNvPr>
            <p:cNvGrpSpPr/>
            <p:nvPr/>
          </p:nvGrpSpPr>
          <p:grpSpPr>
            <a:xfrm>
              <a:off x="5944865" y="2031681"/>
              <a:ext cx="344776" cy="266023"/>
              <a:chOff x="4319588" y="5218113"/>
              <a:chExt cx="514350" cy="457200"/>
            </a:xfrm>
            <a:solidFill>
              <a:schemeClr val="bg1"/>
            </a:solidFill>
          </p:grpSpPr>
          <p:sp>
            <p:nvSpPr>
              <p:cNvPr id="116" name="Freeform 266">
                <a:extLst>
                  <a:ext uri="{FF2B5EF4-FFF2-40B4-BE49-F238E27FC236}">
                    <a16:creationId xmlns:a16="http://schemas.microsoft.com/office/drawing/2014/main" id="{D076609A-BBBE-4428-B4DC-AB911799D960}"/>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17" name="Freeform 267">
                <a:extLst>
                  <a:ext uri="{FF2B5EF4-FFF2-40B4-BE49-F238E27FC236}">
                    <a16:creationId xmlns:a16="http://schemas.microsoft.com/office/drawing/2014/main" id="{C308BD43-6DB5-4D12-865D-12ABDE4DC752}"/>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18" name="Group 17">
            <a:extLst>
              <a:ext uri="{FF2B5EF4-FFF2-40B4-BE49-F238E27FC236}">
                <a16:creationId xmlns:a16="http://schemas.microsoft.com/office/drawing/2014/main" id="{92400EBC-84D0-4A62-A680-C03736223321}"/>
              </a:ext>
            </a:extLst>
          </p:cNvPr>
          <p:cNvGrpSpPr/>
          <p:nvPr/>
        </p:nvGrpSpPr>
        <p:grpSpPr>
          <a:xfrm>
            <a:off x="7375265" y="2439882"/>
            <a:ext cx="561502" cy="550328"/>
            <a:chOff x="7375265" y="2439882"/>
            <a:chExt cx="561502" cy="550328"/>
          </a:xfrm>
        </p:grpSpPr>
        <p:sp>
          <p:nvSpPr>
            <p:cNvPr id="118" name="Oval 117">
              <a:extLst>
                <a:ext uri="{FF2B5EF4-FFF2-40B4-BE49-F238E27FC236}">
                  <a16:creationId xmlns:a16="http://schemas.microsoft.com/office/drawing/2014/main" id="{1F057A64-421A-455B-8F52-B063DB3B2D96}"/>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F3759BBA-DC97-493D-91B5-80942139748B}"/>
                </a:ext>
              </a:extLst>
            </p:cNvPr>
            <p:cNvGrpSpPr/>
            <p:nvPr/>
          </p:nvGrpSpPr>
          <p:grpSpPr>
            <a:xfrm>
              <a:off x="7497728" y="2561548"/>
              <a:ext cx="357620" cy="314324"/>
              <a:chOff x="8213725" y="5172076"/>
              <a:chExt cx="573088" cy="517525"/>
            </a:xfrm>
            <a:solidFill>
              <a:schemeClr val="bg1"/>
            </a:solidFill>
          </p:grpSpPr>
          <p:sp>
            <p:nvSpPr>
              <p:cNvPr id="120" name="Freeform 338">
                <a:extLst>
                  <a:ext uri="{FF2B5EF4-FFF2-40B4-BE49-F238E27FC236}">
                    <a16:creationId xmlns:a16="http://schemas.microsoft.com/office/drawing/2014/main" id="{2B1F3C84-61FC-4341-B087-1A648BF7EB9A}"/>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121" name="Freeform 339">
                <a:extLst>
                  <a:ext uri="{FF2B5EF4-FFF2-40B4-BE49-F238E27FC236}">
                    <a16:creationId xmlns:a16="http://schemas.microsoft.com/office/drawing/2014/main" id="{E4CA0FC4-5DA6-4991-82C5-C7D3E2ED6497}"/>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
        <p:nvSpPr>
          <p:cNvPr id="122" name="TextBox 121">
            <a:extLst>
              <a:ext uri="{FF2B5EF4-FFF2-40B4-BE49-F238E27FC236}">
                <a16:creationId xmlns:a16="http://schemas.microsoft.com/office/drawing/2014/main" id="{7F254138-3BFA-4EDB-8E05-48898DA45B00}"/>
              </a:ext>
            </a:extLst>
          </p:cNvPr>
          <p:cNvSpPr txBox="1"/>
          <p:nvPr/>
        </p:nvSpPr>
        <p:spPr>
          <a:xfrm>
            <a:off x="7608544" y="2997538"/>
            <a:ext cx="1312183" cy="43088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Final insights and conclusion</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4" name="Group 13">
            <a:extLst>
              <a:ext uri="{FF2B5EF4-FFF2-40B4-BE49-F238E27FC236}">
                <a16:creationId xmlns:a16="http://schemas.microsoft.com/office/drawing/2014/main" id="{FCA06EB8-D770-4F14-BD6A-5B1048A60B7F}"/>
              </a:ext>
            </a:extLst>
          </p:cNvPr>
          <p:cNvGrpSpPr/>
          <p:nvPr/>
        </p:nvGrpSpPr>
        <p:grpSpPr>
          <a:xfrm>
            <a:off x="5835438" y="3146825"/>
            <a:ext cx="561502" cy="550328"/>
            <a:chOff x="5835438" y="3146825"/>
            <a:chExt cx="561502" cy="550328"/>
          </a:xfrm>
        </p:grpSpPr>
        <p:sp>
          <p:nvSpPr>
            <p:cNvPr id="59" name="Oval 58">
              <a:extLst>
                <a:ext uri="{FF2B5EF4-FFF2-40B4-BE49-F238E27FC236}">
                  <a16:creationId xmlns:a16="http://schemas.microsoft.com/office/drawing/2014/main" id="{0C32C948-7061-41FC-AD06-586AD90F9971}"/>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42">
              <a:extLst>
                <a:ext uri="{FF2B5EF4-FFF2-40B4-BE49-F238E27FC236}">
                  <a16:creationId xmlns:a16="http://schemas.microsoft.com/office/drawing/2014/main" id="{CCC94FC6-5E80-4983-A8EC-701B02460ACD}"/>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sp>
        <p:nvSpPr>
          <p:cNvPr id="61" name="TextBox 60">
            <a:extLst>
              <a:ext uri="{FF2B5EF4-FFF2-40B4-BE49-F238E27FC236}">
                <a16:creationId xmlns:a16="http://schemas.microsoft.com/office/drawing/2014/main" id="{DEB1F3B4-D5DD-4EE6-9449-CE9C1FBCF802}"/>
              </a:ext>
            </a:extLst>
          </p:cNvPr>
          <p:cNvSpPr txBox="1"/>
          <p:nvPr/>
        </p:nvSpPr>
        <p:spPr>
          <a:xfrm>
            <a:off x="4702042" y="3759567"/>
            <a:ext cx="1456615" cy="6001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Diving train and test data for sentiment prediction </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17" name="Group 16">
            <a:extLst>
              <a:ext uri="{FF2B5EF4-FFF2-40B4-BE49-F238E27FC236}">
                <a16:creationId xmlns:a16="http://schemas.microsoft.com/office/drawing/2014/main" id="{A9A63F40-4E6B-4F0F-AE51-EFB81B628BAB}"/>
              </a:ext>
            </a:extLst>
          </p:cNvPr>
          <p:cNvGrpSpPr/>
          <p:nvPr/>
        </p:nvGrpSpPr>
        <p:grpSpPr>
          <a:xfrm>
            <a:off x="6446635" y="3934040"/>
            <a:ext cx="561502" cy="550328"/>
            <a:chOff x="6446635" y="3934040"/>
            <a:chExt cx="561502" cy="550328"/>
          </a:xfrm>
        </p:grpSpPr>
        <p:sp>
          <p:nvSpPr>
            <p:cNvPr id="62" name="Oval 61">
              <a:extLst>
                <a:ext uri="{FF2B5EF4-FFF2-40B4-BE49-F238E27FC236}">
                  <a16:creationId xmlns:a16="http://schemas.microsoft.com/office/drawing/2014/main" id="{C7A6C709-DED9-4A75-883B-71947E130B69}"/>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29C50A6-DACA-4B44-8891-48929FFCB5B5}"/>
                </a:ext>
              </a:extLst>
            </p:cNvPr>
            <p:cNvGrpSpPr/>
            <p:nvPr/>
          </p:nvGrpSpPr>
          <p:grpSpPr>
            <a:xfrm>
              <a:off x="6599128" y="4072538"/>
              <a:ext cx="266278" cy="263242"/>
              <a:chOff x="1879600" y="2852738"/>
              <a:chExt cx="661987" cy="622300"/>
            </a:xfrm>
            <a:solidFill>
              <a:schemeClr val="bg1"/>
            </a:solidFill>
          </p:grpSpPr>
          <p:sp>
            <p:nvSpPr>
              <p:cNvPr id="68" name="Freeform 5">
                <a:extLst>
                  <a:ext uri="{FF2B5EF4-FFF2-40B4-BE49-F238E27FC236}">
                    <a16:creationId xmlns:a16="http://schemas.microsoft.com/office/drawing/2014/main" id="{985CD363-D705-43BB-94A2-5C63AEF5C078}"/>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9" name="Freeform 6">
                <a:extLst>
                  <a:ext uri="{FF2B5EF4-FFF2-40B4-BE49-F238E27FC236}">
                    <a16:creationId xmlns:a16="http://schemas.microsoft.com/office/drawing/2014/main" id="{8896496E-ABA9-4B10-A28D-82F6ABD63363}"/>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0" name="Freeform 7">
                <a:extLst>
                  <a:ext uri="{FF2B5EF4-FFF2-40B4-BE49-F238E27FC236}">
                    <a16:creationId xmlns:a16="http://schemas.microsoft.com/office/drawing/2014/main" id="{AA5A0F90-BDF2-4BD2-8032-DC4391BE063F}"/>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sp>
        <p:nvSpPr>
          <p:cNvPr id="75" name="TextBox 74">
            <a:extLst>
              <a:ext uri="{FF2B5EF4-FFF2-40B4-BE49-F238E27FC236}">
                <a16:creationId xmlns:a16="http://schemas.microsoft.com/office/drawing/2014/main" id="{E22689E3-6974-4AE3-8224-5CEBB9B83096}"/>
              </a:ext>
            </a:extLst>
          </p:cNvPr>
          <p:cNvSpPr txBox="1"/>
          <p:nvPr/>
        </p:nvSpPr>
        <p:spPr>
          <a:xfrm>
            <a:off x="7076634" y="3898033"/>
            <a:ext cx="1737279" cy="6001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Checking the accuracy of sentiment  prediction models</a:t>
            </a:r>
          </a:p>
        </p:txBody>
      </p:sp>
    </p:spTree>
    <p:extLst>
      <p:ext uri="{BB962C8B-B14F-4D97-AF65-F5344CB8AC3E}">
        <p14:creationId xmlns:p14="http://schemas.microsoft.com/office/powerpoint/2010/main" val="295344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9"/>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03</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37805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kern="1200" cap="all" spc="75" dirty="0">
                <a:solidFill>
                  <a:srgbClr val="651428"/>
                </a:solidFill>
                <a:ea typeface="+mj-ea"/>
              </a:rPr>
              <a:t>DATA ANALYSIS</a:t>
            </a:r>
          </a:p>
        </p:txBody>
      </p:sp>
      <p:sp>
        <p:nvSpPr>
          <p:cNvPr id="3" name="TextBox 2">
            <a:extLst>
              <a:ext uri="{FF2B5EF4-FFF2-40B4-BE49-F238E27FC236}">
                <a16:creationId xmlns:a16="http://schemas.microsoft.com/office/drawing/2014/main" id="{98715517-99F7-4224-8ADD-AD97E87D9FA3}"/>
              </a:ext>
            </a:extLst>
          </p:cNvPr>
          <p:cNvSpPr txBox="1"/>
          <p:nvPr/>
        </p:nvSpPr>
        <p:spPr>
          <a:xfrm>
            <a:off x="1668832" y="4678156"/>
            <a:ext cx="5529710" cy="276999"/>
          </a:xfrm>
          <a:prstGeom prst="rect">
            <a:avLst/>
          </a:prstGeom>
          <a:noFill/>
        </p:spPr>
        <p:txBody>
          <a:bodyPr wrap="square" rtlCol="0">
            <a:spAutoFit/>
          </a:bodyPr>
          <a:lstStyle/>
          <a:p>
            <a:r>
              <a:rPr lang="en-US" sz="1200" dirty="0"/>
              <a:t>Source: </a:t>
            </a:r>
            <a:r>
              <a:rPr lang="en-US" sz="1200" dirty="0">
                <a:hlinkClick r:id="rId3"/>
              </a:rPr>
              <a:t>https://www.kaggle.com/snap/amazon-fine-food-reviews</a:t>
            </a:r>
            <a:r>
              <a:rPr lang="en-US" sz="1200" dirty="0"/>
              <a:t> </a:t>
            </a:r>
          </a:p>
        </p:txBody>
      </p:sp>
      <p:pic>
        <p:nvPicPr>
          <p:cNvPr id="5" name="Picture 4" descr="Graphical user interface, website&#10;&#10;Description automatically generated">
            <a:extLst>
              <a:ext uri="{FF2B5EF4-FFF2-40B4-BE49-F238E27FC236}">
                <a16:creationId xmlns:a16="http://schemas.microsoft.com/office/drawing/2014/main" id="{154EB729-8AD7-4263-9045-97FB6DE7DCC8}"/>
              </a:ext>
            </a:extLst>
          </p:cNvPr>
          <p:cNvPicPr>
            <a:picLocks noChangeAspect="1"/>
          </p:cNvPicPr>
          <p:nvPr/>
        </p:nvPicPr>
        <p:blipFill>
          <a:blip r:embed="rId4"/>
          <a:stretch>
            <a:fillRect/>
          </a:stretch>
        </p:blipFill>
        <p:spPr>
          <a:xfrm>
            <a:off x="1718382" y="1270236"/>
            <a:ext cx="3070362" cy="1198986"/>
          </a:xfrm>
          <a:prstGeom prst="rect">
            <a:avLst/>
          </a:prstGeom>
          <a:ln>
            <a:solidFill>
              <a:schemeClr val="tx1"/>
            </a:solidFill>
          </a:ln>
        </p:spPr>
      </p:pic>
      <p:pic>
        <p:nvPicPr>
          <p:cNvPr id="9" name="Picture 8" descr="Table&#10;&#10;Description automatically generated with medium confidence">
            <a:extLst>
              <a:ext uri="{FF2B5EF4-FFF2-40B4-BE49-F238E27FC236}">
                <a16:creationId xmlns:a16="http://schemas.microsoft.com/office/drawing/2014/main" id="{779F00E7-6863-4731-AE68-D417E6F8D5D0}"/>
              </a:ext>
            </a:extLst>
          </p:cNvPr>
          <p:cNvPicPr>
            <a:picLocks noChangeAspect="1"/>
          </p:cNvPicPr>
          <p:nvPr/>
        </p:nvPicPr>
        <p:blipFill rotWithShape="1">
          <a:blip r:embed="rId5"/>
          <a:srcRect r="10809"/>
          <a:stretch/>
        </p:blipFill>
        <p:spPr>
          <a:xfrm>
            <a:off x="1865958" y="2171347"/>
            <a:ext cx="2817168" cy="747981"/>
          </a:xfrm>
          <a:prstGeom prst="rect">
            <a:avLst/>
          </a:prstGeom>
          <a:ln>
            <a:solidFill>
              <a:schemeClr val="tx1"/>
            </a:solidFill>
          </a:ln>
        </p:spPr>
      </p:pic>
      <p:pic>
        <p:nvPicPr>
          <p:cNvPr id="12" name="Picture 11" descr="Background pattern&#10;&#10;Description automatically generated with medium confidence">
            <a:extLst>
              <a:ext uri="{FF2B5EF4-FFF2-40B4-BE49-F238E27FC236}">
                <a16:creationId xmlns:a16="http://schemas.microsoft.com/office/drawing/2014/main" id="{5F84FBF4-2EE4-422A-9C96-6CC4F32963AC}"/>
              </a:ext>
            </a:extLst>
          </p:cNvPr>
          <p:cNvPicPr>
            <a:picLocks noChangeAspect="1"/>
          </p:cNvPicPr>
          <p:nvPr/>
        </p:nvPicPr>
        <p:blipFill>
          <a:blip r:embed="rId6"/>
          <a:stretch>
            <a:fillRect/>
          </a:stretch>
        </p:blipFill>
        <p:spPr>
          <a:xfrm>
            <a:off x="2070137" y="2464918"/>
            <a:ext cx="2501864" cy="659823"/>
          </a:xfrm>
          <a:prstGeom prst="rect">
            <a:avLst/>
          </a:prstGeom>
          <a:ln>
            <a:solidFill>
              <a:schemeClr val="tx1"/>
            </a:solidFill>
          </a:ln>
        </p:spPr>
      </p:pic>
      <p:pic>
        <p:nvPicPr>
          <p:cNvPr id="14" name="Picture 13" descr="Text&#10;&#10;Description automatically generated">
            <a:extLst>
              <a:ext uri="{FF2B5EF4-FFF2-40B4-BE49-F238E27FC236}">
                <a16:creationId xmlns:a16="http://schemas.microsoft.com/office/drawing/2014/main" id="{D6D7DF44-DE5D-4EB8-8734-C1F6E0A0BA7C}"/>
              </a:ext>
            </a:extLst>
          </p:cNvPr>
          <p:cNvPicPr>
            <a:picLocks noChangeAspect="1"/>
          </p:cNvPicPr>
          <p:nvPr/>
        </p:nvPicPr>
        <p:blipFill>
          <a:blip r:embed="rId7"/>
          <a:stretch>
            <a:fillRect/>
          </a:stretch>
        </p:blipFill>
        <p:spPr>
          <a:xfrm>
            <a:off x="2227928" y="2736189"/>
            <a:ext cx="2205759" cy="553857"/>
          </a:xfrm>
          <a:prstGeom prst="rect">
            <a:avLst/>
          </a:prstGeom>
          <a:ln>
            <a:solidFill>
              <a:schemeClr val="tx1"/>
            </a:solidFill>
          </a:ln>
        </p:spPr>
      </p:pic>
      <p:sp>
        <p:nvSpPr>
          <p:cNvPr id="16" name="TextBox 15">
            <a:extLst>
              <a:ext uri="{FF2B5EF4-FFF2-40B4-BE49-F238E27FC236}">
                <a16:creationId xmlns:a16="http://schemas.microsoft.com/office/drawing/2014/main" id="{7D2789DF-CE6A-4423-A682-2F7C7671700D}"/>
              </a:ext>
            </a:extLst>
          </p:cNvPr>
          <p:cNvSpPr txBox="1"/>
          <p:nvPr/>
        </p:nvSpPr>
        <p:spPr>
          <a:xfrm>
            <a:off x="1803404" y="3619793"/>
            <a:ext cx="2390998" cy="646331"/>
          </a:xfrm>
          <a:prstGeom prst="rect">
            <a:avLst/>
          </a:prstGeom>
          <a:noFill/>
        </p:spPr>
        <p:txBody>
          <a:bodyPr wrap="square" rtlCol="0">
            <a:spAutoFit/>
          </a:bodyPr>
          <a:lstStyle/>
          <a:p>
            <a:r>
              <a:rPr lang="en-US" sz="1200" dirty="0">
                <a:solidFill>
                  <a:schemeClr val="accent1">
                    <a:lumMod val="75000"/>
                  </a:schemeClr>
                </a:solidFill>
              </a:rPr>
              <a:t>Original Dimension of Data</a:t>
            </a:r>
          </a:p>
          <a:p>
            <a:r>
              <a:rPr lang="en-US" sz="1200" dirty="0">
                <a:solidFill>
                  <a:srgbClr val="3A241E"/>
                </a:solidFill>
                <a:latin typeface="+mj-lt"/>
              </a:rPr>
              <a:t>~ </a:t>
            </a:r>
            <a:r>
              <a:rPr lang="en-US" sz="1200" b="1" dirty="0">
                <a:solidFill>
                  <a:srgbClr val="3A241E"/>
                </a:solidFill>
                <a:latin typeface="+mj-lt"/>
              </a:rPr>
              <a:t>500,000  </a:t>
            </a:r>
            <a:r>
              <a:rPr lang="en-US" sz="1200" dirty="0">
                <a:solidFill>
                  <a:srgbClr val="3A241E"/>
                </a:solidFill>
                <a:latin typeface="+mj-lt"/>
              </a:rPr>
              <a:t>observations (rows)</a:t>
            </a:r>
          </a:p>
          <a:p>
            <a:r>
              <a:rPr lang="en-US" sz="1200" b="1" dirty="0">
                <a:solidFill>
                  <a:srgbClr val="3A241E"/>
                </a:solidFill>
                <a:latin typeface="+mj-lt"/>
              </a:rPr>
              <a:t>   10 </a:t>
            </a:r>
            <a:r>
              <a:rPr lang="en-US" sz="1200" dirty="0">
                <a:solidFill>
                  <a:srgbClr val="3A241E"/>
                </a:solidFill>
                <a:latin typeface="+mj-lt"/>
              </a:rPr>
              <a:t>attributes (columns)</a:t>
            </a:r>
          </a:p>
        </p:txBody>
      </p:sp>
      <p:sp>
        <p:nvSpPr>
          <p:cNvPr id="19" name="Half Frame 18">
            <a:extLst>
              <a:ext uri="{FF2B5EF4-FFF2-40B4-BE49-F238E27FC236}">
                <a16:creationId xmlns:a16="http://schemas.microsoft.com/office/drawing/2014/main" id="{539BA28B-88EA-4BB3-BDA5-19934CA2CAB9}"/>
              </a:ext>
            </a:extLst>
          </p:cNvPr>
          <p:cNvSpPr/>
          <p:nvPr/>
        </p:nvSpPr>
        <p:spPr>
          <a:xfrm flipH="1" flipV="1">
            <a:off x="8197208" y="3905305"/>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lf Frame 20">
            <a:extLst>
              <a:ext uri="{FF2B5EF4-FFF2-40B4-BE49-F238E27FC236}">
                <a16:creationId xmlns:a16="http://schemas.microsoft.com/office/drawing/2014/main" id="{646C9E19-CD27-4606-B710-47ABFAE859FC}"/>
              </a:ext>
            </a:extLst>
          </p:cNvPr>
          <p:cNvSpPr/>
          <p:nvPr/>
        </p:nvSpPr>
        <p:spPr>
          <a:xfrm rot="10800000" flipH="1" flipV="1">
            <a:off x="5123898" y="1255620"/>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7350DB29-7155-48D8-9EA2-AB70CAB8D587}"/>
              </a:ext>
            </a:extLst>
          </p:cNvPr>
          <p:cNvSpPr txBox="1"/>
          <p:nvPr/>
        </p:nvSpPr>
        <p:spPr>
          <a:xfrm>
            <a:off x="5307134" y="1388626"/>
            <a:ext cx="3388324" cy="2893100"/>
          </a:xfrm>
          <a:prstGeom prst="rect">
            <a:avLst/>
          </a:prstGeom>
          <a:noFill/>
        </p:spPr>
        <p:txBody>
          <a:bodyPr wrap="square" rtlCol="0">
            <a:spAutoFit/>
          </a:bodyPr>
          <a:lstStyle/>
          <a:p>
            <a:pPr algn="just"/>
            <a:r>
              <a:rPr lang="en-US" sz="1200" dirty="0"/>
              <a:t>The amazon food review data has below attributes:</a:t>
            </a:r>
          </a:p>
          <a:p>
            <a:pPr marL="171450" indent="-171450" algn="just">
              <a:buFont typeface="Arial" panose="020B0604020202020204" pitchFamily="34" charset="0"/>
              <a:buChar char="•"/>
            </a:pPr>
            <a:r>
              <a:rPr lang="en-US" sz="1200" dirty="0"/>
              <a:t>Id</a:t>
            </a:r>
          </a:p>
          <a:p>
            <a:pPr marL="171450" indent="-171450" algn="just">
              <a:buFont typeface="Arial" panose="020B0604020202020204" pitchFamily="34" charset="0"/>
              <a:buChar char="•"/>
            </a:pPr>
            <a:r>
              <a:rPr lang="en-US" sz="1200" dirty="0">
                <a:solidFill>
                  <a:srgbClr val="C00000"/>
                </a:solidFill>
              </a:rPr>
              <a:t>ProductId </a:t>
            </a:r>
            <a:r>
              <a:rPr lang="en-US" sz="1200" dirty="0"/>
              <a:t>- unique identifier for the product</a:t>
            </a:r>
          </a:p>
          <a:p>
            <a:pPr marL="171450" indent="-171450" algn="just">
              <a:buFont typeface="Arial" panose="020B0604020202020204" pitchFamily="34" charset="0"/>
              <a:buChar char="•"/>
            </a:pPr>
            <a:r>
              <a:rPr lang="en-US" sz="1200" dirty="0">
                <a:solidFill>
                  <a:srgbClr val="C00000"/>
                </a:solidFill>
              </a:rPr>
              <a:t>UserId </a:t>
            </a:r>
            <a:r>
              <a:rPr lang="en-US" sz="1200" dirty="0"/>
              <a:t>- unique identifier for the user</a:t>
            </a:r>
          </a:p>
          <a:p>
            <a:pPr marL="171450" indent="-171450" algn="just">
              <a:buFont typeface="Arial" panose="020B0604020202020204" pitchFamily="34" charset="0"/>
              <a:buChar char="•"/>
            </a:pPr>
            <a:r>
              <a:rPr lang="en-US" sz="1200" dirty="0"/>
              <a:t>Profile Name</a:t>
            </a:r>
          </a:p>
          <a:p>
            <a:pPr marL="171450" indent="-171450" algn="just">
              <a:buFont typeface="Arial" panose="020B0604020202020204" pitchFamily="34" charset="0"/>
              <a:buChar char="•"/>
            </a:pPr>
            <a:r>
              <a:rPr lang="en-US" sz="1200" dirty="0">
                <a:solidFill>
                  <a:srgbClr val="C00000"/>
                </a:solidFill>
              </a:rPr>
              <a:t>Helpfulness Numerator </a:t>
            </a:r>
            <a:r>
              <a:rPr lang="en-US" sz="1200" dirty="0"/>
              <a:t>- number of users who found the review helpful</a:t>
            </a:r>
          </a:p>
          <a:p>
            <a:pPr marL="171450" indent="-171450" algn="just">
              <a:buFont typeface="Arial" panose="020B0604020202020204" pitchFamily="34" charset="0"/>
              <a:buChar char="•"/>
            </a:pPr>
            <a:r>
              <a:rPr lang="en-US" sz="1200" dirty="0">
                <a:solidFill>
                  <a:srgbClr val="C00000"/>
                </a:solidFill>
              </a:rPr>
              <a:t>Helpfulness Denominator </a:t>
            </a:r>
            <a:r>
              <a:rPr lang="en-US" sz="1200" dirty="0"/>
              <a:t>- number of users who indicated whether they found the review helpful or not</a:t>
            </a:r>
          </a:p>
          <a:p>
            <a:pPr marL="171450" indent="-171450" algn="just">
              <a:buFont typeface="Arial" panose="020B0604020202020204" pitchFamily="34" charset="0"/>
              <a:buChar char="•"/>
            </a:pPr>
            <a:r>
              <a:rPr lang="en-US" sz="1200" dirty="0">
                <a:solidFill>
                  <a:srgbClr val="C00000"/>
                </a:solidFill>
              </a:rPr>
              <a:t>Score</a:t>
            </a:r>
            <a:r>
              <a:rPr lang="en-US" sz="1200" dirty="0"/>
              <a:t> - rating between 1 and 5</a:t>
            </a:r>
          </a:p>
          <a:p>
            <a:pPr marL="171450" indent="-171450" algn="just">
              <a:buFont typeface="Arial" panose="020B0604020202020204" pitchFamily="34" charset="0"/>
              <a:buChar char="•"/>
            </a:pPr>
            <a:r>
              <a:rPr lang="en-US" sz="1200" dirty="0">
                <a:solidFill>
                  <a:srgbClr val="C00000"/>
                </a:solidFill>
              </a:rPr>
              <a:t>Time</a:t>
            </a:r>
            <a:r>
              <a:rPr lang="en-US" sz="1200" dirty="0"/>
              <a:t> - timestamp for the review</a:t>
            </a:r>
          </a:p>
          <a:p>
            <a:pPr marL="171450" indent="-171450" algn="just">
              <a:buFont typeface="Arial" panose="020B0604020202020204" pitchFamily="34" charset="0"/>
              <a:buChar char="•"/>
            </a:pPr>
            <a:r>
              <a:rPr lang="en-US" sz="1200" dirty="0">
                <a:solidFill>
                  <a:srgbClr val="C00000"/>
                </a:solidFill>
              </a:rPr>
              <a:t>Summary</a:t>
            </a:r>
            <a:r>
              <a:rPr lang="en-US" sz="1200" dirty="0"/>
              <a:t> - brief summary of the review</a:t>
            </a:r>
          </a:p>
          <a:p>
            <a:pPr marL="171450" indent="-171450" algn="just">
              <a:buFont typeface="Arial" panose="020B0604020202020204" pitchFamily="34" charset="0"/>
              <a:buChar char="•"/>
            </a:pPr>
            <a:r>
              <a:rPr lang="en-US" sz="1200" dirty="0">
                <a:solidFill>
                  <a:srgbClr val="C00000"/>
                </a:solidFill>
              </a:rPr>
              <a:t>Text</a:t>
            </a:r>
            <a:r>
              <a:rPr lang="en-US" sz="1200" dirty="0"/>
              <a:t> - text of the review</a:t>
            </a:r>
          </a:p>
        </p:txBody>
      </p:sp>
      <p:sp>
        <p:nvSpPr>
          <p:cNvPr id="18" name="TextBox 17">
            <a:extLst>
              <a:ext uri="{FF2B5EF4-FFF2-40B4-BE49-F238E27FC236}">
                <a16:creationId xmlns:a16="http://schemas.microsoft.com/office/drawing/2014/main" id="{02790506-0401-44A1-8B6D-0638D45D229F}"/>
              </a:ext>
            </a:extLst>
          </p:cNvPr>
          <p:cNvSpPr txBox="1"/>
          <p:nvPr/>
        </p:nvSpPr>
        <p:spPr>
          <a:xfrm>
            <a:off x="2623387" y="712865"/>
            <a:ext cx="2157673" cy="261610"/>
          </a:xfrm>
          <a:prstGeom prst="rect">
            <a:avLst/>
          </a:prstGeom>
          <a:noFill/>
        </p:spPr>
        <p:txBody>
          <a:bodyPr wrap="square" rtlCol="0">
            <a:spAutoFit/>
          </a:bodyPr>
          <a:lstStyle/>
          <a:p>
            <a:r>
              <a:rPr lang="en-US" sz="1100" dirty="0">
                <a:solidFill>
                  <a:srgbClr val="C00000"/>
                </a:solidFill>
              </a:rPr>
              <a:t>About the data</a:t>
            </a:r>
          </a:p>
        </p:txBody>
      </p:sp>
      <p:grpSp>
        <p:nvGrpSpPr>
          <p:cNvPr id="22" name="Group 21">
            <a:extLst>
              <a:ext uri="{FF2B5EF4-FFF2-40B4-BE49-F238E27FC236}">
                <a16:creationId xmlns:a16="http://schemas.microsoft.com/office/drawing/2014/main" id="{1B4DAB7F-C80F-4EE7-BE36-79CC097A377B}"/>
              </a:ext>
            </a:extLst>
          </p:cNvPr>
          <p:cNvGrpSpPr/>
          <p:nvPr/>
        </p:nvGrpSpPr>
        <p:grpSpPr>
          <a:xfrm>
            <a:off x="8011057" y="188207"/>
            <a:ext cx="941150" cy="493077"/>
            <a:chOff x="1682237" y="1631969"/>
            <a:chExt cx="6254530" cy="3254139"/>
          </a:xfrm>
        </p:grpSpPr>
        <p:sp>
          <p:nvSpPr>
            <p:cNvPr id="24" name="Google Shape;316;p19">
              <a:extLst>
                <a:ext uri="{FF2B5EF4-FFF2-40B4-BE49-F238E27FC236}">
                  <a16:creationId xmlns:a16="http://schemas.microsoft.com/office/drawing/2014/main" id="{26DB9004-0582-4228-A822-4164FB351D72}"/>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roup 24">
              <a:extLst>
                <a:ext uri="{FF2B5EF4-FFF2-40B4-BE49-F238E27FC236}">
                  <a16:creationId xmlns:a16="http://schemas.microsoft.com/office/drawing/2014/main" id="{34AB014F-CE21-496A-8C9D-290D8A31E597}"/>
                </a:ext>
              </a:extLst>
            </p:cNvPr>
            <p:cNvGrpSpPr/>
            <p:nvPr/>
          </p:nvGrpSpPr>
          <p:grpSpPr>
            <a:xfrm>
              <a:off x="1682237" y="3099191"/>
              <a:ext cx="561502" cy="550328"/>
              <a:chOff x="2224229" y="1852630"/>
              <a:chExt cx="561502" cy="550328"/>
            </a:xfrm>
          </p:grpSpPr>
          <p:sp>
            <p:nvSpPr>
              <p:cNvPr id="26" name="Oval 25">
                <a:extLst>
                  <a:ext uri="{FF2B5EF4-FFF2-40B4-BE49-F238E27FC236}">
                    <a16:creationId xmlns:a16="http://schemas.microsoft.com/office/drawing/2014/main" id="{D25E95B7-52CE-48F4-BAB1-5ACAD0F3C27B}"/>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8BAA61-6938-4A5A-ADBB-2D4C41BD1181}"/>
                  </a:ext>
                </a:extLst>
              </p:cNvPr>
              <p:cNvGrpSpPr/>
              <p:nvPr/>
            </p:nvGrpSpPr>
            <p:grpSpPr>
              <a:xfrm>
                <a:off x="2390717" y="2022835"/>
                <a:ext cx="228526" cy="223209"/>
                <a:chOff x="8213725" y="3413126"/>
                <a:chExt cx="520700" cy="461963"/>
              </a:xfrm>
              <a:solidFill>
                <a:schemeClr val="bg1"/>
              </a:solidFill>
            </p:grpSpPr>
            <p:sp>
              <p:nvSpPr>
                <p:cNvPr id="28" name="Freeform 118">
                  <a:extLst>
                    <a:ext uri="{FF2B5EF4-FFF2-40B4-BE49-F238E27FC236}">
                      <a16:creationId xmlns:a16="http://schemas.microsoft.com/office/drawing/2014/main" id="{841FD1D0-3F7E-4FA0-9DED-BB6EB891C693}"/>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29" name="Freeform 119">
                  <a:extLst>
                    <a:ext uri="{FF2B5EF4-FFF2-40B4-BE49-F238E27FC236}">
                      <a16:creationId xmlns:a16="http://schemas.microsoft.com/office/drawing/2014/main" id="{8DDA4632-CD4C-405F-AC03-DD94AC10958B}"/>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0" name="Freeform 120">
                  <a:extLst>
                    <a:ext uri="{FF2B5EF4-FFF2-40B4-BE49-F238E27FC236}">
                      <a16:creationId xmlns:a16="http://schemas.microsoft.com/office/drawing/2014/main" id="{D7078666-911D-4240-B61F-D694887E3FEE}"/>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2" name="Freeform 121">
                  <a:extLst>
                    <a:ext uri="{FF2B5EF4-FFF2-40B4-BE49-F238E27FC236}">
                      <a16:creationId xmlns:a16="http://schemas.microsoft.com/office/drawing/2014/main" id="{B938DDCD-559C-4CCC-B155-DB31E7B32A3A}"/>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3" name="Freeform 122">
                  <a:extLst>
                    <a:ext uri="{FF2B5EF4-FFF2-40B4-BE49-F238E27FC236}">
                      <a16:creationId xmlns:a16="http://schemas.microsoft.com/office/drawing/2014/main" id="{BF5747CE-622C-4C9F-B7D7-555DD4A7CE56}"/>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4" name="Freeform 123">
                  <a:extLst>
                    <a:ext uri="{FF2B5EF4-FFF2-40B4-BE49-F238E27FC236}">
                      <a16:creationId xmlns:a16="http://schemas.microsoft.com/office/drawing/2014/main" id="{381FCD68-FCA0-4752-B0DB-184C4E887463}"/>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5" name="Freeform 124">
                  <a:extLst>
                    <a:ext uri="{FF2B5EF4-FFF2-40B4-BE49-F238E27FC236}">
                      <a16:creationId xmlns:a16="http://schemas.microsoft.com/office/drawing/2014/main" id="{2171EB5F-92D2-44A9-A20C-EF852C120E24}"/>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6" name="Freeform 125">
                  <a:extLst>
                    <a:ext uri="{FF2B5EF4-FFF2-40B4-BE49-F238E27FC236}">
                      <a16:creationId xmlns:a16="http://schemas.microsoft.com/office/drawing/2014/main" id="{C4021838-E40F-4AF2-8087-48ECA5112A25}"/>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7" name="Freeform 126">
                  <a:extLst>
                    <a:ext uri="{FF2B5EF4-FFF2-40B4-BE49-F238E27FC236}">
                      <a16:creationId xmlns:a16="http://schemas.microsoft.com/office/drawing/2014/main" id="{65DCCB6E-57AB-4849-BCFA-0D88708BC6C9}"/>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8" name="Freeform 127">
                  <a:extLst>
                    <a:ext uri="{FF2B5EF4-FFF2-40B4-BE49-F238E27FC236}">
                      <a16:creationId xmlns:a16="http://schemas.microsoft.com/office/drawing/2014/main" id="{B41DE91A-5542-4282-91CA-BE30884C7CB2}"/>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9" name="Freeform 128">
                  <a:extLst>
                    <a:ext uri="{FF2B5EF4-FFF2-40B4-BE49-F238E27FC236}">
                      <a16:creationId xmlns:a16="http://schemas.microsoft.com/office/drawing/2014/main" id="{8B8DF400-96E0-4B79-BECE-4312F45C4819}"/>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0" name="Freeform 129">
                  <a:extLst>
                    <a:ext uri="{FF2B5EF4-FFF2-40B4-BE49-F238E27FC236}">
                      <a16:creationId xmlns:a16="http://schemas.microsoft.com/office/drawing/2014/main" id="{0B155706-205D-4BDC-99F0-6897AA2EFC88}"/>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1" name="Freeform 130">
                  <a:extLst>
                    <a:ext uri="{FF2B5EF4-FFF2-40B4-BE49-F238E27FC236}">
                      <a16:creationId xmlns:a16="http://schemas.microsoft.com/office/drawing/2014/main" id="{C3946680-48A6-4C6C-BFB3-BDDAF3AFCD1D}"/>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42" name="Group 41">
              <a:extLst>
                <a:ext uri="{FF2B5EF4-FFF2-40B4-BE49-F238E27FC236}">
                  <a16:creationId xmlns:a16="http://schemas.microsoft.com/office/drawing/2014/main" id="{BA3321AF-225C-471C-AFC7-1B2F9CDE16AC}"/>
                </a:ext>
              </a:extLst>
            </p:cNvPr>
            <p:cNvGrpSpPr/>
            <p:nvPr/>
          </p:nvGrpSpPr>
          <p:grpSpPr>
            <a:xfrm>
              <a:off x="3081891" y="4335780"/>
              <a:ext cx="561502" cy="550328"/>
              <a:chOff x="3081891" y="4335780"/>
              <a:chExt cx="561502" cy="550328"/>
            </a:xfrm>
          </p:grpSpPr>
          <p:sp>
            <p:nvSpPr>
              <p:cNvPr id="43" name="Oval 42">
                <a:extLst>
                  <a:ext uri="{FF2B5EF4-FFF2-40B4-BE49-F238E27FC236}">
                    <a16:creationId xmlns:a16="http://schemas.microsoft.com/office/drawing/2014/main" id="{FD773508-021C-4771-A53F-B65D89FDDCF4}"/>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30">
                <a:extLst>
                  <a:ext uri="{FF2B5EF4-FFF2-40B4-BE49-F238E27FC236}">
                    <a16:creationId xmlns:a16="http://schemas.microsoft.com/office/drawing/2014/main" id="{5F0E512E-9D83-4CDA-9806-DCA81A25E793}"/>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sp>
            <p:nvSpPr>
              <p:cNvPr id="45" name="Freeform 47">
                <a:extLst>
                  <a:ext uri="{FF2B5EF4-FFF2-40B4-BE49-F238E27FC236}">
                    <a16:creationId xmlns:a16="http://schemas.microsoft.com/office/drawing/2014/main" id="{C1A96043-7CBD-4CFC-A1EE-7F42C5F98FCA}"/>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46" name="Group 45">
              <a:extLst>
                <a:ext uri="{FF2B5EF4-FFF2-40B4-BE49-F238E27FC236}">
                  <a16:creationId xmlns:a16="http://schemas.microsoft.com/office/drawing/2014/main" id="{B1BC7546-2C8A-4927-8B34-884CF76B3919}"/>
                </a:ext>
              </a:extLst>
            </p:cNvPr>
            <p:cNvGrpSpPr/>
            <p:nvPr/>
          </p:nvGrpSpPr>
          <p:grpSpPr>
            <a:xfrm>
              <a:off x="3603889" y="2133624"/>
              <a:ext cx="561502" cy="550328"/>
              <a:chOff x="3603889" y="2133624"/>
              <a:chExt cx="561502" cy="550328"/>
            </a:xfrm>
          </p:grpSpPr>
          <p:sp>
            <p:nvSpPr>
              <p:cNvPr id="47" name="Oval 46">
                <a:extLst>
                  <a:ext uri="{FF2B5EF4-FFF2-40B4-BE49-F238E27FC236}">
                    <a16:creationId xmlns:a16="http://schemas.microsoft.com/office/drawing/2014/main" id="{B06687FE-9570-47CF-8D44-817433DCC48E}"/>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F621C4AA-DE80-4A3A-ADD4-110673B0551A}"/>
                  </a:ext>
                </a:extLst>
              </p:cNvPr>
              <p:cNvGrpSpPr/>
              <p:nvPr/>
            </p:nvGrpSpPr>
            <p:grpSpPr>
              <a:xfrm>
                <a:off x="3746106" y="2241022"/>
                <a:ext cx="265438" cy="312684"/>
                <a:chOff x="466725" y="2428875"/>
                <a:chExt cx="285750" cy="358775"/>
              </a:xfrm>
              <a:solidFill>
                <a:schemeClr val="bg1"/>
              </a:solidFill>
            </p:grpSpPr>
            <p:sp>
              <p:nvSpPr>
                <p:cNvPr id="49" name="Freeform 60">
                  <a:extLst>
                    <a:ext uri="{FF2B5EF4-FFF2-40B4-BE49-F238E27FC236}">
                      <a16:creationId xmlns:a16="http://schemas.microsoft.com/office/drawing/2014/main" id="{EC95CE3F-5F94-4D6B-B291-08F95625A7BD}"/>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0" name="Freeform 61">
                  <a:extLst>
                    <a:ext uri="{FF2B5EF4-FFF2-40B4-BE49-F238E27FC236}">
                      <a16:creationId xmlns:a16="http://schemas.microsoft.com/office/drawing/2014/main" id="{F40EC87F-AD5F-4B7D-8738-5E80193B859D}"/>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1" name="Freeform 62">
                  <a:extLst>
                    <a:ext uri="{FF2B5EF4-FFF2-40B4-BE49-F238E27FC236}">
                      <a16:creationId xmlns:a16="http://schemas.microsoft.com/office/drawing/2014/main" id="{5E44DAC2-1B61-46DA-8892-5078FE115497}"/>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2" name="Freeform 63">
                  <a:extLst>
                    <a:ext uri="{FF2B5EF4-FFF2-40B4-BE49-F238E27FC236}">
                      <a16:creationId xmlns:a16="http://schemas.microsoft.com/office/drawing/2014/main" id="{6BE7BEF7-14A4-444C-BD46-19AC11D2DF3C}"/>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3" name="Freeform 64">
                  <a:extLst>
                    <a:ext uri="{FF2B5EF4-FFF2-40B4-BE49-F238E27FC236}">
                      <a16:creationId xmlns:a16="http://schemas.microsoft.com/office/drawing/2014/main" id="{6A43879E-7DB7-4D43-B81A-34CF32858EB8}"/>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54" name="Group 53">
              <a:extLst>
                <a:ext uri="{FF2B5EF4-FFF2-40B4-BE49-F238E27FC236}">
                  <a16:creationId xmlns:a16="http://schemas.microsoft.com/office/drawing/2014/main" id="{E0141E18-FF86-45C4-9922-6B2ED6AD5511}"/>
                </a:ext>
              </a:extLst>
            </p:cNvPr>
            <p:cNvGrpSpPr/>
            <p:nvPr/>
          </p:nvGrpSpPr>
          <p:grpSpPr>
            <a:xfrm>
              <a:off x="4614394" y="2738464"/>
              <a:ext cx="561502" cy="550328"/>
              <a:chOff x="4614394" y="2738464"/>
              <a:chExt cx="561502" cy="550328"/>
            </a:xfrm>
          </p:grpSpPr>
          <p:sp>
            <p:nvSpPr>
              <p:cNvPr id="55" name="Oval 54">
                <a:extLst>
                  <a:ext uri="{FF2B5EF4-FFF2-40B4-BE49-F238E27FC236}">
                    <a16:creationId xmlns:a16="http://schemas.microsoft.com/office/drawing/2014/main" id="{C4E35CFC-9AA1-4D3A-B758-13FCD7B5F96E}"/>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00E5951F-21D8-4DB0-8F2D-F9B5D0A68775}"/>
                  </a:ext>
                </a:extLst>
              </p:cNvPr>
              <p:cNvGrpSpPr/>
              <p:nvPr/>
            </p:nvGrpSpPr>
            <p:grpSpPr>
              <a:xfrm>
                <a:off x="4750914" y="2887421"/>
                <a:ext cx="288462" cy="274780"/>
                <a:chOff x="8116888" y="3322638"/>
                <a:chExt cx="530225" cy="554038"/>
              </a:xfrm>
              <a:solidFill>
                <a:schemeClr val="bg1"/>
              </a:solidFill>
            </p:grpSpPr>
            <p:sp>
              <p:nvSpPr>
                <p:cNvPr id="57" name="Freeform 223">
                  <a:extLst>
                    <a:ext uri="{FF2B5EF4-FFF2-40B4-BE49-F238E27FC236}">
                      <a16:creationId xmlns:a16="http://schemas.microsoft.com/office/drawing/2014/main" id="{E96D80AC-9514-44C3-8E83-931409AAD91C}"/>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8" name="Freeform 224">
                  <a:extLst>
                    <a:ext uri="{FF2B5EF4-FFF2-40B4-BE49-F238E27FC236}">
                      <a16:creationId xmlns:a16="http://schemas.microsoft.com/office/drawing/2014/main" id="{3A24728C-EBA7-4949-96D0-BA7BBD5408FA}"/>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9" name="Freeform 225">
                  <a:extLst>
                    <a:ext uri="{FF2B5EF4-FFF2-40B4-BE49-F238E27FC236}">
                      <a16:creationId xmlns:a16="http://schemas.microsoft.com/office/drawing/2014/main" id="{3E216D9C-ADD3-45C1-AC46-06CE33C4F8F7}"/>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0" name="Freeform 226">
                  <a:extLst>
                    <a:ext uri="{FF2B5EF4-FFF2-40B4-BE49-F238E27FC236}">
                      <a16:creationId xmlns:a16="http://schemas.microsoft.com/office/drawing/2014/main" id="{5D0858A8-2D6F-4986-BCA3-9AD331216DFA}"/>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1" name="Freeform 227">
                  <a:extLst>
                    <a:ext uri="{FF2B5EF4-FFF2-40B4-BE49-F238E27FC236}">
                      <a16:creationId xmlns:a16="http://schemas.microsoft.com/office/drawing/2014/main" id="{4885D09A-9C44-40BE-AA26-798C1818983F}"/>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2" name="Freeform 228">
                  <a:extLst>
                    <a:ext uri="{FF2B5EF4-FFF2-40B4-BE49-F238E27FC236}">
                      <a16:creationId xmlns:a16="http://schemas.microsoft.com/office/drawing/2014/main" id="{B4350940-8E52-47F8-94C0-F6AF1E43C5CF}"/>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3" name="Freeform 229">
                  <a:extLst>
                    <a:ext uri="{FF2B5EF4-FFF2-40B4-BE49-F238E27FC236}">
                      <a16:creationId xmlns:a16="http://schemas.microsoft.com/office/drawing/2014/main" id="{7BB3E38B-34D6-4C44-B411-CB643AC291A0}"/>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64" name="Group 63">
              <a:extLst>
                <a:ext uri="{FF2B5EF4-FFF2-40B4-BE49-F238E27FC236}">
                  <a16:creationId xmlns:a16="http://schemas.microsoft.com/office/drawing/2014/main" id="{30F9905F-017C-4CA4-91E1-0D7B03D06413}"/>
                </a:ext>
              </a:extLst>
            </p:cNvPr>
            <p:cNvGrpSpPr/>
            <p:nvPr/>
          </p:nvGrpSpPr>
          <p:grpSpPr>
            <a:xfrm>
              <a:off x="5836502" y="1864851"/>
              <a:ext cx="561502" cy="550328"/>
              <a:chOff x="5836502" y="1864851"/>
              <a:chExt cx="561502" cy="550328"/>
            </a:xfrm>
          </p:grpSpPr>
          <p:sp>
            <p:nvSpPr>
              <p:cNvPr id="65" name="Oval 64">
                <a:extLst>
                  <a:ext uri="{FF2B5EF4-FFF2-40B4-BE49-F238E27FC236}">
                    <a16:creationId xmlns:a16="http://schemas.microsoft.com/office/drawing/2014/main" id="{7268FBBB-9045-4CCF-93BB-6A1F7EA8FEE0}"/>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a:extLst>
                  <a:ext uri="{FF2B5EF4-FFF2-40B4-BE49-F238E27FC236}">
                    <a16:creationId xmlns:a16="http://schemas.microsoft.com/office/drawing/2014/main" id="{CB82B544-62F8-47AD-AE61-63ADC516E540}"/>
                  </a:ext>
                </a:extLst>
              </p:cNvPr>
              <p:cNvGrpSpPr/>
              <p:nvPr/>
            </p:nvGrpSpPr>
            <p:grpSpPr>
              <a:xfrm>
                <a:off x="5944865" y="2031681"/>
                <a:ext cx="344776" cy="266023"/>
                <a:chOff x="4319588" y="5218113"/>
                <a:chExt cx="514350" cy="457200"/>
              </a:xfrm>
              <a:solidFill>
                <a:schemeClr val="bg1"/>
              </a:solidFill>
            </p:grpSpPr>
            <p:sp>
              <p:nvSpPr>
                <p:cNvPr id="67" name="Freeform 266">
                  <a:extLst>
                    <a:ext uri="{FF2B5EF4-FFF2-40B4-BE49-F238E27FC236}">
                      <a16:creationId xmlns:a16="http://schemas.microsoft.com/office/drawing/2014/main" id="{6C4A81D7-2A99-40A7-8201-B04748569737}"/>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8" name="Freeform 267">
                  <a:extLst>
                    <a:ext uri="{FF2B5EF4-FFF2-40B4-BE49-F238E27FC236}">
                      <a16:creationId xmlns:a16="http://schemas.microsoft.com/office/drawing/2014/main" id="{CB613496-E376-4690-9EFB-4B983D57D903}"/>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69" name="Group 68">
              <a:extLst>
                <a:ext uri="{FF2B5EF4-FFF2-40B4-BE49-F238E27FC236}">
                  <a16:creationId xmlns:a16="http://schemas.microsoft.com/office/drawing/2014/main" id="{F3B3F82A-E38A-429A-9E0A-D2D61E61D609}"/>
                </a:ext>
              </a:extLst>
            </p:cNvPr>
            <p:cNvGrpSpPr/>
            <p:nvPr/>
          </p:nvGrpSpPr>
          <p:grpSpPr>
            <a:xfrm>
              <a:off x="7375265" y="2439882"/>
              <a:ext cx="561502" cy="550328"/>
              <a:chOff x="7375265" y="2439882"/>
              <a:chExt cx="561502" cy="550328"/>
            </a:xfrm>
          </p:grpSpPr>
          <p:sp>
            <p:nvSpPr>
              <p:cNvPr id="70" name="Oval 69">
                <a:extLst>
                  <a:ext uri="{FF2B5EF4-FFF2-40B4-BE49-F238E27FC236}">
                    <a16:creationId xmlns:a16="http://schemas.microsoft.com/office/drawing/2014/main" id="{46A41B21-F526-4343-9CF8-2660B633F38F}"/>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56C5D33E-1D24-4570-B4A1-DDE785375F86}"/>
                  </a:ext>
                </a:extLst>
              </p:cNvPr>
              <p:cNvGrpSpPr/>
              <p:nvPr/>
            </p:nvGrpSpPr>
            <p:grpSpPr>
              <a:xfrm>
                <a:off x="7497728" y="2561548"/>
                <a:ext cx="357620" cy="314324"/>
                <a:chOff x="8213725" y="5172076"/>
                <a:chExt cx="573088" cy="517525"/>
              </a:xfrm>
              <a:solidFill>
                <a:schemeClr val="bg1"/>
              </a:solidFill>
            </p:grpSpPr>
            <p:sp>
              <p:nvSpPr>
                <p:cNvPr id="72" name="Freeform 338">
                  <a:extLst>
                    <a:ext uri="{FF2B5EF4-FFF2-40B4-BE49-F238E27FC236}">
                      <a16:creationId xmlns:a16="http://schemas.microsoft.com/office/drawing/2014/main" id="{7A1F2DF9-F835-44BE-A973-E0F4026476F4}"/>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3" name="Freeform 339">
                  <a:extLst>
                    <a:ext uri="{FF2B5EF4-FFF2-40B4-BE49-F238E27FC236}">
                      <a16:creationId xmlns:a16="http://schemas.microsoft.com/office/drawing/2014/main" id="{D9DA742C-9172-4590-AC56-8F99A5F0DF3E}"/>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74" name="Group 73">
              <a:extLst>
                <a:ext uri="{FF2B5EF4-FFF2-40B4-BE49-F238E27FC236}">
                  <a16:creationId xmlns:a16="http://schemas.microsoft.com/office/drawing/2014/main" id="{C2BCE832-7793-4676-AB3C-22CB66B76F8B}"/>
                </a:ext>
              </a:extLst>
            </p:cNvPr>
            <p:cNvGrpSpPr/>
            <p:nvPr/>
          </p:nvGrpSpPr>
          <p:grpSpPr>
            <a:xfrm>
              <a:off x="5835438" y="3146825"/>
              <a:ext cx="561502" cy="550328"/>
              <a:chOff x="5835438" y="3146825"/>
              <a:chExt cx="561502" cy="550328"/>
            </a:xfrm>
          </p:grpSpPr>
          <p:sp>
            <p:nvSpPr>
              <p:cNvPr id="75" name="Oval 74">
                <a:extLst>
                  <a:ext uri="{FF2B5EF4-FFF2-40B4-BE49-F238E27FC236}">
                    <a16:creationId xmlns:a16="http://schemas.microsoft.com/office/drawing/2014/main" id="{291E06E5-14D1-4B6B-8FE3-46F1CF345463}"/>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42">
                <a:extLst>
                  <a:ext uri="{FF2B5EF4-FFF2-40B4-BE49-F238E27FC236}">
                    <a16:creationId xmlns:a16="http://schemas.microsoft.com/office/drawing/2014/main" id="{987E7E4F-7ED3-4BD2-989B-776AEA4106E5}"/>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77" name="Group 76">
              <a:extLst>
                <a:ext uri="{FF2B5EF4-FFF2-40B4-BE49-F238E27FC236}">
                  <a16:creationId xmlns:a16="http://schemas.microsoft.com/office/drawing/2014/main" id="{121686C2-1777-40F4-9B9C-5DE57540F17A}"/>
                </a:ext>
              </a:extLst>
            </p:cNvPr>
            <p:cNvGrpSpPr/>
            <p:nvPr/>
          </p:nvGrpSpPr>
          <p:grpSpPr>
            <a:xfrm>
              <a:off x="6446635" y="3934040"/>
              <a:ext cx="561502" cy="550328"/>
              <a:chOff x="6446635" y="3934040"/>
              <a:chExt cx="561502" cy="550328"/>
            </a:xfrm>
          </p:grpSpPr>
          <p:sp>
            <p:nvSpPr>
              <p:cNvPr id="78" name="Oval 77">
                <a:extLst>
                  <a:ext uri="{FF2B5EF4-FFF2-40B4-BE49-F238E27FC236}">
                    <a16:creationId xmlns:a16="http://schemas.microsoft.com/office/drawing/2014/main" id="{02E9E1EE-6E64-48A9-A72E-EA5E66186735}"/>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A340A518-87A3-4E9E-9B2F-A4065B8E2473}"/>
                  </a:ext>
                </a:extLst>
              </p:cNvPr>
              <p:cNvGrpSpPr/>
              <p:nvPr/>
            </p:nvGrpSpPr>
            <p:grpSpPr>
              <a:xfrm>
                <a:off x="6599128" y="4072538"/>
                <a:ext cx="266278" cy="263242"/>
                <a:chOff x="1879600" y="2852738"/>
                <a:chExt cx="661987" cy="622300"/>
              </a:xfrm>
              <a:solidFill>
                <a:schemeClr val="bg1"/>
              </a:solidFill>
            </p:grpSpPr>
            <p:sp>
              <p:nvSpPr>
                <p:cNvPr id="80" name="Freeform 5">
                  <a:extLst>
                    <a:ext uri="{FF2B5EF4-FFF2-40B4-BE49-F238E27FC236}">
                      <a16:creationId xmlns:a16="http://schemas.microsoft.com/office/drawing/2014/main" id="{A8D24578-0200-4871-B782-49801239A540}"/>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1" name="Freeform 6">
                  <a:extLst>
                    <a:ext uri="{FF2B5EF4-FFF2-40B4-BE49-F238E27FC236}">
                      <a16:creationId xmlns:a16="http://schemas.microsoft.com/office/drawing/2014/main" id="{D553E73C-8710-469E-A5A6-E131883B93EC}"/>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2" name="Freeform 7">
                  <a:extLst>
                    <a:ext uri="{FF2B5EF4-FFF2-40B4-BE49-F238E27FC236}">
                      <a16:creationId xmlns:a16="http://schemas.microsoft.com/office/drawing/2014/main" id="{C49D3571-AC32-4C12-9A27-27A86DEE1293}"/>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sp>
        <p:nvSpPr>
          <p:cNvPr id="84" name="Oval 83">
            <a:extLst>
              <a:ext uri="{FF2B5EF4-FFF2-40B4-BE49-F238E27FC236}">
                <a16:creationId xmlns:a16="http://schemas.microsoft.com/office/drawing/2014/main" id="{2B8B0416-2568-4AC2-9DD2-16C419A1C5EC}"/>
              </a:ext>
            </a:extLst>
          </p:cNvPr>
          <p:cNvSpPr/>
          <p:nvPr/>
        </p:nvSpPr>
        <p:spPr>
          <a:xfrm>
            <a:off x="7982154" y="370658"/>
            <a:ext cx="152411" cy="1498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704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8"/>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03</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37805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all" spc="75" normalizeH="0" baseline="0" noProof="0" dirty="0">
                <a:ln>
                  <a:noFill/>
                </a:ln>
                <a:solidFill>
                  <a:srgbClr val="651428"/>
                </a:solidFill>
                <a:effectLst/>
                <a:uLnTx/>
                <a:uFillTx/>
                <a:latin typeface="Arial"/>
                <a:ea typeface="+mj-ea"/>
                <a:cs typeface="Arial"/>
                <a:sym typeface="Arial"/>
              </a:rPr>
              <a:t>DATA ANALYSIS</a:t>
            </a:r>
          </a:p>
        </p:txBody>
      </p:sp>
      <p:sp>
        <p:nvSpPr>
          <p:cNvPr id="18" name="TextBox 17">
            <a:extLst>
              <a:ext uri="{FF2B5EF4-FFF2-40B4-BE49-F238E27FC236}">
                <a16:creationId xmlns:a16="http://schemas.microsoft.com/office/drawing/2014/main" id="{DDB37916-19C8-4BFB-8129-488E14A5649B}"/>
              </a:ext>
            </a:extLst>
          </p:cNvPr>
          <p:cNvSpPr txBox="1"/>
          <p:nvPr/>
        </p:nvSpPr>
        <p:spPr>
          <a:xfrm>
            <a:off x="2623387" y="712865"/>
            <a:ext cx="2157673" cy="261610"/>
          </a:xfrm>
          <a:prstGeom prst="rect">
            <a:avLst/>
          </a:prstGeom>
          <a:noFill/>
        </p:spPr>
        <p:txBody>
          <a:bodyPr wrap="square" rtlCol="0">
            <a:spAutoFit/>
          </a:bodyPr>
          <a:lstStyle/>
          <a:p>
            <a:r>
              <a:rPr lang="en-US" sz="1100" dirty="0">
                <a:solidFill>
                  <a:srgbClr val="C00000"/>
                </a:solidFill>
              </a:rPr>
              <a:t>Selecting required data</a:t>
            </a:r>
          </a:p>
        </p:txBody>
      </p:sp>
      <p:sp>
        <p:nvSpPr>
          <p:cNvPr id="6" name="TextBox 5">
            <a:extLst>
              <a:ext uri="{FF2B5EF4-FFF2-40B4-BE49-F238E27FC236}">
                <a16:creationId xmlns:a16="http://schemas.microsoft.com/office/drawing/2014/main" id="{48B9F062-1382-4A2D-BDC4-05E0C08FD541}"/>
              </a:ext>
            </a:extLst>
          </p:cNvPr>
          <p:cNvSpPr txBox="1"/>
          <p:nvPr/>
        </p:nvSpPr>
        <p:spPr>
          <a:xfrm>
            <a:off x="1718233" y="1539254"/>
            <a:ext cx="7072760" cy="461665"/>
          </a:xfrm>
          <a:prstGeom prst="rect">
            <a:avLst/>
          </a:prstGeom>
          <a:noFill/>
        </p:spPr>
        <p:txBody>
          <a:bodyPr wrap="square" rtlCol="0">
            <a:spAutoFit/>
          </a:bodyPr>
          <a:lstStyle/>
          <a:p>
            <a:r>
              <a:rPr lang="en-US" sz="1200" dirty="0"/>
              <a:t>For the analysis of customer sentiment, I have selected a part of the dataset that has products that get more than 3 reviews and only one review from each of the popular product is used for analysis</a:t>
            </a:r>
          </a:p>
        </p:txBody>
      </p:sp>
      <p:sp>
        <p:nvSpPr>
          <p:cNvPr id="22" name="TextBox 21">
            <a:extLst>
              <a:ext uri="{FF2B5EF4-FFF2-40B4-BE49-F238E27FC236}">
                <a16:creationId xmlns:a16="http://schemas.microsoft.com/office/drawing/2014/main" id="{A37B0997-65C8-4BA0-A38C-FC6BE8BD7482}"/>
              </a:ext>
            </a:extLst>
          </p:cNvPr>
          <p:cNvSpPr txBox="1"/>
          <p:nvPr/>
        </p:nvSpPr>
        <p:spPr>
          <a:xfrm>
            <a:off x="1712339" y="2643224"/>
            <a:ext cx="6957845" cy="276999"/>
          </a:xfrm>
          <a:prstGeom prst="rect">
            <a:avLst/>
          </a:prstGeom>
          <a:noFill/>
        </p:spPr>
        <p:txBody>
          <a:bodyPr wrap="square" rtlCol="0">
            <a:spAutoFit/>
          </a:bodyPr>
          <a:lstStyle/>
          <a:p>
            <a:r>
              <a:rPr lang="en-US" sz="1200" dirty="0">
                <a:solidFill>
                  <a:srgbClr val="C00000"/>
                </a:solidFill>
              </a:rPr>
              <a:t>Data Issues:</a:t>
            </a:r>
          </a:p>
        </p:txBody>
      </p:sp>
      <p:sp>
        <p:nvSpPr>
          <p:cNvPr id="23" name="TextBox 22">
            <a:extLst>
              <a:ext uri="{FF2B5EF4-FFF2-40B4-BE49-F238E27FC236}">
                <a16:creationId xmlns:a16="http://schemas.microsoft.com/office/drawing/2014/main" id="{21222A95-F3E2-4AEC-AF3E-4AB966E15690}"/>
              </a:ext>
            </a:extLst>
          </p:cNvPr>
          <p:cNvSpPr txBox="1"/>
          <p:nvPr/>
        </p:nvSpPr>
        <p:spPr>
          <a:xfrm>
            <a:off x="1742729" y="3181710"/>
            <a:ext cx="6957845"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Few exactly same reviews made by same customer at a particular time were observed. These records need to be removed as they would not be useful for analysis.</a:t>
            </a:r>
          </a:p>
        </p:txBody>
      </p:sp>
      <p:grpSp>
        <p:nvGrpSpPr>
          <p:cNvPr id="24" name="Group 23">
            <a:extLst>
              <a:ext uri="{FF2B5EF4-FFF2-40B4-BE49-F238E27FC236}">
                <a16:creationId xmlns:a16="http://schemas.microsoft.com/office/drawing/2014/main" id="{03F8D2F6-36B4-47EB-B86C-7864F680944D}"/>
              </a:ext>
            </a:extLst>
          </p:cNvPr>
          <p:cNvGrpSpPr/>
          <p:nvPr/>
        </p:nvGrpSpPr>
        <p:grpSpPr>
          <a:xfrm>
            <a:off x="8011057" y="188207"/>
            <a:ext cx="941150" cy="493077"/>
            <a:chOff x="1682237" y="1631969"/>
            <a:chExt cx="6254530" cy="3254139"/>
          </a:xfrm>
        </p:grpSpPr>
        <p:sp>
          <p:nvSpPr>
            <p:cNvPr id="25" name="Google Shape;316;p19">
              <a:extLst>
                <a:ext uri="{FF2B5EF4-FFF2-40B4-BE49-F238E27FC236}">
                  <a16:creationId xmlns:a16="http://schemas.microsoft.com/office/drawing/2014/main" id="{04F8BBFF-A99E-4977-8418-EBA4577B2EC7}"/>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roup 25">
              <a:extLst>
                <a:ext uri="{FF2B5EF4-FFF2-40B4-BE49-F238E27FC236}">
                  <a16:creationId xmlns:a16="http://schemas.microsoft.com/office/drawing/2014/main" id="{5849A73C-A571-4905-B478-915D910BE918}"/>
                </a:ext>
              </a:extLst>
            </p:cNvPr>
            <p:cNvGrpSpPr/>
            <p:nvPr/>
          </p:nvGrpSpPr>
          <p:grpSpPr>
            <a:xfrm>
              <a:off x="1682237" y="3099191"/>
              <a:ext cx="561502" cy="550328"/>
              <a:chOff x="2224229" y="1852630"/>
              <a:chExt cx="561502" cy="550328"/>
            </a:xfrm>
          </p:grpSpPr>
          <p:sp>
            <p:nvSpPr>
              <p:cNvPr id="69" name="Oval 68">
                <a:extLst>
                  <a:ext uri="{FF2B5EF4-FFF2-40B4-BE49-F238E27FC236}">
                    <a16:creationId xmlns:a16="http://schemas.microsoft.com/office/drawing/2014/main" id="{FA14ACC7-A755-40EA-B7D2-17FDF11C9E83}"/>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4D7BDAAA-6359-48DA-8514-AB39E8933731}"/>
                  </a:ext>
                </a:extLst>
              </p:cNvPr>
              <p:cNvGrpSpPr/>
              <p:nvPr/>
            </p:nvGrpSpPr>
            <p:grpSpPr>
              <a:xfrm>
                <a:off x="2390717" y="2022835"/>
                <a:ext cx="228526" cy="223209"/>
                <a:chOff x="8213725" y="3413126"/>
                <a:chExt cx="520700" cy="461963"/>
              </a:xfrm>
              <a:solidFill>
                <a:schemeClr val="bg1"/>
              </a:solidFill>
            </p:grpSpPr>
            <p:sp>
              <p:nvSpPr>
                <p:cNvPr id="71" name="Freeform 118">
                  <a:extLst>
                    <a:ext uri="{FF2B5EF4-FFF2-40B4-BE49-F238E27FC236}">
                      <a16:creationId xmlns:a16="http://schemas.microsoft.com/office/drawing/2014/main" id="{C6B14C72-A3B3-4044-9201-6EE16A0F5EEB}"/>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2" name="Freeform 119">
                  <a:extLst>
                    <a:ext uri="{FF2B5EF4-FFF2-40B4-BE49-F238E27FC236}">
                      <a16:creationId xmlns:a16="http://schemas.microsoft.com/office/drawing/2014/main" id="{A4D2710F-92E1-4A62-BCF2-23EF85BC6CFE}"/>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3" name="Freeform 120">
                  <a:extLst>
                    <a:ext uri="{FF2B5EF4-FFF2-40B4-BE49-F238E27FC236}">
                      <a16:creationId xmlns:a16="http://schemas.microsoft.com/office/drawing/2014/main" id="{9AFF5F84-9FB6-4CA8-B717-E07B3AD7FC11}"/>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4" name="Freeform 121">
                  <a:extLst>
                    <a:ext uri="{FF2B5EF4-FFF2-40B4-BE49-F238E27FC236}">
                      <a16:creationId xmlns:a16="http://schemas.microsoft.com/office/drawing/2014/main" id="{8FA873E0-9A5D-4422-A750-BCFDF88C2912}"/>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5" name="Freeform 122">
                  <a:extLst>
                    <a:ext uri="{FF2B5EF4-FFF2-40B4-BE49-F238E27FC236}">
                      <a16:creationId xmlns:a16="http://schemas.microsoft.com/office/drawing/2014/main" id="{1AE9EA3A-7A66-42EC-A58A-DAF292A3CFB1}"/>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6" name="Freeform 123">
                  <a:extLst>
                    <a:ext uri="{FF2B5EF4-FFF2-40B4-BE49-F238E27FC236}">
                      <a16:creationId xmlns:a16="http://schemas.microsoft.com/office/drawing/2014/main" id="{5B5DFC04-7316-4512-BBF7-61FF968BF8BB}"/>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7" name="Freeform 124">
                  <a:extLst>
                    <a:ext uri="{FF2B5EF4-FFF2-40B4-BE49-F238E27FC236}">
                      <a16:creationId xmlns:a16="http://schemas.microsoft.com/office/drawing/2014/main" id="{9A1C7B5B-A6B6-4EDB-B8B6-A25E664B28D0}"/>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8" name="Freeform 125">
                  <a:extLst>
                    <a:ext uri="{FF2B5EF4-FFF2-40B4-BE49-F238E27FC236}">
                      <a16:creationId xmlns:a16="http://schemas.microsoft.com/office/drawing/2014/main" id="{8ACFFEB9-DFF0-4507-9257-55E276C653D0}"/>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9" name="Freeform 126">
                  <a:extLst>
                    <a:ext uri="{FF2B5EF4-FFF2-40B4-BE49-F238E27FC236}">
                      <a16:creationId xmlns:a16="http://schemas.microsoft.com/office/drawing/2014/main" id="{AE6BCC85-A67B-470B-AF10-90435A1A72BD}"/>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0" name="Freeform 127">
                  <a:extLst>
                    <a:ext uri="{FF2B5EF4-FFF2-40B4-BE49-F238E27FC236}">
                      <a16:creationId xmlns:a16="http://schemas.microsoft.com/office/drawing/2014/main" id="{B1D73128-8F47-4248-A11F-D6547F86A587}"/>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1" name="Freeform 128">
                  <a:extLst>
                    <a:ext uri="{FF2B5EF4-FFF2-40B4-BE49-F238E27FC236}">
                      <a16:creationId xmlns:a16="http://schemas.microsoft.com/office/drawing/2014/main" id="{9F87B734-BF2D-41FF-A74E-1EDB5F075303}"/>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2" name="Freeform 129">
                  <a:extLst>
                    <a:ext uri="{FF2B5EF4-FFF2-40B4-BE49-F238E27FC236}">
                      <a16:creationId xmlns:a16="http://schemas.microsoft.com/office/drawing/2014/main" id="{CD2B4C20-C73C-4CAA-A6FE-20AD76EA207F}"/>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3" name="Freeform 130">
                  <a:extLst>
                    <a:ext uri="{FF2B5EF4-FFF2-40B4-BE49-F238E27FC236}">
                      <a16:creationId xmlns:a16="http://schemas.microsoft.com/office/drawing/2014/main" id="{AF1EEA0D-7428-402F-8AFA-EAB81499E083}"/>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7" name="Group 26">
              <a:extLst>
                <a:ext uri="{FF2B5EF4-FFF2-40B4-BE49-F238E27FC236}">
                  <a16:creationId xmlns:a16="http://schemas.microsoft.com/office/drawing/2014/main" id="{D98D915B-AA35-44F2-8A3A-03A55AE32797}"/>
                </a:ext>
              </a:extLst>
            </p:cNvPr>
            <p:cNvGrpSpPr/>
            <p:nvPr/>
          </p:nvGrpSpPr>
          <p:grpSpPr>
            <a:xfrm>
              <a:off x="3081891" y="4335780"/>
              <a:ext cx="561502" cy="550328"/>
              <a:chOff x="3081891" y="4335780"/>
              <a:chExt cx="561502" cy="550328"/>
            </a:xfrm>
          </p:grpSpPr>
          <p:sp>
            <p:nvSpPr>
              <p:cNvPr id="66" name="Oval 65">
                <a:extLst>
                  <a:ext uri="{FF2B5EF4-FFF2-40B4-BE49-F238E27FC236}">
                    <a16:creationId xmlns:a16="http://schemas.microsoft.com/office/drawing/2014/main" id="{BBE84585-EEFC-41DE-9CCF-3D0987F983E5}"/>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30">
                <a:extLst>
                  <a:ext uri="{FF2B5EF4-FFF2-40B4-BE49-F238E27FC236}">
                    <a16:creationId xmlns:a16="http://schemas.microsoft.com/office/drawing/2014/main" id="{26EE7A2C-460B-4457-81A3-1E2E7BF52C04}"/>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sp>
            <p:nvSpPr>
              <p:cNvPr id="68" name="Freeform 47">
                <a:extLst>
                  <a:ext uri="{FF2B5EF4-FFF2-40B4-BE49-F238E27FC236}">
                    <a16:creationId xmlns:a16="http://schemas.microsoft.com/office/drawing/2014/main" id="{9A36C31F-C529-49C7-AFA1-0A5EA585DD62}"/>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28" name="Group 27">
              <a:extLst>
                <a:ext uri="{FF2B5EF4-FFF2-40B4-BE49-F238E27FC236}">
                  <a16:creationId xmlns:a16="http://schemas.microsoft.com/office/drawing/2014/main" id="{4A0FBECE-6365-48C1-A53A-9F051FC71910}"/>
                </a:ext>
              </a:extLst>
            </p:cNvPr>
            <p:cNvGrpSpPr/>
            <p:nvPr/>
          </p:nvGrpSpPr>
          <p:grpSpPr>
            <a:xfrm>
              <a:off x="3603889" y="2133624"/>
              <a:ext cx="561502" cy="550328"/>
              <a:chOff x="3603889" y="2133624"/>
              <a:chExt cx="561502" cy="550328"/>
            </a:xfrm>
          </p:grpSpPr>
          <p:sp>
            <p:nvSpPr>
              <p:cNvPr id="59" name="Oval 58">
                <a:extLst>
                  <a:ext uri="{FF2B5EF4-FFF2-40B4-BE49-F238E27FC236}">
                    <a16:creationId xmlns:a16="http://schemas.microsoft.com/office/drawing/2014/main" id="{CC776448-EE02-4C35-90D8-437CBCDD8444}"/>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D73634C4-AACF-4715-8DDB-DE2958C6F101}"/>
                  </a:ext>
                </a:extLst>
              </p:cNvPr>
              <p:cNvGrpSpPr/>
              <p:nvPr/>
            </p:nvGrpSpPr>
            <p:grpSpPr>
              <a:xfrm>
                <a:off x="3746106" y="2241022"/>
                <a:ext cx="265438" cy="312684"/>
                <a:chOff x="466725" y="2428875"/>
                <a:chExt cx="285750" cy="358775"/>
              </a:xfrm>
              <a:solidFill>
                <a:schemeClr val="bg1"/>
              </a:solidFill>
            </p:grpSpPr>
            <p:sp>
              <p:nvSpPr>
                <p:cNvPr id="61" name="Freeform 60">
                  <a:extLst>
                    <a:ext uri="{FF2B5EF4-FFF2-40B4-BE49-F238E27FC236}">
                      <a16:creationId xmlns:a16="http://schemas.microsoft.com/office/drawing/2014/main" id="{485A4109-C126-4AF1-A429-0B63013DC65B}"/>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2" name="Freeform 61">
                  <a:extLst>
                    <a:ext uri="{FF2B5EF4-FFF2-40B4-BE49-F238E27FC236}">
                      <a16:creationId xmlns:a16="http://schemas.microsoft.com/office/drawing/2014/main" id="{7A133301-2E62-4F54-A8C3-4961CA1850A6}"/>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3" name="Freeform 62">
                  <a:extLst>
                    <a:ext uri="{FF2B5EF4-FFF2-40B4-BE49-F238E27FC236}">
                      <a16:creationId xmlns:a16="http://schemas.microsoft.com/office/drawing/2014/main" id="{D7C70B20-5BAB-4823-9362-DD36F758841C}"/>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4" name="Freeform 63">
                  <a:extLst>
                    <a:ext uri="{FF2B5EF4-FFF2-40B4-BE49-F238E27FC236}">
                      <a16:creationId xmlns:a16="http://schemas.microsoft.com/office/drawing/2014/main" id="{CDD5417E-5BB4-498D-AEED-4817BDB838B6}"/>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5" name="Freeform 64">
                  <a:extLst>
                    <a:ext uri="{FF2B5EF4-FFF2-40B4-BE49-F238E27FC236}">
                      <a16:creationId xmlns:a16="http://schemas.microsoft.com/office/drawing/2014/main" id="{D2FFD9EE-781F-4117-9D23-BC0885A9D9A8}"/>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9" name="Group 28">
              <a:extLst>
                <a:ext uri="{FF2B5EF4-FFF2-40B4-BE49-F238E27FC236}">
                  <a16:creationId xmlns:a16="http://schemas.microsoft.com/office/drawing/2014/main" id="{0017E170-8EF3-48CF-98D4-1633F5D80B9F}"/>
                </a:ext>
              </a:extLst>
            </p:cNvPr>
            <p:cNvGrpSpPr/>
            <p:nvPr/>
          </p:nvGrpSpPr>
          <p:grpSpPr>
            <a:xfrm>
              <a:off x="4614394" y="2738464"/>
              <a:ext cx="561502" cy="550328"/>
              <a:chOff x="4614394" y="2738464"/>
              <a:chExt cx="561502" cy="550328"/>
            </a:xfrm>
          </p:grpSpPr>
          <p:sp>
            <p:nvSpPr>
              <p:cNvPr id="50" name="Oval 49">
                <a:extLst>
                  <a:ext uri="{FF2B5EF4-FFF2-40B4-BE49-F238E27FC236}">
                    <a16:creationId xmlns:a16="http://schemas.microsoft.com/office/drawing/2014/main" id="{4F9565B8-7DF5-4ECB-B3C4-39039B046583}"/>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38C3819-2A80-4E3D-8856-6537348F8626}"/>
                  </a:ext>
                </a:extLst>
              </p:cNvPr>
              <p:cNvGrpSpPr/>
              <p:nvPr/>
            </p:nvGrpSpPr>
            <p:grpSpPr>
              <a:xfrm>
                <a:off x="4750914" y="2887421"/>
                <a:ext cx="288462" cy="274780"/>
                <a:chOff x="8116888" y="3322638"/>
                <a:chExt cx="530225" cy="554038"/>
              </a:xfrm>
              <a:solidFill>
                <a:schemeClr val="bg1"/>
              </a:solidFill>
            </p:grpSpPr>
            <p:sp>
              <p:nvSpPr>
                <p:cNvPr id="52" name="Freeform 223">
                  <a:extLst>
                    <a:ext uri="{FF2B5EF4-FFF2-40B4-BE49-F238E27FC236}">
                      <a16:creationId xmlns:a16="http://schemas.microsoft.com/office/drawing/2014/main" id="{358CF0DB-0700-48E9-B569-56F44A81DA39}"/>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3" name="Freeform 224">
                  <a:extLst>
                    <a:ext uri="{FF2B5EF4-FFF2-40B4-BE49-F238E27FC236}">
                      <a16:creationId xmlns:a16="http://schemas.microsoft.com/office/drawing/2014/main" id="{6DC00850-875F-4EFB-89AC-BC1AD0E6EDD2}"/>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4" name="Freeform 225">
                  <a:extLst>
                    <a:ext uri="{FF2B5EF4-FFF2-40B4-BE49-F238E27FC236}">
                      <a16:creationId xmlns:a16="http://schemas.microsoft.com/office/drawing/2014/main" id="{2137B33F-507E-4938-90C4-26B3D314F82A}"/>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5" name="Freeform 226">
                  <a:extLst>
                    <a:ext uri="{FF2B5EF4-FFF2-40B4-BE49-F238E27FC236}">
                      <a16:creationId xmlns:a16="http://schemas.microsoft.com/office/drawing/2014/main" id="{1CEFD04D-82CF-4141-8216-DF155748FEB4}"/>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6" name="Freeform 227">
                  <a:extLst>
                    <a:ext uri="{FF2B5EF4-FFF2-40B4-BE49-F238E27FC236}">
                      <a16:creationId xmlns:a16="http://schemas.microsoft.com/office/drawing/2014/main" id="{879B1DFC-07B5-4B6C-B312-72838DFB7DCF}"/>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7" name="Freeform 228">
                  <a:extLst>
                    <a:ext uri="{FF2B5EF4-FFF2-40B4-BE49-F238E27FC236}">
                      <a16:creationId xmlns:a16="http://schemas.microsoft.com/office/drawing/2014/main" id="{161BD5C8-1564-4EA0-AB1B-C54BF35FBF85}"/>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8" name="Freeform 229">
                  <a:extLst>
                    <a:ext uri="{FF2B5EF4-FFF2-40B4-BE49-F238E27FC236}">
                      <a16:creationId xmlns:a16="http://schemas.microsoft.com/office/drawing/2014/main" id="{AD6229FC-784F-4CD7-80B4-0B1FCE382FB8}"/>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0" name="Group 29">
              <a:extLst>
                <a:ext uri="{FF2B5EF4-FFF2-40B4-BE49-F238E27FC236}">
                  <a16:creationId xmlns:a16="http://schemas.microsoft.com/office/drawing/2014/main" id="{176AB255-6CC9-42C0-A3D2-A2B907CE138C}"/>
                </a:ext>
              </a:extLst>
            </p:cNvPr>
            <p:cNvGrpSpPr/>
            <p:nvPr/>
          </p:nvGrpSpPr>
          <p:grpSpPr>
            <a:xfrm>
              <a:off x="5836502" y="1864851"/>
              <a:ext cx="561502" cy="550328"/>
              <a:chOff x="5836502" y="1864851"/>
              <a:chExt cx="561502" cy="550328"/>
            </a:xfrm>
          </p:grpSpPr>
          <p:sp>
            <p:nvSpPr>
              <p:cNvPr id="46" name="Oval 45">
                <a:extLst>
                  <a:ext uri="{FF2B5EF4-FFF2-40B4-BE49-F238E27FC236}">
                    <a16:creationId xmlns:a16="http://schemas.microsoft.com/office/drawing/2014/main" id="{4C84C1B2-6AD4-432B-B989-41459DAA8E69}"/>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9E61D02-52E9-4FD3-908C-5DB8ABCBFFAE}"/>
                  </a:ext>
                </a:extLst>
              </p:cNvPr>
              <p:cNvGrpSpPr/>
              <p:nvPr/>
            </p:nvGrpSpPr>
            <p:grpSpPr>
              <a:xfrm>
                <a:off x="5944865" y="2031681"/>
                <a:ext cx="344776" cy="266023"/>
                <a:chOff x="4319588" y="5218113"/>
                <a:chExt cx="514350" cy="457200"/>
              </a:xfrm>
              <a:solidFill>
                <a:schemeClr val="bg1"/>
              </a:solidFill>
            </p:grpSpPr>
            <p:sp>
              <p:nvSpPr>
                <p:cNvPr id="48" name="Freeform 266">
                  <a:extLst>
                    <a:ext uri="{FF2B5EF4-FFF2-40B4-BE49-F238E27FC236}">
                      <a16:creationId xmlns:a16="http://schemas.microsoft.com/office/drawing/2014/main" id="{6F96C9F7-1AEA-4465-B47D-7ABEC6475DAC}"/>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9" name="Freeform 267">
                  <a:extLst>
                    <a:ext uri="{FF2B5EF4-FFF2-40B4-BE49-F238E27FC236}">
                      <a16:creationId xmlns:a16="http://schemas.microsoft.com/office/drawing/2014/main" id="{7DE07CD4-117B-47FB-A773-CA2CC8C10ABF}"/>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2" name="Group 31">
              <a:extLst>
                <a:ext uri="{FF2B5EF4-FFF2-40B4-BE49-F238E27FC236}">
                  <a16:creationId xmlns:a16="http://schemas.microsoft.com/office/drawing/2014/main" id="{1561DABC-C655-4624-9B89-D1FDED094351}"/>
                </a:ext>
              </a:extLst>
            </p:cNvPr>
            <p:cNvGrpSpPr/>
            <p:nvPr/>
          </p:nvGrpSpPr>
          <p:grpSpPr>
            <a:xfrm>
              <a:off x="7375265" y="2439882"/>
              <a:ext cx="561502" cy="550328"/>
              <a:chOff x="7375265" y="2439882"/>
              <a:chExt cx="561502" cy="550328"/>
            </a:xfrm>
          </p:grpSpPr>
          <p:sp>
            <p:nvSpPr>
              <p:cNvPr id="42" name="Oval 41">
                <a:extLst>
                  <a:ext uri="{FF2B5EF4-FFF2-40B4-BE49-F238E27FC236}">
                    <a16:creationId xmlns:a16="http://schemas.microsoft.com/office/drawing/2014/main" id="{0B289B69-C5EC-4ACB-B010-20EE3D9C28CA}"/>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8FE848DE-F7DA-444B-8FCD-E9D4017C25BF}"/>
                  </a:ext>
                </a:extLst>
              </p:cNvPr>
              <p:cNvGrpSpPr/>
              <p:nvPr/>
            </p:nvGrpSpPr>
            <p:grpSpPr>
              <a:xfrm>
                <a:off x="7497728" y="2561548"/>
                <a:ext cx="357620" cy="314324"/>
                <a:chOff x="8213725" y="5172076"/>
                <a:chExt cx="573088" cy="517525"/>
              </a:xfrm>
              <a:solidFill>
                <a:schemeClr val="bg1"/>
              </a:solidFill>
            </p:grpSpPr>
            <p:sp>
              <p:nvSpPr>
                <p:cNvPr id="44" name="Freeform 338">
                  <a:extLst>
                    <a:ext uri="{FF2B5EF4-FFF2-40B4-BE49-F238E27FC236}">
                      <a16:creationId xmlns:a16="http://schemas.microsoft.com/office/drawing/2014/main" id="{E6D7293C-3B04-477A-9735-A8677DB32E09}"/>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5" name="Freeform 339">
                  <a:extLst>
                    <a:ext uri="{FF2B5EF4-FFF2-40B4-BE49-F238E27FC236}">
                      <a16:creationId xmlns:a16="http://schemas.microsoft.com/office/drawing/2014/main" id="{8269B674-0A14-4982-9612-35D614310F0B}"/>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3" name="Group 32">
              <a:extLst>
                <a:ext uri="{FF2B5EF4-FFF2-40B4-BE49-F238E27FC236}">
                  <a16:creationId xmlns:a16="http://schemas.microsoft.com/office/drawing/2014/main" id="{E02302F1-A7AE-4A83-8878-3197F115EA1B}"/>
                </a:ext>
              </a:extLst>
            </p:cNvPr>
            <p:cNvGrpSpPr/>
            <p:nvPr/>
          </p:nvGrpSpPr>
          <p:grpSpPr>
            <a:xfrm>
              <a:off x="5835438" y="3146825"/>
              <a:ext cx="561502" cy="550328"/>
              <a:chOff x="5835438" y="3146825"/>
              <a:chExt cx="561502" cy="550328"/>
            </a:xfrm>
          </p:grpSpPr>
          <p:sp>
            <p:nvSpPr>
              <p:cNvPr id="40" name="Oval 39">
                <a:extLst>
                  <a:ext uri="{FF2B5EF4-FFF2-40B4-BE49-F238E27FC236}">
                    <a16:creationId xmlns:a16="http://schemas.microsoft.com/office/drawing/2014/main" id="{C7CD0773-7204-44A8-A518-946937BB178B}"/>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2">
                <a:extLst>
                  <a:ext uri="{FF2B5EF4-FFF2-40B4-BE49-F238E27FC236}">
                    <a16:creationId xmlns:a16="http://schemas.microsoft.com/office/drawing/2014/main" id="{4207021F-C06F-4235-B4AD-1A8117279443}"/>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34" name="Group 33">
              <a:extLst>
                <a:ext uri="{FF2B5EF4-FFF2-40B4-BE49-F238E27FC236}">
                  <a16:creationId xmlns:a16="http://schemas.microsoft.com/office/drawing/2014/main" id="{BAB06171-6708-49DE-8F93-640E67BDA232}"/>
                </a:ext>
              </a:extLst>
            </p:cNvPr>
            <p:cNvGrpSpPr/>
            <p:nvPr/>
          </p:nvGrpSpPr>
          <p:grpSpPr>
            <a:xfrm>
              <a:off x="6446635" y="3934040"/>
              <a:ext cx="561502" cy="550328"/>
              <a:chOff x="6446635" y="3934040"/>
              <a:chExt cx="561502" cy="550328"/>
            </a:xfrm>
          </p:grpSpPr>
          <p:sp>
            <p:nvSpPr>
              <p:cNvPr id="35" name="Oval 34">
                <a:extLst>
                  <a:ext uri="{FF2B5EF4-FFF2-40B4-BE49-F238E27FC236}">
                    <a16:creationId xmlns:a16="http://schemas.microsoft.com/office/drawing/2014/main" id="{0D8EE744-20B4-42AD-BFF5-7C5BFB10040A}"/>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87F25267-2B4E-4D44-A24B-9742C23761D7}"/>
                  </a:ext>
                </a:extLst>
              </p:cNvPr>
              <p:cNvGrpSpPr/>
              <p:nvPr/>
            </p:nvGrpSpPr>
            <p:grpSpPr>
              <a:xfrm>
                <a:off x="6599128" y="4072538"/>
                <a:ext cx="266278" cy="263242"/>
                <a:chOff x="1879600" y="2852738"/>
                <a:chExt cx="661987" cy="622300"/>
              </a:xfrm>
              <a:solidFill>
                <a:schemeClr val="bg1"/>
              </a:solidFill>
            </p:grpSpPr>
            <p:sp>
              <p:nvSpPr>
                <p:cNvPr id="37" name="Freeform 5">
                  <a:extLst>
                    <a:ext uri="{FF2B5EF4-FFF2-40B4-BE49-F238E27FC236}">
                      <a16:creationId xmlns:a16="http://schemas.microsoft.com/office/drawing/2014/main" id="{40A8AEEE-8FC5-45F6-9362-2CF36298F1C9}"/>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8" name="Freeform 6">
                  <a:extLst>
                    <a:ext uri="{FF2B5EF4-FFF2-40B4-BE49-F238E27FC236}">
                      <a16:creationId xmlns:a16="http://schemas.microsoft.com/office/drawing/2014/main" id="{CB06C5EE-5801-416C-A3DF-3E53F30C4CA5}"/>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9" name="Freeform 7">
                  <a:extLst>
                    <a:ext uri="{FF2B5EF4-FFF2-40B4-BE49-F238E27FC236}">
                      <a16:creationId xmlns:a16="http://schemas.microsoft.com/office/drawing/2014/main" id="{1429C7E1-EF3F-4765-A08B-641642B3266D}"/>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sp>
        <p:nvSpPr>
          <p:cNvPr id="84" name="Oval 83">
            <a:extLst>
              <a:ext uri="{FF2B5EF4-FFF2-40B4-BE49-F238E27FC236}">
                <a16:creationId xmlns:a16="http://schemas.microsoft.com/office/drawing/2014/main" id="{160AD414-7BDB-496E-8E6A-662A621EA6E5}"/>
              </a:ext>
            </a:extLst>
          </p:cNvPr>
          <p:cNvSpPr/>
          <p:nvPr/>
        </p:nvSpPr>
        <p:spPr>
          <a:xfrm>
            <a:off x="8181938" y="562758"/>
            <a:ext cx="152411" cy="1498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04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8"/>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03</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37805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all" spc="75" normalizeH="0" baseline="0" noProof="0" dirty="0">
                <a:ln>
                  <a:noFill/>
                </a:ln>
                <a:solidFill>
                  <a:srgbClr val="651428"/>
                </a:solidFill>
                <a:effectLst/>
                <a:uLnTx/>
                <a:uFillTx/>
                <a:latin typeface="Arial"/>
                <a:ea typeface="+mj-ea"/>
                <a:cs typeface="Arial"/>
                <a:sym typeface="Arial"/>
              </a:rPr>
              <a:t>DATA ANALYSIS</a:t>
            </a:r>
          </a:p>
        </p:txBody>
      </p:sp>
      <p:sp>
        <p:nvSpPr>
          <p:cNvPr id="18" name="TextBox 17">
            <a:extLst>
              <a:ext uri="{FF2B5EF4-FFF2-40B4-BE49-F238E27FC236}">
                <a16:creationId xmlns:a16="http://schemas.microsoft.com/office/drawing/2014/main" id="{DDB37916-19C8-4BFB-8129-488E14A5649B}"/>
              </a:ext>
            </a:extLst>
          </p:cNvPr>
          <p:cNvSpPr txBox="1"/>
          <p:nvPr/>
        </p:nvSpPr>
        <p:spPr>
          <a:xfrm>
            <a:off x="2623387" y="712865"/>
            <a:ext cx="2157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C00000"/>
                </a:solidFill>
                <a:effectLst/>
                <a:uLnTx/>
                <a:uFillTx/>
                <a:latin typeface="Arial"/>
                <a:cs typeface="Arial"/>
                <a:sym typeface="Arial"/>
              </a:rPr>
              <a:t>Exploratory data analysis</a:t>
            </a:r>
          </a:p>
        </p:txBody>
      </p:sp>
      <p:sp>
        <p:nvSpPr>
          <p:cNvPr id="6" name="TextBox 5">
            <a:extLst>
              <a:ext uri="{FF2B5EF4-FFF2-40B4-BE49-F238E27FC236}">
                <a16:creationId xmlns:a16="http://schemas.microsoft.com/office/drawing/2014/main" id="{48B9F062-1382-4A2D-BDC4-05E0C08FD541}"/>
              </a:ext>
            </a:extLst>
          </p:cNvPr>
          <p:cNvSpPr txBox="1"/>
          <p:nvPr/>
        </p:nvSpPr>
        <p:spPr>
          <a:xfrm>
            <a:off x="1687992" y="1214746"/>
            <a:ext cx="459754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First, we observe the top 5 customers providing high number of reviews</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9FAE2CDC-44CF-445C-B514-11ECE3E377D0}"/>
              </a:ext>
            </a:extLst>
          </p:cNvPr>
          <p:cNvSpPr txBox="1"/>
          <p:nvPr/>
        </p:nvSpPr>
        <p:spPr>
          <a:xfrm>
            <a:off x="1745672" y="1941413"/>
            <a:ext cx="428000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It would be interesting to see the distribution of rating that these top reviewers provide</a:t>
            </a:r>
          </a:p>
        </p:txBody>
      </p:sp>
      <p:sp>
        <p:nvSpPr>
          <p:cNvPr id="19" name="Half Frame 18">
            <a:extLst>
              <a:ext uri="{FF2B5EF4-FFF2-40B4-BE49-F238E27FC236}">
                <a16:creationId xmlns:a16="http://schemas.microsoft.com/office/drawing/2014/main" id="{989442FC-5D95-4D3A-B945-67AF7E817D23}"/>
              </a:ext>
            </a:extLst>
          </p:cNvPr>
          <p:cNvSpPr/>
          <p:nvPr/>
        </p:nvSpPr>
        <p:spPr>
          <a:xfrm flipH="1" flipV="1">
            <a:off x="8012791" y="4114611"/>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Half Frame 20">
            <a:extLst>
              <a:ext uri="{FF2B5EF4-FFF2-40B4-BE49-F238E27FC236}">
                <a16:creationId xmlns:a16="http://schemas.microsoft.com/office/drawing/2014/main" id="{E39E5FED-10F2-4E43-949F-F7B6AA305FBE}"/>
              </a:ext>
            </a:extLst>
          </p:cNvPr>
          <p:cNvSpPr/>
          <p:nvPr/>
        </p:nvSpPr>
        <p:spPr>
          <a:xfrm rot="10800000" flipH="1" flipV="1">
            <a:off x="1881236" y="3716723"/>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373630A2-8605-4980-8678-03C1DD20E2C3}"/>
              </a:ext>
            </a:extLst>
          </p:cNvPr>
          <p:cNvSpPr txBox="1"/>
          <p:nvPr/>
        </p:nvSpPr>
        <p:spPr>
          <a:xfrm>
            <a:off x="2016527" y="3814282"/>
            <a:ext cx="6451277" cy="7694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Seeing the above plot, we can say that frequent reviewers are usually providing good score rating (5 &amp; 4) and there are hardly any negative ratings provided by these customers. Using this information company can encourage these frequent reviewers to reviewer more items which would ultimately enhance the brand value.</a:t>
            </a:r>
          </a:p>
        </p:txBody>
      </p:sp>
      <p:grpSp>
        <p:nvGrpSpPr>
          <p:cNvPr id="25" name="Group 24">
            <a:extLst>
              <a:ext uri="{FF2B5EF4-FFF2-40B4-BE49-F238E27FC236}">
                <a16:creationId xmlns:a16="http://schemas.microsoft.com/office/drawing/2014/main" id="{AF79C464-BDEE-43AE-ADE0-672C0011F76B}"/>
              </a:ext>
            </a:extLst>
          </p:cNvPr>
          <p:cNvGrpSpPr/>
          <p:nvPr/>
        </p:nvGrpSpPr>
        <p:grpSpPr>
          <a:xfrm>
            <a:off x="8011057" y="188207"/>
            <a:ext cx="941150" cy="493077"/>
            <a:chOff x="1682237" y="1631969"/>
            <a:chExt cx="6254530" cy="3254139"/>
          </a:xfrm>
        </p:grpSpPr>
        <p:sp>
          <p:nvSpPr>
            <p:cNvPr id="26" name="Google Shape;316;p19">
              <a:extLst>
                <a:ext uri="{FF2B5EF4-FFF2-40B4-BE49-F238E27FC236}">
                  <a16:creationId xmlns:a16="http://schemas.microsoft.com/office/drawing/2014/main" id="{0CC21EB4-6F83-472D-9484-774A11273F86}"/>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roup 26">
              <a:extLst>
                <a:ext uri="{FF2B5EF4-FFF2-40B4-BE49-F238E27FC236}">
                  <a16:creationId xmlns:a16="http://schemas.microsoft.com/office/drawing/2014/main" id="{CB74F992-923F-410C-83BF-B55E2AD92521}"/>
                </a:ext>
              </a:extLst>
            </p:cNvPr>
            <p:cNvGrpSpPr/>
            <p:nvPr/>
          </p:nvGrpSpPr>
          <p:grpSpPr>
            <a:xfrm>
              <a:off x="1682237" y="3099191"/>
              <a:ext cx="561502" cy="550328"/>
              <a:chOff x="2224229" y="1852630"/>
              <a:chExt cx="561502" cy="550328"/>
            </a:xfrm>
          </p:grpSpPr>
          <p:sp>
            <p:nvSpPr>
              <p:cNvPr id="70" name="Oval 69">
                <a:extLst>
                  <a:ext uri="{FF2B5EF4-FFF2-40B4-BE49-F238E27FC236}">
                    <a16:creationId xmlns:a16="http://schemas.microsoft.com/office/drawing/2014/main" id="{C3CD0BB8-1966-49D9-BBAB-C457CA093261}"/>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87A1751-B46F-419E-A8A4-990B0A2761C4}"/>
                  </a:ext>
                </a:extLst>
              </p:cNvPr>
              <p:cNvGrpSpPr/>
              <p:nvPr/>
            </p:nvGrpSpPr>
            <p:grpSpPr>
              <a:xfrm>
                <a:off x="2390717" y="2022835"/>
                <a:ext cx="228526" cy="223209"/>
                <a:chOff x="8213725" y="3413126"/>
                <a:chExt cx="520700" cy="461963"/>
              </a:xfrm>
              <a:solidFill>
                <a:schemeClr val="bg1"/>
              </a:solidFill>
            </p:grpSpPr>
            <p:sp>
              <p:nvSpPr>
                <p:cNvPr id="72" name="Freeform 118">
                  <a:extLst>
                    <a:ext uri="{FF2B5EF4-FFF2-40B4-BE49-F238E27FC236}">
                      <a16:creationId xmlns:a16="http://schemas.microsoft.com/office/drawing/2014/main" id="{0350938C-5155-4D58-9464-B66D7A94FC67}"/>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3" name="Freeform 119">
                  <a:extLst>
                    <a:ext uri="{FF2B5EF4-FFF2-40B4-BE49-F238E27FC236}">
                      <a16:creationId xmlns:a16="http://schemas.microsoft.com/office/drawing/2014/main" id="{9A00AF4B-3A31-40F5-84C1-7DA30D3C5F16}"/>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4" name="Freeform 120">
                  <a:extLst>
                    <a:ext uri="{FF2B5EF4-FFF2-40B4-BE49-F238E27FC236}">
                      <a16:creationId xmlns:a16="http://schemas.microsoft.com/office/drawing/2014/main" id="{4C7588BF-B4A7-4659-A282-F89A117D2115}"/>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5" name="Freeform 121">
                  <a:extLst>
                    <a:ext uri="{FF2B5EF4-FFF2-40B4-BE49-F238E27FC236}">
                      <a16:creationId xmlns:a16="http://schemas.microsoft.com/office/drawing/2014/main" id="{7DCEEEAE-828E-4C5E-86FD-FD84AD73C15C}"/>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6" name="Freeform 122">
                  <a:extLst>
                    <a:ext uri="{FF2B5EF4-FFF2-40B4-BE49-F238E27FC236}">
                      <a16:creationId xmlns:a16="http://schemas.microsoft.com/office/drawing/2014/main" id="{4EA007CE-DC11-4F03-85F7-D6AFB84B57FE}"/>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7" name="Freeform 123">
                  <a:extLst>
                    <a:ext uri="{FF2B5EF4-FFF2-40B4-BE49-F238E27FC236}">
                      <a16:creationId xmlns:a16="http://schemas.microsoft.com/office/drawing/2014/main" id="{CE6BDF72-3B53-4195-8667-D6523D4D4A8A}"/>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8" name="Freeform 124">
                  <a:extLst>
                    <a:ext uri="{FF2B5EF4-FFF2-40B4-BE49-F238E27FC236}">
                      <a16:creationId xmlns:a16="http://schemas.microsoft.com/office/drawing/2014/main" id="{89DA982D-5289-4FC8-903C-37173BECD909}"/>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9" name="Freeform 125">
                  <a:extLst>
                    <a:ext uri="{FF2B5EF4-FFF2-40B4-BE49-F238E27FC236}">
                      <a16:creationId xmlns:a16="http://schemas.microsoft.com/office/drawing/2014/main" id="{ABC3457A-782C-425C-BD64-BF03F13239D5}"/>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0" name="Freeform 126">
                  <a:extLst>
                    <a:ext uri="{FF2B5EF4-FFF2-40B4-BE49-F238E27FC236}">
                      <a16:creationId xmlns:a16="http://schemas.microsoft.com/office/drawing/2014/main" id="{0FAF5A46-01B6-4600-B364-2DE0B9C55C9C}"/>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1" name="Freeform 127">
                  <a:extLst>
                    <a:ext uri="{FF2B5EF4-FFF2-40B4-BE49-F238E27FC236}">
                      <a16:creationId xmlns:a16="http://schemas.microsoft.com/office/drawing/2014/main" id="{3F33A807-14E5-4562-A3BD-8D4364005BAC}"/>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2" name="Freeform 128">
                  <a:extLst>
                    <a:ext uri="{FF2B5EF4-FFF2-40B4-BE49-F238E27FC236}">
                      <a16:creationId xmlns:a16="http://schemas.microsoft.com/office/drawing/2014/main" id="{DC03D8CE-CD77-41E7-B867-C202BEFBBF49}"/>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3" name="Freeform 129">
                  <a:extLst>
                    <a:ext uri="{FF2B5EF4-FFF2-40B4-BE49-F238E27FC236}">
                      <a16:creationId xmlns:a16="http://schemas.microsoft.com/office/drawing/2014/main" id="{675B6D12-2121-48D9-B358-E8CAA32595DB}"/>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4" name="Freeform 130">
                  <a:extLst>
                    <a:ext uri="{FF2B5EF4-FFF2-40B4-BE49-F238E27FC236}">
                      <a16:creationId xmlns:a16="http://schemas.microsoft.com/office/drawing/2014/main" id="{DA4E4187-AC41-47EC-8113-E4D2F972A545}"/>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8" name="Group 27">
              <a:extLst>
                <a:ext uri="{FF2B5EF4-FFF2-40B4-BE49-F238E27FC236}">
                  <a16:creationId xmlns:a16="http://schemas.microsoft.com/office/drawing/2014/main" id="{973B09B8-75F5-4308-9CC3-D1C7EBC6D81A}"/>
                </a:ext>
              </a:extLst>
            </p:cNvPr>
            <p:cNvGrpSpPr/>
            <p:nvPr/>
          </p:nvGrpSpPr>
          <p:grpSpPr>
            <a:xfrm>
              <a:off x="3081891" y="4335780"/>
              <a:ext cx="561502" cy="550328"/>
              <a:chOff x="3081891" y="4335780"/>
              <a:chExt cx="561502" cy="550328"/>
            </a:xfrm>
          </p:grpSpPr>
          <p:sp>
            <p:nvSpPr>
              <p:cNvPr id="67" name="Oval 66">
                <a:extLst>
                  <a:ext uri="{FF2B5EF4-FFF2-40B4-BE49-F238E27FC236}">
                    <a16:creationId xmlns:a16="http://schemas.microsoft.com/office/drawing/2014/main" id="{82D02242-59A3-4F7A-B88E-38B7D176D897}"/>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30">
                <a:extLst>
                  <a:ext uri="{FF2B5EF4-FFF2-40B4-BE49-F238E27FC236}">
                    <a16:creationId xmlns:a16="http://schemas.microsoft.com/office/drawing/2014/main" id="{91350803-F7FF-4954-9E3C-C3729809E150}"/>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sp>
            <p:nvSpPr>
              <p:cNvPr id="69" name="Freeform 47">
                <a:extLst>
                  <a:ext uri="{FF2B5EF4-FFF2-40B4-BE49-F238E27FC236}">
                    <a16:creationId xmlns:a16="http://schemas.microsoft.com/office/drawing/2014/main" id="{FD596A87-7551-4186-B3D4-010D459A2E36}"/>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29" name="Group 28">
              <a:extLst>
                <a:ext uri="{FF2B5EF4-FFF2-40B4-BE49-F238E27FC236}">
                  <a16:creationId xmlns:a16="http://schemas.microsoft.com/office/drawing/2014/main" id="{B7AAFD9B-20A5-4683-9085-C7EE6A0136BC}"/>
                </a:ext>
              </a:extLst>
            </p:cNvPr>
            <p:cNvGrpSpPr/>
            <p:nvPr/>
          </p:nvGrpSpPr>
          <p:grpSpPr>
            <a:xfrm>
              <a:off x="3603889" y="2133624"/>
              <a:ext cx="561502" cy="550328"/>
              <a:chOff x="3603889" y="2133624"/>
              <a:chExt cx="561502" cy="550328"/>
            </a:xfrm>
          </p:grpSpPr>
          <p:sp>
            <p:nvSpPr>
              <p:cNvPr id="60" name="Oval 59">
                <a:extLst>
                  <a:ext uri="{FF2B5EF4-FFF2-40B4-BE49-F238E27FC236}">
                    <a16:creationId xmlns:a16="http://schemas.microsoft.com/office/drawing/2014/main" id="{68D6C298-5185-41C9-9D83-635FDD660E1E}"/>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306D1E74-EFAE-430B-BACB-8E609877F58B}"/>
                  </a:ext>
                </a:extLst>
              </p:cNvPr>
              <p:cNvGrpSpPr/>
              <p:nvPr/>
            </p:nvGrpSpPr>
            <p:grpSpPr>
              <a:xfrm>
                <a:off x="3746106" y="2241022"/>
                <a:ext cx="265438" cy="312684"/>
                <a:chOff x="466725" y="2428875"/>
                <a:chExt cx="285750" cy="358775"/>
              </a:xfrm>
              <a:solidFill>
                <a:schemeClr val="bg1"/>
              </a:solidFill>
            </p:grpSpPr>
            <p:sp>
              <p:nvSpPr>
                <p:cNvPr id="62" name="Freeform 60">
                  <a:extLst>
                    <a:ext uri="{FF2B5EF4-FFF2-40B4-BE49-F238E27FC236}">
                      <a16:creationId xmlns:a16="http://schemas.microsoft.com/office/drawing/2014/main" id="{B859B833-114B-4026-AA52-A9AE9D407D91}"/>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3" name="Freeform 61">
                  <a:extLst>
                    <a:ext uri="{FF2B5EF4-FFF2-40B4-BE49-F238E27FC236}">
                      <a16:creationId xmlns:a16="http://schemas.microsoft.com/office/drawing/2014/main" id="{0B23A56B-4041-4CBF-AC20-3385CCA4C324}"/>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4" name="Freeform 62">
                  <a:extLst>
                    <a:ext uri="{FF2B5EF4-FFF2-40B4-BE49-F238E27FC236}">
                      <a16:creationId xmlns:a16="http://schemas.microsoft.com/office/drawing/2014/main" id="{D775983C-A638-4A73-ABAB-93924C645E84}"/>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5" name="Freeform 63">
                  <a:extLst>
                    <a:ext uri="{FF2B5EF4-FFF2-40B4-BE49-F238E27FC236}">
                      <a16:creationId xmlns:a16="http://schemas.microsoft.com/office/drawing/2014/main" id="{C6795A37-7780-4B5A-881D-487200BD92EA}"/>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6" name="Freeform 64">
                  <a:extLst>
                    <a:ext uri="{FF2B5EF4-FFF2-40B4-BE49-F238E27FC236}">
                      <a16:creationId xmlns:a16="http://schemas.microsoft.com/office/drawing/2014/main" id="{102B4993-5043-4FF6-8FD3-E474B6E8D7D8}"/>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0" name="Group 29">
              <a:extLst>
                <a:ext uri="{FF2B5EF4-FFF2-40B4-BE49-F238E27FC236}">
                  <a16:creationId xmlns:a16="http://schemas.microsoft.com/office/drawing/2014/main" id="{7B026F2B-E03F-4EE5-BFC0-DFA1E8D1A3E7}"/>
                </a:ext>
              </a:extLst>
            </p:cNvPr>
            <p:cNvGrpSpPr/>
            <p:nvPr/>
          </p:nvGrpSpPr>
          <p:grpSpPr>
            <a:xfrm>
              <a:off x="4614394" y="2738464"/>
              <a:ext cx="561502" cy="550328"/>
              <a:chOff x="4614394" y="2738464"/>
              <a:chExt cx="561502" cy="550328"/>
            </a:xfrm>
          </p:grpSpPr>
          <p:sp>
            <p:nvSpPr>
              <p:cNvPr id="51" name="Oval 50">
                <a:extLst>
                  <a:ext uri="{FF2B5EF4-FFF2-40B4-BE49-F238E27FC236}">
                    <a16:creationId xmlns:a16="http://schemas.microsoft.com/office/drawing/2014/main" id="{F8B7826D-1E1C-4269-B205-80055F8DE959}"/>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70E13C72-5EE4-4E8D-85F6-89408F7D41C1}"/>
                  </a:ext>
                </a:extLst>
              </p:cNvPr>
              <p:cNvGrpSpPr/>
              <p:nvPr/>
            </p:nvGrpSpPr>
            <p:grpSpPr>
              <a:xfrm>
                <a:off x="4750914" y="2887421"/>
                <a:ext cx="288462" cy="274780"/>
                <a:chOff x="8116888" y="3322638"/>
                <a:chExt cx="530225" cy="554038"/>
              </a:xfrm>
              <a:solidFill>
                <a:schemeClr val="bg1"/>
              </a:solidFill>
            </p:grpSpPr>
            <p:sp>
              <p:nvSpPr>
                <p:cNvPr id="53" name="Freeform 223">
                  <a:extLst>
                    <a:ext uri="{FF2B5EF4-FFF2-40B4-BE49-F238E27FC236}">
                      <a16:creationId xmlns:a16="http://schemas.microsoft.com/office/drawing/2014/main" id="{43CCDAB7-1FB6-448A-B6EB-8D8C49B04CBA}"/>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4" name="Freeform 224">
                  <a:extLst>
                    <a:ext uri="{FF2B5EF4-FFF2-40B4-BE49-F238E27FC236}">
                      <a16:creationId xmlns:a16="http://schemas.microsoft.com/office/drawing/2014/main" id="{CD140F70-8A12-44B7-A397-CA0A555156E6}"/>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5" name="Freeform 225">
                  <a:extLst>
                    <a:ext uri="{FF2B5EF4-FFF2-40B4-BE49-F238E27FC236}">
                      <a16:creationId xmlns:a16="http://schemas.microsoft.com/office/drawing/2014/main" id="{A8F4ABE0-5CD5-4DF7-B9D6-C846FEC8600F}"/>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6" name="Freeform 226">
                  <a:extLst>
                    <a:ext uri="{FF2B5EF4-FFF2-40B4-BE49-F238E27FC236}">
                      <a16:creationId xmlns:a16="http://schemas.microsoft.com/office/drawing/2014/main" id="{99C4AE02-1913-475C-B7A9-ECE9EF7B76AF}"/>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7" name="Freeform 227">
                  <a:extLst>
                    <a:ext uri="{FF2B5EF4-FFF2-40B4-BE49-F238E27FC236}">
                      <a16:creationId xmlns:a16="http://schemas.microsoft.com/office/drawing/2014/main" id="{6B09BB04-3EB7-44C7-85B8-E4DA31FD1298}"/>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8" name="Freeform 228">
                  <a:extLst>
                    <a:ext uri="{FF2B5EF4-FFF2-40B4-BE49-F238E27FC236}">
                      <a16:creationId xmlns:a16="http://schemas.microsoft.com/office/drawing/2014/main" id="{7BBCCD7D-BF67-4367-B0B3-F29F31CE176F}"/>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9" name="Freeform 229">
                  <a:extLst>
                    <a:ext uri="{FF2B5EF4-FFF2-40B4-BE49-F238E27FC236}">
                      <a16:creationId xmlns:a16="http://schemas.microsoft.com/office/drawing/2014/main" id="{706AD891-BCA9-45F3-A8B4-0CCBA526B4A4}"/>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2" name="Group 31">
              <a:extLst>
                <a:ext uri="{FF2B5EF4-FFF2-40B4-BE49-F238E27FC236}">
                  <a16:creationId xmlns:a16="http://schemas.microsoft.com/office/drawing/2014/main" id="{7EB00E06-D6B5-4274-B2F7-901F08CEC517}"/>
                </a:ext>
              </a:extLst>
            </p:cNvPr>
            <p:cNvGrpSpPr/>
            <p:nvPr/>
          </p:nvGrpSpPr>
          <p:grpSpPr>
            <a:xfrm>
              <a:off x="5836502" y="1864851"/>
              <a:ext cx="561502" cy="550328"/>
              <a:chOff x="5836502" y="1864851"/>
              <a:chExt cx="561502" cy="550328"/>
            </a:xfrm>
          </p:grpSpPr>
          <p:sp>
            <p:nvSpPr>
              <p:cNvPr id="47" name="Oval 46">
                <a:extLst>
                  <a:ext uri="{FF2B5EF4-FFF2-40B4-BE49-F238E27FC236}">
                    <a16:creationId xmlns:a16="http://schemas.microsoft.com/office/drawing/2014/main" id="{D5CAC42B-50FC-4484-83AD-5393CB215C7A}"/>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33108BF7-9314-4731-8ADD-FD15FFF7499E}"/>
                  </a:ext>
                </a:extLst>
              </p:cNvPr>
              <p:cNvGrpSpPr/>
              <p:nvPr/>
            </p:nvGrpSpPr>
            <p:grpSpPr>
              <a:xfrm>
                <a:off x="5944865" y="2031681"/>
                <a:ext cx="344776" cy="266023"/>
                <a:chOff x="4319588" y="5218113"/>
                <a:chExt cx="514350" cy="457200"/>
              </a:xfrm>
              <a:solidFill>
                <a:schemeClr val="bg1"/>
              </a:solidFill>
            </p:grpSpPr>
            <p:sp>
              <p:nvSpPr>
                <p:cNvPr id="49" name="Freeform 266">
                  <a:extLst>
                    <a:ext uri="{FF2B5EF4-FFF2-40B4-BE49-F238E27FC236}">
                      <a16:creationId xmlns:a16="http://schemas.microsoft.com/office/drawing/2014/main" id="{1931045E-5945-4579-BB4B-E85E33987F93}"/>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0" name="Freeform 267">
                  <a:extLst>
                    <a:ext uri="{FF2B5EF4-FFF2-40B4-BE49-F238E27FC236}">
                      <a16:creationId xmlns:a16="http://schemas.microsoft.com/office/drawing/2014/main" id="{579F48F6-671E-40D8-BC97-BF0960BC27FE}"/>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3" name="Group 32">
              <a:extLst>
                <a:ext uri="{FF2B5EF4-FFF2-40B4-BE49-F238E27FC236}">
                  <a16:creationId xmlns:a16="http://schemas.microsoft.com/office/drawing/2014/main" id="{D9A4DB1B-7010-4E25-9566-D6940814AF80}"/>
                </a:ext>
              </a:extLst>
            </p:cNvPr>
            <p:cNvGrpSpPr/>
            <p:nvPr/>
          </p:nvGrpSpPr>
          <p:grpSpPr>
            <a:xfrm>
              <a:off x="7375265" y="2439882"/>
              <a:ext cx="561502" cy="550328"/>
              <a:chOff x="7375265" y="2439882"/>
              <a:chExt cx="561502" cy="550328"/>
            </a:xfrm>
          </p:grpSpPr>
          <p:sp>
            <p:nvSpPr>
              <p:cNvPr id="43" name="Oval 42">
                <a:extLst>
                  <a:ext uri="{FF2B5EF4-FFF2-40B4-BE49-F238E27FC236}">
                    <a16:creationId xmlns:a16="http://schemas.microsoft.com/office/drawing/2014/main" id="{F9ED359E-CFE0-43AF-B7E8-D08E2A4B5C0F}"/>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4279E4E-A1AF-496B-9C84-9924A0DFB56C}"/>
                  </a:ext>
                </a:extLst>
              </p:cNvPr>
              <p:cNvGrpSpPr/>
              <p:nvPr/>
            </p:nvGrpSpPr>
            <p:grpSpPr>
              <a:xfrm>
                <a:off x="7497728" y="2561548"/>
                <a:ext cx="357620" cy="314324"/>
                <a:chOff x="8213725" y="5172076"/>
                <a:chExt cx="573088" cy="517525"/>
              </a:xfrm>
              <a:solidFill>
                <a:schemeClr val="bg1"/>
              </a:solidFill>
            </p:grpSpPr>
            <p:sp>
              <p:nvSpPr>
                <p:cNvPr id="45" name="Freeform 338">
                  <a:extLst>
                    <a:ext uri="{FF2B5EF4-FFF2-40B4-BE49-F238E27FC236}">
                      <a16:creationId xmlns:a16="http://schemas.microsoft.com/office/drawing/2014/main" id="{3AB56EC2-348F-4328-B328-F9767E5643E7}"/>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6" name="Freeform 339">
                  <a:extLst>
                    <a:ext uri="{FF2B5EF4-FFF2-40B4-BE49-F238E27FC236}">
                      <a16:creationId xmlns:a16="http://schemas.microsoft.com/office/drawing/2014/main" id="{21ECE8AE-6F5D-4F52-AEB0-CC1EA09BF613}"/>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4" name="Group 33">
              <a:extLst>
                <a:ext uri="{FF2B5EF4-FFF2-40B4-BE49-F238E27FC236}">
                  <a16:creationId xmlns:a16="http://schemas.microsoft.com/office/drawing/2014/main" id="{EE5BB9F2-8A2F-4EA9-9876-92FAE13455EE}"/>
                </a:ext>
              </a:extLst>
            </p:cNvPr>
            <p:cNvGrpSpPr/>
            <p:nvPr/>
          </p:nvGrpSpPr>
          <p:grpSpPr>
            <a:xfrm>
              <a:off x="5835438" y="3146825"/>
              <a:ext cx="561502" cy="550328"/>
              <a:chOff x="5835438" y="3146825"/>
              <a:chExt cx="561502" cy="550328"/>
            </a:xfrm>
          </p:grpSpPr>
          <p:sp>
            <p:nvSpPr>
              <p:cNvPr id="41" name="Oval 40">
                <a:extLst>
                  <a:ext uri="{FF2B5EF4-FFF2-40B4-BE49-F238E27FC236}">
                    <a16:creationId xmlns:a16="http://schemas.microsoft.com/office/drawing/2014/main" id="{7551C50A-AAC7-4CF6-849F-0E832BB751FF}"/>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2">
                <a:extLst>
                  <a:ext uri="{FF2B5EF4-FFF2-40B4-BE49-F238E27FC236}">
                    <a16:creationId xmlns:a16="http://schemas.microsoft.com/office/drawing/2014/main" id="{E37C7FE9-342F-48A1-A668-AC3F2D875BEA}"/>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35" name="Group 34">
              <a:extLst>
                <a:ext uri="{FF2B5EF4-FFF2-40B4-BE49-F238E27FC236}">
                  <a16:creationId xmlns:a16="http://schemas.microsoft.com/office/drawing/2014/main" id="{FA0E072F-0897-4BF7-9E93-7F539B7A22AA}"/>
                </a:ext>
              </a:extLst>
            </p:cNvPr>
            <p:cNvGrpSpPr/>
            <p:nvPr/>
          </p:nvGrpSpPr>
          <p:grpSpPr>
            <a:xfrm>
              <a:off x="6446635" y="3934040"/>
              <a:ext cx="561502" cy="550328"/>
              <a:chOff x="6446635" y="3934040"/>
              <a:chExt cx="561502" cy="550328"/>
            </a:xfrm>
          </p:grpSpPr>
          <p:sp>
            <p:nvSpPr>
              <p:cNvPr id="36" name="Oval 35">
                <a:extLst>
                  <a:ext uri="{FF2B5EF4-FFF2-40B4-BE49-F238E27FC236}">
                    <a16:creationId xmlns:a16="http://schemas.microsoft.com/office/drawing/2014/main" id="{54509F8F-8207-4E24-A143-A039EF5B44AD}"/>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83ED91C-8499-4047-A8E2-2EE4DDC70813}"/>
                  </a:ext>
                </a:extLst>
              </p:cNvPr>
              <p:cNvGrpSpPr/>
              <p:nvPr/>
            </p:nvGrpSpPr>
            <p:grpSpPr>
              <a:xfrm>
                <a:off x="6599128" y="4072538"/>
                <a:ext cx="266278" cy="263242"/>
                <a:chOff x="1879600" y="2852738"/>
                <a:chExt cx="661987" cy="622300"/>
              </a:xfrm>
              <a:solidFill>
                <a:schemeClr val="bg1"/>
              </a:solidFill>
            </p:grpSpPr>
            <p:sp>
              <p:nvSpPr>
                <p:cNvPr id="38" name="Freeform 5">
                  <a:extLst>
                    <a:ext uri="{FF2B5EF4-FFF2-40B4-BE49-F238E27FC236}">
                      <a16:creationId xmlns:a16="http://schemas.microsoft.com/office/drawing/2014/main" id="{E0C45A3B-DAD8-4BCA-B18A-215EA7866200}"/>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9" name="Freeform 6">
                  <a:extLst>
                    <a:ext uri="{FF2B5EF4-FFF2-40B4-BE49-F238E27FC236}">
                      <a16:creationId xmlns:a16="http://schemas.microsoft.com/office/drawing/2014/main" id="{95F00DF1-414E-47BA-9CCD-17B9E3B37E50}"/>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0" name="Freeform 7">
                  <a:extLst>
                    <a:ext uri="{FF2B5EF4-FFF2-40B4-BE49-F238E27FC236}">
                      <a16:creationId xmlns:a16="http://schemas.microsoft.com/office/drawing/2014/main" id="{902DE3C3-B609-491A-A141-E22D2FAD17EB}"/>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sp>
        <p:nvSpPr>
          <p:cNvPr id="85" name="Oval 84">
            <a:extLst>
              <a:ext uri="{FF2B5EF4-FFF2-40B4-BE49-F238E27FC236}">
                <a16:creationId xmlns:a16="http://schemas.microsoft.com/office/drawing/2014/main" id="{786991DC-B436-45F3-9E1E-FB4009486B76}"/>
              </a:ext>
            </a:extLst>
          </p:cNvPr>
          <p:cNvSpPr/>
          <p:nvPr/>
        </p:nvSpPr>
        <p:spPr>
          <a:xfrm>
            <a:off x="8181938" y="562758"/>
            <a:ext cx="152411" cy="1498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BBA34191-4CA4-4F00-96C1-D943364125A2}"/>
              </a:ext>
            </a:extLst>
          </p:cNvPr>
          <p:cNvPicPr>
            <a:picLocks noChangeAspect="1"/>
          </p:cNvPicPr>
          <p:nvPr/>
        </p:nvPicPr>
        <p:blipFill>
          <a:blip r:embed="rId3"/>
          <a:stretch>
            <a:fillRect/>
          </a:stretch>
        </p:blipFill>
        <p:spPr>
          <a:xfrm>
            <a:off x="6384388" y="1512269"/>
            <a:ext cx="2584951" cy="1446068"/>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AD9CC836-E134-480E-8E6D-502F1CCF2573}"/>
              </a:ext>
            </a:extLst>
          </p:cNvPr>
          <p:cNvPicPr>
            <a:picLocks noChangeAspect="1"/>
          </p:cNvPicPr>
          <p:nvPr/>
        </p:nvPicPr>
        <p:blipFill>
          <a:blip r:embed="rId4"/>
          <a:stretch>
            <a:fillRect/>
          </a:stretch>
        </p:blipFill>
        <p:spPr>
          <a:xfrm>
            <a:off x="1569615" y="2469859"/>
            <a:ext cx="4572000" cy="1078676"/>
          </a:xfrm>
          <a:prstGeom prst="rect">
            <a:avLst/>
          </a:prstGeom>
        </p:spPr>
      </p:pic>
    </p:spTree>
    <p:extLst>
      <p:ext uri="{BB962C8B-B14F-4D97-AF65-F5344CB8AC3E}">
        <p14:creationId xmlns:p14="http://schemas.microsoft.com/office/powerpoint/2010/main" val="357850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8"/>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03</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37805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all" spc="75" normalizeH="0" baseline="0" noProof="0" dirty="0">
                <a:ln>
                  <a:noFill/>
                </a:ln>
                <a:solidFill>
                  <a:srgbClr val="651428"/>
                </a:solidFill>
                <a:effectLst/>
                <a:uLnTx/>
                <a:uFillTx/>
                <a:latin typeface="Arial"/>
                <a:ea typeface="+mj-ea"/>
                <a:cs typeface="Arial"/>
                <a:sym typeface="Arial"/>
              </a:rPr>
              <a:t>DATA ANALYSIS</a:t>
            </a:r>
          </a:p>
        </p:txBody>
      </p:sp>
      <p:sp>
        <p:nvSpPr>
          <p:cNvPr id="18" name="TextBox 17">
            <a:extLst>
              <a:ext uri="{FF2B5EF4-FFF2-40B4-BE49-F238E27FC236}">
                <a16:creationId xmlns:a16="http://schemas.microsoft.com/office/drawing/2014/main" id="{DDB37916-19C8-4BFB-8129-488E14A5649B}"/>
              </a:ext>
            </a:extLst>
          </p:cNvPr>
          <p:cNvSpPr txBox="1"/>
          <p:nvPr/>
        </p:nvSpPr>
        <p:spPr>
          <a:xfrm>
            <a:off x="2623387" y="712865"/>
            <a:ext cx="2157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C00000"/>
                </a:solidFill>
                <a:effectLst/>
                <a:uLnTx/>
                <a:uFillTx/>
                <a:latin typeface="Arial"/>
                <a:cs typeface="Arial"/>
                <a:sym typeface="Arial"/>
              </a:rPr>
              <a:t>Exploratory data analysis</a:t>
            </a:r>
          </a:p>
        </p:txBody>
      </p:sp>
      <p:sp>
        <p:nvSpPr>
          <p:cNvPr id="6" name="TextBox 5">
            <a:extLst>
              <a:ext uri="{FF2B5EF4-FFF2-40B4-BE49-F238E27FC236}">
                <a16:creationId xmlns:a16="http://schemas.microsoft.com/office/drawing/2014/main" id="{48B9F062-1382-4A2D-BDC4-05E0C08FD541}"/>
              </a:ext>
            </a:extLst>
          </p:cNvPr>
          <p:cNvSpPr txBox="1"/>
          <p:nvPr/>
        </p:nvSpPr>
        <p:spPr>
          <a:xfrm>
            <a:off x="1687993" y="1118380"/>
            <a:ext cx="459754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Next, we </a:t>
            </a:r>
            <a:r>
              <a:rPr lang="en-US" sz="1100" dirty="0"/>
              <a:t>analyze the number of reviews received from 2002 to 2012</a:t>
            </a: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Half Frame 18">
            <a:extLst>
              <a:ext uri="{FF2B5EF4-FFF2-40B4-BE49-F238E27FC236}">
                <a16:creationId xmlns:a16="http://schemas.microsoft.com/office/drawing/2014/main" id="{989442FC-5D95-4D3A-B945-67AF7E817D23}"/>
              </a:ext>
            </a:extLst>
          </p:cNvPr>
          <p:cNvSpPr/>
          <p:nvPr/>
        </p:nvSpPr>
        <p:spPr>
          <a:xfrm flipH="1" flipV="1">
            <a:off x="8012791" y="4291343"/>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1" name="Half Frame 20">
            <a:extLst>
              <a:ext uri="{FF2B5EF4-FFF2-40B4-BE49-F238E27FC236}">
                <a16:creationId xmlns:a16="http://schemas.microsoft.com/office/drawing/2014/main" id="{E39E5FED-10F2-4E43-949F-F7B6AA305FBE}"/>
              </a:ext>
            </a:extLst>
          </p:cNvPr>
          <p:cNvSpPr/>
          <p:nvPr/>
        </p:nvSpPr>
        <p:spPr>
          <a:xfrm rot="10800000" flipH="1" flipV="1">
            <a:off x="1881236" y="3524623"/>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24" name="TextBox 23">
            <a:extLst>
              <a:ext uri="{FF2B5EF4-FFF2-40B4-BE49-F238E27FC236}">
                <a16:creationId xmlns:a16="http://schemas.microsoft.com/office/drawing/2014/main" id="{373630A2-8605-4980-8678-03C1DD20E2C3}"/>
              </a:ext>
            </a:extLst>
          </p:cNvPr>
          <p:cNvSpPr txBox="1"/>
          <p:nvPr/>
        </p:nvSpPr>
        <p:spPr>
          <a:xfrm>
            <a:off x="2016527" y="3644806"/>
            <a:ext cx="6451277" cy="110799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We can see that there has been an incremental growth in the number products receiving greater than 3 reviews each year however there is a slight decrease from 2011 to 2012 which is indicating that there might be increase in number of reviews but a slight decrease in popular product reviews.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100" dirty="0"/>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We can see that over the years there has been increase in positive as well as negative corresponding to the total number of reviews on popular products.</a:t>
            </a:r>
          </a:p>
        </p:txBody>
      </p:sp>
      <p:grpSp>
        <p:nvGrpSpPr>
          <p:cNvPr id="22" name="Group 21">
            <a:extLst>
              <a:ext uri="{FF2B5EF4-FFF2-40B4-BE49-F238E27FC236}">
                <a16:creationId xmlns:a16="http://schemas.microsoft.com/office/drawing/2014/main" id="{D67EBF54-B765-4B5C-9DDC-11E79FA2F231}"/>
              </a:ext>
            </a:extLst>
          </p:cNvPr>
          <p:cNvGrpSpPr/>
          <p:nvPr/>
        </p:nvGrpSpPr>
        <p:grpSpPr>
          <a:xfrm>
            <a:off x="8011057" y="188207"/>
            <a:ext cx="941150" cy="493077"/>
            <a:chOff x="1682237" y="1631969"/>
            <a:chExt cx="6254530" cy="3254139"/>
          </a:xfrm>
        </p:grpSpPr>
        <p:sp>
          <p:nvSpPr>
            <p:cNvPr id="23" name="Google Shape;316;p19">
              <a:extLst>
                <a:ext uri="{FF2B5EF4-FFF2-40B4-BE49-F238E27FC236}">
                  <a16:creationId xmlns:a16="http://schemas.microsoft.com/office/drawing/2014/main" id="{972FD49D-861F-4D6D-941E-8FE0045940B9}"/>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roup 24">
              <a:extLst>
                <a:ext uri="{FF2B5EF4-FFF2-40B4-BE49-F238E27FC236}">
                  <a16:creationId xmlns:a16="http://schemas.microsoft.com/office/drawing/2014/main" id="{B019E86E-745F-4202-8D1B-A50DE4A16DCE}"/>
                </a:ext>
              </a:extLst>
            </p:cNvPr>
            <p:cNvGrpSpPr/>
            <p:nvPr/>
          </p:nvGrpSpPr>
          <p:grpSpPr>
            <a:xfrm>
              <a:off x="1682237" y="3099191"/>
              <a:ext cx="561502" cy="550328"/>
              <a:chOff x="2224229" y="1852630"/>
              <a:chExt cx="561502" cy="550328"/>
            </a:xfrm>
          </p:grpSpPr>
          <p:sp>
            <p:nvSpPr>
              <p:cNvPr id="68" name="Oval 67">
                <a:extLst>
                  <a:ext uri="{FF2B5EF4-FFF2-40B4-BE49-F238E27FC236}">
                    <a16:creationId xmlns:a16="http://schemas.microsoft.com/office/drawing/2014/main" id="{83A81D55-F789-48B9-AF0E-43B1B5D2F3CA}"/>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5D1A0870-459A-4A09-9BEF-6DCAB8201906}"/>
                  </a:ext>
                </a:extLst>
              </p:cNvPr>
              <p:cNvGrpSpPr/>
              <p:nvPr/>
            </p:nvGrpSpPr>
            <p:grpSpPr>
              <a:xfrm>
                <a:off x="2390717" y="2022835"/>
                <a:ext cx="228526" cy="223209"/>
                <a:chOff x="8213725" y="3413126"/>
                <a:chExt cx="520700" cy="461963"/>
              </a:xfrm>
              <a:solidFill>
                <a:schemeClr val="bg1"/>
              </a:solidFill>
            </p:grpSpPr>
            <p:sp>
              <p:nvSpPr>
                <p:cNvPr id="70" name="Freeform 118">
                  <a:extLst>
                    <a:ext uri="{FF2B5EF4-FFF2-40B4-BE49-F238E27FC236}">
                      <a16:creationId xmlns:a16="http://schemas.microsoft.com/office/drawing/2014/main" id="{AB59BC61-D947-40CA-8EE9-D214964DE90D}"/>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1" name="Freeform 119">
                  <a:extLst>
                    <a:ext uri="{FF2B5EF4-FFF2-40B4-BE49-F238E27FC236}">
                      <a16:creationId xmlns:a16="http://schemas.microsoft.com/office/drawing/2014/main" id="{A897AF9D-230B-4A2B-94ED-A441FA026A67}"/>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2" name="Freeform 120">
                  <a:extLst>
                    <a:ext uri="{FF2B5EF4-FFF2-40B4-BE49-F238E27FC236}">
                      <a16:creationId xmlns:a16="http://schemas.microsoft.com/office/drawing/2014/main" id="{DFAF454C-9638-4B6A-96AD-B195F46F211E}"/>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3" name="Freeform 121">
                  <a:extLst>
                    <a:ext uri="{FF2B5EF4-FFF2-40B4-BE49-F238E27FC236}">
                      <a16:creationId xmlns:a16="http://schemas.microsoft.com/office/drawing/2014/main" id="{1C36AC51-B7FC-424E-94BC-7134730A4D74}"/>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4" name="Freeform 122">
                  <a:extLst>
                    <a:ext uri="{FF2B5EF4-FFF2-40B4-BE49-F238E27FC236}">
                      <a16:creationId xmlns:a16="http://schemas.microsoft.com/office/drawing/2014/main" id="{115D0E52-66B4-42F4-B627-2DD7B5FBC8B9}"/>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5" name="Freeform 123">
                  <a:extLst>
                    <a:ext uri="{FF2B5EF4-FFF2-40B4-BE49-F238E27FC236}">
                      <a16:creationId xmlns:a16="http://schemas.microsoft.com/office/drawing/2014/main" id="{030F2A84-2F46-405B-980E-0D9ABC93A6E1}"/>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6" name="Freeform 124">
                  <a:extLst>
                    <a:ext uri="{FF2B5EF4-FFF2-40B4-BE49-F238E27FC236}">
                      <a16:creationId xmlns:a16="http://schemas.microsoft.com/office/drawing/2014/main" id="{265662E0-416A-4856-9170-48F789C08485}"/>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7" name="Freeform 125">
                  <a:extLst>
                    <a:ext uri="{FF2B5EF4-FFF2-40B4-BE49-F238E27FC236}">
                      <a16:creationId xmlns:a16="http://schemas.microsoft.com/office/drawing/2014/main" id="{7A3CD742-036E-45FF-B5AB-EE529EB0C2E3}"/>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8" name="Freeform 126">
                  <a:extLst>
                    <a:ext uri="{FF2B5EF4-FFF2-40B4-BE49-F238E27FC236}">
                      <a16:creationId xmlns:a16="http://schemas.microsoft.com/office/drawing/2014/main" id="{E90EC4FB-01C3-45CD-8979-66F1F9C54680}"/>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79" name="Freeform 127">
                  <a:extLst>
                    <a:ext uri="{FF2B5EF4-FFF2-40B4-BE49-F238E27FC236}">
                      <a16:creationId xmlns:a16="http://schemas.microsoft.com/office/drawing/2014/main" id="{D0C5F976-E9DF-4CCD-9020-EDC70A71B24F}"/>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0" name="Freeform 128">
                  <a:extLst>
                    <a:ext uri="{FF2B5EF4-FFF2-40B4-BE49-F238E27FC236}">
                      <a16:creationId xmlns:a16="http://schemas.microsoft.com/office/drawing/2014/main" id="{2337C94A-8079-4F5B-A27C-5602DDF64F25}"/>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1" name="Freeform 129">
                  <a:extLst>
                    <a:ext uri="{FF2B5EF4-FFF2-40B4-BE49-F238E27FC236}">
                      <a16:creationId xmlns:a16="http://schemas.microsoft.com/office/drawing/2014/main" id="{7F580ADF-B5C4-491E-8B7B-8F54135AF18A}"/>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82" name="Freeform 130">
                  <a:extLst>
                    <a:ext uri="{FF2B5EF4-FFF2-40B4-BE49-F238E27FC236}">
                      <a16:creationId xmlns:a16="http://schemas.microsoft.com/office/drawing/2014/main" id="{51448BEE-BDEB-4260-991E-9FBA8D894B9A}"/>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6" name="Group 25">
              <a:extLst>
                <a:ext uri="{FF2B5EF4-FFF2-40B4-BE49-F238E27FC236}">
                  <a16:creationId xmlns:a16="http://schemas.microsoft.com/office/drawing/2014/main" id="{DB460CFB-1ABB-403D-85C2-CEC14D90B62B}"/>
                </a:ext>
              </a:extLst>
            </p:cNvPr>
            <p:cNvGrpSpPr/>
            <p:nvPr/>
          </p:nvGrpSpPr>
          <p:grpSpPr>
            <a:xfrm>
              <a:off x="3081891" y="4335780"/>
              <a:ext cx="561502" cy="550328"/>
              <a:chOff x="3081891" y="4335780"/>
              <a:chExt cx="561502" cy="550328"/>
            </a:xfrm>
          </p:grpSpPr>
          <p:sp>
            <p:nvSpPr>
              <p:cNvPr id="65" name="Oval 64">
                <a:extLst>
                  <a:ext uri="{FF2B5EF4-FFF2-40B4-BE49-F238E27FC236}">
                    <a16:creationId xmlns:a16="http://schemas.microsoft.com/office/drawing/2014/main" id="{3A747226-3F6A-47F5-B2BB-F79256034658}"/>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30">
                <a:extLst>
                  <a:ext uri="{FF2B5EF4-FFF2-40B4-BE49-F238E27FC236}">
                    <a16:creationId xmlns:a16="http://schemas.microsoft.com/office/drawing/2014/main" id="{8C7B33A8-F5C6-472B-987D-A14634FECD01}"/>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sp>
            <p:nvSpPr>
              <p:cNvPr id="67" name="Freeform 47">
                <a:extLst>
                  <a:ext uri="{FF2B5EF4-FFF2-40B4-BE49-F238E27FC236}">
                    <a16:creationId xmlns:a16="http://schemas.microsoft.com/office/drawing/2014/main" id="{E7CBF93A-015E-4A5B-AC09-836CB5811C12}"/>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27" name="Group 26">
              <a:extLst>
                <a:ext uri="{FF2B5EF4-FFF2-40B4-BE49-F238E27FC236}">
                  <a16:creationId xmlns:a16="http://schemas.microsoft.com/office/drawing/2014/main" id="{E567D906-6A09-4F22-90D7-8BCC44DAA98F}"/>
                </a:ext>
              </a:extLst>
            </p:cNvPr>
            <p:cNvGrpSpPr/>
            <p:nvPr/>
          </p:nvGrpSpPr>
          <p:grpSpPr>
            <a:xfrm>
              <a:off x="3603889" y="2133624"/>
              <a:ext cx="561502" cy="550328"/>
              <a:chOff x="3603889" y="2133624"/>
              <a:chExt cx="561502" cy="550328"/>
            </a:xfrm>
          </p:grpSpPr>
          <p:sp>
            <p:nvSpPr>
              <p:cNvPr id="58" name="Oval 57">
                <a:extLst>
                  <a:ext uri="{FF2B5EF4-FFF2-40B4-BE49-F238E27FC236}">
                    <a16:creationId xmlns:a16="http://schemas.microsoft.com/office/drawing/2014/main" id="{932C14C1-B73F-465C-8DC7-BDA0D207C5AE}"/>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1BE2E22-1485-436A-9F4B-9DD35648935D}"/>
                  </a:ext>
                </a:extLst>
              </p:cNvPr>
              <p:cNvGrpSpPr/>
              <p:nvPr/>
            </p:nvGrpSpPr>
            <p:grpSpPr>
              <a:xfrm>
                <a:off x="3746106" y="2241022"/>
                <a:ext cx="265438" cy="312684"/>
                <a:chOff x="466725" y="2428875"/>
                <a:chExt cx="285750" cy="358775"/>
              </a:xfrm>
              <a:solidFill>
                <a:schemeClr val="bg1"/>
              </a:solidFill>
            </p:grpSpPr>
            <p:sp>
              <p:nvSpPr>
                <p:cNvPr id="60" name="Freeform 60">
                  <a:extLst>
                    <a:ext uri="{FF2B5EF4-FFF2-40B4-BE49-F238E27FC236}">
                      <a16:creationId xmlns:a16="http://schemas.microsoft.com/office/drawing/2014/main" id="{18E18C9D-F370-4B12-AAD2-C82B18389CE7}"/>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1" name="Freeform 61">
                  <a:extLst>
                    <a:ext uri="{FF2B5EF4-FFF2-40B4-BE49-F238E27FC236}">
                      <a16:creationId xmlns:a16="http://schemas.microsoft.com/office/drawing/2014/main" id="{F5C8AB6A-BF4C-462C-8347-C5E874C06E99}"/>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2" name="Freeform 62">
                  <a:extLst>
                    <a:ext uri="{FF2B5EF4-FFF2-40B4-BE49-F238E27FC236}">
                      <a16:creationId xmlns:a16="http://schemas.microsoft.com/office/drawing/2014/main" id="{E46B11AB-D666-4C8C-96FB-25C404423C93}"/>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3" name="Freeform 63">
                  <a:extLst>
                    <a:ext uri="{FF2B5EF4-FFF2-40B4-BE49-F238E27FC236}">
                      <a16:creationId xmlns:a16="http://schemas.microsoft.com/office/drawing/2014/main" id="{111E6988-BC77-42E0-B773-3D9ECC1B2325}"/>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64" name="Freeform 64">
                  <a:extLst>
                    <a:ext uri="{FF2B5EF4-FFF2-40B4-BE49-F238E27FC236}">
                      <a16:creationId xmlns:a16="http://schemas.microsoft.com/office/drawing/2014/main" id="{15ADA9AF-A320-46DD-96E4-3DD600C1C46F}"/>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8" name="Group 27">
              <a:extLst>
                <a:ext uri="{FF2B5EF4-FFF2-40B4-BE49-F238E27FC236}">
                  <a16:creationId xmlns:a16="http://schemas.microsoft.com/office/drawing/2014/main" id="{961E23DE-9C7E-478D-8BCF-5BA1FC3FCD20}"/>
                </a:ext>
              </a:extLst>
            </p:cNvPr>
            <p:cNvGrpSpPr/>
            <p:nvPr/>
          </p:nvGrpSpPr>
          <p:grpSpPr>
            <a:xfrm>
              <a:off x="4614394" y="2738464"/>
              <a:ext cx="561502" cy="550328"/>
              <a:chOff x="4614394" y="2738464"/>
              <a:chExt cx="561502" cy="550328"/>
            </a:xfrm>
          </p:grpSpPr>
          <p:sp>
            <p:nvSpPr>
              <p:cNvPr id="49" name="Oval 48">
                <a:extLst>
                  <a:ext uri="{FF2B5EF4-FFF2-40B4-BE49-F238E27FC236}">
                    <a16:creationId xmlns:a16="http://schemas.microsoft.com/office/drawing/2014/main" id="{85051A10-E7FF-4C91-A99A-25029D098009}"/>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E5FA7E61-E511-48B7-8BB1-52170044FC9A}"/>
                  </a:ext>
                </a:extLst>
              </p:cNvPr>
              <p:cNvGrpSpPr/>
              <p:nvPr/>
            </p:nvGrpSpPr>
            <p:grpSpPr>
              <a:xfrm>
                <a:off x="4750914" y="2887421"/>
                <a:ext cx="288462" cy="274780"/>
                <a:chOff x="8116888" y="3322638"/>
                <a:chExt cx="530225" cy="554038"/>
              </a:xfrm>
              <a:solidFill>
                <a:schemeClr val="bg1"/>
              </a:solidFill>
            </p:grpSpPr>
            <p:sp>
              <p:nvSpPr>
                <p:cNvPr id="51" name="Freeform 223">
                  <a:extLst>
                    <a:ext uri="{FF2B5EF4-FFF2-40B4-BE49-F238E27FC236}">
                      <a16:creationId xmlns:a16="http://schemas.microsoft.com/office/drawing/2014/main" id="{840D1B7F-9E99-49CD-9F3C-1F7948B8C614}"/>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2" name="Freeform 224">
                  <a:extLst>
                    <a:ext uri="{FF2B5EF4-FFF2-40B4-BE49-F238E27FC236}">
                      <a16:creationId xmlns:a16="http://schemas.microsoft.com/office/drawing/2014/main" id="{55BB5E18-9571-47B2-9766-215F00B1A1B4}"/>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3" name="Freeform 225">
                  <a:extLst>
                    <a:ext uri="{FF2B5EF4-FFF2-40B4-BE49-F238E27FC236}">
                      <a16:creationId xmlns:a16="http://schemas.microsoft.com/office/drawing/2014/main" id="{B6B11EB2-1211-4EC0-AC39-EBD7ACF48F89}"/>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4" name="Freeform 226">
                  <a:extLst>
                    <a:ext uri="{FF2B5EF4-FFF2-40B4-BE49-F238E27FC236}">
                      <a16:creationId xmlns:a16="http://schemas.microsoft.com/office/drawing/2014/main" id="{B1434AA3-25B2-48C1-A702-FD43103F7655}"/>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5" name="Freeform 227">
                  <a:extLst>
                    <a:ext uri="{FF2B5EF4-FFF2-40B4-BE49-F238E27FC236}">
                      <a16:creationId xmlns:a16="http://schemas.microsoft.com/office/drawing/2014/main" id="{261E1996-C35C-4957-9730-ED59C80939C0}"/>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6" name="Freeform 228">
                  <a:extLst>
                    <a:ext uri="{FF2B5EF4-FFF2-40B4-BE49-F238E27FC236}">
                      <a16:creationId xmlns:a16="http://schemas.microsoft.com/office/drawing/2014/main" id="{F3B89EC2-01AE-4385-9507-D48DFCB6F853}"/>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57" name="Freeform 229">
                  <a:extLst>
                    <a:ext uri="{FF2B5EF4-FFF2-40B4-BE49-F238E27FC236}">
                      <a16:creationId xmlns:a16="http://schemas.microsoft.com/office/drawing/2014/main" id="{EA497564-B014-46DA-8779-20300019E32A}"/>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29" name="Group 28">
              <a:extLst>
                <a:ext uri="{FF2B5EF4-FFF2-40B4-BE49-F238E27FC236}">
                  <a16:creationId xmlns:a16="http://schemas.microsoft.com/office/drawing/2014/main" id="{BE8A53FD-2819-4E65-B3E6-820FF0B17109}"/>
                </a:ext>
              </a:extLst>
            </p:cNvPr>
            <p:cNvGrpSpPr/>
            <p:nvPr/>
          </p:nvGrpSpPr>
          <p:grpSpPr>
            <a:xfrm>
              <a:off x="5836502" y="1864851"/>
              <a:ext cx="561502" cy="550328"/>
              <a:chOff x="5836502" y="1864851"/>
              <a:chExt cx="561502" cy="550328"/>
            </a:xfrm>
          </p:grpSpPr>
          <p:sp>
            <p:nvSpPr>
              <p:cNvPr id="45" name="Oval 44">
                <a:extLst>
                  <a:ext uri="{FF2B5EF4-FFF2-40B4-BE49-F238E27FC236}">
                    <a16:creationId xmlns:a16="http://schemas.microsoft.com/office/drawing/2014/main" id="{9180062A-EF9E-4D4E-853D-1A2716D1A190}"/>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02CF0D4-E9BB-4A2C-8E8B-0A9691E47711}"/>
                  </a:ext>
                </a:extLst>
              </p:cNvPr>
              <p:cNvGrpSpPr/>
              <p:nvPr/>
            </p:nvGrpSpPr>
            <p:grpSpPr>
              <a:xfrm>
                <a:off x="5944865" y="2031681"/>
                <a:ext cx="344776" cy="266023"/>
                <a:chOff x="4319588" y="5218113"/>
                <a:chExt cx="514350" cy="457200"/>
              </a:xfrm>
              <a:solidFill>
                <a:schemeClr val="bg1"/>
              </a:solidFill>
            </p:grpSpPr>
            <p:sp>
              <p:nvSpPr>
                <p:cNvPr id="47" name="Freeform 266">
                  <a:extLst>
                    <a:ext uri="{FF2B5EF4-FFF2-40B4-BE49-F238E27FC236}">
                      <a16:creationId xmlns:a16="http://schemas.microsoft.com/office/drawing/2014/main" id="{9B6E13EA-22DD-4FBA-BC85-0B2FC8B1E8D2}"/>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8" name="Freeform 267">
                  <a:extLst>
                    <a:ext uri="{FF2B5EF4-FFF2-40B4-BE49-F238E27FC236}">
                      <a16:creationId xmlns:a16="http://schemas.microsoft.com/office/drawing/2014/main" id="{70DF8A27-4402-472B-8EA8-462A213C03AA}"/>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0" name="Group 29">
              <a:extLst>
                <a:ext uri="{FF2B5EF4-FFF2-40B4-BE49-F238E27FC236}">
                  <a16:creationId xmlns:a16="http://schemas.microsoft.com/office/drawing/2014/main" id="{226E355A-C389-42F3-BDE5-F06EC4A9DBE2}"/>
                </a:ext>
              </a:extLst>
            </p:cNvPr>
            <p:cNvGrpSpPr/>
            <p:nvPr/>
          </p:nvGrpSpPr>
          <p:grpSpPr>
            <a:xfrm>
              <a:off x="7375265" y="2439882"/>
              <a:ext cx="561502" cy="550328"/>
              <a:chOff x="7375265" y="2439882"/>
              <a:chExt cx="561502" cy="550328"/>
            </a:xfrm>
          </p:grpSpPr>
          <p:sp>
            <p:nvSpPr>
              <p:cNvPr id="41" name="Oval 40">
                <a:extLst>
                  <a:ext uri="{FF2B5EF4-FFF2-40B4-BE49-F238E27FC236}">
                    <a16:creationId xmlns:a16="http://schemas.microsoft.com/office/drawing/2014/main" id="{8CA22B98-1337-418C-8444-6F8696801C35}"/>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4D0DEDD-82DC-463D-9E16-A84821C853BA}"/>
                  </a:ext>
                </a:extLst>
              </p:cNvPr>
              <p:cNvGrpSpPr/>
              <p:nvPr/>
            </p:nvGrpSpPr>
            <p:grpSpPr>
              <a:xfrm>
                <a:off x="7497728" y="2561548"/>
                <a:ext cx="357620" cy="314324"/>
                <a:chOff x="8213725" y="5172076"/>
                <a:chExt cx="573088" cy="517525"/>
              </a:xfrm>
              <a:solidFill>
                <a:schemeClr val="bg1"/>
              </a:solidFill>
            </p:grpSpPr>
            <p:sp>
              <p:nvSpPr>
                <p:cNvPr id="43" name="Freeform 338">
                  <a:extLst>
                    <a:ext uri="{FF2B5EF4-FFF2-40B4-BE49-F238E27FC236}">
                      <a16:creationId xmlns:a16="http://schemas.microsoft.com/office/drawing/2014/main" id="{3AB7DA02-D225-40C9-A6D2-ECE42CB0EAD3}"/>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44" name="Freeform 339">
                  <a:extLst>
                    <a:ext uri="{FF2B5EF4-FFF2-40B4-BE49-F238E27FC236}">
                      <a16:creationId xmlns:a16="http://schemas.microsoft.com/office/drawing/2014/main" id="{E68D9470-E12E-4211-9202-5D2F8F0B53C0}"/>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nvGrpSpPr>
            <p:cNvPr id="32" name="Group 31">
              <a:extLst>
                <a:ext uri="{FF2B5EF4-FFF2-40B4-BE49-F238E27FC236}">
                  <a16:creationId xmlns:a16="http://schemas.microsoft.com/office/drawing/2014/main" id="{976E14ED-7CDE-490D-A71B-07BA03C47D80}"/>
                </a:ext>
              </a:extLst>
            </p:cNvPr>
            <p:cNvGrpSpPr/>
            <p:nvPr/>
          </p:nvGrpSpPr>
          <p:grpSpPr>
            <a:xfrm>
              <a:off x="5835438" y="3146825"/>
              <a:ext cx="561502" cy="550328"/>
              <a:chOff x="5835438" y="3146825"/>
              <a:chExt cx="561502" cy="550328"/>
            </a:xfrm>
          </p:grpSpPr>
          <p:sp>
            <p:nvSpPr>
              <p:cNvPr id="39" name="Oval 38">
                <a:extLst>
                  <a:ext uri="{FF2B5EF4-FFF2-40B4-BE49-F238E27FC236}">
                    <a16:creationId xmlns:a16="http://schemas.microsoft.com/office/drawing/2014/main" id="{8B8E82A0-34A6-4497-8C59-D80AAB5D22C3}"/>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42">
                <a:extLst>
                  <a:ext uri="{FF2B5EF4-FFF2-40B4-BE49-F238E27FC236}">
                    <a16:creationId xmlns:a16="http://schemas.microsoft.com/office/drawing/2014/main" id="{C6A7CBEE-E514-4B47-BA9E-B91D407335CB}"/>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E"/>
              </a:p>
            </p:txBody>
          </p:sp>
        </p:grpSp>
        <p:grpSp>
          <p:nvGrpSpPr>
            <p:cNvPr id="33" name="Group 32">
              <a:extLst>
                <a:ext uri="{FF2B5EF4-FFF2-40B4-BE49-F238E27FC236}">
                  <a16:creationId xmlns:a16="http://schemas.microsoft.com/office/drawing/2014/main" id="{72773AE6-34AC-431D-A9D2-A66959F1C413}"/>
                </a:ext>
              </a:extLst>
            </p:cNvPr>
            <p:cNvGrpSpPr/>
            <p:nvPr/>
          </p:nvGrpSpPr>
          <p:grpSpPr>
            <a:xfrm>
              <a:off x="6446635" y="3934040"/>
              <a:ext cx="561502" cy="550328"/>
              <a:chOff x="6446635" y="3934040"/>
              <a:chExt cx="561502" cy="550328"/>
            </a:xfrm>
          </p:grpSpPr>
          <p:sp>
            <p:nvSpPr>
              <p:cNvPr id="34" name="Oval 33">
                <a:extLst>
                  <a:ext uri="{FF2B5EF4-FFF2-40B4-BE49-F238E27FC236}">
                    <a16:creationId xmlns:a16="http://schemas.microsoft.com/office/drawing/2014/main" id="{BD4DE1DE-F574-4D2E-9C7E-0B7CCE29C5A3}"/>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0C549D62-9579-45C9-A9F3-AF348269D4BE}"/>
                  </a:ext>
                </a:extLst>
              </p:cNvPr>
              <p:cNvGrpSpPr/>
              <p:nvPr/>
            </p:nvGrpSpPr>
            <p:grpSpPr>
              <a:xfrm>
                <a:off x="6599128" y="4072538"/>
                <a:ext cx="266278" cy="263242"/>
                <a:chOff x="1879600" y="2852738"/>
                <a:chExt cx="661987" cy="622300"/>
              </a:xfrm>
              <a:solidFill>
                <a:schemeClr val="bg1"/>
              </a:solidFill>
            </p:grpSpPr>
            <p:sp>
              <p:nvSpPr>
                <p:cNvPr id="36" name="Freeform 5">
                  <a:extLst>
                    <a:ext uri="{FF2B5EF4-FFF2-40B4-BE49-F238E27FC236}">
                      <a16:creationId xmlns:a16="http://schemas.microsoft.com/office/drawing/2014/main" id="{5854F241-5455-4E1C-A7DC-4A368233F264}"/>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7" name="Freeform 6">
                  <a:extLst>
                    <a:ext uri="{FF2B5EF4-FFF2-40B4-BE49-F238E27FC236}">
                      <a16:creationId xmlns:a16="http://schemas.microsoft.com/office/drawing/2014/main" id="{7C5DF1EE-28AA-45B7-B96C-3E1C6F55DDDC}"/>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sp>
              <p:nvSpPr>
                <p:cNvPr id="38" name="Freeform 7">
                  <a:extLst>
                    <a:ext uri="{FF2B5EF4-FFF2-40B4-BE49-F238E27FC236}">
                      <a16:creationId xmlns:a16="http://schemas.microsoft.com/office/drawing/2014/main" id="{0312E523-CDF6-4D1D-9750-4D44179B1F3C}"/>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a:p>
              </p:txBody>
            </p:sp>
          </p:grpSp>
        </p:grpSp>
      </p:grpSp>
      <p:sp>
        <p:nvSpPr>
          <p:cNvPr id="83" name="Oval 82">
            <a:extLst>
              <a:ext uri="{FF2B5EF4-FFF2-40B4-BE49-F238E27FC236}">
                <a16:creationId xmlns:a16="http://schemas.microsoft.com/office/drawing/2014/main" id="{C914908F-4682-4BE5-8D36-5A8DAE1A80E0}"/>
              </a:ext>
            </a:extLst>
          </p:cNvPr>
          <p:cNvSpPr/>
          <p:nvPr/>
        </p:nvSpPr>
        <p:spPr>
          <a:xfrm>
            <a:off x="8181938" y="562758"/>
            <a:ext cx="152411" cy="1498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E38070C1-A6A3-461D-BC0C-8160C3AC3367}"/>
              </a:ext>
            </a:extLst>
          </p:cNvPr>
          <p:cNvPicPr>
            <a:picLocks noChangeAspect="1"/>
          </p:cNvPicPr>
          <p:nvPr/>
        </p:nvPicPr>
        <p:blipFill>
          <a:blip r:embed="rId3"/>
          <a:stretch>
            <a:fillRect/>
          </a:stretch>
        </p:blipFill>
        <p:spPr>
          <a:xfrm>
            <a:off x="1745672" y="1555256"/>
            <a:ext cx="3402631" cy="1823170"/>
          </a:xfrm>
          <a:prstGeom prst="rect">
            <a:avLst/>
          </a:prstGeom>
        </p:spPr>
      </p:pic>
      <p:pic>
        <p:nvPicPr>
          <p:cNvPr id="11" name="Picture 10" descr="Chart, bar chart, histogram&#10;&#10;Description automatically generated">
            <a:extLst>
              <a:ext uri="{FF2B5EF4-FFF2-40B4-BE49-F238E27FC236}">
                <a16:creationId xmlns:a16="http://schemas.microsoft.com/office/drawing/2014/main" id="{666A4110-FAFB-4509-8207-F3634D714D3A}"/>
              </a:ext>
            </a:extLst>
          </p:cNvPr>
          <p:cNvPicPr>
            <a:picLocks noChangeAspect="1"/>
          </p:cNvPicPr>
          <p:nvPr/>
        </p:nvPicPr>
        <p:blipFill>
          <a:blip r:embed="rId4"/>
          <a:stretch>
            <a:fillRect/>
          </a:stretch>
        </p:blipFill>
        <p:spPr>
          <a:xfrm>
            <a:off x="5376920" y="1553417"/>
            <a:ext cx="3468321" cy="1735434"/>
          </a:xfrm>
          <a:prstGeom prst="rect">
            <a:avLst/>
          </a:prstGeom>
        </p:spPr>
      </p:pic>
    </p:spTree>
    <p:extLst>
      <p:ext uri="{BB962C8B-B14F-4D97-AF65-F5344CB8AC3E}">
        <p14:creationId xmlns:p14="http://schemas.microsoft.com/office/powerpoint/2010/main" val="246114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B3EEF1C-2A12-47F3-94E5-99A01EB20D33}"/>
              </a:ext>
            </a:extLst>
          </p:cNvPr>
          <p:cNvSpPr/>
          <p:nvPr/>
        </p:nvSpPr>
        <p:spPr>
          <a:xfrm>
            <a:off x="0" y="0"/>
            <a:ext cx="12171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 name="Picture 6" descr="Coffee Beans">
            <a:extLst>
              <a:ext uri="{FF2B5EF4-FFF2-40B4-BE49-F238E27FC236}">
                <a16:creationId xmlns:a16="http://schemas.microsoft.com/office/drawing/2014/main" id="{8F7FDB43-29D6-45E9-AA39-DA6C82FEF286}"/>
              </a:ext>
            </a:extLst>
          </p:cNvPr>
          <p:cNvPicPr>
            <a:picLocks noChangeAspect="1"/>
          </p:cNvPicPr>
          <p:nvPr/>
        </p:nvPicPr>
        <p:blipFill rotWithShape="1">
          <a:blip r:embed="rId2" cstate="screen">
            <a:alphaModFix amt="45000"/>
            <a:extLst>
              <a:ext uri="{28A0092B-C50C-407E-A947-70E740481C1C}">
                <a14:useLocalDpi xmlns:a14="http://schemas.microsoft.com/office/drawing/2010/main"/>
              </a:ext>
            </a:extLst>
          </a:blip>
          <a:srcRect l="-1" t="75208" r="41070"/>
          <a:stretch/>
        </p:blipFill>
        <p:spPr>
          <a:xfrm rot="5400000">
            <a:off x="-1963159" y="1963158"/>
            <a:ext cx="5143502" cy="1217183"/>
          </a:xfrm>
          <a:prstGeom prst="rect">
            <a:avLst/>
          </a:prstGeom>
        </p:spPr>
      </p:pic>
      <p:grpSp>
        <p:nvGrpSpPr>
          <p:cNvPr id="31" name="Group 30">
            <a:extLst>
              <a:ext uri="{FF2B5EF4-FFF2-40B4-BE49-F238E27FC236}">
                <a16:creationId xmlns:a16="http://schemas.microsoft.com/office/drawing/2014/main" id="{8C19AB82-16AB-4A78-8574-DF90DE3B5768}"/>
              </a:ext>
            </a:extLst>
          </p:cNvPr>
          <p:cNvGrpSpPr/>
          <p:nvPr/>
        </p:nvGrpSpPr>
        <p:grpSpPr>
          <a:xfrm>
            <a:off x="1745672" y="326844"/>
            <a:ext cx="945280" cy="669414"/>
            <a:chOff x="1727200" y="409968"/>
            <a:chExt cx="945280" cy="669414"/>
          </a:xfrm>
        </p:grpSpPr>
        <p:cxnSp>
          <p:nvCxnSpPr>
            <p:cNvPr id="10" name="Straight Connector 9">
              <a:extLst>
                <a:ext uri="{FF2B5EF4-FFF2-40B4-BE49-F238E27FC236}">
                  <a16:creationId xmlns:a16="http://schemas.microsoft.com/office/drawing/2014/main" id="{D3FA1B42-9CC4-4C3C-B28B-761237BACA6F}"/>
                </a:ext>
              </a:extLst>
            </p:cNvPr>
            <p:cNvCxnSpPr>
              <a:cxnSpLocks/>
            </p:cNvCxnSpPr>
            <p:nvPr/>
          </p:nvCxnSpPr>
          <p:spPr>
            <a:xfrm>
              <a:off x="1727200" y="484325"/>
              <a:ext cx="0" cy="5207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0E7B51C-93BC-4C55-B6A4-8AC362DF7C44}"/>
                </a:ext>
              </a:extLst>
            </p:cNvPr>
            <p:cNvSpPr txBox="1"/>
            <p:nvPr/>
          </p:nvSpPr>
          <p:spPr>
            <a:xfrm>
              <a:off x="1783481" y="409968"/>
              <a:ext cx="888999" cy="6694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750" b="1" i="0" u="none" strike="noStrike" kern="1200" cap="all" spc="75" normalizeH="0" baseline="0" noProof="0" dirty="0">
                  <a:ln>
                    <a:noFill/>
                  </a:ln>
                  <a:solidFill>
                    <a:srgbClr val="651428"/>
                  </a:solidFill>
                  <a:effectLst/>
                  <a:uLnTx/>
                  <a:uFillTx/>
                  <a:latin typeface="Arial"/>
                  <a:ea typeface="+mj-ea"/>
                  <a:cs typeface="Arial"/>
                  <a:sym typeface="Arial"/>
                </a:rPr>
                <a:t>03</a:t>
              </a:r>
            </a:p>
          </p:txBody>
        </p:sp>
      </p:grpSp>
      <p:sp>
        <p:nvSpPr>
          <p:cNvPr id="20" name="TextBox 19">
            <a:extLst>
              <a:ext uri="{FF2B5EF4-FFF2-40B4-BE49-F238E27FC236}">
                <a16:creationId xmlns:a16="http://schemas.microsoft.com/office/drawing/2014/main" id="{09C5F4E1-4EB5-4893-94BB-3C156593B8A7}"/>
              </a:ext>
            </a:extLst>
          </p:cNvPr>
          <p:cNvSpPr txBox="1"/>
          <p:nvPr/>
        </p:nvSpPr>
        <p:spPr>
          <a:xfrm>
            <a:off x="2585593" y="420019"/>
            <a:ext cx="378057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1200" cap="all" spc="75" normalizeH="0" baseline="0" noProof="0" dirty="0">
                <a:ln>
                  <a:noFill/>
                </a:ln>
                <a:solidFill>
                  <a:srgbClr val="651428"/>
                </a:solidFill>
                <a:effectLst/>
                <a:uLnTx/>
                <a:uFillTx/>
                <a:latin typeface="Arial"/>
                <a:ea typeface="+mj-ea"/>
                <a:cs typeface="Arial"/>
                <a:sym typeface="Arial"/>
              </a:rPr>
              <a:t>DATA ANALYSIS</a:t>
            </a:r>
          </a:p>
        </p:txBody>
      </p:sp>
      <p:sp>
        <p:nvSpPr>
          <p:cNvPr id="18" name="TextBox 17">
            <a:extLst>
              <a:ext uri="{FF2B5EF4-FFF2-40B4-BE49-F238E27FC236}">
                <a16:creationId xmlns:a16="http://schemas.microsoft.com/office/drawing/2014/main" id="{DDB37916-19C8-4BFB-8129-488E14A5649B}"/>
              </a:ext>
            </a:extLst>
          </p:cNvPr>
          <p:cNvSpPr txBox="1"/>
          <p:nvPr/>
        </p:nvSpPr>
        <p:spPr>
          <a:xfrm>
            <a:off x="2623387" y="712865"/>
            <a:ext cx="215767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C00000"/>
                </a:solidFill>
                <a:effectLst/>
                <a:uLnTx/>
                <a:uFillTx/>
                <a:latin typeface="Arial"/>
                <a:cs typeface="Arial"/>
                <a:sym typeface="Arial"/>
              </a:rPr>
              <a:t>Exploratory data analysis</a:t>
            </a:r>
          </a:p>
        </p:txBody>
      </p:sp>
      <p:grpSp>
        <p:nvGrpSpPr>
          <p:cNvPr id="22" name="Group 21">
            <a:extLst>
              <a:ext uri="{FF2B5EF4-FFF2-40B4-BE49-F238E27FC236}">
                <a16:creationId xmlns:a16="http://schemas.microsoft.com/office/drawing/2014/main" id="{D67EBF54-B765-4B5C-9DDC-11E79FA2F231}"/>
              </a:ext>
            </a:extLst>
          </p:cNvPr>
          <p:cNvGrpSpPr/>
          <p:nvPr/>
        </p:nvGrpSpPr>
        <p:grpSpPr>
          <a:xfrm>
            <a:off x="8011057" y="188207"/>
            <a:ext cx="941150" cy="493077"/>
            <a:chOff x="1682237" y="1631969"/>
            <a:chExt cx="6254530" cy="3254139"/>
          </a:xfrm>
        </p:grpSpPr>
        <p:sp>
          <p:nvSpPr>
            <p:cNvPr id="23" name="Google Shape;316;p19">
              <a:extLst>
                <a:ext uri="{FF2B5EF4-FFF2-40B4-BE49-F238E27FC236}">
                  <a16:creationId xmlns:a16="http://schemas.microsoft.com/office/drawing/2014/main" id="{972FD49D-861F-4D6D-941E-8FE0045940B9}"/>
                </a:ext>
              </a:extLst>
            </p:cNvPr>
            <p:cNvSpPr/>
            <p:nvPr/>
          </p:nvSpPr>
          <p:spPr>
            <a:xfrm>
              <a:off x="1962988" y="1631969"/>
              <a:ext cx="5732022" cy="3124258"/>
            </a:xfrm>
            <a:custGeom>
              <a:avLst/>
              <a:gdLst/>
              <a:ahLst/>
              <a:cxnLst/>
              <a:rect l="l" t="t" r="r" b="b"/>
              <a:pathLst>
                <a:path w="96519" h="52608" extrusionOk="0">
                  <a:moveTo>
                    <a:pt x="63150" y="0"/>
                  </a:moveTo>
                  <a:lnTo>
                    <a:pt x="62607" y="55"/>
                  </a:lnTo>
                  <a:lnTo>
                    <a:pt x="62117" y="218"/>
                  </a:lnTo>
                  <a:lnTo>
                    <a:pt x="61628" y="381"/>
                  </a:lnTo>
                  <a:lnTo>
                    <a:pt x="61139" y="544"/>
                  </a:lnTo>
                  <a:lnTo>
                    <a:pt x="60704" y="816"/>
                  </a:lnTo>
                  <a:lnTo>
                    <a:pt x="60270" y="1087"/>
                  </a:lnTo>
                  <a:lnTo>
                    <a:pt x="59889" y="1413"/>
                  </a:lnTo>
                  <a:lnTo>
                    <a:pt x="59509" y="1739"/>
                  </a:lnTo>
                  <a:lnTo>
                    <a:pt x="59237" y="2120"/>
                  </a:lnTo>
                  <a:lnTo>
                    <a:pt x="58911" y="2500"/>
                  </a:lnTo>
                  <a:lnTo>
                    <a:pt x="58694" y="2935"/>
                  </a:lnTo>
                  <a:lnTo>
                    <a:pt x="58531" y="3370"/>
                  </a:lnTo>
                  <a:lnTo>
                    <a:pt x="58368" y="3859"/>
                  </a:lnTo>
                  <a:lnTo>
                    <a:pt x="58313" y="4294"/>
                  </a:lnTo>
                  <a:lnTo>
                    <a:pt x="58259" y="4783"/>
                  </a:lnTo>
                  <a:lnTo>
                    <a:pt x="58259" y="19619"/>
                  </a:lnTo>
                  <a:lnTo>
                    <a:pt x="58259" y="20000"/>
                  </a:lnTo>
                  <a:lnTo>
                    <a:pt x="58205" y="20326"/>
                  </a:lnTo>
                  <a:lnTo>
                    <a:pt x="58096" y="20652"/>
                  </a:lnTo>
                  <a:lnTo>
                    <a:pt x="57933" y="20978"/>
                  </a:lnTo>
                  <a:lnTo>
                    <a:pt x="57770" y="21304"/>
                  </a:lnTo>
                  <a:lnTo>
                    <a:pt x="57552" y="21576"/>
                  </a:lnTo>
                  <a:lnTo>
                    <a:pt x="57335" y="21847"/>
                  </a:lnTo>
                  <a:lnTo>
                    <a:pt x="57063" y="22119"/>
                  </a:lnTo>
                  <a:lnTo>
                    <a:pt x="56792" y="22336"/>
                  </a:lnTo>
                  <a:lnTo>
                    <a:pt x="56465" y="22554"/>
                  </a:lnTo>
                  <a:lnTo>
                    <a:pt x="56139" y="22717"/>
                  </a:lnTo>
                  <a:lnTo>
                    <a:pt x="55759" y="22880"/>
                  </a:lnTo>
                  <a:lnTo>
                    <a:pt x="55379" y="22989"/>
                  </a:lnTo>
                  <a:lnTo>
                    <a:pt x="54998" y="23097"/>
                  </a:lnTo>
                  <a:lnTo>
                    <a:pt x="54563" y="23152"/>
                  </a:lnTo>
                  <a:lnTo>
                    <a:pt x="48531" y="23152"/>
                  </a:lnTo>
                  <a:lnTo>
                    <a:pt x="48096" y="23097"/>
                  </a:lnTo>
                  <a:lnTo>
                    <a:pt x="47716" y="22989"/>
                  </a:lnTo>
                  <a:lnTo>
                    <a:pt x="47335" y="22880"/>
                  </a:lnTo>
                  <a:lnTo>
                    <a:pt x="46955" y="22717"/>
                  </a:lnTo>
                  <a:lnTo>
                    <a:pt x="46629" y="22554"/>
                  </a:lnTo>
                  <a:lnTo>
                    <a:pt x="46303" y="22336"/>
                  </a:lnTo>
                  <a:lnTo>
                    <a:pt x="46031" y="22119"/>
                  </a:lnTo>
                  <a:lnTo>
                    <a:pt x="45759" y="21847"/>
                  </a:lnTo>
                  <a:lnTo>
                    <a:pt x="45488" y="21576"/>
                  </a:lnTo>
                  <a:lnTo>
                    <a:pt x="45325" y="21304"/>
                  </a:lnTo>
                  <a:lnTo>
                    <a:pt x="45107" y="20978"/>
                  </a:lnTo>
                  <a:lnTo>
                    <a:pt x="44998" y="20652"/>
                  </a:lnTo>
                  <a:lnTo>
                    <a:pt x="44890" y="20326"/>
                  </a:lnTo>
                  <a:lnTo>
                    <a:pt x="44835" y="20000"/>
                  </a:lnTo>
                  <a:lnTo>
                    <a:pt x="44781" y="19619"/>
                  </a:lnTo>
                  <a:lnTo>
                    <a:pt x="44781" y="16576"/>
                  </a:lnTo>
                  <a:lnTo>
                    <a:pt x="44781" y="16087"/>
                  </a:lnTo>
                  <a:lnTo>
                    <a:pt x="44672" y="15598"/>
                  </a:lnTo>
                  <a:lnTo>
                    <a:pt x="44564" y="15163"/>
                  </a:lnTo>
                  <a:lnTo>
                    <a:pt x="44401" y="14728"/>
                  </a:lnTo>
                  <a:lnTo>
                    <a:pt x="44129" y="14293"/>
                  </a:lnTo>
                  <a:lnTo>
                    <a:pt x="43857" y="13913"/>
                  </a:lnTo>
                  <a:lnTo>
                    <a:pt x="43585" y="13532"/>
                  </a:lnTo>
                  <a:lnTo>
                    <a:pt x="43205" y="13152"/>
                  </a:lnTo>
                  <a:lnTo>
                    <a:pt x="42825" y="12880"/>
                  </a:lnTo>
                  <a:lnTo>
                    <a:pt x="42390" y="12609"/>
                  </a:lnTo>
                  <a:lnTo>
                    <a:pt x="41955" y="12337"/>
                  </a:lnTo>
                  <a:lnTo>
                    <a:pt x="41466" y="12119"/>
                  </a:lnTo>
                  <a:lnTo>
                    <a:pt x="40977" y="11956"/>
                  </a:lnTo>
                  <a:lnTo>
                    <a:pt x="40488" y="11848"/>
                  </a:lnTo>
                  <a:lnTo>
                    <a:pt x="39944" y="11793"/>
                  </a:lnTo>
                  <a:lnTo>
                    <a:pt x="39347" y="11739"/>
                  </a:lnTo>
                  <a:lnTo>
                    <a:pt x="34564" y="11739"/>
                  </a:lnTo>
                  <a:lnTo>
                    <a:pt x="34021" y="11793"/>
                  </a:lnTo>
                  <a:lnTo>
                    <a:pt x="33477" y="11848"/>
                  </a:lnTo>
                  <a:lnTo>
                    <a:pt x="32988" y="11956"/>
                  </a:lnTo>
                  <a:lnTo>
                    <a:pt x="32499" y="12119"/>
                  </a:lnTo>
                  <a:lnTo>
                    <a:pt x="32010" y="12337"/>
                  </a:lnTo>
                  <a:lnTo>
                    <a:pt x="31575" y="12609"/>
                  </a:lnTo>
                  <a:lnTo>
                    <a:pt x="31140" y="12880"/>
                  </a:lnTo>
                  <a:lnTo>
                    <a:pt x="30760" y="13152"/>
                  </a:lnTo>
                  <a:lnTo>
                    <a:pt x="30379" y="13532"/>
                  </a:lnTo>
                  <a:lnTo>
                    <a:pt x="30108" y="13913"/>
                  </a:lnTo>
                  <a:lnTo>
                    <a:pt x="29782" y="14293"/>
                  </a:lnTo>
                  <a:lnTo>
                    <a:pt x="29564" y="14728"/>
                  </a:lnTo>
                  <a:lnTo>
                    <a:pt x="29401" y="15163"/>
                  </a:lnTo>
                  <a:lnTo>
                    <a:pt x="29238" y="15598"/>
                  </a:lnTo>
                  <a:lnTo>
                    <a:pt x="29184" y="16087"/>
                  </a:lnTo>
                  <a:lnTo>
                    <a:pt x="29130" y="16576"/>
                  </a:lnTo>
                  <a:lnTo>
                    <a:pt x="29130" y="47770"/>
                  </a:lnTo>
                  <a:lnTo>
                    <a:pt x="29130" y="48096"/>
                  </a:lnTo>
                  <a:lnTo>
                    <a:pt x="29075" y="48477"/>
                  </a:lnTo>
                  <a:lnTo>
                    <a:pt x="28966" y="48803"/>
                  </a:lnTo>
                  <a:lnTo>
                    <a:pt x="28803" y="49129"/>
                  </a:lnTo>
                  <a:lnTo>
                    <a:pt x="28640" y="49455"/>
                  </a:lnTo>
                  <a:lnTo>
                    <a:pt x="28423" y="49727"/>
                  </a:lnTo>
                  <a:lnTo>
                    <a:pt x="28206" y="49998"/>
                  </a:lnTo>
                  <a:lnTo>
                    <a:pt x="27934" y="50270"/>
                  </a:lnTo>
                  <a:lnTo>
                    <a:pt x="27662" y="50488"/>
                  </a:lnTo>
                  <a:lnTo>
                    <a:pt x="27336" y="50651"/>
                  </a:lnTo>
                  <a:lnTo>
                    <a:pt x="27010" y="50868"/>
                  </a:lnTo>
                  <a:lnTo>
                    <a:pt x="26630" y="50977"/>
                  </a:lnTo>
                  <a:lnTo>
                    <a:pt x="26249" y="51140"/>
                  </a:lnTo>
                  <a:lnTo>
                    <a:pt x="25869" y="51194"/>
                  </a:lnTo>
                  <a:lnTo>
                    <a:pt x="25434" y="51248"/>
                  </a:lnTo>
                  <a:lnTo>
                    <a:pt x="24999" y="51303"/>
                  </a:lnTo>
                  <a:lnTo>
                    <a:pt x="22825" y="51303"/>
                  </a:lnTo>
                  <a:lnTo>
                    <a:pt x="22445" y="51248"/>
                  </a:lnTo>
                  <a:lnTo>
                    <a:pt x="22010" y="51194"/>
                  </a:lnTo>
                  <a:lnTo>
                    <a:pt x="21630" y="51140"/>
                  </a:lnTo>
                  <a:lnTo>
                    <a:pt x="21249" y="50977"/>
                  </a:lnTo>
                  <a:lnTo>
                    <a:pt x="20869" y="50868"/>
                  </a:lnTo>
                  <a:lnTo>
                    <a:pt x="20543" y="50651"/>
                  </a:lnTo>
                  <a:lnTo>
                    <a:pt x="20217" y="50488"/>
                  </a:lnTo>
                  <a:lnTo>
                    <a:pt x="19945" y="50270"/>
                  </a:lnTo>
                  <a:lnTo>
                    <a:pt x="19673" y="49998"/>
                  </a:lnTo>
                  <a:lnTo>
                    <a:pt x="19402" y="49727"/>
                  </a:lnTo>
                  <a:lnTo>
                    <a:pt x="19239" y="49455"/>
                  </a:lnTo>
                  <a:lnTo>
                    <a:pt x="19021" y="49129"/>
                  </a:lnTo>
                  <a:lnTo>
                    <a:pt x="18913" y="48803"/>
                  </a:lnTo>
                  <a:lnTo>
                    <a:pt x="18804" y="48477"/>
                  </a:lnTo>
                  <a:lnTo>
                    <a:pt x="18749" y="48096"/>
                  </a:lnTo>
                  <a:lnTo>
                    <a:pt x="18695" y="47770"/>
                  </a:lnTo>
                  <a:lnTo>
                    <a:pt x="18695" y="33858"/>
                  </a:lnTo>
                  <a:lnTo>
                    <a:pt x="18695" y="33369"/>
                  </a:lnTo>
                  <a:lnTo>
                    <a:pt x="18586" y="32934"/>
                  </a:lnTo>
                  <a:lnTo>
                    <a:pt x="18478" y="32445"/>
                  </a:lnTo>
                  <a:lnTo>
                    <a:pt x="18315" y="32010"/>
                  </a:lnTo>
                  <a:lnTo>
                    <a:pt x="18043" y="31575"/>
                  </a:lnTo>
                  <a:lnTo>
                    <a:pt x="17771" y="31195"/>
                  </a:lnTo>
                  <a:lnTo>
                    <a:pt x="17500" y="30814"/>
                  </a:lnTo>
                  <a:lnTo>
                    <a:pt x="17119" y="30488"/>
                  </a:lnTo>
                  <a:lnTo>
                    <a:pt x="16739" y="30162"/>
                  </a:lnTo>
                  <a:lnTo>
                    <a:pt x="16304" y="29891"/>
                  </a:lnTo>
                  <a:lnTo>
                    <a:pt x="15869" y="29619"/>
                  </a:lnTo>
                  <a:lnTo>
                    <a:pt x="15380" y="29456"/>
                  </a:lnTo>
                  <a:lnTo>
                    <a:pt x="14891" y="29293"/>
                  </a:lnTo>
                  <a:lnTo>
                    <a:pt x="14402" y="29130"/>
                  </a:lnTo>
                  <a:lnTo>
                    <a:pt x="13858" y="29075"/>
                  </a:lnTo>
                  <a:lnTo>
                    <a:pt x="0" y="29075"/>
                  </a:lnTo>
                  <a:lnTo>
                    <a:pt x="0" y="30380"/>
                  </a:lnTo>
                  <a:lnTo>
                    <a:pt x="13695" y="30380"/>
                  </a:lnTo>
                  <a:lnTo>
                    <a:pt x="14130" y="30434"/>
                  </a:lnTo>
                  <a:lnTo>
                    <a:pt x="14511" y="30488"/>
                  </a:lnTo>
                  <a:lnTo>
                    <a:pt x="14891" y="30651"/>
                  </a:lnTo>
                  <a:lnTo>
                    <a:pt x="15271" y="30760"/>
                  </a:lnTo>
                  <a:lnTo>
                    <a:pt x="15597" y="30977"/>
                  </a:lnTo>
                  <a:lnTo>
                    <a:pt x="15923" y="31140"/>
                  </a:lnTo>
                  <a:lnTo>
                    <a:pt x="16195" y="31412"/>
                  </a:lnTo>
                  <a:lnTo>
                    <a:pt x="16467" y="31630"/>
                  </a:lnTo>
                  <a:lnTo>
                    <a:pt x="16684" y="31901"/>
                  </a:lnTo>
                  <a:lnTo>
                    <a:pt x="16902" y="32227"/>
                  </a:lnTo>
                  <a:lnTo>
                    <a:pt x="17065" y="32499"/>
                  </a:lnTo>
                  <a:lnTo>
                    <a:pt x="17228" y="32825"/>
                  </a:lnTo>
                  <a:lnTo>
                    <a:pt x="17336" y="33151"/>
                  </a:lnTo>
                  <a:lnTo>
                    <a:pt x="17391" y="33532"/>
                  </a:lnTo>
                  <a:lnTo>
                    <a:pt x="17391" y="33858"/>
                  </a:lnTo>
                  <a:lnTo>
                    <a:pt x="17391" y="47770"/>
                  </a:lnTo>
                  <a:lnTo>
                    <a:pt x="17445" y="48259"/>
                  </a:lnTo>
                  <a:lnTo>
                    <a:pt x="17500" y="48748"/>
                  </a:lnTo>
                  <a:lnTo>
                    <a:pt x="17663" y="49183"/>
                  </a:lnTo>
                  <a:lnTo>
                    <a:pt x="17826" y="49618"/>
                  </a:lnTo>
                  <a:lnTo>
                    <a:pt x="18043" y="50053"/>
                  </a:lnTo>
                  <a:lnTo>
                    <a:pt x="18369" y="50433"/>
                  </a:lnTo>
                  <a:lnTo>
                    <a:pt x="18641" y="50814"/>
                  </a:lnTo>
                  <a:lnTo>
                    <a:pt x="19021" y="51194"/>
                  </a:lnTo>
                  <a:lnTo>
                    <a:pt x="19402" y="51466"/>
                  </a:lnTo>
                  <a:lnTo>
                    <a:pt x="19836" y="51738"/>
                  </a:lnTo>
                  <a:lnTo>
                    <a:pt x="20271" y="52009"/>
                  </a:lnTo>
                  <a:lnTo>
                    <a:pt x="20760" y="52227"/>
                  </a:lnTo>
                  <a:lnTo>
                    <a:pt x="21249" y="52390"/>
                  </a:lnTo>
                  <a:lnTo>
                    <a:pt x="21738" y="52498"/>
                  </a:lnTo>
                  <a:lnTo>
                    <a:pt x="22282" y="52553"/>
                  </a:lnTo>
                  <a:lnTo>
                    <a:pt x="22825" y="52607"/>
                  </a:lnTo>
                  <a:lnTo>
                    <a:pt x="24999" y="52607"/>
                  </a:lnTo>
                  <a:lnTo>
                    <a:pt x="25597" y="52553"/>
                  </a:lnTo>
                  <a:lnTo>
                    <a:pt x="26141" y="52498"/>
                  </a:lnTo>
                  <a:lnTo>
                    <a:pt x="26630" y="52390"/>
                  </a:lnTo>
                  <a:lnTo>
                    <a:pt x="27119" y="52227"/>
                  </a:lnTo>
                  <a:lnTo>
                    <a:pt x="27608" y="52009"/>
                  </a:lnTo>
                  <a:lnTo>
                    <a:pt x="28043" y="51738"/>
                  </a:lnTo>
                  <a:lnTo>
                    <a:pt x="28477" y="51466"/>
                  </a:lnTo>
                  <a:lnTo>
                    <a:pt x="28858" y="51194"/>
                  </a:lnTo>
                  <a:lnTo>
                    <a:pt x="29238" y="50814"/>
                  </a:lnTo>
                  <a:lnTo>
                    <a:pt x="29510" y="50433"/>
                  </a:lnTo>
                  <a:lnTo>
                    <a:pt x="29782" y="50053"/>
                  </a:lnTo>
                  <a:lnTo>
                    <a:pt x="30053" y="49618"/>
                  </a:lnTo>
                  <a:lnTo>
                    <a:pt x="30216" y="49183"/>
                  </a:lnTo>
                  <a:lnTo>
                    <a:pt x="30325" y="48748"/>
                  </a:lnTo>
                  <a:lnTo>
                    <a:pt x="30434" y="48259"/>
                  </a:lnTo>
                  <a:lnTo>
                    <a:pt x="30434" y="47770"/>
                  </a:lnTo>
                  <a:lnTo>
                    <a:pt x="30434" y="16576"/>
                  </a:lnTo>
                  <a:lnTo>
                    <a:pt x="30488" y="16250"/>
                  </a:lnTo>
                  <a:lnTo>
                    <a:pt x="30543" y="15869"/>
                  </a:lnTo>
                  <a:lnTo>
                    <a:pt x="30651" y="15543"/>
                  </a:lnTo>
                  <a:lnTo>
                    <a:pt x="30760" y="15217"/>
                  </a:lnTo>
                  <a:lnTo>
                    <a:pt x="30977" y="14891"/>
                  </a:lnTo>
                  <a:lnTo>
                    <a:pt x="31140" y="14619"/>
                  </a:lnTo>
                  <a:lnTo>
                    <a:pt x="31412" y="14348"/>
                  </a:lnTo>
                  <a:lnTo>
                    <a:pt x="31684" y="14076"/>
                  </a:lnTo>
                  <a:lnTo>
                    <a:pt x="31955" y="13859"/>
                  </a:lnTo>
                  <a:lnTo>
                    <a:pt x="32282" y="13641"/>
                  </a:lnTo>
                  <a:lnTo>
                    <a:pt x="32608" y="13478"/>
                  </a:lnTo>
                  <a:lnTo>
                    <a:pt x="32988" y="13315"/>
                  </a:lnTo>
                  <a:lnTo>
                    <a:pt x="33368" y="13206"/>
                  </a:lnTo>
                  <a:lnTo>
                    <a:pt x="33749" y="13152"/>
                  </a:lnTo>
                  <a:lnTo>
                    <a:pt x="34184" y="13098"/>
                  </a:lnTo>
                  <a:lnTo>
                    <a:pt x="34564" y="13043"/>
                  </a:lnTo>
                  <a:lnTo>
                    <a:pt x="39347" y="13043"/>
                  </a:lnTo>
                  <a:lnTo>
                    <a:pt x="39781" y="13098"/>
                  </a:lnTo>
                  <a:lnTo>
                    <a:pt x="40216" y="13152"/>
                  </a:lnTo>
                  <a:lnTo>
                    <a:pt x="40596" y="13206"/>
                  </a:lnTo>
                  <a:lnTo>
                    <a:pt x="40977" y="13315"/>
                  </a:lnTo>
                  <a:lnTo>
                    <a:pt x="41357" y="13478"/>
                  </a:lnTo>
                  <a:lnTo>
                    <a:pt x="41683" y="13641"/>
                  </a:lnTo>
                  <a:lnTo>
                    <a:pt x="42009" y="13859"/>
                  </a:lnTo>
                  <a:lnTo>
                    <a:pt x="42281" y="14076"/>
                  </a:lnTo>
                  <a:lnTo>
                    <a:pt x="42553" y="14348"/>
                  </a:lnTo>
                  <a:lnTo>
                    <a:pt x="42770" y="14619"/>
                  </a:lnTo>
                  <a:lnTo>
                    <a:pt x="42988" y="14891"/>
                  </a:lnTo>
                  <a:lnTo>
                    <a:pt x="43151" y="15217"/>
                  </a:lnTo>
                  <a:lnTo>
                    <a:pt x="43314" y="15543"/>
                  </a:lnTo>
                  <a:lnTo>
                    <a:pt x="43422" y="15869"/>
                  </a:lnTo>
                  <a:lnTo>
                    <a:pt x="43477" y="16250"/>
                  </a:lnTo>
                  <a:lnTo>
                    <a:pt x="43477" y="16576"/>
                  </a:lnTo>
                  <a:lnTo>
                    <a:pt x="43477" y="19619"/>
                  </a:lnTo>
                  <a:lnTo>
                    <a:pt x="43531" y="20108"/>
                  </a:lnTo>
                  <a:lnTo>
                    <a:pt x="43585" y="20597"/>
                  </a:lnTo>
                  <a:lnTo>
                    <a:pt x="43749" y="21087"/>
                  </a:lnTo>
                  <a:lnTo>
                    <a:pt x="43912" y="21521"/>
                  </a:lnTo>
                  <a:lnTo>
                    <a:pt x="44129" y="21956"/>
                  </a:lnTo>
                  <a:lnTo>
                    <a:pt x="44455" y="22336"/>
                  </a:lnTo>
                  <a:lnTo>
                    <a:pt x="44727" y="22717"/>
                  </a:lnTo>
                  <a:lnTo>
                    <a:pt x="45107" y="23043"/>
                  </a:lnTo>
                  <a:lnTo>
                    <a:pt x="45488" y="23369"/>
                  </a:lnTo>
                  <a:lnTo>
                    <a:pt x="45922" y="23641"/>
                  </a:lnTo>
                  <a:lnTo>
                    <a:pt x="46357" y="23858"/>
                  </a:lnTo>
                  <a:lnTo>
                    <a:pt x="46846" y="24076"/>
                  </a:lnTo>
                  <a:lnTo>
                    <a:pt x="47335" y="24239"/>
                  </a:lnTo>
                  <a:lnTo>
                    <a:pt x="47824" y="24347"/>
                  </a:lnTo>
                  <a:lnTo>
                    <a:pt x="48368" y="24456"/>
                  </a:lnTo>
                  <a:lnTo>
                    <a:pt x="54726" y="24456"/>
                  </a:lnTo>
                  <a:lnTo>
                    <a:pt x="55270" y="24347"/>
                  </a:lnTo>
                  <a:lnTo>
                    <a:pt x="55759" y="24239"/>
                  </a:lnTo>
                  <a:lnTo>
                    <a:pt x="56248" y="24076"/>
                  </a:lnTo>
                  <a:lnTo>
                    <a:pt x="56737" y="23858"/>
                  </a:lnTo>
                  <a:lnTo>
                    <a:pt x="57172" y="23641"/>
                  </a:lnTo>
                  <a:lnTo>
                    <a:pt x="57607" y="23369"/>
                  </a:lnTo>
                  <a:lnTo>
                    <a:pt x="57987" y="23043"/>
                  </a:lnTo>
                  <a:lnTo>
                    <a:pt x="58368" y="22717"/>
                  </a:lnTo>
                  <a:lnTo>
                    <a:pt x="58639" y="22336"/>
                  </a:lnTo>
                  <a:lnTo>
                    <a:pt x="58911" y="21956"/>
                  </a:lnTo>
                  <a:lnTo>
                    <a:pt x="59183" y="21521"/>
                  </a:lnTo>
                  <a:lnTo>
                    <a:pt x="59346" y="21087"/>
                  </a:lnTo>
                  <a:lnTo>
                    <a:pt x="59454" y="20597"/>
                  </a:lnTo>
                  <a:lnTo>
                    <a:pt x="59563" y="20108"/>
                  </a:lnTo>
                  <a:lnTo>
                    <a:pt x="59563" y="19619"/>
                  </a:lnTo>
                  <a:lnTo>
                    <a:pt x="59563" y="4783"/>
                  </a:lnTo>
                  <a:lnTo>
                    <a:pt x="59617" y="4457"/>
                  </a:lnTo>
                  <a:lnTo>
                    <a:pt x="59672" y="4076"/>
                  </a:lnTo>
                  <a:lnTo>
                    <a:pt x="59781" y="3750"/>
                  </a:lnTo>
                  <a:lnTo>
                    <a:pt x="59889" y="3424"/>
                  </a:lnTo>
                  <a:lnTo>
                    <a:pt x="60107" y="3152"/>
                  </a:lnTo>
                  <a:lnTo>
                    <a:pt x="60270" y="2826"/>
                  </a:lnTo>
                  <a:lnTo>
                    <a:pt x="60541" y="2555"/>
                  </a:lnTo>
                  <a:lnTo>
                    <a:pt x="60813" y="2337"/>
                  </a:lnTo>
                  <a:lnTo>
                    <a:pt x="61085" y="2066"/>
                  </a:lnTo>
                  <a:lnTo>
                    <a:pt x="61411" y="1902"/>
                  </a:lnTo>
                  <a:lnTo>
                    <a:pt x="61737" y="1685"/>
                  </a:lnTo>
                  <a:lnTo>
                    <a:pt x="62117" y="1576"/>
                  </a:lnTo>
                  <a:lnTo>
                    <a:pt x="62498" y="1413"/>
                  </a:lnTo>
                  <a:lnTo>
                    <a:pt x="62878" y="1359"/>
                  </a:lnTo>
                  <a:lnTo>
                    <a:pt x="63313" y="1305"/>
                  </a:lnTo>
                  <a:lnTo>
                    <a:pt x="65432" y="1305"/>
                  </a:lnTo>
                  <a:lnTo>
                    <a:pt x="65867" y="1359"/>
                  </a:lnTo>
                  <a:lnTo>
                    <a:pt x="66248" y="1413"/>
                  </a:lnTo>
                  <a:lnTo>
                    <a:pt x="66628" y="1576"/>
                  </a:lnTo>
                  <a:lnTo>
                    <a:pt x="67009" y="1685"/>
                  </a:lnTo>
                  <a:lnTo>
                    <a:pt x="67335" y="1902"/>
                  </a:lnTo>
                  <a:lnTo>
                    <a:pt x="67661" y="2066"/>
                  </a:lnTo>
                  <a:lnTo>
                    <a:pt x="67932" y="2337"/>
                  </a:lnTo>
                  <a:lnTo>
                    <a:pt x="68204" y="2555"/>
                  </a:lnTo>
                  <a:lnTo>
                    <a:pt x="68422" y="2826"/>
                  </a:lnTo>
                  <a:lnTo>
                    <a:pt x="68639" y="3152"/>
                  </a:lnTo>
                  <a:lnTo>
                    <a:pt x="68802" y="3424"/>
                  </a:lnTo>
                  <a:lnTo>
                    <a:pt x="68965" y="3750"/>
                  </a:lnTo>
                  <a:lnTo>
                    <a:pt x="69074" y="4076"/>
                  </a:lnTo>
                  <a:lnTo>
                    <a:pt x="69128" y="4457"/>
                  </a:lnTo>
                  <a:lnTo>
                    <a:pt x="69128" y="4783"/>
                  </a:lnTo>
                  <a:lnTo>
                    <a:pt x="69128" y="41684"/>
                  </a:lnTo>
                  <a:lnTo>
                    <a:pt x="69182" y="42173"/>
                  </a:lnTo>
                  <a:lnTo>
                    <a:pt x="69237" y="42662"/>
                  </a:lnTo>
                  <a:lnTo>
                    <a:pt x="69400" y="43097"/>
                  </a:lnTo>
                  <a:lnTo>
                    <a:pt x="69563" y="43531"/>
                  </a:lnTo>
                  <a:lnTo>
                    <a:pt x="69780" y="43966"/>
                  </a:lnTo>
                  <a:lnTo>
                    <a:pt x="70106" y="44346"/>
                  </a:lnTo>
                  <a:lnTo>
                    <a:pt x="70378" y="44727"/>
                  </a:lnTo>
                  <a:lnTo>
                    <a:pt x="70758" y="45107"/>
                  </a:lnTo>
                  <a:lnTo>
                    <a:pt x="71139" y="45379"/>
                  </a:lnTo>
                  <a:lnTo>
                    <a:pt x="71574" y="45651"/>
                  </a:lnTo>
                  <a:lnTo>
                    <a:pt x="72008" y="45923"/>
                  </a:lnTo>
                  <a:lnTo>
                    <a:pt x="72497" y="46140"/>
                  </a:lnTo>
                  <a:lnTo>
                    <a:pt x="72987" y="46303"/>
                  </a:lnTo>
                  <a:lnTo>
                    <a:pt x="73476" y="46412"/>
                  </a:lnTo>
                  <a:lnTo>
                    <a:pt x="74019" y="46466"/>
                  </a:lnTo>
                  <a:lnTo>
                    <a:pt x="74563" y="46520"/>
                  </a:lnTo>
                  <a:lnTo>
                    <a:pt x="75160" y="46466"/>
                  </a:lnTo>
                  <a:lnTo>
                    <a:pt x="75704" y="46412"/>
                  </a:lnTo>
                  <a:lnTo>
                    <a:pt x="76193" y="46303"/>
                  </a:lnTo>
                  <a:lnTo>
                    <a:pt x="76682" y="46140"/>
                  </a:lnTo>
                  <a:lnTo>
                    <a:pt x="77171" y="45923"/>
                  </a:lnTo>
                  <a:lnTo>
                    <a:pt x="77606" y="45651"/>
                  </a:lnTo>
                  <a:lnTo>
                    <a:pt x="78041" y="45379"/>
                  </a:lnTo>
                  <a:lnTo>
                    <a:pt x="78421" y="45107"/>
                  </a:lnTo>
                  <a:lnTo>
                    <a:pt x="78802" y="44727"/>
                  </a:lnTo>
                  <a:lnTo>
                    <a:pt x="79073" y="44346"/>
                  </a:lnTo>
                  <a:lnTo>
                    <a:pt x="79345" y="43966"/>
                  </a:lnTo>
                  <a:lnTo>
                    <a:pt x="79617" y="43531"/>
                  </a:lnTo>
                  <a:lnTo>
                    <a:pt x="79780" y="43097"/>
                  </a:lnTo>
                  <a:lnTo>
                    <a:pt x="79888" y="42662"/>
                  </a:lnTo>
                  <a:lnTo>
                    <a:pt x="79997" y="42173"/>
                  </a:lnTo>
                  <a:lnTo>
                    <a:pt x="79997" y="41684"/>
                  </a:lnTo>
                  <a:lnTo>
                    <a:pt x="79997" y="29510"/>
                  </a:lnTo>
                  <a:lnTo>
                    <a:pt x="80051" y="29130"/>
                  </a:lnTo>
                  <a:lnTo>
                    <a:pt x="80106" y="28804"/>
                  </a:lnTo>
                  <a:lnTo>
                    <a:pt x="80215" y="28478"/>
                  </a:lnTo>
                  <a:lnTo>
                    <a:pt x="80323" y="28151"/>
                  </a:lnTo>
                  <a:lnTo>
                    <a:pt x="80541" y="27825"/>
                  </a:lnTo>
                  <a:lnTo>
                    <a:pt x="80704" y="27554"/>
                  </a:lnTo>
                  <a:lnTo>
                    <a:pt x="80975" y="27282"/>
                  </a:lnTo>
                  <a:lnTo>
                    <a:pt x="81247" y="27010"/>
                  </a:lnTo>
                  <a:lnTo>
                    <a:pt x="81519" y="26793"/>
                  </a:lnTo>
                  <a:lnTo>
                    <a:pt x="81845" y="26575"/>
                  </a:lnTo>
                  <a:lnTo>
                    <a:pt x="82171" y="26412"/>
                  </a:lnTo>
                  <a:lnTo>
                    <a:pt x="82551" y="26249"/>
                  </a:lnTo>
                  <a:lnTo>
                    <a:pt x="82932" y="26141"/>
                  </a:lnTo>
                  <a:lnTo>
                    <a:pt x="83312" y="26032"/>
                  </a:lnTo>
                  <a:lnTo>
                    <a:pt x="83747" y="25978"/>
                  </a:lnTo>
                  <a:lnTo>
                    <a:pt x="91681" y="25978"/>
                  </a:lnTo>
                  <a:lnTo>
                    <a:pt x="92225" y="25869"/>
                  </a:lnTo>
                  <a:lnTo>
                    <a:pt x="92714" y="25760"/>
                  </a:lnTo>
                  <a:lnTo>
                    <a:pt x="93203" y="25597"/>
                  </a:lnTo>
                  <a:lnTo>
                    <a:pt x="93692" y="25380"/>
                  </a:lnTo>
                  <a:lnTo>
                    <a:pt x="94127" y="25162"/>
                  </a:lnTo>
                  <a:lnTo>
                    <a:pt x="94562" y="24891"/>
                  </a:lnTo>
                  <a:lnTo>
                    <a:pt x="94942" y="24565"/>
                  </a:lnTo>
                  <a:lnTo>
                    <a:pt x="95323" y="24239"/>
                  </a:lnTo>
                  <a:lnTo>
                    <a:pt x="95594" y="23858"/>
                  </a:lnTo>
                  <a:lnTo>
                    <a:pt x="95866" y="23478"/>
                  </a:lnTo>
                  <a:lnTo>
                    <a:pt x="96138" y="23043"/>
                  </a:lnTo>
                  <a:lnTo>
                    <a:pt x="96301" y="22608"/>
                  </a:lnTo>
                  <a:lnTo>
                    <a:pt x="96410" y="22119"/>
                  </a:lnTo>
                  <a:lnTo>
                    <a:pt x="96518" y="21630"/>
                  </a:lnTo>
                  <a:lnTo>
                    <a:pt x="96518" y="21141"/>
                  </a:lnTo>
                  <a:lnTo>
                    <a:pt x="96518" y="16956"/>
                  </a:lnTo>
                  <a:lnTo>
                    <a:pt x="95214" y="16956"/>
                  </a:lnTo>
                  <a:lnTo>
                    <a:pt x="95214" y="21141"/>
                  </a:lnTo>
                  <a:lnTo>
                    <a:pt x="95214" y="21521"/>
                  </a:lnTo>
                  <a:lnTo>
                    <a:pt x="95160" y="21847"/>
                  </a:lnTo>
                  <a:lnTo>
                    <a:pt x="95051" y="22173"/>
                  </a:lnTo>
                  <a:lnTo>
                    <a:pt x="94888" y="22500"/>
                  </a:lnTo>
                  <a:lnTo>
                    <a:pt x="94725" y="22826"/>
                  </a:lnTo>
                  <a:lnTo>
                    <a:pt x="94507" y="23097"/>
                  </a:lnTo>
                  <a:lnTo>
                    <a:pt x="94290" y="23369"/>
                  </a:lnTo>
                  <a:lnTo>
                    <a:pt x="94018" y="23641"/>
                  </a:lnTo>
                  <a:lnTo>
                    <a:pt x="93747" y="23858"/>
                  </a:lnTo>
                  <a:lnTo>
                    <a:pt x="93421" y="24076"/>
                  </a:lnTo>
                  <a:lnTo>
                    <a:pt x="93094" y="24239"/>
                  </a:lnTo>
                  <a:lnTo>
                    <a:pt x="92714" y="24402"/>
                  </a:lnTo>
                  <a:lnTo>
                    <a:pt x="92334" y="24510"/>
                  </a:lnTo>
                  <a:lnTo>
                    <a:pt x="91953" y="24619"/>
                  </a:lnTo>
                  <a:lnTo>
                    <a:pt x="91518" y="24673"/>
                  </a:lnTo>
                  <a:lnTo>
                    <a:pt x="84127" y="24673"/>
                  </a:lnTo>
                  <a:lnTo>
                    <a:pt x="83584" y="24728"/>
                  </a:lnTo>
                  <a:lnTo>
                    <a:pt x="83041" y="24782"/>
                  </a:lnTo>
                  <a:lnTo>
                    <a:pt x="82551" y="24891"/>
                  </a:lnTo>
                  <a:lnTo>
                    <a:pt x="82062" y="25054"/>
                  </a:lnTo>
                  <a:lnTo>
                    <a:pt x="81573" y="25271"/>
                  </a:lnTo>
                  <a:lnTo>
                    <a:pt x="81138" y="25489"/>
                  </a:lnTo>
                  <a:lnTo>
                    <a:pt x="80704" y="25760"/>
                  </a:lnTo>
                  <a:lnTo>
                    <a:pt x="80323" y="26086"/>
                  </a:lnTo>
                  <a:lnTo>
                    <a:pt x="79943" y="26412"/>
                  </a:lnTo>
                  <a:lnTo>
                    <a:pt x="79671" y="26793"/>
                  </a:lnTo>
                  <a:lnTo>
                    <a:pt x="79345" y="27228"/>
                  </a:lnTo>
                  <a:lnTo>
                    <a:pt x="79128" y="27608"/>
                  </a:lnTo>
                  <a:lnTo>
                    <a:pt x="78965" y="28097"/>
                  </a:lnTo>
                  <a:lnTo>
                    <a:pt x="78802" y="28532"/>
                  </a:lnTo>
                  <a:lnTo>
                    <a:pt x="78747" y="29021"/>
                  </a:lnTo>
                  <a:lnTo>
                    <a:pt x="78693" y="29510"/>
                  </a:lnTo>
                  <a:lnTo>
                    <a:pt x="78693" y="41684"/>
                  </a:lnTo>
                  <a:lnTo>
                    <a:pt x="78693" y="42010"/>
                  </a:lnTo>
                  <a:lnTo>
                    <a:pt x="78639" y="42390"/>
                  </a:lnTo>
                  <a:lnTo>
                    <a:pt x="78530" y="42716"/>
                  </a:lnTo>
                  <a:lnTo>
                    <a:pt x="78367" y="43042"/>
                  </a:lnTo>
                  <a:lnTo>
                    <a:pt x="78204" y="43368"/>
                  </a:lnTo>
                  <a:lnTo>
                    <a:pt x="77986" y="43640"/>
                  </a:lnTo>
                  <a:lnTo>
                    <a:pt x="77769" y="43912"/>
                  </a:lnTo>
                  <a:lnTo>
                    <a:pt x="77497" y="44183"/>
                  </a:lnTo>
                  <a:lnTo>
                    <a:pt x="77226" y="44401"/>
                  </a:lnTo>
                  <a:lnTo>
                    <a:pt x="76899" y="44618"/>
                  </a:lnTo>
                  <a:lnTo>
                    <a:pt x="76573" y="44781"/>
                  </a:lnTo>
                  <a:lnTo>
                    <a:pt x="76193" y="44944"/>
                  </a:lnTo>
                  <a:lnTo>
                    <a:pt x="75813" y="45053"/>
                  </a:lnTo>
                  <a:lnTo>
                    <a:pt x="75432" y="45107"/>
                  </a:lnTo>
                  <a:lnTo>
                    <a:pt x="74997" y="45162"/>
                  </a:lnTo>
                  <a:lnTo>
                    <a:pt x="74563" y="45216"/>
                  </a:lnTo>
                  <a:lnTo>
                    <a:pt x="74182" y="45162"/>
                  </a:lnTo>
                  <a:lnTo>
                    <a:pt x="73747" y="45107"/>
                  </a:lnTo>
                  <a:lnTo>
                    <a:pt x="73367" y="45053"/>
                  </a:lnTo>
                  <a:lnTo>
                    <a:pt x="72987" y="44944"/>
                  </a:lnTo>
                  <a:lnTo>
                    <a:pt x="72606" y="44781"/>
                  </a:lnTo>
                  <a:lnTo>
                    <a:pt x="72280" y="44618"/>
                  </a:lnTo>
                  <a:lnTo>
                    <a:pt x="71954" y="44401"/>
                  </a:lnTo>
                  <a:lnTo>
                    <a:pt x="71682" y="44183"/>
                  </a:lnTo>
                  <a:lnTo>
                    <a:pt x="71411" y="43912"/>
                  </a:lnTo>
                  <a:lnTo>
                    <a:pt x="71139" y="43640"/>
                  </a:lnTo>
                  <a:lnTo>
                    <a:pt x="70976" y="43368"/>
                  </a:lnTo>
                  <a:lnTo>
                    <a:pt x="70758" y="43042"/>
                  </a:lnTo>
                  <a:lnTo>
                    <a:pt x="70650" y="42716"/>
                  </a:lnTo>
                  <a:lnTo>
                    <a:pt x="70541" y="42390"/>
                  </a:lnTo>
                  <a:lnTo>
                    <a:pt x="70487" y="42010"/>
                  </a:lnTo>
                  <a:lnTo>
                    <a:pt x="70432" y="41684"/>
                  </a:lnTo>
                  <a:lnTo>
                    <a:pt x="70432" y="4783"/>
                  </a:lnTo>
                  <a:lnTo>
                    <a:pt x="70432" y="4294"/>
                  </a:lnTo>
                  <a:lnTo>
                    <a:pt x="70324" y="3859"/>
                  </a:lnTo>
                  <a:lnTo>
                    <a:pt x="70215" y="3370"/>
                  </a:lnTo>
                  <a:lnTo>
                    <a:pt x="70052" y="2935"/>
                  </a:lnTo>
                  <a:lnTo>
                    <a:pt x="69780" y="2500"/>
                  </a:lnTo>
                  <a:lnTo>
                    <a:pt x="69508" y="2120"/>
                  </a:lnTo>
                  <a:lnTo>
                    <a:pt x="69237" y="1739"/>
                  </a:lnTo>
                  <a:lnTo>
                    <a:pt x="68856" y="1413"/>
                  </a:lnTo>
                  <a:lnTo>
                    <a:pt x="68476" y="1087"/>
                  </a:lnTo>
                  <a:lnTo>
                    <a:pt x="68041" y="816"/>
                  </a:lnTo>
                  <a:lnTo>
                    <a:pt x="67606" y="544"/>
                  </a:lnTo>
                  <a:lnTo>
                    <a:pt x="67117" y="381"/>
                  </a:lnTo>
                  <a:lnTo>
                    <a:pt x="66628" y="218"/>
                  </a:lnTo>
                  <a:lnTo>
                    <a:pt x="66139" y="55"/>
                  </a:lnTo>
                  <a:lnTo>
                    <a:pt x="65596" y="0"/>
                  </a:lnTo>
                  <a:close/>
                </a:path>
              </a:pathLst>
            </a:custGeom>
            <a:gradFill>
              <a:gsLst>
                <a:gs pos="0">
                  <a:srgbClr val="651428"/>
                </a:gs>
                <a:gs pos="23000">
                  <a:srgbClr val="C9274F"/>
                </a:gs>
                <a:gs pos="49000">
                  <a:srgbClr val="FF6666"/>
                </a:gs>
                <a:gs pos="77000">
                  <a:srgbClr val="FFB174"/>
                </a:gs>
                <a:gs pos="100000">
                  <a:schemeClr val="accen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5" name="Group 24">
              <a:extLst>
                <a:ext uri="{FF2B5EF4-FFF2-40B4-BE49-F238E27FC236}">
                  <a16:creationId xmlns:a16="http://schemas.microsoft.com/office/drawing/2014/main" id="{B019E86E-745F-4202-8D1B-A50DE4A16DCE}"/>
                </a:ext>
              </a:extLst>
            </p:cNvPr>
            <p:cNvGrpSpPr/>
            <p:nvPr/>
          </p:nvGrpSpPr>
          <p:grpSpPr>
            <a:xfrm>
              <a:off x="1682237" y="3099191"/>
              <a:ext cx="561502" cy="550328"/>
              <a:chOff x="2224229" y="1852630"/>
              <a:chExt cx="561502" cy="550328"/>
            </a:xfrm>
          </p:grpSpPr>
          <p:sp>
            <p:nvSpPr>
              <p:cNvPr id="68" name="Oval 67">
                <a:extLst>
                  <a:ext uri="{FF2B5EF4-FFF2-40B4-BE49-F238E27FC236}">
                    <a16:creationId xmlns:a16="http://schemas.microsoft.com/office/drawing/2014/main" id="{83A81D55-F789-48B9-AF0E-43B1B5D2F3CA}"/>
                  </a:ext>
                </a:extLst>
              </p:cNvPr>
              <p:cNvSpPr/>
              <p:nvPr/>
            </p:nvSpPr>
            <p:spPr>
              <a:xfrm>
                <a:off x="2224229" y="1852630"/>
                <a:ext cx="561502" cy="550328"/>
              </a:xfrm>
              <a:prstGeom prst="ellipse">
                <a:avLst/>
              </a:prstGeom>
              <a:solidFill>
                <a:srgbClr val="651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69" name="Group 68">
                <a:extLst>
                  <a:ext uri="{FF2B5EF4-FFF2-40B4-BE49-F238E27FC236}">
                    <a16:creationId xmlns:a16="http://schemas.microsoft.com/office/drawing/2014/main" id="{5D1A0870-459A-4A09-9BEF-6DCAB8201906}"/>
                  </a:ext>
                </a:extLst>
              </p:cNvPr>
              <p:cNvGrpSpPr/>
              <p:nvPr/>
            </p:nvGrpSpPr>
            <p:grpSpPr>
              <a:xfrm>
                <a:off x="2390717" y="2022835"/>
                <a:ext cx="228526" cy="223209"/>
                <a:chOff x="8213725" y="3413126"/>
                <a:chExt cx="520700" cy="461963"/>
              </a:xfrm>
              <a:solidFill>
                <a:schemeClr val="bg1"/>
              </a:solidFill>
            </p:grpSpPr>
            <p:sp>
              <p:nvSpPr>
                <p:cNvPr id="70" name="Freeform 118">
                  <a:extLst>
                    <a:ext uri="{FF2B5EF4-FFF2-40B4-BE49-F238E27FC236}">
                      <a16:creationId xmlns:a16="http://schemas.microsoft.com/office/drawing/2014/main" id="{AB59BC61-D947-40CA-8EE9-D214964DE90D}"/>
                    </a:ext>
                  </a:extLst>
                </p:cNvPr>
                <p:cNvSpPr>
                  <a:spLocks noEditPoints="1"/>
                </p:cNvSpPr>
                <p:nvPr/>
              </p:nvSpPr>
              <p:spPr bwMode="auto">
                <a:xfrm>
                  <a:off x="8213725" y="3413126"/>
                  <a:ext cx="520700" cy="461963"/>
                </a:xfrm>
                <a:custGeom>
                  <a:avLst/>
                  <a:gdLst>
                    <a:gd name="T0" fmla="*/ 12 w 328"/>
                    <a:gd name="T1" fmla="*/ 0 h 291"/>
                    <a:gd name="T2" fmla="*/ 8 w 328"/>
                    <a:gd name="T3" fmla="*/ 2 h 291"/>
                    <a:gd name="T4" fmla="*/ 2 w 328"/>
                    <a:gd name="T5" fmla="*/ 8 h 291"/>
                    <a:gd name="T6" fmla="*/ 0 w 328"/>
                    <a:gd name="T7" fmla="*/ 282 h 291"/>
                    <a:gd name="T8" fmla="*/ 2 w 328"/>
                    <a:gd name="T9" fmla="*/ 286 h 291"/>
                    <a:gd name="T10" fmla="*/ 8 w 328"/>
                    <a:gd name="T11" fmla="*/ 291 h 291"/>
                    <a:gd name="T12" fmla="*/ 319 w 328"/>
                    <a:gd name="T13" fmla="*/ 291 h 291"/>
                    <a:gd name="T14" fmla="*/ 323 w 328"/>
                    <a:gd name="T15" fmla="*/ 291 h 291"/>
                    <a:gd name="T16" fmla="*/ 328 w 328"/>
                    <a:gd name="T17" fmla="*/ 286 h 291"/>
                    <a:gd name="T18" fmla="*/ 328 w 328"/>
                    <a:gd name="T19" fmla="*/ 11 h 291"/>
                    <a:gd name="T20" fmla="*/ 328 w 328"/>
                    <a:gd name="T21" fmla="*/ 8 h 291"/>
                    <a:gd name="T22" fmla="*/ 323 w 328"/>
                    <a:gd name="T23" fmla="*/ 2 h 291"/>
                    <a:gd name="T24" fmla="*/ 319 w 328"/>
                    <a:gd name="T25" fmla="*/ 0 h 291"/>
                    <a:gd name="T26" fmla="*/ 254 w 328"/>
                    <a:gd name="T27" fmla="*/ 23 h 291"/>
                    <a:gd name="T28" fmla="*/ 263 w 328"/>
                    <a:gd name="T29" fmla="*/ 27 h 291"/>
                    <a:gd name="T30" fmla="*/ 267 w 328"/>
                    <a:gd name="T31" fmla="*/ 36 h 291"/>
                    <a:gd name="T32" fmla="*/ 267 w 328"/>
                    <a:gd name="T33" fmla="*/ 42 h 291"/>
                    <a:gd name="T34" fmla="*/ 259 w 328"/>
                    <a:gd name="T35" fmla="*/ 50 h 291"/>
                    <a:gd name="T36" fmla="*/ 254 w 328"/>
                    <a:gd name="T37" fmla="*/ 52 h 291"/>
                    <a:gd name="T38" fmla="*/ 244 w 328"/>
                    <a:gd name="T39" fmla="*/ 46 h 291"/>
                    <a:gd name="T40" fmla="*/ 240 w 328"/>
                    <a:gd name="T41" fmla="*/ 36 h 291"/>
                    <a:gd name="T42" fmla="*/ 240 w 328"/>
                    <a:gd name="T43" fmla="*/ 31 h 291"/>
                    <a:gd name="T44" fmla="*/ 248 w 328"/>
                    <a:gd name="T45" fmla="*/ 25 h 291"/>
                    <a:gd name="T46" fmla="*/ 254 w 328"/>
                    <a:gd name="T47" fmla="*/ 23 h 291"/>
                    <a:gd name="T48" fmla="*/ 213 w 328"/>
                    <a:gd name="T49" fmla="*/ 23 h 291"/>
                    <a:gd name="T50" fmla="*/ 223 w 328"/>
                    <a:gd name="T51" fmla="*/ 27 h 291"/>
                    <a:gd name="T52" fmla="*/ 227 w 328"/>
                    <a:gd name="T53" fmla="*/ 36 h 291"/>
                    <a:gd name="T54" fmla="*/ 225 w 328"/>
                    <a:gd name="T55" fmla="*/ 42 h 291"/>
                    <a:gd name="T56" fmla="*/ 219 w 328"/>
                    <a:gd name="T57" fmla="*/ 50 h 291"/>
                    <a:gd name="T58" fmla="*/ 213 w 328"/>
                    <a:gd name="T59" fmla="*/ 52 h 291"/>
                    <a:gd name="T60" fmla="*/ 204 w 328"/>
                    <a:gd name="T61" fmla="*/ 46 h 291"/>
                    <a:gd name="T62" fmla="*/ 200 w 328"/>
                    <a:gd name="T63" fmla="*/ 36 h 291"/>
                    <a:gd name="T64" fmla="*/ 200 w 328"/>
                    <a:gd name="T65" fmla="*/ 31 h 291"/>
                    <a:gd name="T66" fmla="*/ 208 w 328"/>
                    <a:gd name="T67" fmla="*/ 25 h 291"/>
                    <a:gd name="T68" fmla="*/ 213 w 328"/>
                    <a:gd name="T69" fmla="*/ 23 h 291"/>
                    <a:gd name="T70" fmla="*/ 22 w 328"/>
                    <a:gd name="T71" fmla="*/ 270 h 291"/>
                    <a:gd name="T72" fmla="*/ 309 w 328"/>
                    <a:gd name="T73" fmla="*/ 73 h 291"/>
                    <a:gd name="T74" fmla="*/ 294 w 328"/>
                    <a:gd name="T75" fmla="*/ 52 h 291"/>
                    <a:gd name="T76" fmla="*/ 288 w 328"/>
                    <a:gd name="T77" fmla="*/ 50 h 291"/>
                    <a:gd name="T78" fmla="*/ 282 w 328"/>
                    <a:gd name="T79" fmla="*/ 42 h 291"/>
                    <a:gd name="T80" fmla="*/ 280 w 328"/>
                    <a:gd name="T81" fmla="*/ 36 h 291"/>
                    <a:gd name="T82" fmla="*/ 284 w 328"/>
                    <a:gd name="T83" fmla="*/ 27 h 291"/>
                    <a:gd name="T84" fmla="*/ 294 w 328"/>
                    <a:gd name="T85" fmla="*/ 23 h 291"/>
                    <a:gd name="T86" fmla="*/ 300 w 328"/>
                    <a:gd name="T87" fmla="*/ 25 h 291"/>
                    <a:gd name="T88" fmla="*/ 307 w 328"/>
                    <a:gd name="T89" fmla="*/ 31 h 291"/>
                    <a:gd name="T90" fmla="*/ 309 w 328"/>
                    <a:gd name="T91" fmla="*/ 36 h 291"/>
                    <a:gd name="T92" fmla="*/ 303 w 328"/>
                    <a:gd name="T93" fmla="*/ 46 h 291"/>
                    <a:gd name="T94" fmla="*/ 294 w 328"/>
                    <a:gd name="T95" fmla="*/ 5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8" h="291">
                      <a:moveTo>
                        <a:pt x="319" y="0"/>
                      </a:moveTo>
                      <a:lnTo>
                        <a:pt x="12" y="0"/>
                      </a:lnTo>
                      <a:lnTo>
                        <a:pt x="12" y="0"/>
                      </a:lnTo>
                      <a:lnTo>
                        <a:pt x="8" y="2"/>
                      </a:lnTo>
                      <a:lnTo>
                        <a:pt x="4" y="4"/>
                      </a:lnTo>
                      <a:lnTo>
                        <a:pt x="2" y="8"/>
                      </a:lnTo>
                      <a:lnTo>
                        <a:pt x="0" y="11"/>
                      </a:lnTo>
                      <a:lnTo>
                        <a:pt x="0" y="282"/>
                      </a:lnTo>
                      <a:lnTo>
                        <a:pt x="0" y="282"/>
                      </a:lnTo>
                      <a:lnTo>
                        <a:pt x="2" y="286"/>
                      </a:lnTo>
                      <a:lnTo>
                        <a:pt x="4" y="289"/>
                      </a:lnTo>
                      <a:lnTo>
                        <a:pt x="8" y="291"/>
                      </a:lnTo>
                      <a:lnTo>
                        <a:pt x="12" y="291"/>
                      </a:lnTo>
                      <a:lnTo>
                        <a:pt x="319" y="291"/>
                      </a:lnTo>
                      <a:lnTo>
                        <a:pt x="319" y="291"/>
                      </a:lnTo>
                      <a:lnTo>
                        <a:pt x="323" y="291"/>
                      </a:lnTo>
                      <a:lnTo>
                        <a:pt x="326" y="289"/>
                      </a:lnTo>
                      <a:lnTo>
                        <a:pt x="328" y="286"/>
                      </a:lnTo>
                      <a:lnTo>
                        <a:pt x="328" y="282"/>
                      </a:lnTo>
                      <a:lnTo>
                        <a:pt x="328" y="11"/>
                      </a:lnTo>
                      <a:lnTo>
                        <a:pt x="328" y="11"/>
                      </a:lnTo>
                      <a:lnTo>
                        <a:pt x="328" y="8"/>
                      </a:lnTo>
                      <a:lnTo>
                        <a:pt x="326" y="4"/>
                      </a:lnTo>
                      <a:lnTo>
                        <a:pt x="323" y="2"/>
                      </a:lnTo>
                      <a:lnTo>
                        <a:pt x="319" y="0"/>
                      </a:lnTo>
                      <a:lnTo>
                        <a:pt x="319" y="0"/>
                      </a:lnTo>
                      <a:close/>
                      <a:moveTo>
                        <a:pt x="254" y="23"/>
                      </a:moveTo>
                      <a:lnTo>
                        <a:pt x="254" y="23"/>
                      </a:lnTo>
                      <a:lnTo>
                        <a:pt x="259" y="25"/>
                      </a:lnTo>
                      <a:lnTo>
                        <a:pt x="263" y="27"/>
                      </a:lnTo>
                      <a:lnTo>
                        <a:pt x="267" y="31"/>
                      </a:lnTo>
                      <a:lnTo>
                        <a:pt x="267" y="36"/>
                      </a:lnTo>
                      <a:lnTo>
                        <a:pt x="267" y="36"/>
                      </a:lnTo>
                      <a:lnTo>
                        <a:pt x="267" y="42"/>
                      </a:lnTo>
                      <a:lnTo>
                        <a:pt x="263" y="46"/>
                      </a:lnTo>
                      <a:lnTo>
                        <a:pt x="259" y="50"/>
                      </a:lnTo>
                      <a:lnTo>
                        <a:pt x="254" y="52"/>
                      </a:lnTo>
                      <a:lnTo>
                        <a:pt x="254" y="52"/>
                      </a:lnTo>
                      <a:lnTo>
                        <a:pt x="248" y="50"/>
                      </a:lnTo>
                      <a:lnTo>
                        <a:pt x="244" y="46"/>
                      </a:lnTo>
                      <a:lnTo>
                        <a:pt x="240" y="42"/>
                      </a:lnTo>
                      <a:lnTo>
                        <a:pt x="240" y="36"/>
                      </a:lnTo>
                      <a:lnTo>
                        <a:pt x="240" y="36"/>
                      </a:lnTo>
                      <a:lnTo>
                        <a:pt x="240" y="31"/>
                      </a:lnTo>
                      <a:lnTo>
                        <a:pt x="244" y="27"/>
                      </a:lnTo>
                      <a:lnTo>
                        <a:pt x="248" y="25"/>
                      </a:lnTo>
                      <a:lnTo>
                        <a:pt x="254" y="23"/>
                      </a:lnTo>
                      <a:lnTo>
                        <a:pt x="254" y="23"/>
                      </a:lnTo>
                      <a:close/>
                      <a:moveTo>
                        <a:pt x="213" y="23"/>
                      </a:moveTo>
                      <a:lnTo>
                        <a:pt x="213" y="23"/>
                      </a:lnTo>
                      <a:lnTo>
                        <a:pt x="219" y="25"/>
                      </a:lnTo>
                      <a:lnTo>
                        <a:pt x="223" y="27"/>
                      </a:lnTo>
                      <a:lnTo>
                        <a:pt x="225" y="31"/>
                      </a:lnTo>
                      <a:lnTo>
                        <a:pt x="227" y="36"/>
                      </a:lnTo>
                      <a:lnTo>
                        <a:pt x="227" y="36"/>
                      </a:lnTo>
                      <a:lnTo>
                        <a:pt x="225" y="42"/>
                      </a:lnTo>
                      <a:lnTo>
                        <a:pt x="223" y="46"/>
                      </a:lnTo>
                      <a:lnTo>
                        <a:pt x="219" y="50"/>
                      </a:lnTo>
                      <a:lnTo>
                        <a:pt x="213" y="52"/>
                      </a:lnTo>
                      <a:lnTo>
                        <a:pt x="213" y="52"/>
                      </a:lnTo>
                      <a:lnTo>
                        <a:pt x="208" y="50"/>
                      </a:lnTo>
                      <a:lnTo>
                        <a:pt x="204" y="46"/>
                      </a:lnTo>
                      <a:lnTo>
                        <a:pt x="200" y="42"/>
                      </a:lnTo>
                      <a:lnTo>
                        <a:pt x="200" y="36"/>
                      </a:lnTo>
                      <a:lnTo>
                        <a:pt x="200" y="36"/>
                      </a:lnTo>
                      <a:lnTo>
                        <a:pt x="200" y="31"/>
                      </a:lnTo>
                      <a:lnTo>
                        <a:pt x="204" y="27"/>
                      </a:lnTo>
                      <a:lnTo>
                        <a:pt x="208" y="25"/>
                      </a:lnTo>
                      <a:lnTo>
                        <a:pt x="213" y="23"/>
                      </a:lnTo>
                      <a:lnTo>
                        <a:pt x="213" y="23"/>
                      </a:lnTo>
                      <a:close/>
                      <a:moveTo>
                        <a:pt x="309" y="270"/>
                      </a:moveTo>
                      <a:lnTo>
                        <a:pt x="22" y="270"/>
                      </a:lnTo>
                      <a:lnTo>
                        <a:pt x="22" y="73"/>
                      </a:lnTo>
                      <a:lnTo>
                        <a:pt x="309" y="73"/>
                      </a:lnTo>
                      <a:lnTo>
                        <a:pt x="309" y="270"/>
                      </a:lnTo>
                      <a:close/>
                      <a:moveTo>
                        <a:pt x="294" y="52"/>
                      </a:moveTo>
                      <a:lnTo>
                        <a:pt x="294" y="52"/>
                      </a:lnTo>
                      <a:lnTo>
                        <a:pt x="288" y="50"/>
                      </a:lnTo>
                      <a:lnTo>
                        <a:pt x="284" y="46"/>
                      </a:lnTo>
                      <a:lnTo>
                        <a:pt x="282" y="42"/>
                      </a:lnTo>
                      <a:lnTo>
                        <a:pt x="280" y="36"/>
                      </a:lnTo>
                      <a:lnTo>
                        <a:pt x="280" y="36"/>
                      </a:lnTo>
                      <a:lnTo>
                        <a:pt x="282" y="31"/>
                      </a:lnTo>
                      <a:lnTo>
                        <a:pt x="284" y="27"/>
                      </a:lnTo>
                      <a:lnTo>
                        <a:pt x="288" y="25"/>
                      </a:lnTo>
                      <a:lnTo>
                        <a:pt x="294" y="23"/>
                      </a:lnTo>
                      <a:lnTo>
                        <a:pt x="294" y="23"/>
                      </a:lnTo>
                      <a:lnTo>
                        <a:pt x="300" y="25"/>
                      </a:lnTo>
                      <a:lnTo>
                        <a:pt x="303" y="27"/>
                      </a:lnTo>
                      <a:lnTo>
                        <a:pt x="307" y="31"/>
                      </a:lnTo>
                      <a:lnTo>
                        <a:pt x="309" y="36"/>
                      </a:lnTo>
                      <a:lnTo>
                        <a:pt x="309" y="36"/>
                      </a:lnTo>
                      <a:lnTo>
                        <a:pt x="307" y="42"/>
                      </a:lnTo>
                      <a:lnTo>
                        <a:pt x="303" y="46"/>
                      </a:lnTo>
                      <a:lnTo>
                        <a:pt x="300" y="50"/>
                      </a:lnTo>
                      <a:lnTo>
                        <a:pt x="294" y="52"/>
                      </a:lnTo>
                      <a:lnTo>
                        <a:pt x="294"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Freeform 119">
                  <a:extLst>
                    <a:ext uri="{FF2B5EF4-FFF2-40B4-BE49-F238E27FC236}">
                      <a16:creationId xmlns:a16="http://schemas.microsoft.com/office/drawing/2014/main" id="{A897AF9D-230B-4A2B-94ED-A441FA026A67}"/>
                    </a:ext>
                  </a:extLst>
                </p:cNvPr>
                <p:cNvSpPr>
                  <a:spLocks noEditPoints="1"/>
                </p:cNvSpPr>
                <p:nvPr/>
              </p:nvSpPr>
              <p:spPr bwMode="auto">
                <a:xfrm>
                  <a:off x="8286750"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8 w 31"/>
                    <a:gd name="T11" fmla="*/ 2 h 48"/>
                    <a:gd name="T12" fmla="*/ 16 w 31"/>
                    <a:gd name="T13" fmla="*/ 0 h 48"/>
                    <a:gd name="T14" fmla="*/ 16 w 31"/>
                    <a:gd name="T15" fmla="*/ 0 h 48"/>
                    <a:gd name="T16" fmla="*/ 24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2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2 w 31"/>
                    <a:gd name="T69" fmla="*/ 36 h 48"/>
                    <a:gd name="T70" fmla="*/ 22 w 31"/>
                    <a:gd name="T71" fmla="*/ 36 h 48"/>
                    <a:gd name="T72" fmla="*/ 24 w 31"/>
                    <a:gd name="T73" fmla="*/ 33 h 48"/>
                    <a:gd name="T74" fmla="*/ 24 w 31"/>
                    <a:gd name="T75" fmla="*/ 25 h 48"/>
                    <a:gd name="T76" fmla="*/ 24 w 31"/>
                    <a:gd name="T77" fmla="*/ 25 h 48"/>
                    <a:gd name="T78" fmla="*/ 22 w 31"/>
                    <a:gd name="T79" fmla="*/ 11 h 48"/>
                    <a:gd name="T80" fmla="*/ 22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8" y="2"/>
                      </a:lnTo>
                      <a:lnTo>
                        <a:pt x="16" y="0"/>
                      </a:lnTo>
                      <a:lnTo>
                        <a:pt x="16" y="0"/>
                      </a:lnTo>
                      <a:lnTo>
                        <a:pt x="24" y="2"/>
                      </a:lnTo>
                      <a:lnTo>
                        <a:pt x="27" y="6"/>
                      </a:lnTo>
                      <a:lnTo>
                        <a:pt x="27" y="6"/>
                      </a:lnTo>
                      <a:lnTo>
                        <a:pt x="31" y="13"/>
                      </a:lnTo>
                      <a:lnTo>
                        <a:pt x="31" y="25"/>
                      </a:lnTo>
                      <a:lnTo>
                        <a:pt x="31" y="25"/>
                      </a:lnTo>
                      <a:lnTo>
                        <a:pt x="31" y="34"/>
                      </a:lnTo>
                      <a:lnTo>
                        <a:pt x="27" y="42"/>
                      </a:lnTo>
                      <a:lnTo>
                        <a:pt x="27" y="42"/>
                      </a:lnTo>
                      <a:lnTo>
                        <a:pt x="22"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2" y="36"/>
                      </a:lnTo>
                      <a:lnTo>
                        <a:pt x="22" y="36"/>
                      </a:lnTo>
                      <a:lnTo>
                        <a:pt x="24" y="33"/>
                      </a:lnTo>
                      <a:lnTo>
                        <a:pt x="24" y="25"/>
                      </a:lnTo>
                      <a:lnTo>
                        <a:pt x="24" y="25"/>
                      </a:lnTo>
                      <a:lnTo>
                        <a:pt x="22" y="11"/>
                      </a:lnTo>
                      <a:lnTo>
                        <a:pt x="22"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Freeform 120">
                  <a:extLst>
                    <a:ext uri="{FF2B5EF4-FFF2-40B4-BE49-F238E27FC236}">
                      <a16:creationId xmlns:a16="http://schemas.microsoft.com/office/drawing/2014/main" id="{DFAF454C-9638-4B6A-96AD-B195F46F211E}"/>
                    </a:ext>
                  </a:extLst>
                </p:cNvPr>
                <p:cNvSpPr>
                  <a:spLocks/>
                </p:cNvSpPr>
                <p:nvPr/>
              </p:nvSpPr>
              <p:spPr bwMode="auto">
                <a:xfrm>
                  <a:off x="8355013" y="3595688"/>
                  <a:ext cx="44450" cy="76200"/>
                </a:xfrm>
                <a:custGeom>
                  <a:avLst/>
                  <a:gdLst>
                    <a:gd name="T0" fmla="*/ 2 w 28"/>
                    <a:gd name="T1" fmla="*/ 40 h 48"/>
                    <a:gd name="T2" fmla="*/ 11 w 28"/>
                    <a:gd name="T3" fmla="*/ 40 h 48"/>
                    <a:gd name="T4" fmla="*/ 11 w 28"/>
                    <a:gd name="T5" fmla="*/ 13 h 48"/>
                    <a:gd name="T6" fmla="*/ 13 w 28"/>
                    <a:gd name="T7" fmla="*/ 10 h 48"/>
                    <a:gd name="T8" fmla="*/ 9 w 28"/>
                    <a:gd name="T9" fmla="*/ 13 h 48"/>
                    <a:gd name="T10" fmla="*/ 4 w 28"/>
                    <a:gd name="T11" fmla="*/ 17 h 48"/>
                    <a:gd name="T12" fmla="*/ 0 w 28"/>
                    <a:gd name="T13" fmla="*/ 13 h 48"/>
                    <a:gd name="T14" fmla="*/ 15 w 28"/>
                    <a:gd name="T15" fmla="*/ 0 h 48"/>
                    <a:gd name="T16" fmla="*/ 19 w 28"/>
                    <a:gd name="T17" fmla="*/ 0 h 48"/>
                    <a:gd name="T18" fmla="*/ 19 w 28"/>
                    <a:gd name="T19" fmla="*/ 40 h 48"/>
                    <a:gd name="T20" fmla="*/ 28 w 28"/>
                    <a:gd name="T21" fmla="*/ 40 h 48"/>
                    <a:gd name="T22" fmla="*/ 28 w 28"/>
                    <a:gd name="T23" fmla="*/ 48 h 48"/>
                    <a:gd name="T24" fmla="*/ 2 w 28"/>
                    <a:gd name="T25" fmla="*/ 48 h 48"/>
                    <a:gd name="T26" fmla="*/ 2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2" y="40"/>
                      </a:moveTo>
                      <a:lnTo>
                        <a:pt x="11" y="40"/>
                      </a:lnTo>
                      <a:lnTo>
                        <a:pt x="11" y="13"/>
                      </a:lnTo>
                      <a:lnTo>
                        <a:pt x="13" y="10"/>
                      </a:lnTo>
                      <a:lnTo>
                        <a:pt x="9" y="13"/>
                      </a:lnTo>
                      <a:lnTo>
                        <a:pt x="4" y="17"/>
                      </a:lnTo>
                      <a:lnTo>
                        <a:pt x="0" y="13"/>
                      </a:lnTo>
                      <a:lnTo>
                        <a:pt x="15" y="0"/>
                      </a:lnTo>
                      <a:lnTo>
                        <a:pt x="19" y="0"/>
                      </a:lnTo>
                      <a:lnTo>
                        <a:pt x="19" y="40"/>
                      </a:lnTo>
                      <a:lnTo>
                        <a:pt x="28" y="40"/>
                      </a:lnTo>
                      <a:lnTo>
                        <a:pt x="28"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Freeform 121">
                  <a:extLst>
                    <a:ext uri="{FF2B5EF4-FFF2-40B4-BE49-F238E27FC236}">
                      <a16:creationId xmlns:a16="http://schemas.microsoft.com/office/drawing/2014/main" id="{1C36AC51-B7FC-424E-94BC-7134730A4D74}"/>
                    </a:ext>
                  </a:extLst>
                </p:cNvPr>
                <p:cNvSpPr>
                  <a:spLocks noEditPoints="1"/>
                </p:cNvSpPr>
                <p:nvPr/>
              </p:nvSpPr>
              <p:spPr bwMode="auto">
                <a:xfrm>
                  <a:off x="8418513" y="3595688"/>
                  <a:ext cx="52388" cy="76200"/>
                </a:xfrm>
                <a:custGeom>
                  <a:avLst/>
                  <a:gdLst>
                    <a:gd name="T0" fmla="*/ 0 w 33"/>
                    <a:gd name="T1" fmla="*/ 25 h 48"/>
                    <a:gd name="T2" fmla="*/ 0 w 33"/>
                    <a:gd name="T3" fmla="*/ 25 h 48"/>
                    <a:gd name="T4" fmla="*/ 2 w 33"/>
                    <a:gd name="T5" fmla="*/ 13 h 48"/>
                    <a:gd name="T6" fmla="*/ 4 w 33"/>
                    <a:gd name="T7" fmla="*/ 6 h 48"/>
                    <a:gd name="T8" fmla="*/ 4 w 33"/>
                    <a:gd name="T9" fmla="*/ 6 h 48"/>
                    <a:gd name="T10" fmla="*/ 10 w 33"/>
                    <a:gd name="T11" fmla="*/ 2 h 48"/>
                    <a:gd name="T12" fmla="*/ 17 w 33"/>
                    <a:gd name="T13" fmla="*/ 0 h 48"/>
                    <a:gd name="T14" fmla="*/ 17 w 33"/>
                    <a:gd name="T15" fmla="*/ 0 h 48"/>
                    <a:gd name="T16" fmla="*/ 23 w 33"/>
                    <a:gd name="T17" fmla="*/ 2 h 48"/>
                    <a:gd name="T18" fmla="*/ 29 w 33"/>
                    <a:gd name="T19" fmla="*/ 6 h 48"/>
                    <a:gd name="T20" fmla="*/ 29 w 33"/>
                    <a:gd name="T21" fmla="*/ 6 h 48"/>
                    <a:gd name="T22" fmla="*/ 31 w 33"/>
                    <a:gd name="T23" fmla="*/ 13 h 48"/>
                    <a:gd name="T24" fmla="*/ 33 w 33"/>
                    <a:gd name="T25" fmla="*/ 25 h 48"/>
                    <a:gd name="T26" fmla="*/ 33 w 33"/>
                    <a:gd name="T27" fmla="*/ 25 h 48"/>
                    <a:gd name="T28" fmla="*/ 31 w 33"/>
                    <a:gd name="T29" fmla="*/ 34 h 48"/>
                    <a:gd name="T30" fmla="*/ 29 w 33"/>
                    <a:gd name="T31" fmla="*/ 42 h 48"/>
                    <a:gd name="T32" fmla="*/ 29 w 33"/>
                    <a:gd name="T33" fmla="*/ 42 h 48"/>
                    <a:gd name="T34" fmla="*/ 23 w 33"/>
                    <a:gd name="T35" fmla="*/ 46 h 48"/>
                    <a:gd name="T36" fmla="*/ 15 w 33"/>
                    <a:gd name="T37" fmla="*/ 48 h 48"/>
                    <a:gd name="T38" fmla="*/ 15 w 33"/>
                    <a:gd name="T39" fmla="*/ 48 h 48"/>
                    <a:gd name="T40" fmla="*/ 10 w 33"/>
                    <a:gd name="T41" fmla="*/ 46 h 48"/>
                    <a:gd name="T42" fmla="*/ 4 w 33"/>
                    <a:gd name="T43" fmla="*/ 42 h 48"/>
                    <a:gd name="T44" fmla="*/ 4 w 33"/>
                    <a:gd name="T45" fmla="*/ 42 h 48"/>
                    <a:gd name="T46" fmla="*/ 2 w 33"/>
                    <a:gd name="T47" fmla="*/ 34 h 48"/>
                    <a:gd name="T48" fmla="*/ 0 w 33"/>
                    <a:gd name="T49" fmla="*/ 25 h 48"/>
                    <a:gd name="T50" fmla="*/ 0 w 33"/>
                    <a:gd name="T51" fmla="*/ 25 h 48"/>
                    <a:gd name="T52" fmla="*/ 10 w 33"/>
                    <a:gd name="T53" fmla="*/ 25 h 48"/>
                    <a:gd name="T54" fmla="*/ 10 w 33"/>
                    <a:gd name="T55" fmla="*/ 25 h 48"/>
                    <a:gd name="T56" fmla="*/ 11 w 33"/>
                    <a:gd name="T57" fmla="*/ 36 h 48"/>
                    <a:gd name="T58" fmla="*/ 11 w 33"/>
                    <a:gd name="T59" fmla="*/ 36 h 48"/>
                    <a:gd name="T60" fmla="*/ 13 w 33"/>
                    <a:gd name="T61" fmla="*/ 40 h 48"/>
                    <a:gd name="T62" fmla="*/ 17 w 33"/>
                    <a:gd name="T63" fmla="*/ 40 h 48"/>
                    <a:gd name="T64" fmla="*/ 17 w 33"/>
                    <a:gd name="T65" fmla="*/ 40 h 48"/>
                    <a:gd name="T66" fmla="*/ 19 w 33"/>
                    <a:gd name="T67" fmla="*/ 40 h 48"/>
                    <a:gd name="T68" fmla="*/ 21 w 33"/>
                    <a:gd name="T69" fmla="*/ 36 h 48"/>
                    <a:gd name="T70" fmla="*/ 21 w 33"/>
                    <a:gd name="T71" fmla="*/ 36 h 48"/>
                    <a:gd name="T72" fmla="*/ 23 w 33"/>
                    <a:gd name="T73" fmla="*/ 33 h 48"/>
                    <a:gd name="T74" fmla="*/ 23 w 33"/>
                    <a:gd name="T75" fmla="*/ 25 h 48"/>
                    <a:gd name="T76" fmla="*/ 23 w 33"/>
                    <a:gd name="T77" fmla="*/ 25 h 48"/>
                    <a:gd name="T78" fmla="*/ 21 w 33"/>
                    <a:gd name="T79" fmla="*/ 11 h 48"/>
                    <a:gd name="T80" fmla="*/ 21 w 33"/>
                    <a:gd name="T81" fmla="*/ 11 h 48"/>
                    <a:gd name="T82" fmla="*/ 19 w 33"/>
                    <a:gd name="T83" fmla="*/ 10 h 48"/>
                    <a:gd name="T84" fmla="*/ 15 w 33"/>
                    <a:gd name="T85" fmla="*/ 8 h 48"/>
                    <a:gd name="T86" fmla="*/ 15 w 33"/>
                    <a:gd name="T87" fmla="*/ 8 h 48"/>
                    <a:gd name="T88" fmla="*/ 13 w 33"/>
                    <a:gd name="T89" fmla="*/ 10 h 48"/>
                    <a:gd name="T90" fmla="*/ 11 w 33"/>
                    <a:gd name="T91" fmla="*/ 11 h 48"/>
                    <a:gd name="T92" fmla="*/ 11 w 33"/>
                    <a:gd name="T93" fmla="*/ 11 h 48"/>
                    <a:gd name="T94" fmla="*/ 10 w 33"/>
                    <a:gd name="T95" fmla="*/ 17 h 48"/>
                    <a:gd name="T96" fmla="*/ 10 w 33"/>
                    <a:gd name="T97" fmla="*/ 25 h 48"/>
                    <a:gd name="T98" fmla="*/ 10 w 33"/>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8">
                      <a:moveTo>
                        <a:pt x="0" y="25"/>
                      </a:moveTo>
                      <a:lnTo>
                        <a:pt x="0" y="25"/>
                      </a:lnTo>
                      <a:lnTo>
                        <a:pt x="2" y="13"/>
                      </a:lnTo>
                      <a:lnTo>
                        <a:pt x="4" y="6"/>
                      </a:lnTo>
                      <a:lnTo>
                        <a:pt x="4" y="6"/>
                      </a:lnTo>
                      <a:lnTo>
                        <a:pt x="10" y="2"/>
                      </a:lnTo>
                      <a:lnTo>
                        <a:pt x="17" y="0"/>
                      </a:lnTo>
                      <a:lnTo>
                        <a:pt x="17" y="0"/>
                      </a:lnTo>
                      <a:lnTo>
                        <a:pt x="23" y="2"/>
                      </a:lnTo>
                      <a:lnTo>
                        <a:pt x="29" y="6"/>
                      </a:lnTo>
                      <a:lnTo>
                        <a:pt x="29" y="6"/>
                      </a:lnTo>
                      <a:lnTo>
                        <a:pt x="31" y="13"/>
                      </a:lnTo>
                      <a:lnTo>
                        <a:pt x="33" y="25"/>
                      </a:lnTo>
                      <a:lnTo>
                        <a:pt x="33" y="25"/>
                      </a:lnTo>
                      <a:lnTo>
                        <a:pt x="31" y="34"/>
                      </a:lnTo>
                      <a:lnTo>
                        <a:pt x="29" y="42"/>
                      </a:lnTo>
                      <a:lnTo>
                        <a:pt x="29" y="42"/>
                      </a:lnTo>
                      <a:lnTo>
                        <a:pt x="23" y="46"/>
                      </a:lnTo>
                      <a:lnTo>
                        <a:pt x="15" y="48"/>
                      </a:lnTo>
                      <a:lnTo>
                        <a:pt x="15" y="48"/>
                      </a:lnTo>
                      <a:lnTo>
                        <a:pt x="10" y="46"/>
                      </a:lnTo>
                      <a:lnTo>
                        <a:pt x="4" y="42"/>
                      </a:lnTo>
                      <a:lnTo>
                        <a:pt x="4" y="42"/>
                      </a:lnTo>
                      <a:lnTo>
                        <a:pt x="2" y="34"/>
                      </a:lnTo>
                      <a:lnTo>
                        <a:pt x="0" y="25"/>
                      </a:lnTo>
                      <a:lnTo>
                        <a:pt x="0" y="25"/>
                      </a:lnTo>
                      <a:close/>
                      <a:moveTo>
                        <a:pt x="10" y="25"/>
                      </a:moveTo>
                      <a:lnTo>
                        <a:pt x="10" y="25"/>
                      </a:lnTo>
                      <a:lnTo>
                        <a:pt x="11" y="36"/>
                      </a:lnTo>
                      <a:lnTo>
                        <a:pt x="11" y="36"/>
                      </a:lnTo>
                      <a:lnTo>
                        <a:pt x="13" y="40"/>
                      </a:lnTo>
                      <a:lnTo>
                        <a:pt x="17" y="40"/>
                      </a:lnTo>
                      <a:lnTo>
                        <a:pt x="17" y="40"/>
                      </a:lnTo>
                      <a:lnTo>
                        <a:pt x="19" y="40"/>
                      </a:lnTo>
                      <a:lnTo>
                        <a:pt x="21" y="36"/>
                      </a:lnTo>
                      <a:lnTo>
                        <a:pt x="21" y="36"/>
                      </a:lnTo>
                      <a:lnTo>
                        <a:pt x="23" y="33"/>
                      </a:lnTo>
                      <a:lnTo>
                        <a:pt x="23" y="25"/>
                      </a:lnTo>
                      <a:lnTo>
                        <a:pt x="23" y="25"/>
                      </a:lnTo>
                      <a:lnTo>
                        <a:pt x="21" y="11"/>
                      </a:lnTo>
                      <a:lnTo>
                        <a:pt x="21" y="11"/>
                      </a:lnTo>
                      <a:lnTo>
                        <a:pt x="19" y="10"/>
                      </a:lnTo>
                      <a:lnTo>
                        <a:pt x="15" y="8"/>
                      </a:lnTo>
                      <a:lnTo>
                        <a:pt x="15" y="8"/>
                      </a:lnTo>
                      <a:lnTo>
                        <a:pt x="13" y="10"/>
                      </a:lnTo>
                      <a:lnTo>
                        <a:pt x="11" y="11"/>
                      </a:lnTo>
                      <a:lnTo>
                        <a:pt x="11" y="11"/>
                      </a:lnTo>
                      <a:lnTo>
                        <a:pt x="10" y="17"/>
                      </a:lnTo>
                      <a:lnTo>
                        <a:pt x="10" y="25"/>
                      </a:lnTo>
                      <a:lnTo>
                        <a:pt x="1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Freeform 122">
                  <a:extLst>
                    <a:ext uri="{FF2B5EF4-FFF2-40B4-BE49-F238E27FC236}">
                      <a16:creationId xmlns:a16="http://schemas.microsoft.com/office/drawing/2014/main" id="{115D0E52-66B4-42F4-B627-2DD7B5FBC8B9}"/>
                    </a:ext>
                  </a:extLst>
                </p:cNvPr>
                <p:cNvSpPr>
                  <a:spLocks/>
                </p:cNvSpPr>
                <p:nvPr/>
              </p:nvSpPr>
              <p:spPr bwMode="auto">
                <a:xfrm>
                  <a:off x="8488363" y="3595688"/>
                  <a:ext cx="46038" cy="76200"/>
                </a:xfrm>
                <a:custGeom>
                  <a:avLst/>
                  <a:gdLst>
                    <a:gd name="T0" fmla="*/ 2 w 29"/>
                    <a:gd name="T1" fmla="*/ 40 h 48"/>
                    <a:gd name="T2" fmla="*/ 12 w 29"/>
                    <a:gd name="T3" fmla="*/ 40 h 48"/>
                    <a:gd name="T4" fmla="*/ 12 w 29"/>
                    <a:gd name="T5" fmla="*/ 13 h 48"/>
                    <a:gd name="T6" fmla="*/ 12 w 29"/>
                    <a:gd name="T7" fmla="*/ 10 h 48"/>
                    <a:gd name="T8" fmla="*/ 10 w 29"/>
                    <a:gd name="T9" fmla="*/ 13 h 48"/>
                    <a:gd name="T10" fmla="*/ 4 w 29"/>
                    <a:gd name="T11" fmla="*/ 17 h 48"/>
                    <a:gd name="T12" fmla="*/ 0 w 29"/>
                    <a:gd name="T13" fmla="*/ 13 h 48"/>
                    <a:gd name="T14" fmla="*/ 15 w 29"/>
                    <a:gd name="T15" fmla="*/ 0 h 48"/>
                    <a:gd name="T16" fmla="*/ 19 w 29"/>
                    <a:gd name="T17" fmla="*/ 0 h 48"/>
                    <a:gd name="T18" fmla="*/ 19 w 29"/>
                    <a:gd name="T19" fmla="*/ 40 h 48"/>
                    <a:gd name="T20" fmla="*/ 29 w 29"/>
                    <a:gd name="T21" fmla="*/ 40 h 48"/>
                    <a:gd name="T22" fmla="*/ 29 w 29"/>
                    <a:gd name="T23" fmla="*/ 48 h 48"/>
                    <a:gd name="T24" fmla="*/ 2 w 29"/>
                    <a:gd name="T25" fmla="*/ 48 h 48"/>
                    <a:gd name="T26" fmla="*/ 2 w 29"/>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8">
                      <a:moveTo>
                        <a:pt x="2" y="40"/>
                      </a:moveTo>
                      <a:lnTo>
                        <a:pt x="12" y="40"/>
                      </a:lnTo>
                      <a:lnTo>
                        <a:pt x="12" y="13"/>
                      </a:lnTo>
                      <a:lnTo>
                        <a:pt x="12" y="10"/>
                      </a:lnTo>
                      <a:lnTo>
                        <a:pt x="10" y="13"/>
                      </a:lnTo>
                      <a:lnTo>
                        <a:pt x="4" y="17"/>
                      </a:lnTo>
                      <a:lnTo>
                        <a:pt x="0" y="13"/>
                      </a:lnTo>
                      <a:lnTo>
                        <a:pt x="15" y="0"/>
                      </a:lnTo>
                      <a:lnTo>
                        <a:pt x="19" y="0"/>
                      </a:lnTo>
                      <a:lnTo>
                        <a:pt x="19" y="40"/>
                      </a:lnTo>
                      <a:lnTo>
                        <a:pt x="29" y="40"/>
                      </a:lnTo>
                      <a:lnTo>
                        <a:pt x="29" y="48"/>
                      </a:lnTo>
                      <a:lnTo>
                        <a:pt x="2" y="48"/>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Freeform 123">
                  <a:extLst>
                    <a:ext uri="{FF2B5EF4-FFF2-40B4-BE49-F238E27FC236}">
                      <a16:creationId xmlns:a16="http://schemas.microsoft.com/office/drawing/2014/main" id="{030F2A84-2F46-405B-980E-0D9ABC93A6E1}"/>
                    </a:ext>
                  </a:extLst>
                </p:cNvPr>
                <p:cNvSpPr>
                  <a:spLocks noEditPoints="1"/>
                </p:cNvSpPr>
                <p:nvPr/>
              </p:nvSpPr>
              <p:spPr bwMode="auto">
                <a:xfrm>
                  <a:off x="8551863" y="3595688"/>
                  <a:ext cx="49213" cy="76200"/>
                </a:xfrm>
                <a:custGeom>
                  <a:avLst/>
                  <a:gdLst>
                    <a:gd name="T0" fmla="*/ 0 w 31"/>
                    <a:gd name="T1" fmla="*/ 25 h 48"/>
                    <a:gd name="T2" fmla="*/ 0 w 31"/>
                    <a:gd name="T3" fmla="*/ 25 h 48"/>
                    <a:gd name="T4" fmla="*/ 0 w 31"/>
                    <a:gd name="T5" fmla="*/ 13 h 48"/>
                    <a:gd name="T6" fmla="*/ 4 w 31"/>
                    <a:gd name="T7" fmla="*/ 6 h 48"/>
                    <a:gd name="T8" fmla="*/ 4 w 31"/>
                    <a:gd name="T9" fmla="*/ 6 h 48"/>
                    <a:gd name="T10" fmla="*/ 10 w 31"/>
                    <a:gd name="T11" fmla="*/ 2 h 48"/>
                    <a:gd name="T12" fmla="*/ 16 w 31"/>
                    <a:gd name="T13" fmla="*/ 0 h 48"/>
                    <a:gd name="T14" fmla="*/ 16 w 31"/>
                    <a:gd name="T15" fmla="*/ 0 h 48"/>
                    <a:gd name="T16" fmla="*/ 23 w 31"/>
                    <a:gd name="T17" fmla="*/ 2 h 48"/>
                    <a:gd name="T18" fmla="*/ 27 w 31"/>
                    <a:gd name="T19" fmla="*/ 6 h 48"/>
                    <a:gd name="T20" fmla="*/ 27 w 31"/>
                    <a:gd name="T21" fmla="*/ 6 h 48"/>
                    <a:gd name="T22" fmla="*/ 31 w 31"/>
                    <a:gd name="T23" fmla="*/ 13 h 48"/>
                    <a:gd name="T24" fmla="*/ 31 w 31"/>
                    <a:gd name="T25" fmla="*/ 25 h 48"/>
                    <a:gd name="T26" fmla="*/ 31 w 31"/>
                    <a:gd name="T27" fmla="*/ 25 h 48"/>
                    <a:gd name="T28" fmla="*/ 31 w 31"/>
                    <a:gd name="T29" fmla="*/ 34 h 48"/>
                    <a:gd name="T30" fmla="*/ 27 w 31"/>
                    <a:gd name="T31" fmla="*/ 42 h 48"/>
                    <a:gd name="T32" fmla="*/ 27 w 31"/>
                    <a:gd name="T33" fmla="*/ 42 h 48"/>
                    <a:gd name="T34" fmla="*/ 23 w 31"/>
                    <a:gd name="T35" fmla="*/ 46 h 48"/>
                    <a:gd name="T36" fmla="*/ 16 w 31"/>
                    <a:gd name="T37" fmla="*/ 48 h 48"/>
                    <a:gd name="T38" fmla="*/ 16 w 31"/>
                    <a:gd name="T39" fmla="*/ 48 h 48"/>
                    <a:gd name="T40" fmla="*/ 8 w 31"/>
                    <a:gd name="T41" fmla="*/ 46 h 48"/>
                    <a:gd name="T42" fmla="*/ 4 w 31"/>
                    <a:gd name="T43" fmla="*/ 42 h 48"/>
                    <a:gd name="T44" fmla="*/ 4 w 31"/>
                    <a:gd name="T45" fmla="*/ 42 h 48"/>
                    <a:gd name="T46" fmla="*/ 0 w 31"/>
                    <a:gd name="T47" fmla="*/ 34 h 48"/>
                    <a:gd name="T48" fmla="*/ 0 w 31"/>
                    <a:gd name="T49" fmla="*/ 25 h 48"/>
                    <a:gd name="T50" fmla="*/ 0 w 31"/>
                    <a:gd name="T51" fmla="*/ 25 h 48"/>
                    <a:gd name="T52" fmla="*/ 8 w 31"/>
                    <a:gd name="T53" fmla="*/ 25 h 48"/>
                    <a:gd name="T54" fmla="*/ 8 w 31"/>
                    <a:gd name="T55" fmla="*/ 25 h 48"/>
                    <a:gd name="T56" fmla="*/ 10 w 31"/>
                    <a:gd name="T57" fmla="*/ 36 h 48"/>
                    <a:gd name="T58" fmla="*/ 10 w 31"/>
                    <a:gd name="T59" fmla="*/ 36 h 48"/>
                    <a:gd name="T60" fmla="*/ 12 w 31"/>
                    <a:gd name="T61" fmla="*/ 40 h 48"/>
                    <a:gd name="T62" fmla="*/ 16 w 31"/>
                    <a:gd name="T63" fmla="*/ 40 h 48"/>
                    <a:gd name="T64" fmla="*/ 16 w 31"/>
                    <a:gd name="T65" fmla="*/ 40 h 48"/>
                    <a:gd name="T66" fmla="*/ 20 w 31"/>
                    <a:gd name="T67" fmla="*/ 40 h 48"/>
                    <a:gd name="T68" fmla="*/ 21 w 31"/>
                    <a:gd name="T69" fmla="*/ 36 h 48"/>
                    <a:gd name="T70" fmla="*/ 21 w 31"/>
                    <a:gd name="T71" fmla="*/ 36 h 48"/>
                    <a:gd name="T72" fmla="*/ 23 w 31"/>
                    <a:gd name="T73" fmla="*/ 33 h 48"/>
                    <a:gd name="T74" fmla="*/ 23 w 31"/>
                    <a:gd name="T75" fmla="*/ 25 h 48"/>
                    <a:gd name="T76" fmla="*/ 23 w 31"/>
                    <a:gd name="T77" fmla="*/ 25 h 48"/>
                    <a:gd name="T78" fmla="*/ 21 w 31"/>
                    <a:gd name="T79" fmla="*/ 11 h 48"/>
                    <a:gd name="T80" fmla="*/ 21 w 31"/>
                    <a:gd name="T81" fmla="*/ 11 h 48"/>
                    <a:gd name="T82" fmla="*/ 20 w 31"/>
                    <a:gd name="T83" fmla="*/ 10 h 48"/>
                    <a:gd name="T84" fmla="*/ 16 w 31"/>
                    <a:gd name="T85" fmla="*/ 8 h 48"/>
                    <a:gd name="T86" fmla="*/ 16 w 31"/>
                    <a:gd name="T87" fmla="*/ 8 h 48"/>
                    <a:gd name="T88" fmla="*/ 12 w 31"/>
                    <a:gd name="T89" fmla="*/ 10 h 48"/>
                    <a:gd name="T90" fmla="*/ 10 w 31"/>
                    <a:gd name="T91" fmla="*/ 11 h 48"/>
                    <a:gd name="T92" fmla="*/ 10 w 31"/>
                    <a:gd name="T93" fmla="*/ 11 h 48"/>
                    <a:gd name="T94" fmla="*/ 8 w 31"/>
                    <a:gd name="T95" fmla="*/ 17 h 48"/>
                    <a:gd name="T96" fmla="*/ 8 w 31"/>
                    <a:gd name="T97" fmla="*/ 25 h 48"/>
                    <a:gd name="T98" fmla="*/ 8 w 31"/>
                    <a:gd name="T99" fmla="*/ 2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8">
                      <a:moveTo>
                        <a:pt x="0" y="25"/>
                      </a:moveTo>
                      <a:lnTo>
                        <a:pt x="0" y="25"/>
                      </a:lnTo>
                      <a:lnTo>
                        <a:pt x="0" y="13"/>
                      </a:lnTo>
                      <a:lnTo>
                        <a:pt x="4" y="6"/>
                      </a:lnTo>
                      <a:lnTo>
                        <a:pt x="4" y="6"/>
                      </a:lnTo>
                      <a:lnTo>
                        <a:pt x="10" y="2"/>
                      </a:lnTo>
                      <a:lnTo>
                        <a:pt x="16" y="0"/>
                      </a:lnTo>
                      <a:lnTo>
                        <a:pt x="16" y="0"/>
                      </a:lnTo>
                      <a:lnTo>
                        <a:pt x="23" y="2"/>
                      </a:lnTo>
                      <a:lnTo>
                        <a:pt x="27" y="6"/>
                      </a:lnTo>
                      <a:lnTo>
                        <a:pt x="27" y="6"/>
                      </a:lnTo>
                      <a:lnTo>
                        <a:pt x="31" y="13"/>
                      </a:lnTo>
                      <a:lnTo>
                        <a:pt x="31" y="25"/>
                      </a:lnTo>
                      <a:lnTo>
                        <a:pt x="31" y="25"/>
                      </a:lnTo>
                      <a:lnTo>
                        <a:pt x="31" y="34"/>
                      </a:lnTo>
                      <a:lnTo>
                        <a:pt x="27" y="42"/>
                      </a:lnTo>
                      <a:lnTo>
                        <a:pt x="27" y="42"/>
                      </a:lnTo>
                      <a:lnTo>
                        <a:pt x="23" y="46"/>
                      </a:lnTo>
                      <a:lnTo>
                        <a:pt x="16" y="48"/>
                      </a:lnTo>
                      <a:lnTo>
                        <a:pt x="16" y="48"/>
                      </a:lnTo>
                      <a:lnTo>
                        <a:pt x="8" y="46"/>
                      </a:lnTo>
                      <a:lnTo>
                        <a:pt x="4" y="42"/>
                      </a:lnTo>
                      <a:lnTo>
                        <a:pt x="4" y="42"/>
                      </a:lnTo>
                      <a:lnTo>
                        <a:pt x="0" y="34"/>
                      </a:lnTo>
                      <a:lnTo>
                        <a:pt x="0" y="25"/>
                      </a:lnTo>
                      <a:lnTo>
                        <a:pt x="0" y="25"/>
                      </a:lnTo>
                      <a:close/>
                      <a:moveTo>
                        <a:pt x="8" y="25"/>
                      </a:moveTo>
                      <a:lnTo>
                        <a:pt x="8" y="25"/>
                      </a:lnTo>
                      <a:lnTo>
                        <a:pt x="10" y="36"/>
                      </a:lnTo>
                      <a:lnTo>
                        <a:pt x="10" y="36"/>
                      </a:lnTo>
                      <a:lnTo>
                        <a:pt x="12" y="40"/>
                      </a:lnTo>
                      <a:lnTo>
                        <a:pt x="16" y="40"/>
                      </a:lnTo>
                      <a:lnTo>
                        <a:pt x="16" y="40"/>
                      </a:lnTo>
                      <a:lnTo>
                        <a:pt x="20" y="40"/>
                      </a:lnTo>
                      <a:lnTo>
                        <a:pt x="21" y="36"/>
                      </a:lnTo>
                      <a:lnTo>
                        <a:pt x="21" y="36"/>
                      </a:lnTo>
                      <a:lnTo>
                        <a:pt x="23" y="33"/>
                      </a:lnTo>
                      <a:lnTo>
                        <a:pt x="23" y="25"/>
                      </a:lnTo>
                      <a:lnTo>
                        <a:pt x="23" y="25"/>
                      </a:lnTo>
                      <a:lnTo>
                        <a:pt x="21" y="11"/>
                      </a:lnTo>
                      <a:lnTo>
                        <a:pt x="21" y="11"/>
                      </a:lnTo>
                      <a:lnTo>
                        <a:pt x="20" y="10"/>
                      </a:lnTo>
                      <a:lnTo>
                        <a:pt x="16" y="8"/>
                      </a:lnTo>
                      <a:lnTo>
                        <a:pt x="16" y="8"/>
                      </a:lnTo>
                      <a:lnTo>
                        <a:pt x="12" y="10"/>
                      </a:lnTo>
                      <a:lnTo>
                        <a:pt x="10" y="11"/>
                      </a:lnTo>
                      <a:lnTo>
                        <a:pt x="10" y="11"/>
                      </a:lnTo>
                      <a:lnTo>
                        <a:pt x="8" y="17"/>
                      </a:lnTo>
                      <a:lnTo>
                        <a:pt x="8" y="25"/>
                      </a:lnTo>
                      <a:lnTo>
                        <a:pt x="8"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Freeform 124">
                  <a:extLst>
                    <a:ext uri="{FF2B5EF4-FFF2-40B4-BE49-F238E27FC236}">
                      <a16:creationId xmlns:a16="http://schemas.microsoft.com/office/drawing/2014/main" id="{265662E0-416A-4856-9170-48F789C08485}"/>
                    </a:ext>
                  </a:extLst>
                </p:cNvPr>
                <p:cNvSpPr>
                  <a:spLocks/>
                </p:cNvSpPr>
                <p:nvPr/>
              </p:nvSpPr>
              <p:spPr bwMode="auto">
                <a:xfrm>
                  <a:off x="8620125" y="3595688"/>
                  <a:ext cx="44450" cy="76200"/>
                </a:xfrm>
                <a:custGeom>
                  <a:avLst/>
                  <a:gdLst>
                    <a:gd name="T0" fmla="*/ 3 w 28"/>
                    <a:gd name="T1" fmla="*/ 40 h 48"/>
                    <a:gd name="T2" fmla="*/ 11 w 28"/>
                    <a:gd name="T3" fmla="*/ 40 h 48"/>
                    <a:gd name="T4" fmla="*/ 11 w 28"/>
                    <a:gd name="T5" fmla="*/ 13 h 48"/>
                    <a:gd name="T6" fmla="*/ 13 w 28"/>
                    <a:gd name="T7" fmla="*/ 10 h 48"/>
                    <a:gd name="T8" fmla="*/ 9 w 28"/>
                    <a:gd name="T9" fmla="*/ 13 h 48"/>
                    <a:gd name="T10" fmla="*/ 3 w 28"/>
                    <a:gd name="T11" fmla="*/ 17 h 48"/>
                    <a:gd name="T12" fmla="*/ 0 w 28"/>
                    <a:gd name="T13" fmla="*/ 13 h 48"/>
                    <a:gd name="T14" fmla="*/ 15 w 28"/>
                    <a:gd name="T15" fmla="*/ 0 h 48"/>
                    <a:gd name="T16" fmla="*/ 21 w 28"/>
                    <a:gd name="T17" fmla="*/ 0 h 48"/>
                    <a:gd name="T18" fmla="*/ 21 w 28"/>
                    <a:gd name="T19" fmla="*/ 40 h 48"/>
                    <a:gd name="T20" fmla="*/ 28 w 28"/>
                    <a:gd name="T21" fmla="*/ 40 h 48"/>
                    <a:gd name="T22" fmla="*/ 28 w 28"/>
                    <a:gd name="T23" fmla="*/ 48 h 48"/>
                    <a:gd name="T24" fmla="*/ 3 w 28"/>
                    <a:gd name="T25" fmla="*/ 48 h 48"/>
                    <a:gd name="T26" fmla="*/ 3 w 28"/>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48">
                      <a:moveTo>
                        <a:pt x="3" y="40"/>
                      </a:moveTo>
                      <a:lnTo>
                        <a:pt x="11" y="40"/>
                      </a:lnTo>
                      <a:lnTo>
                        <a:pt x="11" y="13"/>
                      </a:lnTo>
                      <a:lnTo>
                        <a:pt x="13" y="10"/>
                      </a:lnTo>
                      <a:lnTo>
                        <a:pt x="9" y="13"/>
                      </a:lnTo>
                      <a:lnTo>
                        <a:pt x="3" y="17"/>
                      </a:lnTo>
                      <a:lnTo>
                        <a:pt x="0" y="13"/>
                      </a:lnTo>
                      <a:lnTo>
                        <a:pt x="15" y="0"/>
                      </a:lnTo>
                      <a:lnTo>
                        <a:pt x="21" y="0"/>
                      </a:lnTo>
                      <a:lnTo>
                        <a:pt x="21" y="40"/>
                      </a:lnTo>
                      <a:lnTo>
                        <a:pt x="28" y="40"/>
                      </a:lnTo>
                      <a:lnTo>
                        <a:pt x="28" y="48"/>
                      </a:lnTo>
                      <a:lnTo>
                        <a:pt x="3" y="48"/>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Freeform 125">
                  <a:extLst>
                    <a:ext uri="{FF2B5EF4-FFF2-40B4-BE49-F238E27FC236}">
                      <a16:creationId xmlns:a16="http://schemas.microsoft.com/office/drawing/2014/main" id="{7A3CD742-036E-45FF-B5AB-EE529EB0C2E3}"/>
                    </a:ext>
                  </a:extLst>
                </p:cNvPr>
                <p:cNvSpPr>
                  <a:spLocks noEditPoints="1"/>
                </p:cNvSpPr>
                <p:nvPr/>
              </p:nvSpPr>
              <p:spPr bwMode="auto">
                <a:xfrm>
                  <a:off x="8286750" y="3721101"/>
                  <a:ext cx="49213" cy="74613"/>
                </a:xfrm>
                <a:custGeom>
                  <a:avLst/>
                  <a:gdLst>
                    <a:gd name="T0" fmla="*/ 0 w 31"/>
                    <a:gd name="T1" fmla="*/ 23 h 47"/>
                    <a:gd name="T2" fmla="*/ 0 w 31"/>
                    <a:gd name="T3" fmla="*/ 23 h 47"/>
                    <a:gd name="T4" fmla="*/ 0 w 31"/>
                    <a:gd name="T5" fmla="*/ 13 h 47"/>
                    <a:gd name="T6" fmla="*/ 4 w 31"/>
                    <a:gd name="T7" fmla="*/ 5 h 47"/>
                    <a:gd name="T8" fmla="*/ 4 w 31"/>
                    <a:gd name="T9" fmla="*/ 5 h 47"/>
                    <a:gd name="T10" fmla="*/ 8 w 31"/>
                    <a:gd name="T11" fmla="*/ 1 h 47"/>
                    <a:gd name="T12" fmla="*/ 16 w 31"/>
                    <a:gd name="T13" fmla="*/ 0 h 47"/>
                    <a:gd name="T14" fmla="*/ 16 w 31"/>
                    <a:gd name="T15" fmla="*/ 0 h 47"/>
                    <a:gd name="T16" fmla="*/ 24 w 31"/>
                    <a:gd name="T17" fmla="*/ 1 h 47"/>
                    <a:gd name="T18" fmla="*/ 27 w 31"/>
                    <a:gd name="T19" fmla="*/ 5 h 47"/>
                    <a:gd name="T20" fmla="*/ 27 w 31"/>
                    <a:gd name="T21" fmla="*/ 5 h 47"/>
                    <a:gd name="T22" fmla="*/ 31 w 31"/>
                    <a:gd name="T23" fmla="*/ 13 h 47"/>
                    <a:gd name="T24" fmla="*/ 31 w 31"/>
                    <a:gd name="T25" fmla="*/ 23 h 47"/>
                    <a:gd name="T26" fmla="*/ 31 w 31"/>
                    <a:gd name="T27" fmla="*/ 23 h 47"/>
                    <a:gd name="T28" fmla="*/ 31 w 31"/>
                    <a:gd name="T29" fmla="*/ 34 h 47"/>
                    <a:gd name="T30" fmla="*/ 27 w 31"/>
                    <a:gd name="T31" fmla="*/ 42 h 47"/>
                    <a:gd name="T32" fmla="*/ 27 w 31"/>
                    <a:gd name="T33" fmla="*/ 42 h 47"/>
                    <a:gd name="T34" fmla="*/ 22 w 31"/>
                    <a:gd name="T35" fmla="*/ 46 h 47"/>
                    <a:gd name="T36" fmla="*/ 16 w 31"/>
                    <a:gd name="T37" fmla="*/ 47 h 47"/>
                    <a:gd name="T38" fmla="*/ 16 w 31"/>
                    <a:gd name="T39" fmla="*/ 47 h 47"/>
                    <a:gd name="T40" fmla="*/ 8 w 31"/>
                    <a:gd name="T41" fmla="*/ 46 h 47"/>
                    <a:gd name="T42" fmla="*/ 4 w 31"/>
                    <a:gd name="T43" fmla="*/ 42 h 47"/>
                    <a:gd name="T44" fmla="*/ 4 w 31"/>
                    <a:gd name="T45" fmla="*/ 42 h 47"/>
                    <a:gd name="T46" fmla="*/ 0 w 31"/>
                    <a:gd name="T47" fmla="*/ 34 h 47"/>
                    <a:gd name="T48" fmla="*/ 0 w 31"/>
                    <a:gd name="T49" fmla="*/ 23 h 47"/>
                    <a:gd name="T50" fmla="*/ 0 w 31"/>
                    <a:gd name="T51" fmla="*/ 23 h 47"/>
                    <a:gd name="T52" fmla="*/ 8 w 31"/>
                    <a:gd name="T53" fmla="*/ 23 h 47"/>
                    <a:gd name="T54" fmla="*/ 8 w 31"/>
                    <a:gd name="T55" fmla="*/ 23 h 47"/>
                    <a:gd name="T56" fmla="*/ 10 w 31"/>
                    <a:gd name="T57" fmla="*/ 36 h 47"/>
                    <a:gd name="T58" fmla="*/ 10 w 31"/>
                    <a:gd name="T59" fmla="*/ 36 h 47"/>
                    <a:gd name="T60" fmla="*/ 12 w 31"/>
                    <a:gd name="T61" fmla="*/ 40 h 47"/>
                    <a:gd name="T62" fmla="*/ 16 w 31"/>
                    <a:gd name="T63" fmla="*/ 40 h 47"/>
                    <a:gd name="T64" fmla="*/ 16 w 31"/>
                    <a:gd name="T65" fmla="*/ 40 h 47"/>
                    <a:gd name="T66" fmla="*/ 20 w 31"/>
                    <a:gd name="T67" fmla="*/ 40 h 47"/>
                    <a:gd name="T68" fmla="*/ 22 w 31"/>
                    <a:gd name="T69" fmla="*/ 36 h 47"/>
                    <a:gd name="T70" fmla="*/ 22 w 31"/>
                    <a:gd name="T71" fmla="*/ 36 h 47"/>
                    <a:gd name="T72" fmla="*/ 24 w 31"/>
                    <a:gd name="T73" fmla="*/ 30 h 47"/>
                    <a:gd name="T74" fmla="*/ 24 w 31"/>
                    <a:gd name="T75" fmla="*/ 23 h 47"/>
                    <a:gd name="T76" fmla="*/ 24 w 31"/>
                    <a:gd name="T77" fmla="*/ 23 h 47"/>
                    <a:gd name="T78" fmla="*/ 22 w 31"/>
                    <a:gd name="T79" fmla="*/ 11 h 47"/>
                    <a:gd name="T80" fmla="*/ 22 w 31"/>
                    <a:gd name="T81" fmla="*/ 11 h 47"/>
                    <a:gd name="T82" fmla="*/ 20 w 31"/>
                    <a:gd name="T83" fmla="*/ 7 h 47"/>
                    <a:gd name="T84" fmla="*/ 16 w 31"/>
                    <a:gd name="T85" fmla="*/ 7 h 47"/>
                    <a:gd name="T86" fmla="*/ 16 w 31"/>
                    <a:gd name="T87" fmla="*/ 7 h 47"/>
                    <a:gd name="T88" fmla="*/ 12 w 31"/>
                    <a:gd name="T89" fmla="*/ 7 h 47"/>
                    <a:gd name="T90" fmla="*/ 10 w 31"/>
                    <a:gd name="T91" fmla="*/ 11 h 47"/>
                    <a:gd name="T92" fmla="*/ 10 w 31"/>
                    <a:gd name="T93" fmla="*/ 11 h 47"/>
                    <a:gd name="T94" fmla="*/ 8 w 31"/>
                    <a:gd name="T95" fmla="*/ 17 h 47"/>
                    <a:gd name="T96" fmla="*/ 8 w 31"/>
                    <a:gd name="T97" fmla="*/ 23 h 47"/>
                    <a:gd name="T98" fmla="*/ 8 w 31"/>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47">
                      <a:moveTo>
                        <a:pt x="0" y="23"/>
                      </a:moveTo>
                      <a:lnTo>
                        <a:pt x="0" y="23"/>
                      </a:lnTo>
                      <a:lnTo>
                        <a:pt x="0" y="13"/>
                      </a:lnTo>
                      <a:lnTo>
                        <a:pt x="4" y="5"/>
                      </a:lnTo>
                      <a:lnTo>
                        <a:pt x="4" y="5"/>
                      </a:lnTo>
                      <a:lnTo>
                        <a:pt x="8" y="1"/>
                      </a:lnTo>
                      <a:lnTo>
                        <a:pt x="16" y="0"/>
                      </a:lnTo>
                      <a:lnTo>
                        <a:pt x="16" y="0"/>
                      </a:lnTo>
                      <a:lnTo>
                        <a:pt x="24" y="1"/>
                      </a:lnTo>
                      <a:lnTo>
                        <a:pt x="27" y="5"/>
                      </a:lnTo>
                      <a:lnTo>
                        <a:pt x="27" y="5"/>
                      </a:lnTo>
                      <a:lnTo>
                        <a:pt x="31" y="13"/>
                      </a:lnTo>
                      <a:lnTo>
                        <a:pt x="31" y="23"/>
                      </a:lnTo>
                      <a:lnTo>
                        <a:pt x="31" y="23"/>
                      </a:lnTo>
                      <a:lnTo>
                        <a:pt x="31" y="34"/>
                      </a:lnTo>
                      <a:lnTo>
                        <a:pt x="27" y="42"/>
                      </a:lnTo>
                      <a:lnTo>
                        <a:pt x="27" y="42"/>
                      </a:lnTo>
                      <a:lnTo>
                        <a:pt x="22" y="46"/>
                      </a:lnTo>
                      <a:lnTo>
                        <a:pt x="16" y="47"/>
                      </a:lnTo>
                      <a:lnTo>
                        <a:pt x="16" y="47"/>
                      </a:lnTo>
                      <a:lnTo>
                        <a:pt x="8" y="46"/>
                      </a:lnTo>
                      <a:lnTo>
                        <a:pt x="4" y="42"/>
                      </a:lnTo>
                      <a:lnTo>
                        <a:pt x="4" y="42"/>
                      </a:lnTo>
                      <a:lnTo>
                        <a:pt x="0" y="34"/>
                      </a:lnTo>
                      <a:lnTo>
                        <a:pt x="0" y="23"/>
                      </a:lnTo>
                      <a:lnTo>
                        <a:pt x="0" y="23"/>
                      </a:lnTo>
                      <a:close/>
                      <a:moveTo>
                        <a:pt x="8" y="23"/>
                      </a:moveTo>
                      <a:lnTo>
                        <a:pt x="8" y="23"/>
                      </a:lnTo>
                      <a:lnTo>
                        <a:pt x="10" y="36"/>
                      </a:lnTo>
                      <a:lnTo>
                        <a:pt x="10" y="36"/>
                      </a:lnTo>
                      <a:lnTo>
                        <a:pt x="12" y="40"/>
                      </a:lnTo>
                      <a:lnTo>
                        <a:pt x="16" y="40"/>
                      </a:lnTo>
                      <a:lnTo>
                        <a:pt x="16" y="40"/>
                      </a:lnTo>
                      <a:lnTo>
                        <a:pt x="20" y="40"/>
                      </a:lnTo>
                      <a:lnTo>
                        <a:pt x="22" y="36"/>
                      </a:lnTo>
                      <a:lnTo>
                        <a:pt x="22" y="36"/>
                      </a:lnTo>
                      <a:lnTo>
                        <a:pt x="24" y="30"/>
                      </a:lnTo>
                      <a:lnTo>
                        <a:pt x="24" y="23"/>
                      </a:lnTo>
                      <a:lnTo>
                        <a:pt x="24" y="23"/>
                      </a:lnTo>
                      <a:lnTo>
                        <a:pt x="22" y="11"/>
                      </a:lnTo>
                      <a:lnTo>
                        <a:pt x="22" y="11"/>
                      </a:lnTo>
                      <a:lnTo>
                        <a:pt x="20" y="7"/>
                      </a:lnTo>
                      <a:lnTo>
                        <a:pt x="16" y="7"/>
                      </a:lnTo>
                      <a:lnTo>
                        <a:pt x="16" y="7"/>
                      </a:lnTo>
                      <a:lnTo>
                        <a:pt x="12" y="7"/>
                      </a:lnTo>
                      <a:lnTo>
                        <a:pt x="10" y="11"/>
                      </a:lnTo>
                      <a:lnTo>
                        <a:pt x="10" y="11"/>
                      </a:lnTo>
                      <a:lnTo>
                        <a:pt x="8"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Freeform 126">
                  <a:extLst>
                    <a:ext uri="{FF2B5EF4-FFF2-40B4-BE49-F238E27FC236}">
                      <a16:creationId xmlns:a16="http://schemas.microsoft.com/office/drawing/2014/main" id="{E90EC4FB-01C3-45CD-8979-66F1F9C54680}"/>
                    </a:ext>
                  </a:extLst>
                </p:cNvPr>
                <p:cNvSpPr>
                  <a:spLocks noEditPoints="1"/>
                </p:cNvSpPr>
                <p:nvPr/>
              </p:nvSpPr>
              <p:spPr bwMode="auto">
                <a:xfrm>
                  <a:off x="8351838" y="3721101"/>
                  <a:ext cx="50800" cy="74613"/>
                </a:xfrm>
                <a:custGeom>
                  <a:avLst/>
                  <a:gdLst>
                    <a:gd name="T0" fmla="*/ 0 w 32"/>
                    <a:gd name="T1" fmla="*/ 23 h 47"/>
                    <a:gd name="T2" fmla="*/ 0 w 32"/>
                    <a:gd name="T3" fmla="*/ 23 h 47"/>
                    <a:gd name="T4" fmla="*/ 2 w 32"/>
                    <a:gd name="T5" fmla="*/ 13 h 47"/>
                    <a:gd name="T6" fmla="*/ 6 w 32"/>
                    <a:gd name="T7" fmla="*/ 5 h 47"/>
                    <a:gd name="T8" fmla="*/ 6 w 32"/>
                    <a:gd name="T9" fmla="*/ 5 h 47"/>
                    <a:gd name="T10" fmla="*/ 9 w 32"/>
                    <a:gd name="T11" fmla="*/ 1 h 47"/>
                    <a:gd name="T12" fmla="*/ 17 w 32"/>
                    <a:gd name="T13" fmla="*/ 0 h 47"/>
                    <a:gd name="T14" fmla="*/ 17 w 32"/>
                    <a:gd name="T15" fmla="*/ 0 h 47"/>
                    <a:gd name="T16" fmla="*/ 23 w 32"/>
                    <a:gd name="T17" fmla="*/ 1 h 47"/>
                    <a:gd name="T18" fmla="*/ 29 w 32"/>
                    <a:gd name="T19" fmla="*/ 5 h 47"/>
                    <a:gd name="T20" fmla="*/ 29 w 32"/>
                    <a:gd name="T21" fmla="*/ 5 h 47"/>
                    <a:gd name="T22" fmla="*/ 30 w 32"/>
                    <a:gd name="T23" fmla="*/ 13 h 47"/>
                    <a:gd name="T24" fmla="*/ 32 w 32"/>
                    <a:gd name="T25" fmla="*/ 23 h 47"/>
                    <a:gd name="T26" fmla="*/ 32 w 32"/>
                    <a:gd name="T27" fmla="*/ 23 h 47"/>
                    <a:gd name="T28" fmla="*/ 30 w 32"/>
                    <a:gd name="T29" fmla="*/ 34 h 47"/>
                    <a:gd name="T30" fmla="*/ 29 w 32"/>
                    <a:gd name="T31" fmla="*/ 42 h 47"/>
                    <a:gd name="T32" fmla="*/ 29 w 32"/>
                    <a:gd name="T33" fmla="*/ 42 h 47"/>
                    <a:gd name="T34" fmla="*/ 23 w 32"/>
                    <a:gd name="T35" fmla="*/ 46 h 47"/>
                    <a:gd name="T36" fmla="*/ 17 w 32"/>
                    <a:gd name="T37" fmla="*/ 47 h 47"/>
                    <a:gd name="T38" fmla="*/ 17 w 32"/>
                    <a:gd name="T39" fmla="*/ 47 h 47"/>
                    <a:gd name="T40" fmla="*/ 9 w 32"/>
                    <a:gd name="T41" fmla="*/ 46 h 47"/>
                    <a:gd name="T42" fmla="*/ 4 w 32"/>
                    <a:gd name="T43" fmla="*/ 42 h 47"/>
                    <a:gd name="T44" fmla="*/ 4 w 32"/>
                    <a:gd name="T45" fmla="*/ 42 h 47"/>
                    <a:gd name="T46" fmla="*/ 2 w 32"/>
                    <a:gd name="T47" fmla="*/ 34 h 47"/>
                    <a:gd name="T48" fmla="*/ 0 w 32"/>
                    <a:gd name="T49" fmla="*/ 23 h 47"/>
                    <a:gd name="T50" fmla="*/ 0 w 32"/>
                    <a:gd name="T51" fmla="*/ 23 h 47"/>
                    <a:gd name="T52" fmla="*/ 9 w 32"/>
                    <a:gd name="T53" fmla="*/ 23 h 47"/>
                    <a:gd name="T54" fmla="*/ 9 w 32"/>
                    <a:gd name="T55" fmla="*/ 23 h 47"/>
                    <a:gd name="T56" fmla="*/ 11 w 32"/>
                    <a:gd name="T57" fmla="*/ 36 h 47"/>
                    <a:gd name="T58" fmla="*/ 11 w 32"/>
                    <a:gd name="T59" fmla="*/ 36 h 47"/>
                    <a:gd name="T60" fmla="*/ 13 w 32"/>
                    <a:gd name="T61" fmla="*/ 40 h 47"/>
                    <a:gd name="T62" fmla="*/ 17 w 32"/>
                    <a:gd name="T63" fmla="*/ 40 h 47"/>
                    <a:gd name="T64" fmla="*/ 17 w 32"/>
                    <a:gd name="T65" fmla="*/ 40 h 47"/>
                    <a:gd name="T66" fmla="*/ 19 w 32"/>
                    <a:gd name="T67" fmla="*/ 40 h 47"/>
                    <a:gd name="T68" fmla="*/ 23 w 32"/>
                    <a:gd name="T69" fmla="*/ 36 h 47"/>
                    <a:gd name="T70" fmla="*/ 23 w 32"/>
                    <a:gd name="T71" fmla="*/ 36 h 47"/>
                    <a:gd name="T72" fmla="*/ 23 w 32"/>
                    <a:gd name="T73" fmla="*/ 30 h 47"/>
                    <a:gd name="T74" fmla="*/ 25 w 32"/>
                    <a:gd name="T75" fmla="*/ 23 h 47"/>
                    <a:gd name="T76" fmla="*/ 25 w 32"/>
                    <a:gd name="T77" fmla="*/ 23 h 47"/>
                    <a:gd name="T78" fmla="*/ 23 w 32"/>
                    <a:gd name="T79" fmla="*/ 11 h 47"/>
                    <a:gd name="T80" fmla="*/ 23 w 32"/>
                    <a:gd name="T81" fmla="*/ 11 h 47"/>
                    <a:gd name="T82" fmla="*/ 19 w 32"/>
                    <a:gd name="T83" fmla="*/ 7 h 47"/>
                    <a:gd name="T84" fmla="*/ 17 w 32"/>
                    <a:gd name="T85" fmla="*/ 7 h 47"/>
                    <a:gd name="T86" fmla="*/ 17 w 32"/>
                    <a:gd name="T87" fmla="*/ 7 h 47"/>
                    <a:gd name="T88" fmla="*/ 13 w 32"/>
                    <a:gd name="T89" fmla="*/ 7 h 47"/>
                    <a:gd name="T90" fmla="*/ 11 w 32"/>
                    <a:gd name="T91" fmla="*/ 11 h 47"/>
                    <a:gd name="T92" fmla="*/ 11 w 32"/>
                    <a:gd name="T93" fmla="*/ 11 h 47"/>
                    <a:gd name="T94" fmla="*/ 9 w 32"/>
                    <a:gd name="T95" fmla="*/ 17 h 47"/>
                    <a:gd name="T96" fmla="*/ 9 w 32"/>
                    <a:gd name="T97" fmla="*/ 23 h 47"/>
                    <a:gd name="T98" fmla="*/ 9 w 32"/>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 h="47">
                      <a:moveTo>
                        <a:pt x="0" y="23"/>
                      </a:moveTo>
                      <a:lnTo>
                        <a:pt x="0" y="23"/>
                      </a:lnTo>
                      <a:lnTo>
                        <a:pt x="2" y="13"/>
                      </a:lnTo>
                      <a:lnTo>
                        <a:pt x="6" y="5"/>
                      </a:lnTo>
                      <a:lnTo>
                        <a:pt x="6" y="5"/>
                      </a:lnTo>
                      <a:lnTo>
                        <a:pt x="9" y="1"/>
                      </a:lnTo>
                      <a:lnTo>
                        <a:pt x="17" y="0"/>
                      </a:lnTo>
                      <a:lnTo>
                        <a:pt x="17" y="0"/>
                      </a:lnTo>
                      <a:lnTo>
                        <a:pt x="23" y="1"/>
                      </a:lnTo>
                      <a:lnTo>
                        <a:pt x="29" y="5"/>
                      </a:lnTo>
                      <a:lnTo>
                        <a:pt x="29" y="5"/>
                      </a:lnTo>
                      <a:lnTo>
                        <a:pt x="30" y="13"/>
                      </a:lnTo>
                      <a:lnTo>
                        <a:pt x="32" y="23"/>
                      </a:lnTo>
                      <a:lnTo>
                        <a:pt x="32" y="23"/>
                      </a:lnTo>
                      <a:lnTo>
                        <a:pt x="30" y="34"/>
                      </a:lnTo>
                      <a:lnTo>
                        <a:pt x="29" y="42"/>
                      </a:lnTo>
                      <a:lnTo>
                        <a:pt x="29" y="42"/>
                      </a:lnTo>
                      <a:lnTo>
                        <a:pt x="23" y="46"/>
                      </a:lnTo>
                      <a:lnTo>
                        <a:pt x="17" y="47"/>
                      </a:lnTo>
                      <a:lnTo>
                        <a:pt x="17" y="47"/>
                      </a:lnTo>
                      <a:lnTo>
                        <a:pt x="9" y="46"/>
                      </a:lnTo>
                      <a:lnTo>
                        <a:pt x="4" y="42"/>
                      </a:lnTo>
                      <a:lnTo>
                        <a:pt x="4" y="42"/>
                      </a:lnTo>
                      <a:lnTo>
                        <a:pt x="2" y="34"/>
                      </a:lnTo>
                      <a:lnTo>
                        <a:pt x="0" y="23"/>
                      </a:lnTo>
                      <a:lnTo>
                        <a:pt x="0" y="23"/>
                      </a:lnTo>
                      <a:close/>
                      <a:moveTo>
                        <a:pt x="9" y="23"/>
                      </a:moveTo>
                      <a:lnTo>
                        <a:pt x="9" y="23"/>
                      </a:lnTo>
                      <a:lnTo>
                        <a:pt x="11" y="36"/>
                      </a:lnTo>
                      <a:lnTo>
                        <a:pt x="11" y="36"/>
                      </a:lnTo>
                      <a:lnTo>
                        <a:pt x="13" y="40"/>
                      </a:lnTo>
                      <a:lnTo>
                        <a:pt x="17" y="40"/>
                      </a:lnTo>
                      <a:lnTo>
                        <a:pt x="17" y="40"/>
                      </a:lnTo>
                      <a:lnTo>
                        <a:pt x="19" y="40"/>
                      </a:lnTo>
                      <a:lnTo>
                        <a:pt x="23" y="36"/>
                      </a:lnTo>
                      <a:lnTo>
                        <a:pt x="23" y="36"/>
                      </a:lnTo>
                      <a:lnTo>
                        <a:pt x="23" y="30"/>
                      </a:lnTo>
                      <a:lnTo>
                        <a:pt x="25" y="23"/>
                      </a:lnTo>
                      <a:lnTo>
                        <a:pt x="25" y="23"/>
                      </a:lnTo>
                      <a:lnTo>
                        <a:pt x="23" y="11"/>
                      </a:lnTo>
                      <a:lnTo>
                        <a:pt x="23" y="11"/>
                      </a:lnTo>
                      <a:lnTo>
                        <a:pt x="19" y="7"/>
                      </a:lnTo>
                      <a:lnTo>
                        <a:pt x="17" y="7"/>
                      </a:lnTo>
                      <a:lnTo>
                        <a:pt x="17" y="7"/>
                      </a:lnTo>
                      <a:lnTo>
                        <a:pt x="13" y="7"/>
                      </a:lnTo>
                      <a:lnTo>
                        <a:pt x="11" y="11"/>
                      </a:lnTo>
                      <a:lnTo>
                        <a:pt x="11" y="11"/>
                      </a:lnTo>
                      <a:lnTo>
                        <a:pt x="9" y="17"/>
                      </a:lnTo>
                      <a:lnTo>
                        <a:pt x="9" y="23"/>
                      </a:lnTo>
                      <a:lnTo>
                        <a:pt x="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Freeform 127">
                  <a:extLst>
                    <a:ext uri="{FF2B5EF4-FFF2-40B4-BE49-F238E27FC236}">
                      <a16:creationId xmlns:a16="http://schemas.microsoft.com/office/drawing/2014/main" id="{D0C5F976-E9DF-4CCD-9020-EDC70A71B24F}"/>
                    </a:ext>
                  </a:extLst>
                </p:cNvPr>
                <p:cNvSpPr>
                  <a:spLocks/>
                </p:cNvSpPr>
                <p:nvPr/>
              </p:nvSpPr>
              <p:spPr bwMode="auto">
                <a:xfrm>
                  <a:off x="8421688" y="3721101"/>
                  <a:ext cx="46038" cy="73025"/>
                </a:xfrm>
                <a:custGeom>
                  <a:avLst/>
                  <a:gdLst>
                    <a:gd name="T0" fmla="*/ 2 w 29"/>
                    <a:gd name="T1" fmla="*/ 40 h 46"/>
                    <a:gd name="T2" fmla="*/ 11 w 29"/>
                    <a:gd name="T3" fmla="*/ 40 h 46"/>
                    <a:gd name="T4" fmla="*/ 11 w 29"/>
                    <a:gd name="T5" fmla="*/ 13 h 46"/>
                    <a:gd name="T6" fmla="*/ 13 w 29"/>
                    <a:gd name="T7" fmla="*/ 9 h 46"/>
                    <a:gd name="T8" fmla="*/ 9 w 29"/>
                    <a:gd name="T9" fmla="*/ 13 h 46"/>
                    <a:gd name="T10" fmla="*/ 4 w 29"/>
                    <a:gd name="T11" fmla="*/ 17 h 46"/>
                    <a:gd name="T12" fmla="*/ 0 w 29"/>
                    <a:gd name="T13" fmla="*/ 11 h 46"/>
                    <a:gd name="T14" fmla="*/ 15 w 29"/>
                    <a:gd name="T15" fmla="*/ 0 h 46"/>
                    <a:gd name="T16" fmla="*/ 19 w 29"/>
                    <a:gd name="T17" fmla="*/ 0 h 46"/>
                    <a:gd name="T18" fmla="*/ 19 w 29"/>
                    <a:gd name="T19" fmla="*/ 40 h 46"/>
                    <a:gd name="T20" fmla="*/ 29 w 29"/>
                    <a:gd name="T21" fmla="*/ 40 h 46"/>
                    <a:gd name="T22" fmla="*/ 29 w 29"/>
                    <a:gd name="T23" fmla="*/ 46 h 46"/>
                    <a:gd name="T24" fmla="*/ 2 w 29"/>
                    <a:gd name="T25" fmla="*/ 46 h 46"/>
                    <a:gd name="T26" fmla="*/ 2 w 29"/>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46">
                      <a:moveTo>
                        <a:pt x="2" y="40"/>
                      </a:moveTo>
                      <a:lnTo>
                        <a:pt x="11" y="40"/>
                      </a:lnTo>
                      <a:lnTo>
                        <a:pt x="11" y="13"/>
                      </a:lnTo>
                      <a:lnTo>
                        <a:pt x="13" y="9"/>
                      </a:lnTo>
                      <a:lnTo>
                        <a:pt x="9" y="13"/>
                      </a:lnTo>
                      <a:lnTo>
                        <a:pt x="4" y="17"/>
                      </a:lnTo>
                      <a:lnTo>
                        <a:pt x="0" y="11"/>
                      </a:lnTo>
                      <a:lnTo>
                        <a:pt x="15" y="0"/>
                      </a:lnTo>
                      <a:lnTo>
                        <a:pt x="19" y="0"/>
                      </a:lnTo>
                      <a:lnTo>
                        <a:pt x="19" y="40"/>
                      </a:lnTo>
                      <a:lnTo>
                        <a:pt x="29" y="40"/>
                      </a:lnTo>
                      <a:lnTo>
                        <a:pt x="29"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Freeform 128">
                  <a:extLst>
                    <a:ext uri="{FF2B5EF4-FFF2-40B4-BE49-F238E27FC236}">
                      <a16:creationId xmlns:a16="http://schemas.microsoft.com/office/drawing/2014/main" id="{2337C94A-8079-4F5B-A27C-5602DDF64F25}"/>
                    </a:ext>
                  </a:extLst>
                </p:cNvPr>
                <p:cNvSpPr>
                  <a:spLocks noEditPoints="1"/>
                </p:cNvSpPr>
                <p:nvPr/>
              </p:nvSpPr>
              <p:spPr bwMode="auto">
                <a:xfrm>
                  <a:off x="8485188" y="3721101"/>
                  <a:ext cx="52388" cy="74613"/>
                </a:xfrm>
                <a:custGeom>
                  <a:avLst/>
                  <a:gdLst>
                    <a:gd name="T0" fmla="*/ 0 w 33"/>
                    <a:gd name="T1" fmla="*/ 23 h 47"/>
                    <a:gd name="T2" fmla="*/ 0 w 33"/>
                    <a:gd name="T3" fmla="*/ 23 h 47"/>
                    <a:gd name="T4" fmla="*/ 2 w 33"/>
                    <a:gd name="T5" fmla="*/ 13 h 47"/>
                    <a:gd name="T6" fmla="*/ 4 w 33"/>
                    <a:gd name="T7" fmla="*/ 5 h 47"/>
                    <a:gd name="T8" fmla="*/ 4 w 33"/>
                    <a:gd name="T9" fmla="*/ 5 h 47"/>
                    <a:gd name="T10" fmla="*/ 10 w 33"/>
                    <a:gd name="T11" fmla="*/ 1 h 47"/>
                    <a:gd name="T12" fmla="*/ 15 w 33"/>
                    <a:gd name="T13" fmla="*/ 0 h 47"/>
                    <a:gd name="T14" fmla="*/ 15 w 33"/>
                    <a:gd name="T15" fmla="*/ 0 h 47"/>
                    <a:gd name="T16" fmla="*/ 23 w 33"/>
                    <a:gd name="T17" fmla="*/ 1 h 47"/>
                    <a:gd name="T18" fmla="*/ 29 w 33"/>
                    <a:gd name="T19" fmla="*/ 5 h 47"/>
                    <a:gd name="T20" fmla="*/ 29 w 33"/>
                    <a:gd name="T21" fmla="*/ 5 h 47"/>
                    <a:gd name="T22" fmla="*/ 31 w 33"/>
                    <a:gd name="T23" fmla="*/ 13 h 47"/>
                    <a:gd name="T24" fmla="*/ 33 w 33"/>
                    <a:gd name="T25" fmla="*/ 23 h 47"/>
                    <a:gd name="T26" fmla="*/ 33 w 33"/>
                    <a:gd name="T27" fmla="*/ 23 h 47"/>
                    <a:gd name="T28" fmla="*/ 31 w 33"/>
                    <a:gd name="T29" fmla="*/ 34 h 47"/>
                    <a:gd name="T30" fmla="*/ 27 w 33"/>
                    <a:gd name="T31" fmla="*/ 42 h 47"/>
                    <a:gd name="T32" fmla="*/ 27 w 33"/>
                    <a:gd name="T33" fmla="*/ 42 h 47"/>
                    <a:gd name="T34" fmla="*/ 23 w 33"/>
                    <a:gd name="T35" fmla="*/ 46 h 47"/>
                    <a:gd name="T36" fmla="*/ 15 w 33"/>
                    <a:gd name="T37" fmla="*/ 47 h 47"/>
                    <a:gd name="T38" fmla="*/ 15 w 33"/>
                    <a:gd name="T39" fmla="*/ 47 h 47"/>
                    <a:gd name="T40" fmla="*/ 10 w 33"/>
                    <a:gd name="T41" fmla="*/ 46 h 47"/>
                    <a:gd name="T42" fmla="*/ 4 w 33"/>
                    <a:gd name="T43" fmla="*/ 42 h 47"/>
                    <a:gd name="T44" fmla="*/ 4 w 33"/>
                    <a:gd name="T45" fmla="*/ 42 h 47"/>
                    <a:gd name="T46" fmla="*/ 2 w 33"/>
                    <a:gd name="T47" fmla="*/ 34 h 47"/>
                    <a:gd name="T48" fmla="*/ 0 w 33"/>
                    <a:gd name="T49" fmla="*/ 23 h 47"/>
                    <a:gd name="T50" fmla="*/ 0 w 33"/>
                    <a:gd name="T51" fmla="*/ 23 h 47"/>
                    <a:gd name="T52" fmla="*/ 8 w 33"/>
                    <a:gd name="T53" fmla="*/ 23 h 47"/>
                    <a:gd name="T54" fmla="*/ 8 w 33"/>
                    <a:gd name="T55" fmla="*/ 23 h 47"/>
                    <a:gd name="T56" fmla="*/ 10 w 33"/>
                    <a:gd name="T57" fmla="*/ 36 h 47"/>
                    <a:gd name="T58" fmla="*/ 10 w 33"/>
                    <a:gd name="T59" fmla="*/ 36 h 47"/>
                    <a:gd name="T60" fmla="*/ 14 w 33"/>
                    <a:gd name="T61" fmla="*/ 40 h 47"/>
                    <a:gd name="T62" fmla="*/ 15 w 33"/>
                    <a:gd name="T63" fmla="*/ 40 h 47"/>
                    <a:gd name="T64" fmla="*/ 15 w 33"/>
                    <a:gd name="T65" fmla="*/ 40 h 47"/>
                    <a:gd name="T66" fmla="*/ 19 w 33"/>
                    <a:gd name="T67" fmla="*/ 40 h 47"/>
                    <a:gd name="T68" fmla="*/ 21 w 33"/>
                    <a:gd name="T69" fmla="*/ 36 h 47"/>
                    <a:gd name="T70" fmla="*/ 21 w 33"/>
                    <a:gd name="T71" fmla="*/ 36 h 47"/>
                    <a:gd name="T72" fmla="*/ 23 w 33"/>
                    <a:gd name="T73" fmla="*/ 30 h 47"/>
                    <a:gd name="T74" fmla="*/ 23 w 33"/>
                    <a:gd name="T75" fmla="*/ 23 h 47"/>
                    <a:gd name="T76" fmla="*/ 23 w 33"/>
                    <a:gd name="T77" fmla="*/ 23 h 47"/>
                    <a:gd name="T78" fmla="*/ 21 w 33"/>
                    <a:gd name="T79" fmla="*/ 11 h 47"/>
                    <a:gd name="T80" fmla="*/ 21 w 33"/>
                    <a:gd name="T81" fmla="*/ 11 h 47"/>
                    <a:gd name="T82" fmla="*/ 19 w 33"/>
                    <a:gd name="T83" fmla="*/ 7 h 47"/>
                    <a:gd name="T84" fmla="*/ 15 w 33"/>
                    <a:gd name="T85" fmla="*/ 7 h 47"/>
                    <a:gd name="T86" fmla="*/ 15 w 33"/>
                    <a:gd name="T87" fmla="*/ 7 h 47"/>
                    <a:gd name="T88" fmla="*/ 14 w 33"/>
                    <a:gd name="T89" fmla="*/ 7 h 47"/>
                    <a:gd name="T90" fmla="*/ 10 w 33"/>
                    <a:gd name="T91" fmla="*/ 11 h 47"/>
                    <a:gd name="T92" fmla="*/ 10 w 33"/>
                    <a:gd name="T93" fmla="*/ 11 h 47"/>
                    <a:gd name="T94" fmla="*/ 10 w 33"/>
                    <a:gd name="T95" fmla="*/ 17 h 47"/>
                    <a:gd name="T96" fmla="*/ 8 w 33"/>
                    <a:gd name="T97" fmla="*/ 23 h 47"/>
                    <a:gd name="T98" fmla="*/ 8 w 33"/>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 h="47">
                      <a:moveTo>
                        <a:pt x="0" y="23"/>
                      </a:moveTo>
                      <a:lnTo>
                        <a:pt x="0" y="23"/>
                      </a:lnTo>
                      <a:lnTo>
                        <a:pt x="2" y="13"/>
                      </a:lnTo>
                      <a:lnTo>
                        <a:pt x="4" y="5"/>
                      </a:lnTo>
                      <a:lnTo>
                        <a:pt x="4" y="5"/>
                      </a:lnTo>
                      <a:lnTo>
                        <a:pt x="10" y="1"/>
                      </a:lnTo>
                      <a:lnTo>
                        <a:pt x="15" y="0"/>
                      </a:lnTo>
                      <a:lnTo>
                        <a:pt x="15" y="0"/>
                      </a:lnTo>
                      <a:lnTo>
                        <a:pt x="23" y="1"/>
                      </a:lnTo>
                      <a:lnTo>
                        <a:pt x="29" y="5"/>
                      </a:lnTo>
                      <a:lnTo>
                        <a:pt x="29" y="5"/>
                      </a:lnTo>
                      <a:lnTo>
                        <a:pt x="31" y="13"/>
                      </a:lnTo>
                      <a:lnTo>
                        <a:pt x="33" y="23"/>
                      </a:lnTo>
                      <a:lnTo>
                        <a:pt x="33" y="23"/>
                      </a:lnTo>
                      <a:lnTo>
                        <a:pt x="31" y="34"/>
                      </a:lnTo>
                      <a:lnTo>
                        <a:pt x="27" y="42"/>
                      </a:lnTo>
                      <a:lnTo>
                        <a:pt x="27" y="42"/>
                      </a:lnTo>
                      <a:lnTo>
                        <a:pt x="23" y="46"/>
                      </a:lnTo>
                      <a:lnTo>
                        <a:pt x="15" y="47"/>
                      </a:lnTo>
                      <a:lnTo>
                        <a:pt x="15" y="47"/>
                      </a:lnTo>
                      <a:lnTo>
                        <a:pt x="10" y="46"/>
                      </a:lnTo>
                      <a:lnTo>
                        <a:pt x="4" y="42"/>
                      </a:lnTo>
                      <a:lnTo>
                        <a:pt x="4" y="42"/>
                      </a:lnTo>
                      <a:lnTo>
                        <a:pt x="2" y="34"/>
                      </a:lnTo>
                      <a:lnTo>
                        <a:pt x="0" y="23"/>
                      </a:lnTo>
                      <a:lnTo>
                        <a:pt x="0" y="23"/>
                      </a:lnTo>
                      <a:close/>
                      <a:moveTo>
                        <a:pt x="8" y="23"/>
                      </a:moveTo>
                      <a:lnTo>
                        <a:pt x="8" y="23"/>
                      </a:lnTo>
                      <a:lnTo>
                        <a:pt x="10" y="36"/>
                      </a:lnTo>
                      <a:lnTo>
                        <a:pt x="10" y="36"/>
                      </a:lnTo>
                      <a:lnTo>
                        <a:pt x="14"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4" y="7"/>
                      </a:lnTo>
                      <a:lnTo>
                        <a:pt x="10" y="11"/>
                      </a:lnTo>
                      <a:lnTo>
                        <a:pt x="10" y="11"/>
                      </a:lnTo>
                      <a:lnTo>
                        <a:pt x="10" y="17"/>
                      </a:lnTo>
                      <a:lnTo>
                        <a:pt x="8" y="23"/>
                      </a:ln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Freeform 129">
                  <a:extLst>
                    <a:ext uri="{FF2B5EF4-FFF2-40B4-BE49-F238E27FC236}">
                      <a16:creationId xmlns:a16="http://schemas.microsoft.com/office/drawing/2014/main" id="{7F580ADF-B5C4-491E-8B7B-8F54135AF18A}"/>
                    </a:ext>
                  </a:extLst>
                </p:cNvPr>
                <p:cNvSpPr>
                  <a:spLocks/>
                </p:cNvSpPr>
                <p:nvPr/>
              </p:nvSpPr>
              <p:spPr bwMode="auto">
                <a:xfrm>
                  <a:off x="8555038" y="3721101"/>
                  <a:ext cx="42863" cy="73025"/>
                </a:xfrm>
                <a:custGeom>
                  <a:avLst/>
                  <a:gdLst>
                    <a:gd name="T0" fmla="*/ 2 w 27"/>
                    <a:gd name="T1" fmla="*/ 40 h 46"/>
                    <a:gd name="T2" fmla="*/ 12 w 27"/>
                    <a:gd name="T3" fmla="*/ 40 h 46"/>
                    <a:gd name="T4" fmla="*/ 12 w 27"/>
                    <a:gd name="T5" fmla="*/ 13 h 46"/>
                    <a:gd name="T6" fmla="*/ 12 w 27"/>
                    <a:gd name="T7" fmla="*/ 9 h 46"/>
                    <a:gd name="T8" fmla="*/ 10 w 27"/>
                    <a:gd name="T9" fmla="*/ 13 h 46"/>
                    <a:gd name="T10" fmla="*/ 2 w 27"/>
                    <a:gd name="T11" fmla="*/ 17 h 46"/>
                    <a:gd name="T12" fmla="*/ 0 w 27"/>
                    <a:gd name="T13" fmla="*/ 11 h 46"/>
                    <a:gd name="T14" fmla="*/ 14 w 27"/>
                    <a:gd name="T15" fmla="*/ 0 h 46"/>
                    <a:gd name="T16" fmla="*/ 19 w 27"/>
                    <a:gd name="T17" fmla="*/ 0 h 46"/>
                    <a:gd name="T18" fmla="*/ 19 w 27"/>
                    <a:gd name="T19" fmla="*/ 40 h 46"/>
                    <a:gd name="T20" fmla="*/ 27 w 27"/>
                    <a:gd name="T21" fmla="*/ 40 h 46"/>
                    <a:gd name="T22" fmla="*/ 27 w 27"/>
                    <a:gd name="T23" fmla="*/ 46 h 46"/>
                    <a:gd name="T24" fmla="*/ 2 w 27"/>
                    <a:gd name="T25" fmla="*/ 46 h 46"/>
                    <a:gd name="T26" fmla="*/ 2 w 27"/>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6">
                      <a:moveTo>
                        <a:pt x="2" y="40"/>
                      </a:moveTo>
                      <a:lnTo>
                        <a:pt x="12" y="40"/>
                      </a:lnTo>
                      <a:lnTo>
                        <a:pt x="12" y="13"/>
                      </a:lnTo>
                      <a:lnTo>
                        <a:pt x="12" y="9"/>
                      </a:lnTo>
                      <a:lnTo>
                        <a:pt x="10" y="13"/>
                      </a:lnTo>
                      <a:lnTo>
                        <a:pt x="2" y="17"/>
                      </a:lnTo>
                      <a:lnTo>
                        <a:pt x="0" y="11"/>
                      </a:lnTo>
                      <a:lnTo>
                        <a:pt x="14" y="0"/>
                      </a:lnTo>
                      <a:lnTo>
                        <a:pt x="19" y="0"/>
                      </a:lnTo>
                      <a:lnTo>
                        <a:pt x="19" y="40"/>
                      </a:lnTo>
                      <a:lnTo>
                        <a:pt x="27" y="40"/>
                      </a:lnTo>
                      <a:lnTo>
                        <a:pt x="27" y="46"/>
                      </a:lnTo>
                      <a:lnTo>
                        <a:pt x="2" y="46"/>
                      </a:lnTo>
                      <a:lnTo>
                        <a:pt x="2"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Freeform 130">
                  <a:extLst>
                    <a:ext uri="{FF2B5EF4-FFF2-40B4-BE49-F238E27FC236}">
                      <a16:creationId xmlns:a16="http://schemas.microsoft.com/office/drawing/2014/main" id="{51448BEE-BDEB-4260-991E-9FBA8D894B9A}"/>
                    </a:ext>
                  </a:extLst>
                </p:cNvPr>
                <p:cNvSpPr>
                  <a:spLocks noEditPoints="1"/>
                </p:cNvSpPr>
                <p:nvPr/>
              </p:nvSpPr>
              <p:spPr bwMode="auto">
                <a:xfrm>
                  <a:off x="8620125" y="3721101"/>
                  <a:ext cx="47625" cy="74613"/>
                </a:xfrm>
                <a:custGeom>
                  <a:avLst/>
                  <a:gdLst>
                    <a:gd name="T0" fmla="*/ 0 w 30"/>
                    <a:gd name="T1" fmla="*/ 23 h 47"/>
                    <a:gd name="T2" fmla="*/ 0 w 30"/>
                    <a:gd name="T3" fmla="*/ 23 h 47"/>
                    <a:gd name="T4" fmla="*/ 0 w 30"/>
                    <a:gd name="T5" fmla="*/ 13 h 47"/>
                    <a:gd name="T6" fmla="*/ 3 w 30"/>
                    <a:gd name="T7" fmla="*/ 5 h 47"/>
                    <a:gd name="T8" fmla="*/ 3 w 30"/>
                    <a:gd name="T9" fmla="*/ 5 h 47"/>
                    <a:gd name="T10" fmla="*/ 7 w 30"/>
                    <a:gd name="T11" fmla="*/ 1 h 47"/>
                    <a:gd name="T12" fmla="*/ 15 w 30"/>
                    <a:gd name="T13" fmla="*/ 0 h 47"/>
                    <a:gd name="T14" fmla="*/ 15 w 30"/>
                    <a:gd name="T15" fmla="*/ 0 h 47"/>
                    <a:gd name="T16" fmla="*/ 23 w 30"/>
                    <a:gd name="T17" fmla="*/ 1 h 47"/>
                    <a:gd name="T18" fmla="*/ 26 w 30"/>
                    <a:gd name="T19" fmla="*/ 5 h 47"/>
                    <a:gd name="T20" fmla="*/ 26 w 30"/>
                    <a:gd name="T21" fmla="*/ 5 h 47"/>
                    <a:gd name="T22" fmla="*/ 30 w 30"/>
                    <a:gd name="T23" fmla="*/ 13 h 47"/>
                    <a:gd name="T24" fmla="*/ 30 w 30"/>
                    <a:gd name="T25" fmla="*/ 23 h 47"/>
                    <a:gd name="T26" fmla="*/ 30 w 30"/>
                    <a:gd name="T27" fmla="*/ 23 h 47"/>
                    <a:gd name="T28" fmla="*/ 30 w 30"/>
                    <a:gd name="T29" fmla="*/ 34 h 47"/>
                    <a:gd name="T30" fmla="*/ 26 w 30"/>
                    <a:gd name="T31" fmla="*/ 42 h 47"/>
                    <a:gd name="T32" fmla="*/ 26 w 30"/>
                    <a:gd name="T33" fmla="*/ 42 h 47"/>
                    <a:gd name="T34" fmla="*/ 21 w 30"/>
                    <a:gd name="T35" fmla="*/ 46 h 47"/>
                    <a:gd name="T36" fmla="*/ 15 w 30"/>
                    <a:gd name="T37" fmla="*/ 47 h 47"/>
                    <a:gd name="T38" fmla="*/ 15 w 30"/>
                    <a:gd name="T39" fmla="*/ 47 h 47"/>
                    <a:gd name="T40" fmla="*/ 7 w 30"/>
                    <a:gd name="T41" fmla="*/ 46 h 47"/>
                    <a:gd name="T42" fmla="*/ 3 w 30"/>
                    <a:gd name="T43" fmla="*/ 42 h 47"/>
                    <a:gd name="T44" fmla="*/ 3 w 30"/>
                    <a:gd name="T45" fmla="*/ 42 h 47"/>
                    <a:gd name="T46" fmla="*/ 0 w 30"/>
                    <a:gd name="T47" fmla="*/ 34 h 47"/>
                    <a:gd name="T48" fmla="*/ 0 w 30"/>
                    <a:gd name="T49" fmla="*/ 23 h 47"/>
                    <a:gd name="T50" fmla="*/ 0 w 30"/>
                    <a:gd name="T51" fmla="*/ 23 h 47"/>
                    <a:gd name="T52" fmla="*/ 7 w 30"/>
                    <a:gd name="T53" fmla="*/ 23 h 47"/>
                    <a:gd name="T54" fmla="*/ 7 w 30"/>
                    <a:gd name="T55" fmla="*/ 23 h 47"/>
                    <a:gd name="T56" fmla="*/ 9 w 30"/>
                    <a:gd name="T57" fmla="*/ 36 h 47"/>
                    <a:gd name="T58" fmla="*/ 9 w 30"/>
                    <a:gd name="T59" fmla="*/ 36 h 47"/>
                    <a:gd name="T60" fmla="*/ 11 w 30"/>
                    <a:gd name="T61" fmla="*/ 40 h 47"/>
                    <a:gd name="T62" fmla="*/ 15 w 30"/>
                    <a:gd name="T63" fmla="*/ 40 h 47"/>
                    <a:gd name="T64" fmla="*/ 15 w 30"/>
                    <a:gd name="T65" fmla="*/ 40 h 47"/>
                    <a:gd name="T66" fmla="*/ 19 w 30"/>
                    <a:gd name="T67" fmla="*/ 40 h 47"/>
                    <a:gd name="T68" fmla="*/ 21 w 30"/>
                    <a:gd name="T69" fmla="*/ 36 h 47"/>
                    <a:gd name="T70" fmla="*/ 21 w 30"/>
                    <a:gd name="T71" fmla="*/ 36 h 47"/>
                    <a:gd name="T72" fmla="*/ 23 w 30"/>
                    <a:gd name="T73" fmla="*/ 30 h 47"/>
                    <a:gd name="T74" fmla="*/ 23 w 30"/>
                    <a:gd name="T75" fmla="*/ 23 h 47"/>
                    <a:gd name="T76" fmla="*/ 23 w 30"/>
                    <a:gd name="T77" fmla="*/ 23 h 47"/>
                    <a:gd name="T78" fmla="*/ 21 w 30"/>
                    <a:gd name="T79" fmla="*/ 11 h 47"/>
                    <a:gd name="T80" fmla="*/ 21 w 30"/>
                    <a:gd name="T81" fmla="*/ 11 h 47"/>
                    <a:gd name="T82" fmla="*/ 19 w 30"/>
                    <a:gd name="T83" fmla="*/ 7 h 47"/>
                    <a:gd name="T84" fmla="*/ 15 w 30"/>
                    <a:gd name="T85" fmla="*/ 7 h 47"/>
                    <a:gd name="T86" fmla="*/ 15 w 30"/>
                    <a:gd name="T87" fmla="*/ 7 h 47"/>
                    <a:gd name="T88" fmla="*/ 11 w 30"/>
                    <a:gd name="T89" fmla="*/ 7 h 47"/>
                    <a:gd name="T90" fmla="*/ 9 w 30"/>
                    <a:gd name="T91" fmla="*/ 11 h 47"/>
                    <a:gd name="T92" fmla="*/ 9 w 30"/>
                    <a:gd name="T93" fmla="*/ 11 h 47"/>
                    <a:gd name="T94" fmla="*/ 7 w 30"/>
                    <a:gd name="T95" fmla="*/ 17 h 47"/>
                    <a:gd name="T96" fmla="*/ 7 w 30"/>
                    <a:gd name="T97" fmla="*/ 23 h 47"/>
                    <a:gd name="T98" fmla="*/ 7 w 30"/>
                    <a:gd name="T99"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47">
                      <a:moveTo>
                        <a:pt x="0" y="23"/>
                      </a:moveTo>
                      <a:lnTo>
                        <a:pt x="0" y="23"/>
                      </a:lnTo>
                      <a:lnTo>
                        <a:pt x="0" y="13"/>
                      </a:lnTo>
                      <a:lnTo>
                        <a:pt x="3" y="5"/>
                      </a:lnTo>
                      <a:lnTo>
                        <a:pt x="3" y="5"/>
                      </a:lnTo>
                      <a:lnTo>
                        <a:pt x="7" y="1"/>
                      </a:lnTo>
                      <a:lnTo>
                        <a:pt x="15" y="0"/>
                      </a:lnTo>
                      <a:lnTo>
                        <a:pt x="15" y="0"/>
                      </a:lnTo>
                      <a:lnTo>
                        <a:pt x="23" y="1"/>
                      </a:lnTo>
                      <a:lnTo>
                        <a:pt x="26" y="5"/>
                      </a:lnTo>
                      <a:lnTo>
                        <a:pt x="26" y="5"/>
                      </a:lnTo>
                      <a:lnTo>
                        <a:pt x="30" y="13"/>
                      </a:lnTo>
                      <a:lnTo>
                        <a:pt x="30" y="23"/>
                      </a:lnTo>
                      <a:lnTo>
                        <a:pt x="30" y="23"/>
                      </a:lnTo>
                      <a:lnTo>
                        <a:pt x="30" y="34"/>
                      </a:lnTo>
                      <a:lnTo>
                        <a:pt x="26" y="42"/>
                      </a:lnTo>
                      <a:lnTo>
                        <a:pt x="26" y="42"/>
                      </a:lnTo>
                      <a:lnTo>
                        <a:pt x="21" y="46"/>
                      </a:lnTo>
                      <a:lnTo>
                        <a:pt x="15" y="47"/>
                      </a:lnTo>
                      <a:lnTo>
                        <a:pt x="15" y="47"/>
                      </a:lnTo>
                      <a:lnTo>
                        <a:pt x="7" y="46"/>
                      </a:lnTo>
                      <a:lnTo>
                        <a:pt x="3" y="42"/>
                      </a:lnTo>
                      <a:lnTo>
                        <a:pt x="3" y="42"/>
                      </a:lnTo>
                      <a:lnTo>
                        <a:pt x="0" y="34"/>
                      </a:lnTo>
                      <a:lnTo>
                        <a:pt x="0" y="23"/>
                      </a:lnTo>
                      <a:lnTo>
                        <a:pt x="0" y="23"/>
                      </a:lnTo>
                      <a:close/>
                      <a:moveTo>
                        <a:pt x="7" y="23"/>
                      </a:moveTo>
                      <a:lnTo>
                        <a:pt x="7" y="23"/>
                      </a:lnTo>
                      <a:lnTo>
                        <a:pt x="9" y="36"/>
                      </a:lnTo>
                      <a:lnTo>
                        <a:pt x="9" y="36"/>
                      </a:lnTo>
                      <a:lnTo>
                        <a:pt x="11" y="40"/>
                      </a:lnTo>
                      <a:lnTo>
                        <a:pt x="15" y="40"/>
                      </a:lnTo>
                      <a:lnTo>
                        <a:pt x="15" y="40"/>
                      </a:lnTo>
                      <a:lnTo>
                        <a:pt x="19" y="40"/>
                      </a:lnTo>
                      <a:lnTo>
                        <a:pt x="21" y="36"/>
                      </a:lnTo>
                      <a:lnTo>
                        <a:pt x="21" y="36"/>
                      </a:lnTo>
                      <a:lnTo>
                        <a:pt x="23" y="30"/>
                      </a:lnTo>
                      <a:lnTo>
                        <a:pt x="23" y="23"/>
                      </a:lnTo>
                      <a:lnTo>
                        <a:pt x="23" y="23"/>
                      </a:lnTo>
                      <a:lnTo>
                        <a:pt x="21" y="11"/>
                      </a:lnTo>
                      <a:lnTo>
                        <a:pt x="21" y="11"/>
                      </a:lnTo>
                      <a:lnTo>
                        <a:pt x="19" y="7"/>
                      </a:lnTo>
                      <a:lnTo>
                        <a:pt x="15" y="7"/>
                      </a:lnTo>
                      <a:lnTo>
                        <a:pt x="15" y="7"/>
                      </a:lnTo>
                      <a:lnTo>
                        <a:pt x="11" y="7"/>
                      </a:lnTo>
                      <a:lnTo>
                        <a:pt x="9" y="11"/>
                      </a:lnTo>
                      <a:lnTo>
                        <a:pt x="9" y="11"/>
                      </a:lnTo>
                      <a:lnTo>
                        <a:pt x="7" y="17"/>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6" name="Group 25">
              <a:extLst>
                <a:ext uri="{FF2B5EF4-FFF2-40B4-BE49-F238E27FC236}">
                  <a16:creationId xmlns:a16="http://schemas.microsoft.com/office/drawing/2014/main" id="{DB460CFB-1ABB-403D-85C2-CEC14D90B62B}"/>
                </a:ext>
              </a:extLst>
            </p:cNvPr>
            <p:cNvGrpSpPr/>
            <p:nvPr/>
          </p:nvGrpSpPr>
          <p:grpSpPr>
            <a:xfrm>
              <a:off x="3081891" y="4335780"/>
              <a:ext cx="561502" cy="550328"/>
              <a:chOff x="3081891" y="4335780"/>
              <a:chExt cx="561502" cy="550328"/>
            </a:xfrm>
          </p:grpSpPr>
          <p:sp>
            <p:nvSpPr>
              <p:cNvPr id="65" name="Oval 64">
                <a:extLst>
                  <a:ext uri="{FF2B5EF4-FFF2-40B4-BE49-F238E27FC236}">
                    <a16:creationId xmlns:a16="http://schemas.microsoft.com/office/drawing/2014/main" id="{3A747226-3F6A-47F5-B2BB-F79256034658}"/>
                  </a:ext>
                </a:extLst>
              </p:cNvPr>
              <p:cNvSpPr/>
              <p:nvPr/>
            </p:nvSpPr>
            <p:spPr>
              <a:xfrm>
                <a:off x="3081891" y="4335780"/>
                <a:ext cx="561502" cy="550328"/>
              </a:xfrm>
              <a:prstGeom prst="ellipse">
                <a:avLst/>
              </a:prstGeom>
              <a:solidFill>
                <a:srgbClr val="CB2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6" name="Freeform 30">
                <a:extLst>
                  <a:ext uri="{FF2B5EF4-FFF2-40B4-BE49-F238E27FC236}">
                    <a16:creationId xmlns:a16="http://schemas.microsoft.com/office/drawing/2014/main" id="{8C7B33A8-F5C6-472B-987D-A14634FECD01}"/>
                  </a:ext>
                </a:extLst>
              </p:cNvPr>
              <p:cNvSpPr>
                <a:spLocks noEditPoints="1"/>
              </p:cNvSpPr>
              <p:nvPr/>
            </p:nvSpPr>
            <p:spPr bwMode="auto">
              <a:xfrm rot="5635870" flipV="1">
                <a:off x="3187601" y="4429467"/>
                <a:ext cx="348596" cy="344284"/>
              </a:xfrm>
              <a:custGeom>
                <a:avLst/>
                <a:gdLst>
                  <a:gd name="T0" fmla="*/ 766 w 776"/>
                  <a:gd name="T1" fmla="*/ 696 h 776"/>
                  <a:gd name="T2" fmla="*/ 584 w 776"/>
                  <a:gd name="T3" fmla="*/ 514 h 776"/>
                  <a:gd name="T4" fmla="*/ 647 w 776"/>
                  <a:gd name="T5" fmla="*/ 323 h 776"/>
                  <a:gd name="T6" fmla="*/ 323 w 776"/>
                  <a:gd name="T7" fmla="*/ 0 h 776"/>
                  <a:gd name="T8" fmla="*/ 0 w 776"/>
                  <a:gd name="T9" fmla="*/ 323 h 776"/>
                  <a:gd name="T10" fmla="*/ 323 w 776"/>
                  <a:gd name="T11" fmla="*/ 647 h 776"/>
                  <a:gd name="T12" fmla="*/ 514 w 776"/>
                  <a:gd name="T13" fmla="*/ 584 h 776"/>
                  <a:gd name="T14" fmla="*/ 696 w 776"/>
                  <a:gd name="T15" fmla="*/ 766 h 776"/>
                  <a:gd name="T16" fmla="*/ 719 w 776"/>
                  <a:gd name="T17" fmla="*/ 776 h 776"/>
                  <a:gd name="T18" fmla="*/ 742 w 776"/>
                  <a:gd name="T19" fmla="*/ 767 h 776"/>
                  <a:gd name="T20" fmla="*/ 767 w 776"/>
                  <a:gd name="T21" fmla="*/ 742 h 776"/>
                  <a:gd name="T22" fmla="*/ 776 w 776"/>
                  <a:gd name="T23" fmla="*/ 719 h 776"/>
                  <a:gd name="T24" fmla="*/ 766 w 776"/>
                  <a:gd name="T25" fmla="*/ 696 h 776"/>
                  <a:gd name="T26" fmla="*/ 323 w 776"/>
                  <a:gd name="T27" fmla="*/ 586 h 776"/>
                  <a:gd name="T28" fmla="*/ 61 w 776"/>
                  <a:gd name="T29" fmla="*/ 323 h 776"/>
                  <a:gd name="T30" fmla="*/ 323 w 776"/>
                  <a:gd name="T31" fmla="*/ 61 h 776"/>
                  <a:gd name="T32" fmla="*/ 586 w 776"/>
                  <a:gd name="T33" fmla="*/ 323 h 776"/>
                  <a:gd name="T34" fmla="*/ 323 w 776"/>
                  <a:gd name="T35" fmla="*/ 586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6" h="776">
                    <a:moveTo>
                      <a:pt x="766" y="696"/>
                    </a:moveTo>
                    <a:cubicBezTo>
                      <a:pt x="584" y="514"/>
                      <a:pt x="584" y="514"/>
                      <a:pt x="584" y="514"/>
                    </a:cubicBezTo>
                    <a:cubicBezTo>
                      <a:pt x="623" y="460"/>
                      <a:pt x="647" y="395"/>
                      <a:pt x="647" y="323"/>
                    </a:cubicBezTo>
                    <a:cubicBezTo>
                      <a:pt x="647" y="145"/>
                      <a:pt x="502" y="0"/>
                      <a:pt x="323" y="0"/>
                    </a:cubicBezTo>
                    <a:cubicBezTo>
                      <a:pt x="145" y="0"/>
                      <a:pt x="0" y="145"/>
                      <a:pt x="0" y="323"/>
                    </a:cubicBezTo>
                    <a:cubicBezTo>
                      <a:pt x="0" y="502"/>
                      <a:pt x="145" y="647"/>
                      <a:pt x="323" y="647"/>
                    </a:cubicBezTo>
                    <a:cubicBezTo>
                      <a:pt x="395" y="647"/>
                      <a:pt x="460" y="623"/>
                      <a:pt x="514" y="584"/>
                    </a:cubicBezTo>
                    <a:cubicBezTo>
                      <a:pt x="696" y="766"/>
                      <a:pt x="696" y="766"/>
                      <a:pt x="696" y="766"/>
                    </a:cubicBezTo>
                    <a:cubicBezTo>
                      <a:pt x="702" y="773"/>
                      <a:pt x="711" y="776"/>
                      <a:pt x="719" y="776"/>
                    </a:cubicBezTo>
                    <a:cubicBezTo>
                      <a:pt x="728" y="776"/>
                      <a:pt x="736" y="773"/>
                      <a:pt x="742" y="767"/>
                    </a:cubicBezTo>
                    <a:cubicBezTo>
                      <a:pt x="767" y="742"/>
                      <a:pt x="767" y="742"/>
                      <a:pt x="767" y="742"/>
                    </a:cubicBezTo>
                    <a:cubicBezTo>
                      <a:pt x="773" y="736"/>
                      <a:pt x="776" y="727"/>
                      <a:pt x="776" y="719"/>
                    </a:cubicBezTo>
                    <a:cubicBezTo>
                      <a:pt x="776" y="711"/>
                      <a:pt x="772" y="702"/>
                      <a:pt x="766" y="696"/>
                    </a:cubicBezTo>
                    <a:close/>
                    <a:moveTo>
                      <a:pt x="323" y="586"/>
                    </a:moveTo>
                    <a:cubicBezTo>
                      <a:pt x="178" y="586"/>
                      <a:pt x="61" y="468"/>
                      <a:pt x="61" y="323"/>
                    </a:cubicBezTo>
                    <a:cubicBezTo>
                      <a:pt x="61" y="178"/>
                      <a:pt x="178" y="61"/>
                      <a:pt x="323" y="61"/>
                    </a:cubicBezTo>
                    <a:cubicBezTo>
                      <a:pt x="468" y="61"/>
                      <a:pt x="586" y="178"/>
                      <a:pt x="586" y="323"/>
                    </a:cubicBezTo>
                    <a:cubicBezTo>
                      <a:pt x="586" y="468"/>
                      <a:pt x="468" y="586"/>
                      <a:pt x="323" y="5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Freeform 47">
                <a:extLst>
                  <a:ext uri="{FF2B5EF4-FFF2-40B4-BE49-F238E27FC236}">
                    <a16:creationId xmlns:a16="http://schemas.microsoft.com/office/drawing/2014/main" id="{E7CBF93A-015E-4A5B-AC09-836CB5811C12}"/>
                  </a:ext>
                </a:extLst>
              </p:cNvPr>
              <p:cNvSpPr>
                <a:spLocks/>
              </p:cNvSpPr>
              <p:nvPr/>
            </p:nvSpPr>
            <p:spPr bwMode="auto">
              <a:xfrm>
                <a:off x="3261042" y="4499496"/>
                <a:ext cx="158637" cy="141880"/>
              </a:xfrm>
              <a:custGeom>
                <a:avLst/>
                <a:gdLst>
                  <a:gd name="T0" fmla="*/ 651 w 723"/>
                  <a:gd name="T1" fmla="*/ 144 h 650"/>
                  <a:gd name="T2" fmla="*/ 723 w 723"/>
                  <a:gd name="T3" fmla="*/ 72 h 650"/>
                  <a:gd name="T4" fmla="*/ 651 w 723"/>
                  <a:gd name="T5" fmla="*/ 0 h 650"/>
                  <a:gd name="T6" fmla="*/ 579 w 723"/>
                  <a:gd name="T7" fmla="*/ 72 h 650"/>
                  <a:gd name="T8" fmla="*/ 598 w 723"/>
                  <a:gd name="T9" fmla="*/ 120 h 650"/>
                  <a:gd name="T10" fmla="*/ 469 w 723"/>
                  <a:gd name="T11" fmla="*/ 332 h 650"/>
                  <a:gd name="T12" fmla="*/ 446 w 723"/>
                  <a:gd name="T13" fmla="*/ 328 h 650"/>
                  <a:gd name="T14" fmla="*/ 404 w 723"/>
                  <a:gd name="T15" fmla="*/ 342 h 650"/>
                  <a:gd name="T16" fmla="*/ 280 w 723"/>
                  <a:gd name="T17" fmla="*/ 256 h 650"/>
                  <a:gd name="T18" fmla="*/ 208 w 723"/>
                  <a:gd name="T19" fmla="*/ 186 h 650"/>
                  <a:gd name="T20" fmla="*/ 136 w 723"/>
                  <a:gd name="T21" fmla="*/ 258 h 650"/>
                  <a:gd name="T22" fmla="*/ 157 w 723"/>
                  <a:gd name="T23" fmla="*/ 308 h 650"/>
                  <a:gd name="T24" fmla="*/ 75 w 723"/>
                  <a:gd name="T25" fmla="*/ 506 h 650"/>
                  <a:gd name="T26" fmla="*/ 73 w 723"/>
                  <a:gd name="T27" fmla="*/ 506 h 650"/>
                  <a:gd name="T28" fmla="*/ 0 w 723"/>
                  <a:gd name="T29" fmla="*/ 578 h 650"/>
                  <a:gd name="T30" fmla="*/ 73 w 723"/>
                  <a:gd name="T31" fmla="*/ 650 h 650"/>
                  <a:gd name="T32" fmla="*/ 145 w 723"/>
                  <a:gd name="T33" fmla="*/ 578 h 650"/>
                  <a:gd name="T34" fmla="*/ 121 w 723"/>
                  <a:gd name="T35" fmla="*/ 525 h 650"/>
                  <a:gd name="T36" fmla="*/ 202 w 723"/>
                  <a:gd name="T37" fmla="*/ 329 h 650"/>
                  <a:gd name="T38" fmla="*/ 208 w 723"/>
                  <a:gd name="T39" fmla="*/ 330 h 650"/>
                  <a:gd name="T40" fmla="*/ 263 w 723"/>
                  <a:gd name="T41" fmla="*/ 304 h 650"/>
                  <a:gd name="T42" fmla="*/ 376 w 723"/>
                  <a:gd name="T43" fmla="*/ 383 h 650"/>
                  <a:gd name="T44" fmla="*/ 374 w 723"/>
                  <a:gd name="T45" fmla="*/ 401 h 650"/>
                  <a:gd name="T46" fmla="*/ 446 w 723"/>
                  <a:gd name="T47" fmla="*/ 473 h 650"/>
                  <a:gd name="T48" fmla="*/ 518 w 723"/>
                  <a:gd name="T49" fmla="*/ 401 h 650"/>
                  <a:gd name="T50" fmla="*/ 508 w 723"/>
                  <a:gd name="T51" fmla="*/ 364 h 650"/>
                  <a:gd name="T52" fmla="*/ 642 w 723"/>
                  <a:gd name="T53" fmla="*/ 143 h 650"/>
                  <a:gd name="T54" fmla="*/ 651 w 723"/>
                  <a:gd name="T55" fmla="*/ 14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3" h="650">
                    <a:moveTo>
                      <a:pt x="651" y="144"/>
                    </a:moveTo>
                    <a:cubicBezTo>
                      <a:pt x="691" y="144"/>
                      <a:pt x="723" y="112"/>
                      <a:pt x="723" y="72"/>
                    </a:cubicBezTo>
                    <a:cubicBezTo>
                      <a:pt x="723" y="32"/>
                      <a:pt x="691" y="0"/>
                      <a:pt x="651" y="0"/>
                    </a:cubicBezTo>
                    <a:cubicBezTo>
                      <a:pt x="612" y="0"/>
                      <a:pt x="579" y="32"/>
                      <a:pt x="579" y="72"/>
                    </a:cubicBezTo>
                    <a:cubicBezTo>
                      <a:pt x="579" y="90"/>
                      <a:pt x="586" y="107"/>
                      <a:pt x="598" y="120"/>
                    </a:cubicBezTo>
                    <a:cubicBezTo>
                      <a:pt x="469" y="332"/>
                      <a:pt x="469" y="332"/>
                      <a:pt x="469" y="332"/>
                    </a:cubicBezTo>
                    <a:cubicBezTo>
                      <a:pt x="462" y="330"/>
                      <a:pt x="454" y="328"/>
                      <a:pt x="446" y="328"/>
                    </a:cubicBezTo>
                    <a:cubicBezTo>
                      <a:pt x="430" y="328"/>
                      <a:pt x="416" y="334"/>
                      <a:pt x="404" y="342"/>
                    </a:cubicBezTo>
                    <a:cubicBezTo>
                      <a:pt x="280" y="256"/>
                      <a:pt x="280" y="256"/>
                      <a:pt x="280" y="256"/>
                    </a:cubicBezTo>
                    <a:cubicBezTo>
                      <a:pt x="280" y="217"/>
                      <a:pt x="248" y="186"/>
                      <a:pt x="208" y="186"/>
                    </a:cubicBezTo>
                    <a:cubicBezTo>
                      <a:pt x="169" y="186"/>
                      <a:pt x="136" y="218"/>
                      <a:pt x="136" y="258"/>
                    </a:cubicBezTo>
                    <a:cubicBezTo>
                      <a:pt x="136" y="277"/>
                      <a:pt x="144" y="295"/>
                      <a:pt x="157" y="308"/>
                    </a:cubicBezTo>
                    <a:cubicBezTo>
                      <a:pt x="75" y="506"/>
                      <a:pt x="75" y="506"/>
                      <a:pt x="75" y="506"/>
                    </a:cubicBezTo>
                    <a:cubicBezTo>
                      <a:pt x="74" y="506"/>
                      <a:pt x="74" y="506"/>
                      <a:pt x="73" y="506"/>
                    </a:cubicBezTo>
                    <a:cubicBezTo>
                      <a:pt x="33" y="506"/>
                      <a:pt x="0" y="538"/>
                      <a:pt x="0" y="578"/>
                    </a:cubicBezTo>
                    <a:cubicBezTo>
                      <a:pt x="0" y="617"/>
                      <a:pt x="33" y="650"/>
                      <a:pt x="73" y="650"/>
                    </a:cubicBezTo>
                    <a:cubicBezTo>
                      <a:pt x="112" y="650"/>
                      <a:pt x="145" y="617"/>
                      <a:pt x="145" y="578"/>
                    </a:cubicBezTo>
                    <a:cubicBezTo>
                      <a:pt x="145" y="557"/>
                      <a:pt x="136" y="538"/>
                      <a:pt x="121" y="525"/>
                    </a:cubicBezTo>
                    <a:cubicBezTo>
                      <a:pt x="202" y="329"/>
                      <a:pt x="202" y="329"/>
                      <a:pt x="202" y="329"/>
                    </a:cubicBezTo>
                    <a:cubicBezTo>
                      <a:pt x="204" y="330"/>
                      <a:pt x="206" y="330"/>
                      <a:pt x="208" y="330"/>
                    </a:cubicBezTo>
                    <a:cubicBezTo>
                      <a:pt x="230" y="330"/>
                      <a:pt x="250" y="320"/>
                      <a:pt x="263" y="304"/>
                    </a:cubicBezTo>
                    <a:cubicBezTo>
                      <a:pt x="376" y="383"/>
                      <a:pt x="376" y="383"/>
                      <a:pt x="376" y="383"/>
                    </a:cubicBezTo>
                    <a:cubicBezTo>
                      <a:pt x="375" y="389"/>
                      <a:pt x="374" y="394"/>
                      <a:pt x="374" y="401"/>
                    </a:cubicBezTo>
                    <a:cubicBezTo>
                      <a:pt x="374" y="440"/>
                      <a:pt x="406" y="473"/>
                      <a:pt x="446" y="473"/>
                    </a:cubicBezTo>
                    <a:cubicBezTo>
                      <a:pt x="486" y="473"/>
                      <a:pt x="518" y="440"/>
                      <a:pt x="518" y="401"/>
                    </a:cubicBezTo>
                    <a:cubicBezTo>
                      <a:pt x="518" y="387"/>
                      <a:pt x="514" y="374"/>
                      <a:pt x="508" y="364"/>
                    </a:cubicBezTo>
                    <a:cubicBezTo>
                      <a:pt x="642" y="143"/>
                      <a:pt x="642" y="143"/>
                      <a:pt x="642" y="143"/>
                    </a:cubicBezTo>
                    <a:cubicBezTo>
                      <a:pt x="645" y="144"/>
                      <a:pt x="648" y="144"/>
                      <a:pt x="651" y="14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 name="Group 26">
              <a:extLst>
                <a:ext uri="{FF2B5EF4-FFF2-40B4-BE49-F238E27FC236}">
                  <a16:creationId xmlns:a16="http://schemas.microsoft.com/office/drawing/2014/main" id="{E567D906-6A09-4F22-90D7-8BCC44DAA98F}"/>
                </a:ext>
              </a:extLst>
            </p:cNvPr>
            <p:cNvGrpSpPr/>
            <p:nvPr/>
          </p:nvGrpSpPr>
          <p:grpSpPr>
            <a:xfrm>
              <a:off x="3603889" y="2133624"/>
              <a:ext cx="561502" cy="550328"/>
              <a:chOff x="3603889" y="2133624"/>
              <a:chExt cx="561502" cy="550328"/>
            </a:xfrm>
          </p:grpSpPr>
          <p:sp>
            <p:nvSpPr>
              <p:cNvPr id="58" name="Oval 57">
                <a:extLst>
                  <a:ext uri="{FF2B5EF4-FFF2-40B4-BE49-F238E27FC236}">
                    <a16:creationId xmlns:a16="http://schemas.microsoft.com/office/drawing/2014/main" id="{932C14C1-B73F-465C-8DC7-BDA0D207C5AE}"/>
                  </a:ext>
                </a:extLst>
              </p:cNvPr>
              <p:cNvSpPr/>
              <p:nvPr/>
            </p:nvSpPr>
            <p:spPr>
              <a:xfrm>
                <a:off x="3603889" y="2133624"/>
                <a:ext cx="561502" cy="550328"/>
              </a:xfrm>
              <a:prstGeom prst="ellipse">
                <a:avLst/>
              </a:prstGeom>
              <a:solidFill>
                <a:srgbClr val="E84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59" name="Group 58">
                <a:extLst>
                  <a:ext uri="{FF2B5EF4-FFF2-40B4-BE49-F238E27FC236}">
                    <a16:creationId xmlns:a16="http://schemas.microsoft.com/office/drawing/2014/main" id="{D1BE2E22-1485-436A-9F4B-9DD35648935D}"/>
                  </a:ext>
                </a:extLst>
              </p:cNvPr>
              <p:cNvGrpSpPr/>
              <p:nvPr/>
            </p:nvGrpSpPr>
            <p:grpSpPr>
              <a:xfrm>
                <a:off x="3746106" y="2241022"/>
                <a:ext cx="265438" cy="312684"/>
                <a:chOff x="466725" y="2428875"/>
                <a:chExt cx="285750" cy="358775"/>
              </a:xfrm>
              <a:solidFill>
                <a:schemeClr val="bg1"/>
              </a:solidFill>
            </p:grpSpPr>
            <p:sp>
              <p:nvSpPr>
                <p:cNvPr id="60" name="Freeform 60">
                  <a:extLst>
                    <a:ext uri="{FF2B5EF4-FFF2-40B4-BE49-F238E27FC236}">
                      <a16:creationId xmlns:a16="http://schemas.microsoft.com/office/drawing/2014/main" id="{18E18C9D-F370-4B12-AAD2-C82B18389CE7}"/>
                    </a:ext>
                  </a:extLst>
                </p:cNvPr>
                <p:cNvSpPr>
                  <a:spLocks/>
                </p:cNvSpPr>
                <p:nvPr/>
              </p:nvSpPr>
              <p:spPr bwMode="auto">
                <a:xfrm>
                  <a:off x="514350" y="25511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8 h 13"/>
                    <a:gd name="T10" fmla="*/ 0 w 114"/>
                    <a:gd name="T11" fmla="*/ 8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8 h 13"/>
                    <a:gd name="T24" fmla="*/ 114 w 114"/>
                    <a:gd name="T25" fmla="*/ 8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8"/>
                      </a:lnTo>
                      <a:lnTo>
                        <a:pt x="0" y="8"/>
                      </a:lnTo>
                      <a:lnTo>
                        <a:pt x="2" y="2"/>
                      </a:lnTo>
                      <a:lnTo>
                        <a:pt x="7" y="0"/>
                      </a:lnTo>
                      <a:lnTo>
                        <a:pt x="106" y="0"/>
                      </a:lnTo>
                      <a:lnTo>
                        <a:pt x="106" y="0"/>
                      </a:lnTo>
                      <a:lnTo>
                        <a:pt x="112" y="2"/>
                      </a:lnTo>
                      <a:lnTo>
                        <a:pt x="114" y="8"/>
                      </a:lnTo>
                      <a:lnTo>
                        <a:pt x="114" y="8"/>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Freeform 61">
                  <a:extLst>
                    <a:ext uri="{FF2B5EF4-FFF2-40B4-BE49-F238E27FC236}">
                      <a16:creationId xmlns:a16="http://schemas.microsoft.com/office/drawing/2014/main" id="{F5C8AB6A-BF4C-462C-8347-C5E874C06E99}"/>
                    </a:ext>
                  </a:extLst>
                </p:cNvPr>
                <p:cNvSpPr>
                  <a:spLocks/>
                </p:cNvSpPr>
                <p:nvPr/>
              </p:nvSpPr>
              <p:spPr bwMode="auto">
                <a:xfrm>
                  <a:off x="514350" y="2598738"/>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7 h 13"/>
                    <a:gd name="T10" fmla="*/ 0 w 114"/>
                    <a:gd name="T11" fmla="*/ 7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7 h 13"/>
                    <a:gd name="T24" fmla="*/ 114 w 114"/>
                    <a:gd name="T25" fmla="*/ 7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7"/>
                      </a:lnTo>
                      <a:lnTo>
                        <a:pt x="0" y="7"/>
                      </a:lnTo>
                      <a:lnTo>
                        <a:pt x="2" y="2"/>
                      </a:lnTo>
                      <a:lnTo>
                        <a:pt x="7" y="0"/>
                      </a:lnTo>
                      <a:lnTo>
                        <a:pt x="106" y="0"/>
                      </a:lnTo>
                      <a:lnTo>
                        <a:pt x="106" y="0"/>
                      </a:lnTo>
                      <a:lnTo>
                        <a:pt x="112" y="2"/>
                      </a:lnTo>
                      <a:lnTo>
                        <a:pt x="114" y="7"/>
                      </a:lnTo>
                      <a:lnTo>
                        <a:pt x="114" y="7"/>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Freeform 62">
                  <a:extLst>
                    <a:ext uri="{FF2B5EF4-FFF2-40B4-BE49-F238E27FC236}">
                      <a16:creationId xmlns:a16="http://schemas.microsoft.com/office/drawing/2014/main" id="{E46B11AB-D666-4C8C-96FB-25C404423C93}"/>
                    </a:ext>
                  </a:extLst>
                </p:cNvPr>
                <p:cNvSpPr>
                  <a:spLocks/>
                </p:cNvSpPr>
                <p:nvPr/>
              </p:nvSpPr>
              <p:spPr bwMode="auto">
                <a:xfrm>
                  <a:off x="514350" y="2644775"/>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Freeform 63">
                  <a:extLst>
                    <a:ext uri="{FF2B5EF4-FFF2-40B4-BE49-F238E27FC236}">
                      <a16:creationId xmlns:a16="http://schemas.microsoft.com/office/drawing/2014/main" id="{111E6988-BC77-42E0-B773-3D9ECC1B2325}"/>
                    </a:ext>
                  </a:extLst>
                </p:cNvPr>
                <p:cNvSpPr>
                  <a:spLocks/>
                </p:cNvSpPr>
                <p:nvPr/>
              </p:nvSpPr>
              <p:spPr bwMode="auto">
                <a:xfrm>
                  <a:off x="514350" y="2690813"/>
                  <a:ext cx="180975" cy="20637"/>
                </a:xfrm>
                <a:custGeom>
                  <a:avLst/>
                  <a:gdLst>
                    <a:gd name="T0" fmla="*/ 106 w 114"/>
                    <a:gd name="T1" fmla="*/ 13 h 13"/>
                    <a:gd name="T2" fmla="*/ 7 w 114"/>
                    <a:gd name="T3" fmla="*/ 13 h 13"/>
                    <a:gd name="T4" fmla="*/ 7 w 114"/>
                    <a:gd name="T5" fmla="*/ 13 h 13"/>
                    <a:gd name="T6" fmla="*/ 2 w 114"/>
                    <a:gd name="T7" fmla="*/ 11 h 13"/>
                    <a:gd name="T8" fmla="*/ 0 w 114"/>
                    <a:gd name="T9" fmla="*/ 6 h 13"/>
                    <a:gd name="T10" fmla="*/ 0 w 114"/>
                    <a:gd name="T11" fmla="*/ 6 h 13"/>
                    <a:gd name="T12" fmla="*/ 2 w 114"/>
                    <a:gd name="T13" fmla="*/ 2 h 13"/>
                    <a:gd name="T14" fmla="*/ 7 w 114"/>
                    <a:gd name="T15" fmla="*/ 0 h 13"/>
                    <a:gd name="T16" fmla="*/ 106 w 114"/>
                    <a:gd name="T17" fmla="*/ 0 h 13"/>
                    <a:gd name="T18" fmla="*/ 106 w 114"/>
                    <a:gd name="T19" fmla="*/ 0 h 13"/>
                    <a:gd name="T20" fmla="*/ 112 w 114"/>
                    <a:gd name="T21" fmla="*/ 2 h 13"/>
                    <a:gd name="T22" fmla="*/ 114 w 114"/>
                    <a:gd name="T23" fmla="*/ 6 h 13"/>
                    <a:gd name="T24" fmla="*/ 114 w 114"/>
                    <a:gd name="T25" fmla="*/ 6 h 13"/>
                    <a:gd name="T26" fmla="*/ 112 w 114"/>
                    <a:gd name="T27" fmla="*/ 11 h 13"/>
                    <a:gd name="T28" fmla="*/ 106 w 114"/>
                    <a:gd name="T29" fmla="*/ 13 h 13"/>
                    <a:gd name="T30" fmla="*/ 106 w 114"/>
                    <a:gd name="T3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3">
                      <a:moveTo>
                        <a:pt x="106" y="13"/>
                      </a:moveTo>
                      <a:lnTo>
                        <a:pt x="7" y="13"/>
                      </a:lnTo>
                      <a:lnTo>
                        <a:pt x="7" y="13"/>
                      </a:lnTo>
                      <a:lnTo>
                        <a:pt x="2" y="11"/>
                      </a:lnTo>
                      <a:lnTo>
                        <a:pt x="0" y="6"/>
                      </a:lnTo>
                      <a:lnTo>
                        <a:pt x="0" y="6"/>
                      </a:lnTo>
                      <a:lnTo>
                        <a:pt x="2" y="2"/>
                      </a:lnTo>
                      <a:lnTo>
                        <a:pt x="7" y="0"/>
                      </a:lnTo>
                      <a:lnTo>
                        <a:pt x="106" y="0"/>
                      </a:lnTo>
                      <a:lnTo>
                        <a:pt x="106" y="0"/>
                      </a:lnTo>
                      <a:lnTo>
                        <a:pt x="112" y="2"/>
                      </a:lnTo>
                      <a:lnTo>
                        <a:pt x="114" y="6"/>
                      </a:lnTo>
                      <a:lnTo>
                        <a:pt x="114" y="6"/>
                      </a:lnTo>
                      <a:lnTo>
                        <a:pt x="112" y="11"/>
                      </a:lnTo>
                      <a:lnTo>
                        <a:pt x="106" y="13"/>
                      </a:lnTo>
                      <a:lnTo>
                        <a:pt x="10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Freeform 64">
                  <a:extLst>
                    <a:ext uri="{FF2B5EF4-FFF2-40B4-BE49-F238E27FC236}">
                      <a16:creationId xmlns:a16="http://schemas.microsoft.com/office/drawing/2014/main" id="{15ADA9AF-A320-46DD-96E4-3DD600C1C46F}"/>
                    </a:ext>
                  </a:extLst>
                </p:cNvPr>
                <p:cNvSpPr>
                  <a:spLocks noEditPoints="1"/>
                </p:cNvSpPr>
                <p:nvPr/>
              </p:nvSpPr>
              <p:spPr bwMode="auto">
                <a:xfrm>
                  <a:off x="466725" y="2428875"/>
                  <a:ext cx="285750" cy="358775"/>
                </a:xfrm>
                <a:custGeom>
                  <a:avLst/>
                  <a:gdLst>
                    <a:gd name="T0" fmla="*/ 171 w 180"/>
                    <a:gd name="T1" fmla="*/ 0 h 226"/>
                    <a:gd name="T2" fmla="*/ 50 w 180"/>
                    <a:gd name="T3" fmla="*/ 0 h 226"/>
                    <a:gd name="T4" fmla="*/ 50 w 180"/>
                    <a:gd name="T5" fmla="*/ 0 h 226"/>
                    <a:gd name="T6" fmla="*/ 48 w 180"/>
                    <a:gd name="T7" fmla="*/ 2 h 226"/>
                    <a:gd name="T8" fmla="*/ 44 w 180"/>
                    <a:gd name="T9" fmla="*/ 4 h 226"/>
                    <a:gd name="T10" fmla="*/ 2 w 180"/>
                    <a:gd name="T11" fmla="*/ 44 h 226"/>
                    <a:gd name="T12" fmla="*/ 2 w 180"/>
                    <a:gd name="T13" fmla="*/ 44 h 226"/>
                    <a:gd name="T14" fmla="*/ 0 w 180"/>
                    <a:gd name="T15" fmla="*/ 46 h 226"/>
                    <a:gd name="T16" fmla="*/ 0 w 180"/>
                    <a:gd name="T17" fmla="*/ 50 h 226"/>
                    <a:gd name="T18" fmla="*/ 0 w 180"/>
                    <a:gd name="T19" fmla="*/ 217 h 226"/>
                    <a:gd name="T20" fmla="*/ 0 w 180"/>
                    <a:gd name="T21" fmla="*/ 217 h 226"/>
                    <a:gd name="T22" fmla="*/ 0 w 180"/>
                    <a:gd name="T23" fmla="*/ 221 h 226"/>
                    <a:gd name="T24" fmla="*/ 2 w 180"/>
                    <a:gd name="T25" fmla="*/ 224 h 226"/>
                    <a:gd name="T26" fmla="*/ 6 w 180"/>
                    <a:gd name="T27" fmla="*/ 226 h 226"/>
                    <a:gd name="T28" fmla="*/ 10 w 180"/>
                    <a:gd name="T29" fmla="*/ 226 h 226"/>
                    <a:gd name="T30" fmla="*/ 171 w 180"/>
                    <a:gd name="T31" fmla="*/ 226 h 226"/>
                    <a:gd name="T32" fmla="*/ 171 w 180"/>
                    <a:gd name="T33" fmla="*/ 226 h 226"/>
                    <a:gd name="T34" fmla="*/ 175 w 180"/>
                    <a:gd name="T35" fmla="*/ 226 h 226"/>
                    <a:gd name="T36" fmla="*/ 177 w 180"/>
                    <a:gd name="T37" fmla="*/ 224 h 226"/>
                    <a:gd name="T38" fmla="*/ 178 w 180"/>
                    <a:gd name="T39" fmla="*/ 221 h 226"/>
                    <a:gd name="T40" fmla="*/ 180 w 180"/>
                    <a:gd name="T41" fmla="*/ 217 h 226"/>
                    <a:gd name="T42" fmla="*/ 180 w 180"/>
                    <a:gd name="T43" fmla="*/ 9 h 226"/>
                    <a:gd name="T44" fmla="*/ 180 w 180"/>
                    <a:gd name="T45" fmla="*/ 9 h 226"/>
                    <a:gd name="T46" fmla="*/ 178 w 180"/>
                    <a:gd name="T47" fmla="*/ 6 h 226"/>
                    <a:gd name="T48" fmla="*/ 177 w 180"/>
                    <a:gd name="T49" fmla="*/ 4 h 226"/>
                    <a:gd name="T50" fmla="*/ 175 w 180"/>
                    <a:gd name="T51" fmla="*/ 2 h 226"/>
                    <a:gd name="T52" fmla="*/ 171 w 180"/>
                    <a:gd name="T53" fmla="*/ 0 h 226"/>
                    <a:gd name="T54" fmla="*/ 171 w 180"/>
                    <a:gd name="T55" fmla="*/ 0 h 226"/>
                    <a:gd name="T56" fmla="*/ 44 w 180"/>
                    <a:gd name="T57" fmla="*/ 28 h 226"/>
                    <a:gd name="T58" fmla="*/ 44 w 180"/>
                    <a:gd name="T59" fmla="*/ 42 h 226"/>
                    <a:gd name="T60" fmla="*/ 30 w 180"/>
                    <a:gd name="T61" fmla="*/ 42 h 226"/>
                    <a:gd name="T62" fmla="*/ 44 w 180"/>
                    <a:gd name="T63" fmla="*/ 28 h 226"/>
                    <a:gd name="T64" fmla="*/ 162 w 180"/>
                    <a:gd name="T65" fmla="*/ 208 h 226"/>
                    <a:gd name="T66" fmla="*/ 19 w 180"/>
                    <a:gd name="T67" fmla="*/ 208 h 226"/>
                    <a:gd name="T68" fmla="*/ 19 w 180"/>
                    <a:gd name="T69" fmla="*/ 57 h 226"/>
                    <a:gd name="T70" fmla="*/ 52 w 180"/>
                    <a:gd name="T71" fmla="*/ 57 h 226"/>
                    <a:gd name="T72" fmla="*/ 52 w 180"/>
                    <a:gd name="T73" fmla="*/ 57 h 226"/>
                    <a:gd name="T74" fmla="*/ 55 w 180"/>
                    <a:gd name="T75" fmla="*/ 57 h 226"/>
                    <a:gd name="T76" fmla="*/ 57 w 180"/>
                    <a:gd name="T77" fmla="*/ 55 h 226"/>
                    <a:gd name="T78" fmla="*/ 59 w 180"/>
                    <a:gd name="T79" fmla="*/ 53 h 226"/>
                    <a:gd name="T80" fmla="*/ 59 w 180"/>
                    <a:gd name="T81" fmla="*/ 50 h 226"/>
                    <a:gd name="T82" fmla="*/ 59 w 180"/>
                    <a:gd name="T83" fmla="*/ 19 h 226"/>
                    <a:gd name="T84" fmla="*/ 162 w 180"/>
                    <a:gd name="T85" fmla="*/ 19 h 226"/>
                    <a:gd name="T86" fmla="*/ 162 w 180"/>
                    <a:gd name="T87" fmla="*/ 20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0" h="226">
                      <a:moveTo>
                        <a:pt x="171" y="0"/>
                      </a:moveTo>
                      <a:lnTo>
                        <a:pt x="50" y="0"/>
                      </a:lnTo>
                      <a:lnTo>
                        <a:pt x="50" y="0"/>
                      </a:lnTo>
                      <a:lnTo>
                        <a:pt x="48" y="2"/>
                      </a:lnTo>
                      <a:lnTo>
                        <a:pt x="44" y="4"/>
                      </a:lnTo>
                      <a:lnTo>
                        <a:pt x="2" y="44"/>
                      </a:lnTo>
                      <a:lnTo>
                        <a:pt x="2" y="44"/>
                      </a:lnTo>
                      <a:lnTo>
                        <a:pt x="0" y="46"/>
                      </a:lnTo>
                      <a:lnTo>
                        <a:pt x="0" y="50"/>
                      </a:lnTo>
                      <a:lnTo>
                        <a:pt x="0" y="217"/>
                      </a:lnTo>
                      <a:lnTo>
                        <a:pt x="0" y="217"/>
                      </a:lnTo>
                      <a:lnTo>
                        <a:pt x="0" y="221"/>
                      </a:lnTo>
                      <a:lnTo>
                        <a:pt x="2" y="224"/>
                      </a:lnTo>
                      <a:lnTo>
                        <a:pt x="6" y="226"/>
                      </a:lnTo>
                      <a:lnTo>
                        <a:pt x="10" y="226"/>
                      </a:lnTo>
                      <a:lnTo>
                        <a:pt x="171" y="226"/>
                      </a:lnTo>
                      <a:lnTo>
                        <a:pt x="171" y="226"/>
                      </a:lnTo>
                      <a:lnTo>
                        <a:pt x="175" y="226"/>
                      </a:lnTo>
                      <a:lnTo>
                        <a:pt x="177" y="224"/>
                      </a:lnTo>
                      <a:lnTo>
                        <a:pt x="178" y="221"/>
                      </a:lnTo>
                      <a:lnTo>
                        <a:pt x="180" y="217"/>
                      </a:lnTo>
                      <a:lnTo>
                        <a:pt x="180" y="9"/>
                      </a:lnTo>
                      <a:lnTo>
                        <a:pt x="180" y="9"/>
                      </a:lnTo>
                      <a:lnTo>
                        <a:pt x="178" y="6"/>
                      </a:lnTo>
                      <a:lnTo>
                        <a:pt x="177" y="4"/>
                      </a:lnTo>
                      <a:lnTo>
                        <a:pt x="175" y="2"/>
                      </a:lnTo>
                      <a:lnTo>
                        <a:pt x="171" y="0"/>
                      </a:lnTo>
                      <a:lnTo>
                        <a:pt x="171" y="0"/>
                      </a:lnTo>
                      <a:close/>
                      <a:moveTo>
                        <a:pt x="44" y="28"/>
                      </a:moveTo>
                      <a:lnTo>
                        <a:pt x="44" y="42"/>
                      </a:lnTo>
                      <a:lnTo>
                        <a:pt x="30" y="42"/>
                      </a:lnTo>
                      <a:lnTo>
                        <a:pt x="44" y="28"/>
                      </a:lnTo>
                      <a:close/>
                      <a:moveTo>
                        <a:pt x="162" y="208"/>
                      </a:moveTo>
                      <a:lnTo>
                        <a:pt x="19" y="208"/>
                      </a:lnTo>
                      <a:lnTo>
                        <a:pt x="19" y="57"/>
                      </a:lnTo>
                      <a:lnTo>
                        <a:pt x="52" y="57"/>
                      </a:lnTo>
                      <a:lnTo>
                        <a:pt x="52" y="57"/>
                      </a:lnTo>
                      <a:lnTo>
                        <a:pt x="55" y="57"/>
                      </a:lnTo>
                      <a:lnTo>
                        <a:pt x="57" y="55"/>
                      </a:lnTo>
                      <a:lnTo>
                        <a:pt x="59" y="53"/>
                      </a:lnTo>
                      <a:lnTo>
                        <a:pt x="59" y="50"/>
                      </a:lnTo>
                      <a:lnTo>
                        <a:pt x="59" y="19"/>
                      </a:lnTo>
                      <a:lnTo>
                        <a:pt x="162" y="19"/>
                      </a:lnTo>
                      <a:lnTo>
                        <a:pt x="162"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8" name="Group 27">
              <a:extLst>
                <a:ext uri="{FF2B5EF4-FFF2-40B4-BE49-F238E27FC236}">
                  <a16:creationId xmlns:a16="http://schemas.microsoft.com/office/drawing/2014/main" id="{961E23DE-9C7E-478D-8BCF-5BA1FC3FCD20}"/>
                </a:ext>
              </a:extLst>
            </p:cNvPr>
            <p:cNvGrpSpPr/>
            <p:nvPr/>
          </p:nvGrpSpPr>
          <p:grpSpPr>
            <a:xfrm>
              <a:off x="4614394" y="2738464"/>
              <a:ext cx="561502" cy="550328"/>
              <a:chOff x="4614394" y="2738464"/>
              <a:chExt cx="561502" cy="550328"/>
            </a:xfrm>
          </p:grpSpPr>
          <p:sp>
            <p:nvSpPr>
              <p:cNvPr id="49" name="Oval 48">
                <a:extLst>
                  <a:ext uri="{FF2B5EF4-FFF2-40B4-BE49-F238E27FC236}">
                    <a16:creationId xmlns:a16="http://schemas.microsoft.com/office/drawing/2014/main" id="{85051A10-E7FF-4C91-A99A-25029D098009}"/>
                  </a:ext>
                </a:extLst>
              </p:cNvPr>
              <p:cNvSpPr/>
              <p:nvPr/>
            </p:nvSpPr>
            <p:spPr>
              <a:xfrm>
                <a:off x="4614394" y="2738464"/>
                <a:ext cx="561502" cy="550328"/>
              </a:xfrm>
              <a:prstGeom prst="ellipse">
                <a:avLst/>
              </a:prstGeom>
              <a:solidFill>
                <a:srgbClr val="FF6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50" name="Group 49">
                <a:extLst>
                  <a:ext uri="{FF2B5EF4-FFF2-40B4-BE49-F238E27FC236}">
                    <a16:creationId xmlns:a16="http://schemas.microsoft.com/office/drawing/2014/main" id="{E5FA7E61-E511-48B7-8BB1-52170044FC9A}"/>
                  </a:ext>
                </a:extLst>
              </p:cNvPr>
              <p:cNvGrpSpPr/>
              <p:nvPr/>
            </p:nvGrpSpPr>
            <p:grpSpPr>
              <a:xfrm>
                <a:off x="4750914" y="2887421"/>
                <a:ext cx="288462" cy="274780"/>
                <a:chOff x="8116888" y="3322638"/>
                <a:chExt cx="530225" cy="554038"/>
              </a:xfrm>
              <a:solidFill>
                <a:schemeClr val="bg1"/>
              </a:solidFill>
            </p:grpSpPr>
            <p:sp>
              <p:nvSpPr>
                <p:cNvPr id="51" name="Freeform 223">
                  <a:extLst>
                    <a:ext uri="{FF2B5EF4-FFF2-40B4-BE49-F238E27FC236}">
                      <a16:creationId xmlns:a16="http://schemas.microsoft.com/office/drawing/2014/main" id="{840D1B7F-9E99-49CD-9F3C-1F7948B8C614}"/>
                    </a:ext>
                  </a:extLst>
                </p:cNvPr>
                <p:cNvSpPr>
                  <a:spLocks/>
                </p:cNvSpPr>
                <p:nvPr/>
              </p:nvSpPr>
              <p:spPr bwMode="auto">
                <a:xfrm>
                  <a:off x="8170863" y="3605213"/>
                  <a:ext cx="103188" cy="127000"/>
                </a:xfrm>
                <a:custGeom>
                  <a:avLst/>
                  <a:gdLst>
                    <a:gd name="T0" fmla="*/ 0 w 65"/>
                    <a:gd name="T1" fmla="*/ 40 h 80"/>
                    <a:gd name="T2" fmla="*/ 0 w 65"/>
                    <a:gd name="T3" fmla="*/ 40 h 80"/>
                    <a:gd name="T4" fmla="*/ 0 w 65"/>
                    <a:gd name="T5" fmla="*/ 48 h 80"/>
                    <a:gd name="T6" fmla="*/ 2 w 65"/>
                    <a:gd name="T7" fmla="*/ 55 h 80"/>
                    <a:gd name="T8" fmla="*/ 6 w 65"/>
                    <a:gd name="T9" fmla="*/ 63 h 80"/>
                    <a:gd name="T10" fmla="*/ 10 w 65"/>
                    <a:gd name="T11" fmla="*/ 68 h 80"/>
                    <a:gd name="T12" fmla="*/ 16 w 65"/>
                    <a:gd name="T13" fmla="*/ 74 h 80"/>
                    <a:gd name="T14" fmla="*/ 21 w 65"/>
                    <a:gd name="T15" fmla="*/ 78 h 80"/>
                    <a:gd name="T16" fmla="*/ 27 w 65"/>
                    <a:gd name="T17" fmla="*/ 80 h 80"/>
                    <a:gd name="T18" fmla="*/ 33 w 65"/>
                    <a:gd name="T19" fmla="*/ 80 h 80"/>
                    <a:gd name="T20" fmla="*/ 33 w 65"/>
                    <a:gd name="T21" fmla="*/ 80 h 80"/>
                    <a:gd name="T22" fmla="*/ 40 w 65"/>
                    <a:gd name="T23" fmla="*/ 80 h 80"/>
                    <a:gd name="T24" fmla="*/ 46 w 65"/>
                    <a:gd name="T25" fmla="*/ 78 h 80"/>
                    <a:gd name="T26" fmla="*/ 52 w 65"/>
                    <a:gd name="T27" fmla="*/ 74 h 80"/>
                    <a:gd name="T28" fmla="*/ 55 w 65"/>
                    <a:gd name="T29" fmla="*/ 68 h 80"/>
                    <a:gd name="T30" fmla="*/ 59 w 65"/>
                    <a:gd name="T31" fmla="*/ 63 h 80"/>
                    <a:gd name="T32" fmla="*/ 63 w 65"/>
                    <a:gd name="T33" fmla="*/ 55 h 80"/>
                    <a:gd name="T34" fmla="*/ 65 w 65"/>
                    <a:gd name="T35" fmla="*/ 48 h 80"/>
                    <a:gd name="T36" fmla="*/ 65 w 65"/>
                    <a:gd name="T37" fmla="*/ 40 h 80"/>
                    <a:gd name="T38" fmla="*/ 65 w 65"/>
                    <a:gd name="T39" fmla="*/ 40 h 80"/>
                    <a:gd name="T40" fmla="*/ 65 w 65"/>
                    <a:gd name="T41" fmla="*/ 32 h 80"/>
                    <a:gd name="T42" fmla="*/ 63 w 65"/>
                    <a:gd name="T43" fmla="*/ 25 h 80"/>
                    <a:gd name="T44" fmla="*/ 59 w 65"/>
                    <a:gd name="T45" fmla="*/ 17 h 80"/>
                    <a:gd name="T46" fmla="*/ 55 w 65"/>
                    <a:gd name="T47" fmla="*/ 12 h 80"/>
                    <a:gd name="T48" fmla="*/ 52 w 65"/>
                    <a:gd name="T49" fmla="*/ 8 h 80"/>
                    <a:gd name="T50" fmla="*/ 46 w 65"/>
                    <a:gd name="T51" fmla="*/ 4 h 80"/>
                    <a:gd name="T52" fmla="*/ 40 w 65"/>
                    <a:gd name="T53" fmla="*/ 0 h 80"/>
                    <a:gd name="T54" fmla="*/ 33 w 65"/>
                    <a:gd name="T55" fmla="*/ 0 h 80"/>
                    <a:gd name="T56" fmla="*/ 33 w 65"/>
                    <a:gd name="T57" fmla="*/ 0 h 80"/>
                    <a:gd name="T58" fmla="*/ 27 w 65"/>
                    <a:gd name="T59" fmla="*/ 0 h 80"/>
                    <a:gd name="T60" fmla="*/ 21 w 65"/>
                    <a:gd name="T61" fmla="*/ 4 h 80"/>
                    <a:gd name="T62" fmla="*/ 16 w 65"/>
                    <a:gd name="T63" fmla="*/ 8 h 80"/>
                    <a:gd name="T64" fmla="*/ 10 w 65"/>
                    <a:gd name="T65" fmla="*/ 12 h 80"/>
                    <a:gd name="T66" fmla="*/ 6 w 65"/>
                    <a:gd name="T67" fmla="*/ 17 h 80"/>
                    <a:gd name="T68" fmla="*/ 2 w 65"/>
                    <a:gd name="T69" fmla="*/ 25 h 80"/>
                    <a:gd name="T70" fmla="*/ 0 w 65"/>
                    <a:gd name="T71" fmla="*/ 32 h 80"/>
                    <a:gd name="T72" fmla="*/ 0 w 65"/>
                    <a:gd name="T73" fmla="*/ 40 h 80"/>
                    <a:gd name="T74" fmla="*/ 0 w 65"/>
                    <a:gd name="T75"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80">
                      <a:moveTo>
                        <a:pt x="0" y="40"/>
                      </a:moveTo>
                      <a:lnTo>
                        <a:pt x="0" y="40"/>
                      </a:lnTo>
                      <a:lnTo>
                        <a:pt x="0" y="48"/>
                      </a:lnTo>
                      <a:lnTo>
                        <a:pt x="2" y="55"/>
                      </a:lnTo>
                      <a:lnTo>
                        <a:pt x="6" y="63"/>
                      </a:lnTo>
                      <a:lnTo>
                        <a:pt x="10" y="68"/>
                      </a:lnTo>
                      <a:lnTo>
                        <a:pt x="16" y="74"/>
                      </a:lnTo>
                      <a:lnTo>
                        <a:pt x="21" y="78"/>
                      </a:lnTo>
                      <a:lnTo>
                        <a:pt x="27" y="80"/>
                      </a:lnTo>
                      <a:lnTo>
                        <a:pt x="33" y="80"/>
                      </a:lnTo>
                      <a:lnTo>
                        <a:pt x="33" y="80"/>
                      </a:lnTo>
                      <a:lnTo>
                        <a:pt x="40" y="80"/>
                      </a:lnTo>
                      <a:lnTo>
                        <a:pt x="46" y="78"/>
                      </a:lnTo>
                      <a:lnTo>
                        <a:pt x="52" y="74"/>
                      </a:lnTo>
                      <a:lnTo>
                        <a:pt x="55" y="68"/>
                      </a:lnTo>
                      <a:lnTo>
                        <a:pt x="59" y="63"/>
                      </a:lnTo>
                      <a:lnTo>
                        <a:pt x="63" y="55"/>
                      </a:lnTo>
                      <a:lnTo>
                        <a:pt x="65" y="48"/>
                      </a:lnTo>
                      <a:lnTo>
                        <a:pt x="65" y="40"/>
                      </a:lnTo>
                      <a:lnTo>
                        <a:pt x="65" y="40"/>
                      </a:lnTo>
                      <a:lnTo>
                        <a:pt x="65" y="32"/>
                      </a:lnTo>
                      <a:lnTo>
                        <a:pt x="63" y="25"/>
                      </a:lnTo>
                      <a:lnTo>
                        <a:pt x="59" y="17"/>
                      </a:lnTo>
                      <a:lnTo>
                        <a:pt x="55" y="12"/>
                      </a:lnTo>
                      <a:lnTo>
                        <a:pt x="52" y="8"/>
                      </a:lnTo>
                      <a:lnTo>
                        <a:pt x="46" y="4"/>
                      </a:lnTo>
                      <a:lnTo>
                        <a:pt x="40" y="0"/>
                      </a:lnTo>
                      <a:lnTo>
                        <a:pt x="33" y="0"/>
                      </a:lnTo>
                      <a:lnTo>
                        <a:pt x="33" y="0"/>
                      </a:lnTo>
                      <a:lnTo>
                        <a:pt x="27" y="0"/>
                      </a:lnTo>
                      <a:lnTo>
                        <a:pt x="21" y="4"/>
                      </a:lnTo>
                      <a:lnTo>
                        <a:pt x="16" y="8"/>
                      </a:lnTo>
                      <a:lnTo>
                        <a:pt x="10" y="12"/>
                      </a:lnTo>
                      <a:lnTo>
                        <a:pt x="6" y="17"/>
                      </a:lnTo>
                      <a:lnTo>
                        <a:pt x="2" y="25"/>
                      </a:lnTo>
                      <a:lnTo>
                        <a:pt x="0" y="32"/>
                      </a:lnTo>
                      <a:lnTo>
                        <a:pt x="0" y="40"/>
                      </a:lnTo>
                      <a:lnTo>
                        <a:pt x="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Freeform 224">
                  <a:extLst>
                    <a:ext uri="{FF2B5EF4-FFF2-40B4-BE49-F238E27FC236}">
                      <a16:creationId xmlns:a16="http://schemas.microsoft.com/office/drawing/2014/main" id="{55BB5E18-9571-47B2-9766-215F00B1A1B4}"/>
                    </a:ext>
                  </a:extLst>
                </p:cNvPr>
                <p:cNvSpPr>
                  <a:spLocks/>
                </p:cNvSpPr>
                <p:nvPr/>
              </p:nvSpPr>
              <p:spPr bwMode="auto">
                <a:xfrm>
                  <a:off x="8116888" y="3746501"/>
                  <a:ext cx="87313" cy="127000"/>
                </a:xfrm>
                <a:custGeom>
                  <a:avLst/>
                  <a:gdLst>
                    <a:gd name="T0" fmla="*/ 34 w 55"/>
                    <a:gd name="T1" fmla="*/ 32 h 80"/>
                    <a:gd name="T2" fmla="*/ 42 w 55"/>
                    <a:gd name="T3" fmla="*/ 19 h 80"/>
                    <a:gd name="T4" fmla="*/ 27 w 55"/>
                    <a:gd name="T5" fmla="*/ 12 h 80"/>
                    <a:gd name="T6" fmla="*/ 40 w 55"/>
                    <a:gd name="T7" fmla="*/ 0 h 80"/>
                    <a:gd name="T8" fmla="*/ 40 w 55"/>
                    <a:gd name="T9" fmla="*/ 0 h 80"/>
                    <a:gd name="T10" fmla="*/ 40 w 55"/>
                    <a:gd name="T11" fmla="*/ 0 h 80"/>
                    <a:gd name="T12" fmla="*/ 23 w 55"/>
                    <a:gd name="T13" fmla="*/ 0 h 80"/>
                    <a:gd name="T14" fmla="*/ 23 w 55"/>
                    <a:gd name="T15" fmla="*/ 0 h 80"/>
                    <a:gd name="T16" fmla="*/ 23 w 55"/>
                    <a:gd name="T17" fmla="*/ 2 h 80"/>
                    <a:gd name="T18" fmla="*/ 23 w 55"/>
                    <a:gd name="T19" fmla="*/ 2 h 80"/>
                    <a:gd name="T20" fmla="*/ 21 w 55"/>
                    <a:gd name="T21" fmla="*/ 2 h 80"/>
                    <a:gd name="T22" fmla="*/ 21 w 55"/>
                    <a:gd name="T23" fmla="*/ 2 h 80"/>
                    <a:gd name="T24" fmla="*/ 16 w 55"/>
                    <a:gd name="T25" fmla="*/ 2 h 80"/>
                    <a:gd name="T26" fmla="*/ 10 w 55"/>
                    <a:gd name="T27" fmla="*/ 6 h 80"/>
                    <a:gd name="T28" fmla="*/ 4 w 55"/>
                    <a:gd name="T29" fmla="*/ 12 h 80"/>
                    <a:gd name="T30" fmla="*/ 2 w 55"/>
                    <a:gd name="T31" fmla="*/ 19 h 80"/>
                    <a:gd name="T32" fmla="*/ 0 w 55"/>
                    <a:gd name="T33" fmla="*/ 57 h 80"/>
                    <a:gd name="T34" fmla="*/ 0 w 55"/>
                    <a:gd name="T35" fmla="*/ 57 h 80"/>
                    <a:gd name="T36" fmla="*/ 12 w 55"/>
                    <a:gd name="T37" fmla="*/ 66 h 80"/>
                    <a:gd name="T38" fmla="*/ 25 w 55"/>
                    <a:gd name="T39" fmla="*/ 72 h 80"/>
                    <a:gd name="T40" fmla="*/ 40 w 55"/>
                    <a:gd name="T41" fmla="*/ 78 h 80"/>
                    <a:gd name="T42" fmla="*/ 55 w 55"/>
                    <a:gd name="T43" fmla="*/ 80 h 80"/>
                    <a:gd name="T44" fmla="*/ 55 w 55"/>
                    <a:gd name="T45" fmla="*/ 80 h 80"/>
                    <a:gd name="T46" fmla="*/ 34 w 55"/>
                    <a:gd name="T47"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80">
                      <a:moveTo>
                        <a:pt x="34" y="32"/>
                      </a:moveTo>
                      <a:lnTo>
                        <a:pt x="42" y="19"/>
                      </a:lnTo>
                      <a:lnTo>
                        <a:pt x="27" y="12"/>
                      </a:lnTo>
                      <a:lnTo>
                        <a:pt x="40" y="0"/>
                      </a:lnTo>
                      <a:lnTo>
                        <a:pt x="40" y="0"/>
                      </a:lnTo>
                      <a:lnTo>
                        <a:pt x="40" y="0"/>
                      </a:lnTo>
                      <a:lnTo>
                        <a:pt x="23" y="0"/>
                      </a:lnTo>
                      <a:lnTo>
                        <a:pt x="23" y="0"/>
                      </a:lnTo>
                      <a:lnTo>
                        <a:pt x="23" y="2"/>
                      </a:lnTo>
                      <a:lnTo>
                        <a:pt x="23" y="2"/>
                      </a:lnTo>
                      <a:lnTo>
                        <a:pt x="21" y="2"/>
                      </a:lnTo>
                      <a:lnTo>
                        <a:pt x="21" y="2"/>
                      </a:lnTo>
                      <a:lnTo>
                        <a:pt x="16" y="2"/>
                      </a:lnTo>
                      <a:lnTo>
                        <a:pt x="10" y="6"/>
                      </a:lnTo>
                      <a:lnTo>
                        <a:pt x="4" y="12"/>
                      </a:lnTo>
                      <a:lnTo>
                        <a:pt x="2" y="19"/>
                      </a:lnTo>
                      <a:lnTo>
                        <a:pt x="0" y="57"/>
                      </a:lnTo>
                      <a:lnTo>
                        <a:pt x="0" y="57"/>
                      </a:lnTo>
                      <a:lnTo>
                        <a:pt x="12" y="66"/>
                      </a:lnTo>
                      <a:lnTo>
                        <a:pt x="25" y="72"/>
                      </a:lnTo>
                      <a:lnTo>
                        <a:pt x="40" y="78"/>
                      </a:lnTo>
                      <a:lnTo>
                        <a:pt x="55" y="80"/>
                      </a:lnTo>
                      <a:lnTo>
                        <a:pt x="55" y="80"/>
                      </a:lnTo>
                      <a:lnTo>
                        <a:pt x="3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Freeform 225">
                  <a:extLst>
                    <a:ext uri="{FF2B5EF4-FFF2-40B4-BE49-F238E27FC236}">
                      <a16:creationId xmlns:a16="http://schemas.microsoft.com/office/drawing/2014/main" id="{B6B11EB2-1211-4EC0-AC39-EBD7ACF48F89}"/>
                    </a:ext>
                  </a:extLst>
                </p:cNvPr>
                <p:cNvSpPr>
                  <a:spLocks/>
                </p:cNvSpPr>
                <p:nvPr/>
              </p:nvSpPr>
              <p:spPr bwMode="auto">
                <a:xfrm>
                  <a:off x="8240713" y="3746501"/>
                  <a:ext cx="90488" cy="127000"/>
                </a:xfrm>
                <a:custGeom>
                  <a:avLst/>
                  <a:gdLst>
                    <a:gd name="T0" fmla="*/ 55 w 57"/>
                    <a:gd name="T1" fmla="*/ 19 h 80"/>
                    <a:gd name="T2" fmla="*/ 55 w 57"/>
                    <a:gd name="T3" fmla="*/ 19 h 80"/>
                    <a:gd name="T4" fmla="*/ 53 w 57"/>
                    <a:gd name="T5" fmla="*/ 12 h 80"/>
                    <a:gd name="T6" fmla="*/ 47 w 57"/>
                    <a:gd name="T7" fmla="*/ 6 h 80"/>
                    <a:gd name="T8" fmla="*/ 42 w 57"/>
                    <a:gd name="T9" fmla="*/ 2 h 80"/>
                    <a:gd name="T10" fmla="*/ 36 w 57"/>
                    <a:gd name="T11" fmla="*/ 2 h 80"/>
                    <a:gd name="T12" fmla="*/ 36 w 57"/>
                    <a:gd name="T13" fmla="*/ 2 h 80"/>
                    <a:gd name="T14" fmla="*/ 34 w 57"/>
                    <a:gd name="T15" fmla="*/ 2 h 80"/>
                    <a:gd name="T16" fmla="*/ 34 w 57"/>
                    <a:gd name="T17" fmla="*/ 2 h 80"/>
                    <a:gd name="T18" fmla="*/ 32 w 57"/>
                    <a:gd name="T19" fmla="*/ 0 h 80"/>
                    <a:gd name="T20" fmla="*/ 32 w 57"/>
                    <a:gd name="T21" fmla="*/ 0 h 80"/>
                    <a:gd name="T22" fmla="*/ 17 w 57"/>
                    <a:gd name="T23" fmla="*/ 0 h 80"/>
                    <a:gd name="T24" fmla="*/ 17 w 57"/>
                    <a:gd name="T25" fmla="*/ 0 h 80"/>
                    <a:gd name="T26" fmla="*/ 30 w 57"/>
                    <a:gd name="T27" fmla="*/ 12 h 80"/>
                    <a:gd name="T28" fmla="*/ 13 w 57"/>
                    <a:gd name="T29" fmla="*/ 19 h 80"/>
                    <a:gd name="T30" fmla="*/ 21 w 57"/>
                    <a:gd name="T31" fmla="*/ 32 h 80"/>
                    <a:gd name="T32" fmla="*/ 0 w 57"/>
                    <a:gd name="T33" fmla="*/ 80 h 80"/>
                    <a:gd name="T34" fmla="*/ 0 w 57"/>
                    <a:gd name="T35" fmla="*/ 80 h 80"/>
                    <a:gd name="T36" fmla="*/ 0 w 57"/>
                    <a:gd name="T37" fmla="*/ 80 h 80"/>
                    <a:gd name="T38" fmla="*/ 15 w 57"/>
                    <a:gd name="T39" fmla="*/ 78 h 80"/>
                    <a:gd name="T40" fmla="*/ 30 w 57"/>
                    <a:gd name="T41" fmla="*/ 72 h 80"/>
                    <a:gd name="T42" fmla="*/ 45 w 57"/>
                    <a:gd name="T43" fmla="*/ 66 h 80"/>
                    <a:gd name="T44" fmla="*/ 57 w 57"/>
                    <a:gd name="T45" fmla="*/ 57 h 80"/>
                    <a:gd name="T46" fmla="*/ 55 w 57"/>
                    <a:gd name="T47"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80">
                      <a:moveTo>
                        <a:pt x="55" y="19"/>
                      </a:moveTo>
                      <a:lnTo>
                        <a:pt x="55" y="19"/>
                      </a:lnTo>
                      <a:lnTo>
                        <a:pt x="53" y="12"/>
                      </a:lnTo>
                      <a:lnTo>
                        <a:pt x="47" y="6"/>
                      </a:lnTo>
                      <a:lnTo>
                        <a:pt x="42" y="2"/>
                      </a:lnTo>
                      <a:lnTo>
                        <a:pt x="36" y="2"/>
                      </a:lnTo>
                      <a:lnTo>
                        <a:pt x="36" y="2"/>
                      </a:lnTo>
                      <a:lnTo>
                        <a:pt x="34" y="2"/>
                      </a:lnTo>
                      <a:lnTo>
                        <a:pt x="34" y="2"/>
                      </a:lnTo>
                      <a:lnTo>
                        <a:pt x="32" y="0"/>
                      </a:lnTo>
                      <a:lnTo>
                        <a:pt x="32" y="0"/>
                      </a:lnTo>
                      <a:lnTo>
                        <a:pt x="17" y="0"/>
                      </a:lnTo>
                      <a:lnTo>
                        <a:pt x="17" y="0"/>
                      </a:lnTo>
                      <a:lnTo>
                        <a:pt x="30" y="12"/>
                      </a:lnTo>
                      <a:lnTo>
                        <a:pt x="13" y="19"/>
                      </a:lnTo>
                      <a:lnTo>
                        <a:pt x="21" y="32"/>
                      </a:lnTo>
                      <a:lnTo>
                        <a:pt x="0" y="80"/>
                      </a:lnTo>
                      <a:lnTo>
                        <a:pt x="0" y="80"/>
                      </a:lnTo>
                      <a:lnTo>
                        <a:pt x="0" y="80"/>
                      </a:lnTo>
                      <a:lnTo>
                        <a:pt x="15" y="78"/>
                      </a:lnTo>
                      <a:lnTo>
                        <a:pt x="30" y="72"/>
                      </a:lnTo>
                      <a:lnTo>
                        <a:pt x="45" y="66"/>
                      </a:lnTo>
                      <a:lnTo>
                        <a:pt x="57" y="57"/>
                      </a:lnTo>
                      <a:lnTo>
                        <a:pt x="5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Freeform 226">
                  <a:extLst>
                    <a:ext uri="{FF2B5EF4-FFF2-40B4-BE49-F238E27FC236}">
                      <a16:creationId xmlns:a16="http://schemas.microsoft.com/office/drawing/2014/main" id="{B1434AA3-25B2-48C1-A702-FD43103F7655}"/>
                    </a:ext>
                  </a:extLst>
                </p:cNvPr>
                <p:cNvSpPr>
                  <a:spLocks/>
                </p:cNvSpPr>
                <p:nvPr/>
              </p:nvSpPr>
              <p:spPr bwMode="auto">
                <a:xfrm>
                  <a:off x="8204201" y="3740151"/>
                  <a:ext cx="36513" cy="136525"/>
                </a:xfrm>
                <a:custGeom>
                  <a:avLst/>
                  <a:gdLst>
                    <a:gd name="T0" fmla="*/ 19 w 23"/>
                    <a:gd name="T1" fmla="*/ 17 h 86"/>
                    <a:gd name="T2" fmla="*/ 23 w 23"/>
                    <a:gd name="T3" fmla="*/ 16 h 86"/>
                    <a:gd name="T4" fmla="*/ 19 w 23"/>
                    <a:gd name="T5" fmla="*/ 0 h 86"/>
                    <a:gd name="T6" fmla="*/ 6 w 23"/>
                    <a:gd name="T7" fmla="*/ 0 h 86"/>
                    <a:gd name="T8" fmla="*/ 2 w 23"/>
                    <a:gd name="T9" fmla="*/ 16 h 86"/>
                    <a:gd name="T10" fmla="*/ 4 w 23"/>
                    <a:gd name="T11" fmla="*/ 17 h 86"/>
                    <a:gd name="T12" fmla="*/ 0 w 23"/>
                    <a:gd name="T13" fmla="*/ 84 h 86"/>
                    <a:gd name="T14" fmla="*/ 0 w 23"/>
                    <a:gd name="T15" fmla="*/ 84 h 86"/>
                    <a:gd name="T16" fmla="*/ 0 w 23"/>
                    <a:gd name="T17" fmla="*/ 84 h 86"/>
                    <a:gd name="T18" fmla="*/ 12 w 23"/>
                    <a:gd name="T19" fmla="*/ 86 h 86"/>
                    <a:gd name="T20" fmla="*/ 12 w 23"/>
                    <a:gd name="T21" fmla="*/ 86 h 86"/>
                    <a:gd name="T22" fmla="*/ 23 w 23"/>
                    <a:gd name="T23" fmla="*/ 84 h 86"/>
                    <a:gd name="T24" fmla="*/ 23 w 23"/>
                    <a:gd name="T25" fmla="*/ 84 h 86"/>
                    <a:gd name="T26" fmla="*/ 19 w 23"/>
                    <a:gd name="T27" fmla="*/ 1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86">
                      <a:moveTo>
                        <a:pt x="19" y="17"/>
                      </a:moveTo>
                      <a:lnTo>
                        <a:pt x="23" y="16"/>
                      </a:lnTo>
                      <a:lnTo>
                        <a:pt x="19" y="0"/>
                      </a:lnTo>
                      <a:lnTo>
                        <a:pt x="6" y="0"/>
                      </a:lnTo>
                      <a:lnTo>
                        <a:pt x="2" y="16"/>
                      </a:lnTo>
                      <a:lnTo>
                        <a:pt x="4" y="17"/>
                      </a:lnTo>
                      <a:lnTo>
                        <a:pt x="0" y="84"/>
                      </a:lnTo>
                      <a:lnTo>
                        <a:pt x="0" y="84"/>
                      </a:lnTo>
                      <a:lnTo>
                        <a:pt x="0" y="84"/>
                      </a:lnTo>
                      <a:lnTo>
                        <a:pt x="12" y="86"/>
                      </a:lnTo>
                      <a:lnTo>
                        <a:pt x="12" y="86"/>
                      </a:lnTo>
                      <a:lnTo>
                        <a:pt x="23" y="84"/>
                      </a:lnTo>
                      <a:lnTo>
                        <a:pt x="23" y="84"/>
                      </a:lnTo>
                      <a:lnTo>
                        <a:pt x="1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Freeform 227">
                  <a:extLst>
                    <a:ext uri="{FF2B5EF4-FFF2-40B4-BE49-F238E27FC236}">
                      <a16:creationId xmlns:a16="http://schemas.microsoft.com/office/drawing/2014/main" id="{261E1996-C35C-4957-9730-ED59C80939C0}"/>
                    </a:ext>
                  </a:extLst>
                </p:cNvPr>
                <p:cNvSpPr>
                  <a:spLocks noEditPoints="1"/>
                </p:cNvSpPr>
                <p:nvPr/>
              </p:nvSpPr>
              <p:spPr bwMode="auto">
                <a:xfrm>
                  <a:off x="8253413" y="3322638"/>
                  <a:ext cx="393700" cy="342900"/>
                </a:xfrm>
                <a:custGeom>
                  <a:avLst/>
                  <a:gdLst>
                    <a:gd name="T0" fmla="*/ 34 w 248"/>
                    <a:gd name="T1" fmla="*/ 0 h 216"/>
                    <a:gd name="T2" fmla="*/ 26 w 248"/>
                    <a:gd name="T3" fmla="*/ 0 h 216"/>
                    <a:gd name="T4" fmla="*/ 15 w 248"/>
                    <a:gd name="T5" fmla="*/ 6 h 216"/>
                    <a:gd name="T6" fmla="*/ 5 w 248"/>
                    <a:gd name="T7" fmla="*/ 16 h 216"/>
                    <a:gd name="T8" fmla="*/ 0 w 248"/>
                    <a:gd name="T9" fmla="*/ 27 h 216"/>
                    <a:gd name="T10" fmla="*/ 0 w 248"/>
                    <a:gd name="T11" fmla="*/ 129 h 216"/>
                    <a:gd name="T12" fmla="*/ 0 w 248"/>
                    <a:gd name="T13" fmla="*/ 137 h 216"/>
                    <a:gd name="T14" fmla="*/ 5 w 248"/>
                    <a:gd name="T15" fmla="*/ 148 h 216"/>
                    <a:gd name="T16" fmla="*/ 15 w 248"/>
                    <a:gd name="T17" fmla="*/ 157 h 216"/>
                    <a:gd name="T18" fmla="*/ 26 w 248"/>
                    <a:gd name="T19" fmla="*/ 163 h 216"/>
                    <a:gd name="T20" fmla="*/ 62 w 248"/>
                    <a:gd name="T21" fmla="*/ 163 h 216"/>
                    <a:gd name="T22" fmla="*/ 130 w 248"/>
                    <a:gd name="T23" fmla="*/ 163 h 216"/>
                    <a:gd name="T24" fmla="*/ 213 w 248"/>
                    <a:gd name="T25" fmla="*/ 163 h 216"/>
                    <a:gd name="T26" fmla="*/ 227 w 248"/>
                    <a:gd name="T27" fmla="*/ 161 h 216"/>
                    <a:gd name="T28" fmla="*/ 238 w 248"/>
                    <a:gd name="T29" fmla="*/ 154 h 216"/>
                    <a:gd name="T30" fmla="*/ 246 w 248"/>
                    <a:gd name="T31" fmla="*/ 142 h 216"/>
                    <a:gd name="T32" fmla="*/ 248 w 248"/>
                    <a:gd name="T33" fmla="*/ 129 h 216"/>
                    <a:gd name="T34" fmla="*/ 248 w 248"/>
                    <a:gd name="T35" fmla="*/ 34 h 216"/>
                    <a:gd name="T36" fmla="*/ 246 w 248"/>
                    <a:gd name="T37" fmla="*/ 21 h 216"/>
                    <a:gd name="T38" fmla="*/ 238 w 248"/>
                    <a:gd name="T39" fmla="*/ 10 h 216"/>
                    <a:gd name="T40" fmla="*/ 227 w 248"/>
                    <a:gd name="T41" fmla="*/ 2 h 216"/>
                    <a:gd name="T42" fmla="*/ 213 w 248"/>
                    <a:gd name="T43" fmla="*/ 0 h 216"/>
                    <a:gd name="T44" fmla="*/ 70 w 248"/>
                    <a:gd name="T45" fmla="*/ 97 h 216"/>
                    <a:gd name="T46" fmla="*/ 64 w 248"/>
                    <a:gd name="T47" fmla="*/ 97 h 216"/>
                    <a:gd name="T48" fmla="*/ 56 w 248"/>
                    <a:gd name="T49" fmla="*/ 87 h 216"/>
                    <a:gd name="T50" fmla="*/ 56 w 248"/>
                    <a:gd name="T51" fmla="*/ 82 h 216"/>
                    <a:gd name="T52" fmla="*/ 60 w 248"/>
                    <a:gd name="T53" fmla="*/ 72 h 216"/>
                    <a:gd name="T54" fmla="*/ 70 w 248"/>
                    <a:gd name="T55" fmla="*/ 68 h 216"/>
                    <a:gd name="T56" fmla="*/ 75 w 248"/>
                    <a:gd name="T57" fmla="*/ 68 h 216"/>
                    <a:gd name="T58" fmla="*/ 85 w 248"/>
                    <a:gd name="T59" fmla="*/ 76 h 216"/>
                    <a:gd name="T60" fmla="*/ 85 w 248"/>
                    <a:gd name="T61" fmla="*/ 82 h 216"/>
                    <a:gd name="T62" fmla="*/ 81 w 248"/>
                    <a:gd name="T63" fmla="*/ 93 h 216"/>
                    <a:gd name="T64" fmla="*/ 70 w 248"/>
                    <a:gd name="T65" fmla="*/ 97 h 216"/>
                    <a:gd name="T66" fmla="*/ 123 w 248"/>
                    <a:gd name="T67" fmla="*/ 97 h 216"/>
                    <a:gd name="T68" fmla="*/ 117 w 248"/>
                    <a:gd name="T69" fmla="*/ 97 h 216"/>
                    <a:gd name="T70" fmla="*/ 109 w 248"/>
                    <a:gd name="T71" fmla="*/ 87 h 216"/>
                    <a:gd name="T72" fmla="*/ 109 w 248"/>
                    <a:gd name="T73" fmla="*/ 82 h 216"/>
                    <a:gd name="T74" fmla="*/ 113 w 248"/>
                    <a:gd name="T75" fmla="*/ 72 h 216"/>
                    <a:gd name="T76" fmla="*/ 123 w 248"/>
                    <a:gd name="T77" fmla="*/ 68 h 216"/>
                    <a:gd name="T78" fmla="*/ 128 w 248"/>
                    <a:gd name="T79" fmla="*/ 68 h 216"/>
                    <a:gd name="T80" fmla="*/ 138 w 248"/>
                    <a:gd name="T81" fmla="*/ 76 h 216"/>
                    <a:gd name="T82" fmla="*/ 138 w 248"/>
                    <a:gd name="T83" fmla="*/ 82 h 216"/>
                    <a:gd name="T84" fmla="*/ 134 w 248"/>
                    <a:gd name="T85" fmla="*/ 93 h 216"/>
                    <a:gd name="T86" fmla="*/ 123 w 248"/>
                    <a:gd name="T87" fmla="*/ 97 h 216"/>
                    <a:gd name="T88" fmla="*/ 176 w 248"/>
                    <a:gd name="T89" fmla="*/ 97 h 216"/>
                    <a:gd name="T90" fmla="*/ 170 w 248"/>
                    <a:gd name="T91" fmla="*/ 97 h 216"/>
                    <a:gd name="T92" fmla="*/ 162 w 248"/>
                    <a:gd name="T93" fmla="*/ 87 h 216"/>
                    <a:gd name="T94" fmla="*/ 162 w 248"/>
                    <a:gd name="T95" fmla="*/ 82 h 216"/>
                    <a:gd name="T96" fmla="*/ 166 w 248"/>
                    <a:gd name="T97" fmla="*/ 72 h 216"/>
                    <a:gd name="T98" fmla="*/ 176 w 248"/>
                    <a:gd name="T99" fmla="*/ 68 h 216"/>
                    <a:gd name="T100" fmla="*/ 181 w 248"/>
                    <a:gd name="T101" fmla="*/ 68 h 216"/>
                    <a:gd name="T102" fmla="*/ 191 w 248"/>
                    <a:gd name="T103" fmla="*/ 76 h 216"/>
                    <a:gd name="T104" fmla="*/ 191 w 248"/>
                    <a:gd name="T105" fmla="*/ 82 h 216"/>
                    <a:gd name="T106" fmla="*/ 187 w 248"/>
                    <a:gd name="T107" fmla="*/ 93 h 216"/>
                    <a:gd name="T108" fmla="*/ 176 w 248"/>
                    <a:gd name="T109" fmla="*/ 9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216">
                      <a:moveTo>
                        <a:pt x="213" y="0"/>
                      </a:moveTo>
                      <a:lnTo>
                        <a:pt x="34" y="0"/>
                      </a:lnTo>
                      <a:lnTo>
                        <a:pt x="34" y="0"/>
                      </a:lnTo>
                      <a:lnTo>
                        <a:pt x="26" y="0"/>
                      </a:lnTo>
                      <a:lnTo>
                        <a:pt x="20" y="2"/>
                      </a:lnTo>
                      <a:lnTo>
                        <a:pt x="15" y="6"/>
                      </a:lnTo>
                      <a:lnTo>
                        <a:pt x="9" y="10"/>
                      </a:lnTo>
                      <a:lnTo>
                        <a:pt x="5" y="16"/>
                      </a:lnTo>
                      <a:lnTo>
                        <a:pt x="1" y="21"/>
                      </a:lnTo>
                      <a:lnTo>
                        <a:pt x="0" y="27"/>
                      </a:lnTo>
                      <a:lnTo>
                        <a:pt x="0" y="34"/>
                      </a:lnTo>
                      <a:lnTo>
                        <a:pt x="0" y="129"/>
                      </a:lnTo>
                      <a:lnTo>
                        <a:pt x="0" y="129"/>
                      </a:lnTo>
                      <a:lnTo>
                        <a:pt x="0" y="137"/>
                      </a:lnTo>
                      <a:lnTo>
                        <a:pt x="1" y="142"/>
                      </a:lnTo>
                      <a:lnTo>
                        <a:pt x="5" y="148"/>
                      </a:lnTo>
                      <a:lnTo>
                        <a:pt x="9" y="154"/>
                      </a:lnTo>
                      <a:lnTo>
                        <a:pt x="15" y="157"/>
                      </a:lnTo>
                      <a:lnTo>
                        <a:pt x="20" y="161"/>
                      </a:lnTo>
                      <a:lnTo>
                        <a:pt x="26" y="163"/>
                      </a:lnTo>
                      <a:lnTo>
                        <a:pt x="34" y="163"/>
                      </a:lnTo>
                      <a:lnTo>
                        <a:pt x="62" y="163"/>
                      </a:lnTo>
                      <a:lnTo>
                        <a:pt x="26" y="216"/>
                      </a:lnTo>
                      <a:lnTo>
                        <a:pt x="130" y="163"/>
                      </a:lnTo>
                      <a:lnTo>
                        <a:pt x="213" y="163"/>
                      </a:lnTo>
                      <a:lnTo>
                        <a:pt x="213" y="163"/>
                      </a:lnTo>
                      <a:lnTo>
                        <a:pt x="219" y="163"/>
                      </a:lnTo>
                      <a:lnTo>
                        <a:pt x="227" y="161"/>
                      </a:lnTo>
                      <a:lnTo>
                        <a:pt x="232" y="157"/>
                      </a:lnTo>
                      <a:lnTo>
                        <a:pt x="238" y="154"/>
                      </a:lnTo>
                      <a:lnTo>
                        <a:pt x="242" y="148"/>
                      </a:lnTo>
                      <a:lnTo>
                        <a:pt x="246" y="142"/>
                      </a:lnTo>
                      <a:lnTo>
                        <a:pt x="248" y="137"/>
                      </a:lnTo>
                      <a:lnTo>
                        <a:pt x="248" y="129"/>
                      </a:lnTo>
                      <a:lnTo>
                        <a:pt x="248" y="34"/>
                      </a:lnTo>
                      <a:lnTo>
                        <a:pt x="248" y="34"/>
                      </a:lnTo>
                      <a:lnTo>
                        <a:pt x="248" y="27"/>
                      </a:lnTo>
                      <a:lnTo>
                        <a:pt x="246" y="21"/>
                      </a:lnTo>
                      <a:lnTo>
                        <a:pt x="242" y="16"/>
                      </a:lnTo>
                      <a:lnTo>
                        <a:pt x="238" y="10"/>
                      </a:lnTo>
                      <a:lnTo>
                        <a:pt x="232" y="6"/>
                      </a:lnTo>
                      <a:lnTo>
                        <a:pt x="227" y="2"/>
                      </a:lnTo>
                      <a:lnTo>
                        <a:pt x="219" y="0"/>
                      </a:lnTo>
                      <a:lnTo>
                        <a:pt x="213" y="0"/>
                      </a:lnTo>
                      <a:lnTo>
                        <a:pt x="213" y="0"/>
                      </a:lnTo>
                      <a:close/>
                      <a:moveTo>
                        <a:pt x="70" y="97"/>
                      </a:moveTo>
                      <a:lnTo>
                        <a:pt x="70" y="97"/>
                      </a:lnTo>
                      <a:lnTo>
                        <a:pt x="64" y="97"/>
                      </a:lnTo>
                      <a:lnTo>
                        <a:pt x="60" y="93"/>
                      </a:lnTo>
                      <a:lnTo>
                        <a:pt x="56" y="87"/>
                      </a:lnTo>
                      <a:lnTo>
                        <a:pt x="56" y="82"/>
                      </a:lnTo>
                      <a:lnTo>
                        <a:pt x="56" y="82"/>
                      </a:lnTo>
                      <a:lnTo>
                        <a:pt x="56" y="76"/>
                      </a:lnTo>
                      <a:lnTo>
                        <a:pt x="60" y="72"/>
                      </a:lnTo>
                      <a:lnTo>
                        <a:pt x="64" y="68"/>
                      </a:lnTo>
                      <a:lnTo>
                        <a:pt x="70" y="68"/>
                      </a:lnTo>
                      <a:lnTo>
                        <a:pt x="70" y="68"/>
                      </a:lnTo>
                      <a:lnTo>
                        <a:pt x="75" y="68"/>
                      </a:lnTo>
                      <a:lnTo>
                        <a:pt x="81" y="72"/>
                      </a:lnTo>
                      <a:lnTo>
                        <a:pt x="85" y="76"/>
                      </a:lnTo>
                      <a:lnTo>
                        <a:pt x="85" y="82"/>
                      </a:lnTo>
                      <a:lnTo>
                        <a:pt x="85" y="82"/>
                      </a:lnTo>
                      <a:lnTo>
                        <a:pt x="85" y="87"/>
                      </a:lnTo>
                      <a:lnTo>
                        <a:pt x="81" y="93"/>
                      </a:lnTo>
                      <a:lnTo>
                        <a:pt x="75" y="97"/>
                      </a:lnTo>
                      <a:lnTo>
                        <a:pt x="70" y="97"/>
                      </a:lnTo>
                      <a:lnTo>
                        <a:pt x="70" y="97"/>
                      </a:lnTo>
                      <a:close/>
                      <a:moveTo>
                        <a:pt x="123" y="97"/>
                      </a:moveTo>
                      <a:lnTo>
                        <a:pt x="123" y="97"/>
                      </a:lnTo>
                      <a:lnTo>
                        <a:pt x="117" y="97"/>
                      </a:lnTo>
                      <a:lnTo>
                        <a:pt x="113" y="93"/>
                      </a:lnTo>
                      <a:lnTo>
                        <a:pt x="109" y="87"/>
                      </a:lnTo>
                      <a:lnTo>
                        <a:pt x="109" y="82"/>
                      </a:lnTo>
                      <a:lnTo>
                        <a:pt x="109" y="82"/>
                      </a:lnTo>
                      <a:lnTo>
                        <a:pt x="109" y="76"/>
                      </a:lnTo>
                      <a:lnTo>
                        <a:pt x="113" y="72"/>
                      </a:lnTo>
                      <a:lnTo>
                        <a:pt x="117" y="68"/>
                      </a:lnTo>
                      <a:lnTo>
                        <a:pt x="123" y="68"/>
                      </a:lnTo>
                      <a:lnTo>
                        <a:pt x="123" y="68"/>
                      </a:lnTo>
                      <a:lnTo>
                        <a:pt x="128" y="68"/>
                      </a:lnTo>
                      <a:lnTo>
                        <a:pt x="134" y="72"/>
                      </a:lnTo>
                      <a:lnTo>
                        <a:pt x="138" y="76"/>
                      </a:lnTo>
                      <a:lnTo>
                        <a:pt x="138" y="82"/>
                      </a:lnTo>
                      <a:lnTo>
                        <a:pt x="138" y="82"/>
                      </a:lnTo>
                      <a:lnTo>
                        <a:pt x="138" y="87"/>
                      </a:lnTo>
                      <a:lnTo>
                        <a:pt x="134" y="93"/>
                      </a:lnTo>
                      <a:lnTo>
                        <a:pt x="128" y="97"/>
                      </a:lnTo>
                      <a:lnTo>
                        <a:pt x="123" y="97"/>
                      </a:lnTo>
                      <a:lnTo>
                        <a:pt x="123" y="97"/>
                      </a:lnTo>
                      <a:close/>
                      <a:moveTo>
                        <a:pt x="176" y="97"/>
                      </a:moveTo>
                      <a:lnTo>
                        <a:pt x="176" y="97"/>
                      </a:lnTo>
                      <a:lnTo>
                        <a:pt x="170" y="97"/>
                      </a:lnTo>
                      <a:lnTo>
                        <a:pt x="166" y="93"/>
                      </a:lnTo>
                      <a:lnTo>
                        <a:pt x="162" y="87"/>
                      </a:lnTo>
                      <a:lnTo>
                        <a:pt x="162" y="82"/>
                      </a:lnTo>
                      <a:lnTo>
                        <a:pt x="162" y="82"/>
                      </a:lnTo>
                      <a:lnTo>
                        <a:pt x="162" y="76"/>
                      </a:lnTo>
                      <a:lnTo>
                        <a:pt x="166" y="72"/>
                      </a:lnTo>
                      <a:lnTo>
                        <a:pt x="170" y="68"/>
                      </a:lnTo>
                      <a:lnTo>
                        <a:pt x="176" y="68"/>
                      </a:lnTo>
                      <a:lnTo>
                        <a:pt x="176" y="68"/>
                      </a:lnTo>
                      <a:lnTo>
                        <a:pt x="181" y="68"/>
                      </a:lnTo>
                      <a:lnTo>
                        <a:pt x="187" y="72"/>
                      </a:lnTo>
                      <a:lnTo>
                        <a:pt x="191" y="76"/>
                      </a:lnTo>
                      <a:lnTo>
                        <a:pt x="191" y="82"/>
                      </a:lnTo>
                      <a:lnTo>
                        <a:pt x="191" y="82"/>
                      </a:lnTo>
                      <a:lnTo>
                        <a:pt x="191" y="87"/>
                      </a:lnTo>
                      <a:lnTo>
                        <a:pt x="187" y="93"/>
                      </a:lnTo>
                      <a:lnTo>
                        <a:pt x="181" y="97"/>
                      </a:lnTo>
                      <a:lnTo>
                        <a:pt x="176" y="97"/>
                      </a:lnTo>
                      <a:lnTo>
                        <a:pt x="176"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Freeform 228">
                  <a:extLst>
                    <a:ext uri="{FF2B5EF4-FFF2-40B4-BE49-F238E27FC236}">
                      <a16:creationId xmlns:a16="http://schemas.microsoft.com/office/drawing/2014/main" id="{F3B89EC2-01AE-4385-9507-D48DFCB6F853}"/>
                    </a:ext>
                  </a:extLst>
                </p:cNvPr>
                <p:cNvSpPr>
                  <a:spLocks/>
                </p:cNvSpPr>
                <p:nvPr/>
              </p:nvSpPr>
              <p:spPr bwMode="auto">
                <a:xfrm>
                  <a:off x="8396288" y="3641726"/>
                  <a:ext cx="69850" cy="84138"/>
                </a:xfrm>
                <a:custGeom>
                  <a:avLst/>
                  <a:gdLst>
                    <a:gd name="T0" fmla="*/ 23 w 44"/>
                    <a:gd name="T1" fmla="*/ 53 h 53"/>
                    <a:gd name="T2" fmla="*/ 23 w 44"/>
                    <a:gd name="T3" fmla="*/ 53 h 53"/>
                    <a:gd name="T4" fmla="*/ 31 w 44"/>
                    <a:gd name="T5" fmla="*/ 51 h 53"/>
                    <a:gd name="T6" fmla="*/ 38 w 44"/>
                    <a:gd name="T7" fmla="*/ 45 h 53"/>
                    <a:gd name="T8" fmla="*/ 42 w 44"/>
                    <a:gd name="T9" fmla="*/ 38 h 53"/>
                    <a:gd name="T10" fmla="*/ 44 w 44"/>
                    <a:gd name="T11" fmla="*/ 26 h 53"/>
                    <a:gd name="T12" fmla="*/ 44 w 44"/>
                    <a:gd name="T13" fmla="*/ 26 h 53"/>
                    <a:gd name="T14" fmla="*/ 42 w 44"/>
                    <a:gd name="T15" fmla="*/ 17 h 53"/>
                    <a:gd name="T16" fmla="*/ 38 w 44"/>
                    <a:gd name="T17" fmla="*/ 8 h 53"/>
                    <a:gd name="T18" fmla="*/ 31 w 44"/>
                    <a:gd name="T19" fmla="*/ 2 h 53"/>
                    <a:gd name="T20" fmla="*/ 23 w 44"/>
                    <a:gd name="T21" fmla="*/ 0 h 53"/>
                    <a:gd name="T22" fmla="*/ 23 w 44"/>
                    <a:gd name="T23" fmla="*/ 0 h 53"/>
                    <a:gd name="T24" fmla="*/ 14 w 44"/>
                    <a:gd name="T25" fmla="*/ 2 h 53"/>
                    <a:gd name="T26" fmla="*/ 8 w 44"/>
                    <a:gd name="T27" fmla="*/ 8 h 53"/>
                    <a:gd name="T28" fmla="*/ 2 w 44"/>
                    <a:gd name="T29" fmla="*/ 17 h 53"/>
                    <a:gd name="T30" fmla="*/ 0 w 44"/>
                    <a:gd name="T31" fmla="*/ 26 h 53"/>
                    <a:gd name="T32" fmla="*/ 0 w 44"/>
                    <a:gd name="T33" fmla="*/ 26 h 53"/>
                    <a:gd name="T34" fmla="*/ 2 w 44"/>
                    <a:gd name="T35" fmla="*/ 38 h 53"/>
                    <a:gd name="T36" fmla="*/ 8 w 44"/>
                    <a:gd name="T37" fmla="*/ 45 h 53"/>
                    <a:gd name="T38" fmla="*/ 14 w 44"/>
                    <a:gd name="T39" fmla="*/ 51 h 53"/>
                    <a:gd name="T40" fmla="*/ 23 w 44"/>
                    <a:gd name="T41" fmla="*/ 53 h 53"/>
                    <a:gd name="T42" fmla="*/ 23 w 44"/>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53">
                      <a:moveTo>
                        <a:pt x="23" y="53"/>
                      </a:moveTo>
                      <a:lnTo>
                        <a:pt x="23" y="53"/>
                      </a:lnTo>
                      <a:lnTo>
                        <a:pt x="31" y="51"/>
                      </a:lnTo>
                      <a:lnTo>
                        <a:pt x="38" y="45"/>
                      </a:lnTo>
                      <a:lnTo>
                        <a:pt x="42" y="38"/>
                      </a:lnTo>
                      <a:lnTo>
                        <a:pt x="44" y="26"/>
                      </a:lnTo>
                      <a:lnTo>
                        <a:pt x="44" y="26"/>
                      </a:lnTo>
                      <a:lnTo>
                        <a:pt x="42" y="17"/>
                      </a:lnTo>
                      <a:lnTo>
                        <a:pt x="38" y="8"/>
                      </a:lnTo>
                      <a:lnTo>
                        <a:pt x="31" y="2"/>
                      </a:lnTo>
                      <a:lnTo>
                        <a:pt x="23" y="0"/>
                      </a:lnTo>
                      <a:lnTo>
                        <a:pt x="23" y="0"/>
                      </a:lnTo>
                      <a:lnTo>
                        <a:pt x="14" y="2"/>
                      </a:lnTo>
                      <a:lnTo>
                        <a:pt x="8" y="8"/>
                      </a:lnTo>
                      <a:lnTo>
                        <a:pt x="2" y="17"/>
                      </a:lnTo>
                      <a:lnTo>
                        <a:pt x="0" y="26"/>
                      </a:lnTo>
                      <a:lnTo>
                        <a:pt x="0" y="26"/>
                      </a:lnTo>
                      <a:lnTo>
                        <a:pt x="2" y="38"/>
                      </a:lnTo>
                      <a:lnTo>
                        <a:pt x="8" y="45"/>
                      </a:lnTo>
                      <a:lnTo>
                        <a:pt x="14" y="51"/>
                      </a:lnTo>
                      <a:lnTo>
                        <a:pt x="23" y="53"/>
                      </a:lnTo>
                      <a:lnTo>
                        <a:pt x="23"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Freeform 229">
                  <a:extLst>
                    <a:ext uri="{FF2B5EF4-FFF2-40B4-BE49-F238E27FC236}">
                      <a16:creationId xmlns:a16="http://schemas.microsoft.com/office/drawing/2014/main" id="{EA497564-B014-46DA-8779-20300019E32A}"/>
                    </a:ext>
                  </a:extLst>
                </p:cNvPr>
                <p:cNvSpPr>
                  <a:spLocks/>
                </p:cNvSpPr>
                <p:nvPr/>
              </p:nvSpPr>
              <p:spPr bwMode="auto">
                <a:xfrm>
                  <a:off x="8361363" y="3735388"/>
                  <a:ext cx="141288" cy="68263"/>
                </a:xfrm>
                <a:custGeom>
                  <a:avLst/>
                  <a:gdLst>
                    <a:gd name="T0" fmla="*/ 45 w 89"/>
                    <a:gd name="T1" fmla="*/ 43 h 43"/>
                    <a:gd name="T2" fmla="*/ 45 w 89"/>
                    <a:gd name="T3" fmla="*/ 43 h 43"/>
                    <a:gd name="T4" fmla="*/ 56 w 89"/>
                    <a:gd name="T5" fmla="*/ 43 h 43"/>
                    <a:gd name="T6" fmla="*/ 68 w 89"/>
                    <a:gd name="T7" fmla="*/ 41 h 43"/>
                    <a:gd name="T8" fmla="*/ 79 w 89"/>
                    <a:gd name="T9" fmla="*/ 37 h 43"/>
                    <a:gd name="T10" fmla="*/ 89 w 89"/>
                    <a:gd name="T11" fmla="*/ 32 h 43"/>
                    <a:gd name="T12" fmla="*/ 89 w 89"/>
                    <a:gd name="T13" fmla="*/ 13 h 43"/>
                    <a:gd name="T14" fmla="*/ 89 w 89"/>
                    <a:gd name="T15" fmla="*/ 13 h 43"/>
                    <a:gd name="T16" fmla="*/ 87 w 89"/>
                    <a:gd name="T17" fmla="*/ 9 h 43"/>
                    <a:gd name="T18" fmla="*/ 83 w 89"/>
                    <a:gd name="T19" fmla="*/ 5 h 43"/>
                    <a:gd name="T20" fmla="*/ 79 w 89"/>
                    <a:gd name="T21" fmla="*/ 1 h 43"/>
                    <a:gd name="T22" fmla="*/ 75 w 89"/>
                    <a:gd name="T23" fmla="*/ 1 h 43"/>
                    <a:gd name="T24" fmla="*/ 75 w 89"/>
                    <a:gd name="T25" fmla="*/ 1 h 43"/>
                    <a:gd name="T26" fmla="*/ 74 w 89"/>
                    <a:gd name="T27" fmla="*/ 1 h 43"/>
                    <a:gd name="T28" fmla="*/ 74 w 89"/>
                    <a:gd name="T29" fmla="*/ 1 h 43"/>
                    <a:gd name="T30" fmla="*/ 74 w 89"/>
                    <a:gd name="T31" fmla="*/ 1 h 43"/>
                    <a:gd name="T32" fmla="*/ 74 w 89"/>
                    <a:gd name="T33" fmla="*/ 1 h 43"/>
                    <a:gd name="T34" fmla="*/ 43 w 89"/>
                    <a:gd name="T35" fmla="*/ 0 h 43"/>
                    <a:gd name="T36" fmla="*/ 15 w 89"/>
                    <a:gd name="T37" fmla="*/ 1 h 43"/>
                    <a:gd name="T38" fmla="*/ 15 w 89"/>
                    <a:gd name="T39" fmla="*/ 1 h 43"/>
                    <a:gd name="T40" fmla="*/ 15 w 89"/>
                    <a:gd name="T41" fmla="*/ 1 h 43"/>
                    <a:gd name="T42" fmla="*/ 13 w 89"/>
                    <a:gd name="T43" fmla="*/ 1 h 43"/>
                    <a:gd name="T44" fmla="*/ 13 w 89"/>
                    <a:gd name="T45" fmla="*/ 1 h 43"/>
                    <a:gd name="T46" fmla="*/ 9 w 89"/>
                    <a:gd name="T47" fmla="*/ 1 h 43"/>
                    <a:gd name="T48" fmla="*/ 5 w 89"/>
                    <a:gd name="T49" fmla="*/ 5 h 43"/>
                    <a:gd name="T50" fmla="*/ 2 w 89"/>
                    <a:gd name="T51" fmla="*/ 9 h 43"/>
                    <a:gd name="T52" fmla="*/ 2 w 89"/>
                    <a:gd name="T53" fmla="*/ 13 h 43"/>
                    <a:gd name="T54" fmla="*/ 0 w 89"/>
                    <a:gd name="T55" fmla="*/ 32 h 43"/>
                    <a:gd name="T56" fmla="*/ 0 w 89"/>
                    <a:gd name="T57" fmla="*/ 32 h 43"/>
                    <a:gd name="T58" fmla="*/ 9 w 89"/>
                    <a:gd name="T59" fmla="*/ 37 h 43"/>
                    <a:gd name="T60" fmla="*/ 21 w 89"/>
                    <a:gd name="T61" fmla="*/ 41 h 43"/>
                    <a:gd name="T62" fmla="*/ 32 w 89"/>
                    <a:gd name="T63" fmla="*/ 43 h 43"/>
                    <a:gd name="T64" fmla="*/ 45 w 89"/>
                    <a:gd name="T65" fmla="*/ 43 h 43"/>
                    <a:gd name="T66" fmla="*/ 45 w 89"/>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43">
                      <a:moveTo>
                        <a:pt x="45" y="43"/>
                      </a:moveTo>
                      <a:lnTo>
                        <a:pt x="45" y="43"/>
                      </a:lnTo>
                      <a:lnTo>
                        <a:pt x="56" y="43"/>
                      </a:lnTo>
                      <a:lnTo>
                        <a:pt x="68" y="41"/>
                      </a:lnTo>
                      <a:lnTo>
                        <a:pt x="79" y="37"/>
                      </a:lnTo>
                      <a:lnTo>
                        <a:pt x="89" y="32"/>
                      </a:lnTo>
                      <a:lnTo>
                        <a:pt x="89" y="13"/>
                      </a:lnTo>
                      <a:lnTo>
                        <a:pt x="89" y="13"/>
                      </a:lnTo>
                      <a:lnTo>
                        <a:pt x="87" y="9"/>
                      </a:lnTo>
                      <a:lnTo>
                        <a:pt x="83" y="5"/>
                      </a:lnTo>
                      <a:lnTo>
                        <a:pt x="79" y="1"/>
                      </a:lnTo>
                      <a:lnTo>
                        <a:pt x="75" y="1"/>
                      </a:lnTo>
                      <a:lnTo>
                        <a:pt x="75" y="1"/>
                      </a:lnTo>
                      <a:lnTo>
                        <a:pt x="74" y="1"/>
                      </a:lnTo>
                      <a:lnTo>
                        <a:pt x="74" y="1"/>
                      </a:lnTo>
                      <a:lnTo>
                        <a:pt x="74" y="1"/>
                      </a:lnTo>
                      <a:lnTo>
                        <a:pt x="74" y="1"/>
                      </a:lnTo>
                      <a:lnTo>
                        <a:pt x="43" y="0"/>
                      </a:lnTo>
                      <a:lnTo>
                        <a:pt x="15" y="1"/>
                      </a:lnTo>
                      <a:lnTo>
                        <a:pt x="15" y="1"/>
                      </a:lnTo>
                      <a:lnTo>
                        <a:pt x="15" y="1"/>
                      </a:lnTo>
                      <a:lnTo>
                        <a:pt x="13" y="1"/>
                      </a:lnTo>
                      <a:lnTo>
                        <a:pt x="13" y="1"/>
                      </a:lnTo>
                      <a:lnTo>
                        <a:pt x="9" y="1"/>
                      </a:lnTo>
                      <a:lnTo>
                        <a:pt x="5" y="5"/>
                      </a:lnTo>
                      <a:lnTo>
                        <a:pt x="2" y="9"/>
                      </a:lnTo>
                      <a:lnTo>
                        <a:pt x="2" y="13"/>
                      </a:lnTo>
                      <a:lnTo>
                        <a:pt x="0" y="32"/>
                      </a:lnTo>
                      <a:lnTo>
                        <a:pt x="0" y="32"/>
                      </a:lnTo>
                      <a:lnTo>
                        <a:pt x="9" y="37"/>
                      </a:lnTo>
                      <a:lnTo>
                        <a:pt x="21" y="41"/>
                      </a:lnTo>
                      <a:lnTo>
                        <a:pt x="32" y="43"/>
                      </a:lnTo>
                      <a:lnTo>
                        <a:pt x="45" y="43"/>
                      </a:lnTo>
                      <a:lnTo>
                        <a:pt x="45"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9" name="Group 28">
              <a:extLst>
                <a:ext uri="{FF2B5EF4-FFF2-40B4-BE49-F238E27FC236}">
                  <a16:creationId xmlns:a16="http://schemas.microsoft.com/office/drawing/2014/main" id="{BE8A53FD-2819-4E65-B3E6-820FF0B17109}"/>
                </a:ext>
              </a:extLst>
            </p:cNvPr>
            <p:cNvGrpSpPr/>
            <p:nvPr/>
          </p:nvGrpSpPr>
          <p:grpSpPr>
            <a:xfrm>
              <a:off x="5836502" y="1864851"/>
              <a:ext cx="561502" cy="550328"/>
              <a:chOff x="5836502" y="1864851"/>
              <a:chExt cx="561502" cy="550328"/>
            </a:xfrm>
          </p:grpSpPr>
          <p:sp>
            <p:nvSpPr>
              <p:cNvPr id="45" name="Oval 44">
                <a:extLst>
                  <a:ext uri="{FF2B5EF4-FFF2-40B4-BE49-F238E27FC236}">
                    <a16:creationId xmlns:a16="http://schemas.microsoft.com/office/drawing/2014/main" id="{9180062A-EF9E-4D4E-853D-1A2716D1A190}"/>
                  </a:ext>
                </a:extLst>
              </p:cNvPr>
              <p:cNvSpPr/>
              <p:nvPr/>
            </p:nvSpPr>
            <p:spPr>
              <a:xfrm>
                <a:off x="5836502" y="1864851"/>
                <a:ext cx="561502" cy="550328"/>
              </a:xfrm>
              <a:prstGeom prst="ellipse">
                <a:avLst/>
              </a:prstGeom>
              <a:solidFill>
                <a:srgbClr val="FFA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46" name="Group 45">
                <a:extLst>
                  <a:ext uri="{FF2B5EF4-FFF2-40B4-BE49-F238E27FC236}">
                    <a16:creationId xmlns:a16="http://schemas.microsoft.com/office/drawing/2014/main" id="{B02CF0D4-E9BB-4A2C-8E8B-0A9691E47711}"/>
                  </a:ext>
                </a:extLst>
              </p:cNvPr>
              <p:cNvGrpSpPr/>
              <p:nvPr/>
            </p:nvGrpSpPr>
            <p:grpSpPr>
              <a:xfrm>
                <a:off x="5944865" y="2031681"/>
                <a:ext cx="344776" cy="266023"/>
                <a:chOff x="4319588" y="5218113"/>
                <a:chExt cx="514350" cy="457200"/>
              </a:xfrm>
              <a:solidFill>
                <a:schemeClr val="bg1"/>
              </a:solidFill>
            </p:grpSpPr>
            <p:sp>
              <p:nvSpPr>
                <p:cNvPr id="47" name="Freeform 266">
                  <a:extLst>
                    <a:ext uri="{FF2B5EF4-FFF2-40B4-BE49-F238E27FC236}">
                      <a16:creationId xmlns:a16="http://schemas.microsoft.com/office/drawing/2014/main" id="{9B6E13EA-22DD-4FBA-BC85-0B2FC8B1E8D2}"/>
                    </a:ext>
                  </a:extLst>
                </p:cNvPr>
                <p:cNvSpPr>
                  <a:spLocks noEditPoints="1"/>
                </p:cNvSpPr>
                <p:nvPr/>
              </p:nvSpPr>
              <p:spPr bwMode="auto">
                <a:xfrm>
                  <a:off x="4319588" y="5218113"/>
                  <a:ext cx="514350" cy="457200"/>
                </a:xfrm>
                <a:custGeom>
                  <a:avLst/>
                  <a:gdLst>
                    <a:gd name="T0" fmla="*/ 11 w 324"/>
                    <a:gd name="T1" fmla="*/ 0 h 288"/>
                    <a:gd name="T2" fmla="*/ 8 w 324"/>
                    <a:gd name="T3" fmla="*/ 2 h 288"/>
                    <a:gd name="T4" fmla="*/ 2 w 324"/>
                    <a:gd name="T5" fmla="*/ 8 h 288"/>
                    <a:gd name="T6" fmla="*/ 0 w 324"/>
                    <a:gd name="T7" fmla="*/ 279 h 288"/>
                    <a:gd name="T8" fmla="*/ 2 w 324"/>
                    <a:gd name="T9" fmla="*/ 282 h 288"/>
                    <a:gd name="T10" fmla="*/ 8 w 324"/>
                    <a:gd name="T11" fmla="*/ 288 h 288"/>
                    <a:gd name="T12" fmla="*/ 314 w 324"/>
                    <a:gd name="T13" fmla="*/ 288 h 288"/>
                    <a:gd name="T14" fmla="*/ 318 w 324"/>
                    <a:gd name="T15" fmla="*/ 288 h 288"/>
                    <a:gd name="T16" fmla="*/ 324 w 324"/>
                    <a:gd name="T17" fmla="*/ 282 h 288"/>
                    <a:gd name="T18" fmla="*/ 324 w 324"/>
                    <a:gd name="T19" fmla="*/ 12 h 288"/>
                    <a:gd name="T20" fmla="*/ 324 w 324"/>
                    <a:gd name="T21" fmla="*/ 8 h 288"/>
                    <a:gd name="T22" fmla="*/ 318 w 324"/>
                    <a:gd name="T23" fmla="*/ 2 h 288"/>
                    <a:gd name="T24" fmla="*/ 314 w 324"/>
                    <a:gd name="T25" fmla="*/ 0 h 288"/>
                    <a:gd name="T26" fmla="*/ 250 w 324"/>
                    <a:gd name="T27" fmla="*/ 23 h 288"/>
                    <a:gd name="T28" fmla="*/ 259 w 324"/>
                    <a:gd name="T29" fmla="*/ 27 h 288"/>
                    <a:gd name="T30" fmla="*/ 263 w 324"/>
                    <a:gd name="T31" fmla="*/ 36 h 288"/>
                    <a:gd name="T32" fmla="*/ 263 w 324"/>
                    <a:gd name="T33" fmla="*/ 42 h 288"/>
                    <a:gd name="T34" fmla="*/ 256 w 324"/>
                    <a:gd name="T35" fmla="*/ 50 h 288"/>
                    <a:gd name="T36" fmla="*/ 250 w 324"/>
                    <a:gd name="T37" fmla="*/ 50 h 288"/>
                    <a:gd name="T38" fmla="*/ 240 w 324"/>
                    <a:gd name="T39" fmla="*/ 46 h 288"/>
                    <a:gd name="T40" fmla="*/ 237 w 324"/>
                    <a:gd name="T41" fmla="*/ 36 h 288"/>
                    <a:gd name="T42" fmla="*/ 237 w 324"/>
                    <a:gd name="T43" fmla="*/ 31 h 288"/>
                    <a:gd name="T44" fmla="*/ 244 w 324"/>
                    <a:gd name="T45" fmla="*/ 25 h 288"/>
                    <a:gd name="T46" fmla="*/ 250 w 324"/>
                    <a:gd name="T47" fmla="*/ 23 h 288"/>
                    <a:gd name="T48" fmla="*/ 210 w 324"/>
                    <a:gd name="T49" fmla="*/ 23 h 288"/>
                    <a:gd name="T50" fmla="*/ 220 w 324"/>
                    <a:gd name="T51" fmla="*/ 27 h 288"/>
                    <a:gd name="T52" fmla="*/ 223 w 324"/>
                    <a:gd name="T53" fmla="*/ 36 h 288"/>
                    <a:gd name="T54" fmla="*/ 221 w 324"/>
                    <a:gd name="T55" fmla="*/ 42 h 288"/>
                    <a:gd name="T56" fmla="*/ 214 w 324"/>
                    <a:gd name="T57" fmla="*/ 50 h 288"/>
                    <a:gd name="T58" fmla="*/ 210 w 324"/>
                    <a:gd name="T59" fmla="*/ 50 h 288"/>
                    <a:gd name="T60" fmla="*/ 199 w 324"/>
                    <a:gd name="T61" fmla="*/ 46 h 288"/>
                    <a:gd name="T62" fmla="*/ 195 w 324"/>
                    <a:gd name="T63" fmla="*/ 36 h 288"/>
                    <a:gd name="T64" fmla="*/ 197 w 324"/>
                    <a:gd name="T65" fmla="*/ 31 h 288"/>
                    <a:gd name="T66" fmla="*/ 204 w 324"/>
                    <a:gd name="T67" fmla="*/ 25 h 288"/>
                    <a:gd name="T68" fmla="*/ 210 w 324"/>
                    <a:gd name="T69" fmla="*/ 23 h 288"/>
                    <a:gd name="T70" fmla="*/ 21 w 324"/>
                    <a:gd name="T71" fmla="*/ 267 h 288"/>
                    <a:gd name="T72" fmla="*/ 303 w 324"/>
                    <a:gd name="T73" fmla="*/ 72 h 288"/>
                    <a:gd name="T74" fmla="*/ 290 w 324"/>
                    <a:gd name="T75" fmla="*/ 50 h 288"/>
                    <a:gd name="T76" fmla="*/ 284 w 324"/>
                    <a:gd name="T77" fmla="*/ 50 h 288"/>
                    <a:gd name="T78" fmla="*/ 276 w 324"/>
                    <a:gd name="T79" fmla="*/ 42 h 288"/>
                    <a:gd name="T80" fmla="*/ 276 w 324"/>
                    <a:gd name="T81" fmla="*/ 36 h 288"/>
                    <a:gd name="T82" fmla="*/ 280 w 324"/>
                    <a:gd name="T83" fmla="*/ 27 h 288"/>
                    <a:gd name="T84" fmla="*/ 290 w 324"/>
                    <a:gd name="T85" fmla="*/ 23 h 288"/>
                    <a:gd name="T86" fmla="*/ 295 w 324"/>
                    <a:gd name="T87" fmla="*/ 25 h 288"/>
                    <a:gd name="T88" fmla="*/ 303 w 324"/>
                    <a:gd name="T89" fmla="*/ 31 h 288"/>
                    <a:gd name="T90" fmla="*/ 303 w 324"/>
                    <a:gd name="T91" fmla="*/ 36 h 288"/>
                    <a:gd name="T92" fmla="*/ 299 w 324"/>
                    <a:gd name="T93" fmla="*/ 46 h 288"/>
                    <a:gd name="T94" fmla="*/ 290 w 324"/>
                    <a:gd name="T95"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288">
                      <a:moveTo>
                        <a:pt x="314" y="0"/>
                      </a:moveTo>
                      <a:lnTo>
                        <a:pt x="11" y="0"/>
                      </a:lnTo>
                      <a:lnTo>
                        <a:pt x="11" y="0"/>
                      </a:lnTo>
                      <a:lnTo>
                        <a:pt x="8" y="2"/>
                      </a:lnTo>
                      <a:lnTo>
                        <a:pt x="4" y="4"/>
                      </a:lnTo>
                      <a:lnTo>
                        <a:pt x="2" y="8"/>
                      </a:lnTo>
                      <a:lnTo>
                        <a:pt x="0" y="12"/>
                      </a:lnTo>
                      <a:lnTo>
                        <a:pt x="0" y="279"/>
                      </a:lnTo>
                      <a:lnTo>
                        <a:pt x="0" y="279"/>
                      </a:lnTo>
                      <a:lnTo>
                        <a:pt x="2" y="282"/>
                      </a:lnTo>
                      <a:lnTo>
                        <a:pt x="4" y="286"/>
                      </a:lnTo>
                      <a:lnTo>
                        <a:pt x="8" y="288"/>
                      </a:lnTo>
                      <a:lnTo>
                        <a:pt x="11" y="288"/>
                      </a:lnTo>
                      <a:lnTo>
                        <a:pt x="314" y="288"/>
                      </a:lnTo>
                      <a:lnTo>
                        <a:pt x="314" y="288"/>
                      </a:lnTo>
                      <a:lnTo>
                        <a:pt x="318" y="288"/>
                      </a:lnTo>
                      <a:lnTo>
                        <a:pt x="322" y="286"/>
                      </a:lnTo>
                      <a:lnTo>
                        <a:pt x="324" y="282"/>
                      </a:lnTo>
                      <a:lnTo>
                        <a:pt x="324" y="279"/>
                      </a:lnTo>
                      <a:lnTo>
                        <a:pt x="324" y="12"/>
                      </a:lnTo>
                      <a:lnTo>
                        <a:pt x="324" y="12"/>
                      </a:lnTo>
                      <a:lnTo>
                        <a:pt x="324" y="8"/>
                      </a:lnTo>
                      <a:lnTo>
                        <a:pt x="322" y="4"/>
                      </a:lnTo>
                      <a:lnTo>
                        <a:pt x="318" y="2"/>
                      </a:lnTo>
                      <a:lnTo>
                        <a:pt x="314" y="0"/>
                      </a:lnTo>
                      <a:lnTo>
                        <a:pt x="314" y="0"/>
                      </a:lnTo>
                      <a:close/>
                      <a:moveTo>
                        <a:pt x="250" y="23"/>
                      </a:moveTo>
                      <a:lnTo>
                        <a:pt x="250" y="23"/>
                      </a:lnTo>
                      <a:lnTo>
                        <a:pt x="256" y="25"/>
                      </a:lnTo>
                      <a:lnTo>
                        <a:pt x="259" y="27"/>
                      </a:lnTo>
                      <a:lnTo>
                        <a:pt x="263" y="31"/>
                      </a:lnTo>
                      <a:lnTo>
                        <a:pt x="263" y="36"/>
                      </a:lnTo>
                      <a:lnTo>
                        <a:pt x="263" y="36"/>
                      </a:lnTo>
                      <a:lnTo>
                        <a:pt x="263" y="42"/>
                      </a:lnTo>
                      <a:lnTo>
                        <a:pt x="259" y="46"/>
                      </a:lnTo>
                      <a:lnTo>
                        <a:pt x="256" y="50"/>
                      </a:lnTo>
                      <a:lnTo>
                        <a:pt x="250" y="50"/>
                      </a:lnTo>
                      <a:lnTo>
                        <a:pt x="250" y="50"/>
                      </a:lnTo>
                      <a:lnTo>
                        <a:pt x="244" y="50"/>
                      </a:lnTo>
                      <a:lnTo>
                        <a:pt x="240" y="46"/>
                      </a:lnTo>
                      <a:lnTo>
                        <a:pt x="237" y="42"/>
                      </a:lnTo>
                      <a:lnTo>
                        <a:pt x="237" y="36"/>
                      </a:lnTo>
                      <a:lnTo>
                        <a:pt x="237" y="36"/>
                      </a:lnTo>
                      <a:lnTo>
                        <a:pt x="237" y="31"/>
                      </a:lnTo>
                      <a:lnTo>
                        <a:pt x="240" y="27"/>
                      </a:lnTo>
                      <a:lnTo>
                        <a:pt x="244" y="25"/>
                      </a:lnTo>
                      <a:lnTo>
                        <a:pt x="250" y="23"/>
                      </a:lnTo>
                      <a:lnTo>
                        <a:pt x="250" y="23"/>
                      </a:lnTo>
                      <a:close/>
                      <a:moveTo>
                        <a:pt x="210" y="23"/>
                      </a:moveTo>
                      <a:lnTo>
                        <a:pt x="210" y="23"/>
                      </a:lnTo>
                      <a:lnTo>
                        <a:pt x="214" y="25"/>
                      </a:lnTo>
                      <a:lnTo>
                        <a:pt x="220" y="27"/>
                      </a:lnTo>
                      <a:lnTo>
                        <a:pt x="221" y="31"/>
                      </a:lnTo>
                      <a:lnTo>
                        <a:pt x="223" y="36"/>
                      </a:lnTo>
                      <a:lnTo>
                        <a:pt x="223" y="36"/>
                      </a:lnTo>
                      <a:lnTo>
                        <a:pt x="221" y="42"/>
                      </a:lnTo>
                      <a:lnTo>
                        <a:pt x="220" y="46"/>
                      </a:lnTo>
                      <a:lnTo>
                        <a:pt x="214" y="50"/>
                      </a:lnTo>
                      <a:lnTo>
                        <a:pt x="210" y="50"/>
                      </a:lnTo>
                      <a:lnTo>
                        <a:pt x="210" y="50"/>
                      </a:lnTo>
                      <a:lnTo>
                        <a:pt x="204" y="50"/>
                      </a:lnTo>
                      <a:lnTo>
                        <a:pt x="199" y="46"/>
                      </a:lnTo>
                      <a:lnTo>
                        <a:pt x="197" y="42"/>
                      </a:lnTo>
                      <a:lnTo>
                        <a:pt x="195" y="36"/>
                      </a:lnTo>
                      <a:lnTo>
                        <a:pt x="195" y="36"/>
                      </a:lnTo>
                      <a:lnTo>
                        <a:pt x="197" y="31"/>
                      </a:lnTo>
                      <a:lnTo>
                        <a:pt x="199" y="27"/>
                      </a:lnTo>
                      <a:lnTo>
                        <a:pt x="204" y="25"/>
                      </a:lnTo>
                      <a:lnTo>
                        <a:pt x="210" y="23"/>
                      </a:lnTo>
                      <a:lnTo>
                        <a:pt x="210" y="23"/>
                      </a:lnTo>
                      <a:close/>
                      <a:moveTo>
                        <a:pt x="303" y="267"/>
                      </a:moveTo>
                      <a:lnTo>
                        <a:pt x="21" y="267"/>
                      </a:lnTo>
                      <a:lnTo>
                        <a:pt x="21" y="72"/>
                      </a:lnTo>
                      <a:lnTo>
                        <a:pt x="303" y="72"/>
                      </a:lnTo>
                      <a:lnTo>
                        <a:pt x="303" y="267"/>
                      </a:lnTo>
                      <a:close/>
                      <a:moveTo>
                        <a:pt x="290" y="50"/>
                      </a:moveTo>
                      <a:lnTo>
                        <a:pt x="290" y="50"/>
                      </a:lnTo>
                      <a:lnTo>
                        <a:pt x="284" y="50"/>
                      </a:lnTo>
                      <a:lnTo>
                        <a:pt x="280" y="46"/>
                      </a:lnTo>
                      <a:lnTo>
                        <a:pt x="276" y="42"/>
                      </a:lnTo>
                      <a:lnTo>
                        <a:pt x="276" y="36"/>
                      </a:lnTo>
                      <a:lnTo>
                        <a:pt x="276" y="36"/>
                      </a:lnTo>
                      <a:lnTo>
                        <a:pt x="276" y="31"/>
                      </a:lnTo>
                      <a:lnTo>
                        <a:pt x="280" y="27"/>
                      </a:lnTo>
                      <a:lnTo>
                        <a:pt x="284" y="25"/>
                      </a:lnTo>
                      <a:lnTo>
                        <a:pt x="290" y="23"/>
                      </a:lnTo>
                      <a:lnTo>
                        <a:pt x="290" y="23"/>
                      </a:lnTo>
                      <a:lnTo>
                        <a:pt x="295" y="25"/>
                      </a:lnTo>
                      <a:lnTo>
                        <a:pt x="299" y="27"/>
                      </a:lnTo>
                      <a:lnTo>
                        <a:pt x="303" y="31"/>
                      </a:lnTo>
                      <a:lnTo>
                        <a:pt x="303" y="36"/>
                      </a:lnTo>
                      <a:lnTo>
                        <a:pt x="303" y="36"/>
                      </a:lnTo>
                      <a:lnTo>
                        <a:pt x="303" y="42"/>
                      </a:lnTo>
                      <a:lnTo>
                        <a:pt x="299" y="46"/>
                      </a:lnTo>
                      <a:lnTo>
                        <a:pt x="295" y="50"/>
                      </a:lnTo>
                      <a:lnTo>
                        <a:pt x="290" y="50"/>
                      </a:lnTo>
                      <a:lnTo>
                        <a:pt x="29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Freeform 267">
                  <a:extLst>
                    <a:ext uri="{FF2B5EF4-FFF2-40B4-BE49-F238E27FC236}">
                      <a16:creationId xmlns:a16="http://schemas.microsoft.com/office/drawing/2014/main" id="{70DF8A27-4402-472B-8EA8-462A213C03AA}"/>
                    </a:ext>
                  </a:extLst>
                </p:cNvPr>
                <p:cNvSpPr>
                  <a:spLocks/>
                </p:cNvSpPr>
                <p:nvPr/>
              </p:nvSpPr>
              <p:spPr bwMode="auto">
                <a:xfrm>
                  <a:off x="4457701" y="5392738"/>
                  <a:ext cx="234950" cy="201613"/>
                </a:xfrm>
                <a:custGeom>
                  <a:avLst/>
                  <a:gdLst>
                    <a:gd name="T0" fmla="*/ 108 w 148"/>
                    <a:gd name="T1" fmla="*/ 0 h 127"/>
                    <a:gd name="T2" fmla="*/ 108 w 148"/>
                    <a:gd name="T3" fmla="*/ 0 h 127"/>
                    <a:gd name="T4" fmla="*/ 108 w 148"/>
                    <a:gd name="T5" fmla="*/ 0 h 127"/>
                    <a:gd name="T6" fmla="*/ 108 w 148"/>
                    <a:gd name="T7" fmla="*/ 0 h 127"/>
                    <a:gd name="T8" fmla="*/ 97 w 148"/>
                    <a:gd name="T9" fmla="*/ 2 h 127"/>
                    <a:gd name="T10" fmla="*/ 87 w 148"/>
                    <a:gd name="T11" fmla="*/ 6 h 127"/>
                    <a:gd name="T12" fmla="*/ 80 w 148"/>
                    <a:gd name="T13" fmla="*/ 11 h 127"/>
                    <a:gd name="T14" fmla="*/ 74 w 148"/>
                    <a:gd name="T15" fmla="*/ 21 h 127"/>
                    <a:gd name="T16" fmla="*/ 74 w 148"/>
                    <a:gd name="T17" fmla="*/ 21 h 127"/>
                    <a:gd name="T18" fmla="*/ 68 w 148"/>
                    <a:gd name="T19" fmla="*/ 11 h 127"/>
                    <a:gd name="T20" fmla="*/ 59 w 148"/>
                    <a:gd name="T21" fmla="*/ 6 h 127"/>
                    <a:gd name="T22" fmla="*/ 49 w 148"/>
                    <a:gd name="T23" fmla="*/ 2 h 127"/>
                    <a:gd name="T24" fmla="*/ 40 w 148"/>
                    <a:gd name="T25" fmla="*/ 0 h 127"/>
                    <a:gd name="T26" fmla="*/ 40 w 148"/>
                    <a:gd name="T27" fmla="*/ 0 h 127"/>
                    <a:gd name="T28" fmla="*/ 40 w 148"/>
                    <a:gd name="T29" fmla="*/ 0 h 127"/>
                    <a:gd name="T30" fmla="*/ 40 w 148"/>
                    <a:gd name="T31" fmla="*/ 0 h 127"/>
                    <a:gd name="T32" fmla="*/ 30 w 148"/>
                    <a:gd name="T33" fmla="*/ 2 h 127"/>
                    <a:gd name="T34" fmla="*/ 25 w 148"/>
                    <a:gd name="T35" fmla="*/ 4 h 127"/>
                    <a:gd name="T36" fmla="*/ 17 w 148"/>
                    <a:gd name="T37" fmla="*/ 8 h 127"/>
                    <a:gd name="T38" fmla="*/ 11 w 148"/>
                    <a:gd name="T39" fmla="*/ 13 h 127"/>
                    <a:gd name="T40" fmla="*/ 6 w 148"/>
                    <a:gd name="T41" fmla="*/ 21 h 127"/>
                    <a:gd name="T42" fmla="*/ 2 w 148"/>
                    <a:gd name="T43" fmla="*/ 27 h 127"/>
                    <a:gd name="T44" fmla="*/ 0 w 148"/>
                    <a:gd name="T45" fmla="*/ 36 h 127"/>
                    <a:gd name="T46" fmla="*/ 0 w 148"/>
                    <a:gd name="T47" fmla="*/ 44 h 127"/>
                    <a:gd name="T48" fmla="*/ 0 w 148"/>
                    <a:gd name="T49" fmla="*/ 44 h 127"/>
                    <a:gd name="T50" fmla="*/ 2 w 148"/>
                    <a:gd name="T51" fmla="*/ 57 h 127"/>
                    <a:gd name="T52" fmla="*/ 2 w 148"/>
                    <a:gd name="T53" fmla="*/ 57 h 127"/>
                    <a:gd name="T54" fmla="*/ 4 w 148"/>
                    <a:gd name="T55" fmla="*/ 63 h 127"/>
                    <a:gd name="T56" fmla="*/ 8 w 148"/>
                    <a:gd name="T57" fmla="*/ 68 h 127"/>
                    <a:gd name="T58" fmla="*/ 19 w 148"/>
                    <a:gd name="T59" fmla="*/ 81 h 127"/>
                    <a:gd name="T60" fmla="*/ 32 w 148"/>
                    <a:gd name="T61" fmla="*/ 95 h 127"/>
                    <a:gd name="T62" fmla="*/ 47 w 148"/>
                    <a:gd name="T63" fmla="*/ 108 h 127"/>
                    <a:gd name="T64" fmla="*/ 47 w 148"/>
                    <a:gd name="T65" fmla="*/ 108 h 127"/>
                    <a:gd name="T66" fmla="*/ 76 w 148"/>
                    <a:gd name="T67" fmla="*/ 127 h 127"/>
                    <a:gd name="T68" fmla="*/ 76 w 148"/>
                    <a:gd name="T69" fmla="*/ 127 h 127"/>
                    <a:gd name="T70" fmla="*/ 102 w 148"/>
                    <a:gd name="T71" fmla="*/ 106 h 127"/>
                    <a:gd name="T72" fmla="*/ 102 w 148"/>
                    <a:gd name="T73" fmla="*/ 106 h 127"/>
                    <a:gd name="T74" fmla="*/ 117 w 148"/>
                    <a:gd name="T75" fmla="*/ 93 h 127"/>
                    <a:gd name="T76" fmla="*/ 131 w 148"/>
                    <a:gd name="T77" fmla="*/ 80 h 127"/>
                    <a:gd name="T78" fmla="*/ 140 w 148"/>
                    <a:gd name="T79" fmla="*/ 66 h 127"/>
                    <a:gd name="T80" fmla="*/ 144 w 148"/>
                    <a:gd name="T81" fmla="*/ 61 h 127"/>
                    <a:gd name="T82" fmla="*/ 146 w 148"/>
                    <a:gd name="T83" fmla="*/ 55 h 127"/>
                    <a:gd name="T84" fmla="*/ 146 w 148"/>
                    <a:gd name="T85" fmla="*/ 55 h 127"/>
                    <a:gd name="T86" fmla="*/ 148 w 148"/>
                    <a:gd name="T87" fmla="*/ 42 h 127"/>
                    <a:gd name="T88" fmla="*/ 148 w 148"/>
                    <a:gd name="T89" fmla="*/ 42 h 127"/>
                    <a:gd name="T90" fmla="*/ 148 w 148"/>
                    <a:gd name="T91" fmla="*/ 34 h 127"/>
                    <a:gd name="T92" fmla="*/ 144 w 148"/>
                    <a:gd name="T93" fmla="*/ 27 h 127"/>
                    <a:gd name="T94" fmla="*/ 140 w 148"/>
                    <a:gd name="T95" fmla="*/ 19 h 127"/>
                    <a:gd name="T96" fmla="*/ 136 w 148"/>
                    <a:gd name="T97" fmla="*/ 11 h 127"/>
                    <a:gd name="T98" fmla="*/ 131 w 148"/>
                    <a:gd name="T99" fmla="*/ 8 h 127"/>
                    <a:gd name="T100" fmla="*/ 123 w 148"/>
                    <a:gd name="T101" fmla="*/ 4 h 127"/>
                    <a:gd name="T102" fmla="*/ 116 w 148"/>
                    <a:gd name="T103" fmla="*/ 0 h 127"/>
                    <a:gd name="T104" fmla="*/ 108 w 148"/>
                    <a:gd name="T105" fmla="*/ 0 h 127"/>
                    <a:gd name="T106" fmla="*/ 108 w 148"/>
                    <a:gd name="T10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27">
                      <a:moveTo>
                        <a:pt x="108" y="0"/>
                      </a:moveTo>
                      <a:lnTo>
                        <a:pt x="108" y="0"/>
                      </a:lnTo>
                      <a:lnTo>
                        <a:pt x="108" y="0"/>
                      </a:lnTo>
                      <a:lnTo>
                        <a:pt x="108" y="0"/>
                      </a:lnTo>
                      <a:lnTo>
                        <a:pt x="97" y="2"/>
                      </a:lnTo>
                      <a:lnTo>
                        <a:pt x="87" y="6"/>
                      </a:lnTo>
                      <a:lnTo>
                        <a:pt x="80" y="11"/>
                      </a:lnTo>
                      <a:lnTo>
                        <a:pt x="74" y="21"/>
                      </a:lnTo>
                      <a:lnTo>
                        <a:pt x="74" y="21"/>
                      </a:lnTo>
                      <a:lnTo>
                        <a:pt x="68" y="11"/>
                      </a:lnTo>
                      <a:lnTo>
                        <a:pt x="59" y="6"/>
                      </a:lnTo>
                      <a:lnTo>
                        <a:pt x="49" y="2"/>
                      </a:lnTo>
                      <a:lnTo>
                        <a:pt x="40" y="0"/>
                      </a:lnTo>
                      <a:lnTo>
                        <a:pt x="40" y="0"/>
                      </a:lnTo>
                      <a:lnTo>
                        <a:pt x="40" y="0"/>
                      </a:lnTo>
                      <a:lnTo>
                        <a:pt x="40" y="0"/>
                      </a:lnTo>
                      <a:lnTo>
                        <a:pt x="30" y="2"/>
                      </a:lnTo>
                      <a:lnTo>
                        <a:pt x="25" y="4"/>
                      </a:lnTo>
                      <a:lnTo>
                        <a:pt x="17" y="8"/>
                      </a:lnTo>
                      <a:lnTo>
                        <a:pt x="11" y="13"/>
                      </a:lnTo>
                      <a:lnTo>
                        <a:pt x="6" y="21"/>
                      </a:lnTo>
                      <a:lnTo>
                        <a:pt x="2" y="27"/>
                      </a:lnTo>
                      <a:lnTo>
                        <a:pt x="0" y="36"/>
                      </a:lnTo>
                      <a:lnTo>
                        <a:pt x="0" y="44"/>
                      </a:lnTo>
                      <a:lnTo>
                        <a:pt x="0" y="44"/>
                      </a:lnTo>
                      <a:lnTo>
                        <a:pt x="2" y="57"/>
                      </a:lnTo>
                      <a:lnTo>
                        <a:pt x="2" y="57"/>
                      </a:lnTo>
                      <a:lnTo>
                        <a:pt x="4" y="63"/>
                      </a:lnTo>
                      <a:lnTo>
                        <a:pt x="8" y="68"/>
                      </a:lnTo>
                      <a:lnTo>
                        <a:pt x="19" y="81"/>
                      </a:lnTo>
                      <a:lnTo>
                        <a:pt x="32" y="95"/>
                      </a:lnTo>
                      <a:lnTo>
                        <a:pt x="47" y="108"/>
                      </a:lnTo>
                      <a:lnTo>
                        <a:pt x="47" y="108"/>
                      </a:lnTo>
                      <a:lnTo>
                        <a:pt x="76" y="127"/>
                      </a:lnTo>
                      <a:lnTo>
                        <a:pt x="76" y="127"/>
                      </a:lnTo>
                      <a:lnTo>
                        <a:pt x="102" y="106"/>
                      </a:lnTo>
                      <a:lnTo>
                        <a:pt x="102" y="106"/>
                      </a:lnTo>
                      <a:lnTo>
                        <a:pt x="117" y="93"/>
                      </a:lnTo>
                      <a:lnTo>
                        <a:pt x="131" y="80"/>
                      </a:lnTo>
                      <a:lnTo>
                        <a:pt x="140" y="66"/>
                      </a:lnTo>
                      <a:lnTo>
                        <a:pt x="144" y="61"/>
                      </a:lnTo>
                      <a:lnTo>
                        <a:pt x="146" y="55"/>
                      </a:lnTo>
                      <a:lnTo>
                        <a:pt x="146" y="55"/>
                      </a:lnTo>
                      <a:lnTo>
                        <a:pt x="148" y="42"/>
                      </a:lnTo>
                      <a:lnTo>
                        <a:pt x="148" y="42"/>
                      </a:lnTo>
                      <a:lnTo>
                        <a:pt x="148" y="34"/>
                      </a:lnTo>
                      <a:lnTo>
                        <a:pt x="144" y="27"/>
                      </a:lnTo>
                      <a:lnTo>
                        <a:pt x="140" y="19"/>
                      </a:lnTo>
                      <a:lnTo>
                        <a:pt x="136" y="11"/>
                      </a:lnTo>
                      <a:lnTo>
                        <a:pt x="131" y="8"/>
                      </a:lnTo>
                      <a:lnTo>
                        <a:pt x="123" y="4"/>
                      </a:lnTo>
                      <a:lnTo>
                        <a:pt x="116" y="0"/>
                      </a:lnTo>
                      <a:lnTo>
                        <a:pt x="108" y="0"/>
                      </a:lnTo>
                      <a:lnTo>
                        <a:pt x="1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30" name="Group 29">
              <a:extLst>
                <a:ext uri="{FF2B5EF4-FFF2-40B4-BE49-F238E27FC236}">
                  <a16:creationId xmlns:a16="http://schemas.microsoft.com/office/drawing/2014/main" id="{226E355A-C389-42F3-BDE5-F06EC4A9DBE2}"/>
                </a:ext>
              </a:extLst>
            </p:cNvPr>
            <p:cNvGrpSpPr/>
            <p:nvPr/>
          </p:nvGrpSpPr>
          <p:grpSpPr>
            <a:xfrm>
              <a:off x="7375265" y="2439882"/>
              <a:ext cx="561502" cy="550328"/>
              <a:chOff x="7375265" y="2439882"/>
              <a:chExt cx="561502" cy="550328"/>
            </a:xfrm>
          </p:grpSpPr>
          <p:sp>
            <p:nvSpPr>
              <p:cNvPr id="41" name="Oval 40">
                <a:extLst>
                  <a:ext uri="{FF2B5EF4-FFF2-40B4-BE49-F238E27FC236}">
                    <a16:creationId xmlns:a16="http://schemas.microsoft.com/office/drawing/2014/main" id="{8CA22B98-1337-418C-8444-6F8696801C35}"/>
                  </a:ext>
                </a:extLst>
              </p:cNvPr>
              <p:cNvSpPr/>
              <p:nvPr/>
            </p:nvSpPr>
            <p:spPr>
              <a:xfrm>
                <a:off x="7375265" y="2439882"/>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42" name="Group 41">
                <a:extLst>
                  <a:ext uri="{FF2B5EF4-FFF2-40B4-BE49-F238E27FC236}">
                    <a16:creationId xmlns:a16="http://schemas.microsoft.com/office/drawing/2014/main" id="{44D0DEDD-82DC-463D-9E16-A84821C853BA}"/>
                  </a:ext>
                </a:extLst>
              </p:cNvPr>
              <p:cNvGrpSpPr/>
              <p:nvPr/>
            </p:nvGrpSpPr>
            <p:grpSpPr>
              <a:xfrm>
                <a:off x="7497728" y="2561548"/>
                <a:ext cx="357620" cy="314324"/>
                <a:chOff x="8213725" y="5172076"/>
                <a:chExt cx="573088" cy="517525"/>
              </a:xfrm>
              <a:solidFill>
                <a:schemeClr val="bg1"/>
              </a:solidFill>
            </p:grpSpPr>
            <p:sp>
              <p:nvSpPr>
                <p:cNvPr id="43" name="Freeform 338">
                  <a:extLst>
                    <a:ext uri="{FF2B5EF4-FFF2-40B4-BE49-F238E27FC236}">
                      <a16:creationId xmlns:a16="http://schemas.microsoft.com/office/drawing/2014/main" id="{3AB7DA02-D225-40C9-A6D2-ECE42CB0EAD3}"/>
                    </a:ext>
                  </a:extLst>
                </p:cNvPr>
                <p:cNvSpPr>
                  <a:spLocks/>
                </p:cNvSpPr>
                <p:nvPr/>
              </p:nvSpPr>
              <p:spPr bwMode="auto">
                <a:xfrm>
                  <a:off x="8315325" y="5273676"/>
                  <a:ext cx="319088" cy="315913"/>
                </a:xfrm>
                <a:custGeom>
                  <a:avLst/>
                  <a:gdLst>
                    <a:gd name="T0" fmla="*/ 157 w 201"/>
                    <a:gd name="T1" fmla="*/ 74 h 199"/>
                    <a:gd name="T2" fmla="*/ 163 w 201"/>
                    <a:gd name="T3" fmla="*/ 99 h 199"/>
                    <a:gd name="T4" fmla="*/ 161 w 201"/>
                    <a:gd name="T5" fmla="*/ 113 h 199"/>
                    <a:gd name="T6" fmla="*/ 151 w 201"/>
                    <a:gd name="T7" fmla="*/ 134 h 199"/>
                    <a:gd name="T8" fmla="*/ 134 w 201"/>
                    <a:gd name="T9" fmla="*/ 151 h 199"/>
                    <a:gd name="T10" fmla="*/ 113 w 201"/>
                    <a:gd name="T11" fmla="*/ 161 h 199"/>
                    <a:gd name="T12" fmla="*/ 99 w 201"/>
                    <a:gd name="T13" fmla="*/ 163 h 199"/>
                    <a:gd name="T14" fmla="*/ 75 w 201"/>
                    <a:gd name="T15" fmla="*/ 157 h 199"/>
                    <a:gd name="T16" fmla="*/ 55 w 201"/>
                    <a:gd name="T17" fmla="*/ 143 h 199"/>
                    <a:gd name="T18" fmla="*/ 42 w 201"/>
                    <a:gd name="T19" fmla="*/ 124 h 199"/>
                    <a:gd name="T20" fmla="*/ 38 w 201"/>
                    <a:gd name="T21" fmla="*/ 99 h 199"/>
                    <a:gd name="T22" fmla="*/ 38 w 201"/>
                    <a:gd name="T23" fmla="*/ 86 h 199"/>
                    <a:gd name="T24" fmla="*/ 48 w 201"/>
                    <a:gd name="T25" fmla="*/ 65 h 199"/>
                    <a:gd name="T26" fmla="*/ 65 w 201"/>
                    <a:gd name="T27" fmla="*/ 48 h 199"/>
                    <a:gd name="T28" fmla="*/ 88 w 201"/>
                    <a:gd name="T29" fmla="*/ 38 h 199"/>
                    <a:gd name="T30" fmla="*/ 99 w 201"/>
                    <a:gd name="T31" fmla="*/ 36 h 199"/>
                    <a:gd name="T32" fmla="*/ 124 w 201"/>
                    <a:gd name="T33" fmla="*/ 42 h 199"/>
                    <a:gd name="T34" fmla="*/ 144 w 201"/>
                    <a:gd name="T35" fmla="*/ 55 h 199"/>
                    <a:gd name="T36" fmla="*/ 176 w 201"/>
                    <a:gd name="T37" fmla="*/ 34 h 199"/>
                    <a:gd name="T38" fmla="*/ 142 w 201"/>
                    <a:gd name="T39" fmla="*/ 9 h 199"/>
                    <a:gd name="T40" fmla="*/ 122 w 201"/>
                    <a:gd name="T41" fmla="*/ 2 h 199"/>
                    <a:gd name="T42" fmla="*/ 99 w 201"/>
                    <a:gd name="T43" fmla="*/ 0 h 199"/>
                    <a:gd name="T44" fmla="*/ 80 w 201"/>
                    <a:gd name="T45" fmla="*/ 2 h 199"/>
                    <a:gd name="T46" fmla="*/ 44 w 201"/>
                    <a:gd name="T47" fmla="*/ 17 h 199"/>
                    <a:gd name="T48" fmla="*/ 17 w 201"/>
                    <a:gd name="T49" fmla="*/ 44 h 199"/>
                    <a:gd name="T50" fmla="*/ 2 w 201"/>
                    <a:gd name="T51" fmla="*/ 78 h 199"/>
                    <a:gd name="T52" fmla="*/ 0 w 201"/>
                    <a:gd name="T53" fmla="*/ 99 h 199"/>
                    <a:gd name="T54" fmla="*/ 7 w 201"/>
                    <a:gd name="T55" fmla="*/ 138 h 199"/>
                    <a:gd name="T56" fmla="*/ 29 w 201"/>
                    <a:gd name="T57" fmla="*/ 170 h 199"/>
                    <a:gd name="T58" fmla="*/ 61 w 201"/>
                    <a:gd name="T59" fmla="*/ 191 h 199"/>
                    <a:gd name="T60" fmla="*/ 99 w 201"/>
                    <a:gd name="T61" fmla="*/ 199 h 199"/>
                    <a:gd name="T62" fmla="*/ 121 w 201"/>
                    <a:gd name="T63" fmla="*/ 197 h 199"/>
                    <a:gd name="T64" fmla="*/ 155 w 201"/>
                    <a:gd name="T65" fmla="*/ 182 h 199"/>
                    <a:gd name="T66" fmla="*/ 184 w 201"/>
                    <a:gd name="T67" fmla="*/ 155 h 199"/>
                    <a:gd name="T68" fmla="*/ 199 w 201"/>
                    <a:gd name="T69" fmla="*/ 120 h 199"/>
                    <a:gd name="T70" fmla="*/ 201 w 201"/>
                    <a:gd name="T71" fmla="*/ 99 h 199"/>
                    <a:gd name="T72" fmla="*/ 197 w 201"/>
                    <a:gd name="T73" fmla="*/ 74 h 199"/>
                    <a:gd name="T74" fmla="*/ 190 w 201"/>
                    <a:gd name="T75" fmla="*/ 5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1" h="199">
                      <a:moveTo>
                        <a:pt x="157" y="74"/>
                      </a:moveTo>
                      <a:lnTo>
                        <a:pt x="157" y="74"/>
                      </a:lnTo>
                      <a:lnTo>
                        <a:pt x="161" y="86"/>
                      </a:lnTo>
                      <a:lnTo>
                        <a:pt x="163" y="99"/>
                      </a:lnTo>
                      <a:lnTo>
                        <a:pt x="163" y="99"/>
                      </a:lnTo>
                      <a:lnTo>
                        <a:pt x="161" y="113"/>
                      </a:lnTo>
                      <a:lnTo>
                        <a:pt x="157" y="124"/>
                      </a:lnTo>
                      <a:lnTo>
                        <a:pt x="151" y="134"/>
                      </a:lnTo>
                      <a:lnTo>
                        <a:pt x="144" y="143"/>
                      </a:lnTo>
                      <a:lnTo>
                        <a:pt x="134" y="151"/>
                      </a:lnTo>
                      <a:lnTo>
                        <a:pt x="124" y="157"/>
                      </a:lnTo>
                      <a:lnTo>
                        <a:pt x="113" y="161"/>
                      </a:lnTo>
                      <a:lnTo>
                        <a:pt x="99" y="163"/>
                      </a:lnTo>
                      <a:lnTo>
                        <a:pt x="99" y="163"/>
                      </a:lnTo>
                      <a:lnTo>
                        <a:pt x="88" y="161"/>
                      </a:lnTo>
                      <a:lnTo>
                        <a:pt x="75" y="157"/>
                      </a:lnTo>
                      <a:lnTo>
                        <a:pt x="65" y="151"/>
                      </a:lnTo>
                      <a:lnTo>
                        <a:pt x="55" y="143"/>
                      </a:lnTo>
                      <a:lnTo>
                        <a:pt x="48" y="134"/>
                      </a:lnTo>
                      <a:lnTo>
                        <a:pt x="42" y="124"/>
                      </a:lnTo>
                      <a:lnTo>
                        <a:pt x="38" y="113"/>
                      </a:lnTo>
                      <a:lnTo>
                        <a:pt x="38" y="99"/>
                      </a:lnTo>
                      <a:lnTo>
                        <a:pt x="38" y="99"/>
                      </a:lnTo>
                      <a:lnTo>
                        <a:pt x="38" y="86"/>
                      </a:lnTo>
                      <a:lnTo>
                        <a:pt x="42" y="74"/>
                      </a:lnTo>
                      <a:lnTo>
                        <a:pt x="48" y="65"/>
                      </a:lnTo>
                      <a:lnTo>
                        <a:pt x="55" y="55"/>
                      </a:lnTo>
                      <a:lnTo>
                        <a:pt x="65" y="48"/>
                      </a:lnTo>
                      <a:lnTo>
                        <a:pt x="75" y="42"/>
                      </a:lnTo>
                      <a:lnTo>
                        <a:pt x="88" y="38"/>
                      </a:lnTo>
                      <a:lnTo>
                        <a:pt x="99" y="36"/>
                      </a:lnTo>
                      <a:lnTo>
                        <a:pt x="99" y="36"/>
                      </a:lnTo>
                      <a:lnTo>
                        <a:pt x="113" y="38"/>
                      </a:lnTo>
                      <a:lnTo>
                        <a:pt x="124" y="42"/>
                      </a:lnTo>
                      <a:lnTo>
                        <a:pt x="136" y="48"/>
                      </a:lnTo>
                      <a:lnTo>
                        <a:pt x="144" y="55"/>
                      </a:lnTo>
                      <a:lnTo>
                        <a:pt x="176" y="34"/>
                      </a:lnTo>
                      <a:lnTo>
                        <a:pt x="176" y="34"/>
                      </a:lnTo>
                      <a:lnTo>
                        <a:pt x="161" y="19"/>
                      </a:lnTo>
                      <a:lnTo>
                        <a:pt x="142" y="9"/>
                      </a:lnTo>
                      <a:lnTo>
                        <a:pt x="132" y="3"/>
                      </a:lnTo>
                      <a:lnTo>
                        <a:pt x="122" y="2"/>
                      </a:lnTo>
                      <a:lnTo>
                        <a:pt x="111" y="0"/>
                      </a:lnTo>
                      <a:lnTo>
                        <a:pt x="99" y="0"/>
                      </a:lnTo>
                      <a:lnTo>
                        <a:pt x="99" y="0"/>
                      </a:lnTo>
                      <a:lnTo>
                        <a:pt x="80" y="2"/>
                      </a:lnTo>
                      <a:lnTo>
                        <a:pt x="61" y="7"/>
                      </a:lnTo>
                      <a:lnTo>
                        <a:pt x="44" y="17"/>
                      </a:lnTo>
                      <a:lnTo>
                        <a:pt x="29" y="28"/>
                      </a:lnTo>
                      <a:lnTo>
                        <a:pt x="17" y="44"/>
                      </a:lnTo>
                      <a:lnTo>
                        <a:pt x="7" y="61"/>
                      </a:lnTo>
                      <a:lnTo>
                        <a:pt x="2" y="78"/>
                      </a:lnTo>
                      <a:lnTo>
                        <a:pt x="0" y="99"/>
                      </a:lnTo>
                      <a:lnTo>
                        <a:pt x="0" y="99"/>
                      </a:lnTo>
                      <a:lnTo>
                        <a:pt x="2" y="120"/>
                      </a:lnTo>
                      <a:lnTo>
                        <a:pt x="7" y="138"/>
                      </a:lnTo>
                      <a:lnTo>
                        <a:pt x="17" y="155"/>
                      </a:lnTo>
                      <a:lnTo>
                        <a:pt x="29" y="170"/>
                      </a:lnTo>
                      <a:lnTo>
                        <a:pt x="44" y="182"/>
                      </a:lnTo>
                      <a:lnTo>
                        <a:pt x="61" y="191"/>
                      </a:lnTo>
                      <a:lnTo>
                        <a:pt x="80" y="197"/>
                      </a:lnTo>
                      <a:lnTo>
                        <a:pt x="99" y="199"/>
                      </a:lnTo>
                      <a:lnTo>
                        <a:pt x="99" y="199"/>
                      </a:lnTo>
                      <a:lnTo>
                        <a:pt x="121" y="197"/>
                      </a:lnTo>
                      <a:lnTo>
                        <a:pt x="140" y="191"/>
                      </a:lnTo>
                      <a:lnTo>
                        <a:pt x="155" y="182"/>
                      </a:lnTo>
                      <a:lnTo>
                        <a:pt x="170" y="170"/>
                      </a:lnTo>
                      <a:lnTo>
                        <a:pt x="184" y="155"/>
                      </a:lnTo>
                      <a:lnTo>
                        <a:pt x="192" y="138"/>
                      </a:lnTo>
                      <a:lnTo>
                        <a:pt x="199" y="120"/>
                      </a:lnTo>
                      <a:lnTo>
                        <a:pt x="201" y="99"/>
                      </a:lnTo>
                      <a:lnTo>
                        <a:pt x="201" y="99"/>
                      </a:lnTo>
                      <a:lnTo>
                        <a:pt x="199" y="88"/>
                      </a:lnTo>
                      <a:lnTo>
                        <a:pt x="197" y="74"/>
                      </a:lnTo>
                      <a:lnTo>
                        <a:pt x="193" y="63"/>
                      </a:lnTo>
                      <a:lnTo>
                        <a:pt x="190" y="53"/>
                      </a:lnTo>
                      <a:lnTo>
                        <a:pt x="157"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Freeform 339">
                  <a:extLst>
                    <a:ext uri="{FF2B5EF4-FFF2-40B4-BE49-F238E27FC236}">
                      <a16:creationId xmlns:a16="http://schemas.microsoft.com/office/drawing/2014/main" id="{E68D9470-E12E-4211-9202-5D2F8F0B53C0}"/>
                    </a:ext>
                  </a:extLst>
                </p:cNvPr>
                <p:cNvSpPr>
                  <a:spLocks/>
                </p:cNvSpPr>
                <p:nvPr/>
              </p:nvSpPr>
              <p:spPr bwMode="auto">
                <a:xfrm>
                  <a:off x="8213725" y="5172076"/>
                  <a:ext cx="573088" cy="517525"/>
                </a:xfrm>
                <a:custGeom>
                  <a:avLst/>
                  <a:gdLst>
                    <a:gd name="T0" fmla="*/ 273 w 361"/>
                    <a:gd name="T1" fmla="*/ 104 h 326"/>
                    <a:gd name="T2" fmla="*/ 282 w 361"/>
                    <a:gd name="T3" fmla="*/ 133 h 326"/>
                    <a:gd name="T4" fmla="*/ 286 w 361"/>
                    <a:gd name="T5" fmla="*/ 163 h 326"/>
                    <a:gd name="T6" fmla="*/ 282 w 361"/>
                    <a:gd name="T7" fmla="*/ 200 h 326"/>
                    <a:gd name="T8" fmla="*/ 265 w 361"/>
                    <a:gd name="T9" fmla="*/ 232 h 326"/>
                    <a:gd name="T10" fmla="*/ 223 w 361"/>
                    <a:gd name="T11" fmla="*/ 271 h 326"/>
                    <a:gd name="T12" fmla="*/ 188 w 361"/>
                    <a:gd name="T13" fmla="*/ 284 h 326"/>
                    <a:gd name="T14" fmla="*/ 163 w 361"/>
                    <a:gd name="T15" fmla="*/ 286 h 326"/>
                    <a:gd name="T16" fmla="*/ 127 w 361"/>
                    <a:gd name="T17" fmla="*/ 280 h 326"/>
                    <a:gd name="T18" fmla="*/ 94 w 361"/>
                    <a:gd name="T19" fmla="*/ 265 h 326"/>
                    <a:gd name="T20" fmla="*/ 56 w 361"/>
                    <a:gd name="T21" fmla="*/ 223 h 326"/>
                    <a:gd name="T22" fmla="*/ 43 w 361"/>
                    <a:gd name="T23" fmla="*/ 188 h 326"/>
                    <a:gd name="T24" fmla="*/ 41 w 361"/>
                    <a:gd name="T25" fmla="*/ 163 h 326"/>
                    <a:gd name="T26" fmla="*/ 46 w 361"/>
                    <a:gd name="T27" fmla="*/ 127 h 326"/>
                    <a:gd name="T28" fmla="*/ 62 w 361"/>
                    <a:gd name="T29" fmla="*/ 94 h 326"/>
                    <a:gd name="T30" fmla="*/ 106 w 361"/>
                    <a:gd name="T31" fmla="*/ 56 h 326"/>
                    <a:gd name="T32" fmla="*/ 139 w 361"/>
                    <a:gd name="T33" fmla="*/ 43 h 326"/>
                    <a:gd name="T34" fmla="*/ 163 w 361"/>
                    <a:gd name="T35" fmla="*/ 41 h 326"/>
                    <a:gd name="T36" fmla="*/ 206 w 361"/>
                    <a:gd name="T37" fmla="*/ 48 h 326"/>
                    <a:gd name="T38" fmla="*/ 240 w 361"/>
                    <a:gd name="T39" fmla="*/ 67 h 326"/>
                    <a:gd name="T40" fmla="*/ 186 w 361"/>
                    <a:gd name="T41" fmla="*/ 135 h 326"/>
                    <a:gd name="T42" fmla="*/ 163 w 361"/>
                    <a:gd name="T43" fmla="*/ 125 h 326"/>
                    <a:gd name="T44" fmla="*/ 150 w 361"/>
                    <a:gd name="T45" fmla="*/ 129 h 326"/>
                    <a:gd name="T46" fmla="*/ 133 w 361"/>
                    <a:gd name="T47" fmla="*/ 142 h 326"/>
                    <a:gd name="T48" fmla="*/ 125 w 361"/>
                    <a:gd name="T49" fmla="*/ 163 h 326"/>
                    <a:gd name="T50" fmla="*/ 129 w 361"/>
                    <a:gd name="T51" fmla="*/ 179 h 326"/>
                    <a:gd name="T52" fmla="*/ 142 w 361"/>
                    <a:gd name="T53" fmla="*/ 194 h 326"/>
                    <a:gd name="T54" fmla="*/ 163 w 361"/>
                    <a:gd name="T55" fmla="*/ 202 h 326"/>
                    <a:gd name="T56" fmla="*/ 179 w 361"/>
                    <a:gd name="T57" fmla="*/ 198 h 326"/>
                    <a:gd name="T58" fmla="*/ 196 w 361"/>
                    <a:gd name="T59" fmla="*/ 184 h 326"/>
                    <a:gd name="T60" fmla="*/ 202 w 361"/>
                    <a:gd name="T61" fmla="*/ 163 h 326"/>
                    <a:gd name="T62" fmla="*/ 169 w 361"/>
                    <a:gd name="T63" fmla="*/ 171 h 326"/>
                    <a:gd name="T64" fmla="*/ 313 w 361"/>
                    <a:gd name="T65" fmla="*/ 100 h 326"/>
                    <a:gd name="T66" fmla="*/ 340 w 361"/>
                    <a:gd name="T67" fmla="*/ 50 h 326"/>
                    <a:gd name="T68" fmla="*/ 325 w 361"/>
                    <a:gd name="T69" fmla="*/ 12 h 326"/>
                    <a:gd name="T70" fmla="*/ 267 w 361"/>
                    <a:gd name="T71" fmla="*/ 81 h 326"/>
                    <a:gd name="T72" fmla="*/ 271 w 361"/>
                    <a:gd name="T73" fmla="*/ 43 h 326"/>
                    <a:gd name="T74" fmla="*/ 236 w 361"/>
                    <a:gd name="T75" fmla="*/ 18 h 326"/>
                    <a:gd name="T76" fmla="*/ 194 w 361"/>
                    <a:gd name="T77" fmla="*/ 4 h 326"/>
                    <a:gd name="T78" fmla="*/ 163 w 361"/>
                    <a:gd name="T79" fmla="*/ 0 h 326"/>
                    <a:gd name="T80" fmla="*/ 116 w 361"/>
                    <a:gd name="T81" fmla="*/ 8 h 326"/>
                    <a:gd name="T82" fmla="*/ 73 w 361"/>
                    <a:gd name="T83" fmla="*/ 29 h 326"/>
                    <a:gd name="T84" fmla="*/ 39 w 361"/>
                    <a:gd name="T85" fmla="*/ 60 h 326"/>
                    <a:gd name="T86" fmla="*/ 14 w 361"/>
                    <a:gd name="T87" fmla="*/ 100 h 326"/>
                    <a:gd name="T88" fmla="*/ 2 w 361"/>
                    <a:gd name="T89" fmla="*/ 146 h 326"/>
                    <a:gd name="T90" fmla="*/ 2 w 361"/>
                    <a:gd name="T91" fmla="*/ 181 h 326"/>
                    <a:gd name="T92" fmla="*/ 14 w 361"/>
                    <a:gd name="T93" fmla="*/ 227 h 326"/>
                    <a:gd name="T94" fmla="*/ 39 w 361"/>
                    <a:gd name="T95" fmla="*/ 267 h 326"/>
                    <a:gd name="T96" fmla="*/ 73 w 361"/>
                    <a:gd name="T97" fmla="*/ 298 h 326"/>
                    <a:gd name="T98" fmla="*/ 116 w 361"/>
                    <a:gd name="T99" fmla="*/ 319 h 326"/>
                    <a:gd name="T100" fmla="*/ 163 w 361"/>
                    <a:gd name="T101" fmla="*/ 326 h 326"/>
                    <a:gd name="T102" fmla="*/ 196 w 361"/>
                    <a:gd name="T103" fmla="*/ 323 h 326"/>
                    <a:gd name="T104" fmla="*/ 242 w 361"/>
                    <a:gd name="T105" fmla="*/ 307 h 326"/>
                    <a:gd name="T106" fmla="*/ 279 w 361"/>
                    <a:gd name="T107" fmla="*/ 278 h 326"/>
                    <a:gd name="T108" fmla="*/ 307 w 361"/>
                    <a:gd name="T109" fmla="*/ 240 h 326"/>
                    <a:gd name="T110" fmla="*/ 323 w 361"/>
                    <a:gd name="T111" fmla="*/ 196 h 326"/>
                    <a:gd name="T112" fmla="*/ 326 w 361"/>
                    <a:gd name="T113" fmla="*/ 163 h 326"/>
                    <a:gd name="T114" fmla="*/ 321 w 361"/>
                    <a:gd name="T115" fmla="*/ 119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 h="326">
                      <a:moveTo>
                        <a:pt x="309" y="112"/>
                      </a:moveTo>
                      <a:lnTo>
                        <a:pt x="282" y="98"/>
                      </a:lnTo>
                      <a:lnTo>
                        <a:pt x="273" y="104"/>
                      </a:lnTo>
                      <a:lnTo>
                        <a:pt x="273" y="104"/>
                      </a:lnTo>
                      <a:lnTo>
                        <a:pt x="279" y="117"/>
                      </a:lnTo>
                      <a:lnTo>
                        <a:pt x="282" y="133"/>
                      </a:lnTo>
                      <a:lnTo>
                        <a:pt x="286" y="148"/>
                      </a:lnTo>
                      <a:lnTo>
                        <a:pt x="286" y="163"/>
                      </a:lnTo>
                      <a:lnTo>
                        <a:pt x="286" y="163"/>
                      </a:lnTo>
                      <a:lnTo>
                        <a:pt x="286" y="177"/>
                      </a:lnTo>
                      <a:lnTo>
                        <a:pt x="284" y="188"/>
                      </a:lnTo>
                      <a:lnTo>
                        <a:pt x="282" y="200"/>
                      </a:lnTo>
                      <a:lnTo>
                        <a:pt x="277" y="211"/>
                      </a:lnTo>
                      <a:lnTo>
                        <a:pt x="273" y="223"/>
                      </a:lnTo>
                      <a:lnTo>
                        <a:pt x="265" y="232"/>
                      </a:lnTo>
                      <a:lnTo>
                        <a:pt x="252" y="250"/>
                      </a:lnTo>
                      <a:lnTo>
                        <a:pt x="233" y="265"/>
                      </a:lnTo>
                      <a:lnTo>
                        <a:pt x="223" y="271"/>
                      </a:lnTo>
                      <a:lnTo>
                        <a:pt x="211" y="277"/>
                      </a:lnTo>
                      <a:lnTo>
                        <a:pt x="200" y="280"/>
                      </a:lnTo>
                      <a:lnTo>
                        <a:pt x="188" y="284"/>
                      </a:lnTo>
                      <a:lnTo>
                        <a:pt x="177" y="286"/>
                      </a:lnTo>
                      <a:lnTo>
                        <a:pt x="163" y="286"/>
                      </a:lnTo>
                      <a:lnTo>
                        <a:pt x="163" y="286"/>
                      </a:lnTo>
                      <a:lnTo>
                        <a:pt x="152" y="286"/>
                      </a:lnTo>
                      <a:lnTo>
                        <a:pt x="139" y="284"/>
                      </a:lnTo>
                      <a:lnTo>
                        <a:pt x="127" y="280"/>
                      </a:lnTo>
                      <a:lnTo>
                        <a:pt x="116" y="277"/>
                      </a:lnTo>
                      <a:lnTo>
                        <a:pt x="106" y="271"/>
                      </a:lnTo>
                      <a:lnTo>
                        <a:pt x="94" y="265"/>
                      </a:lnTo>
                      <a:lnTo>
                        <a:pt x="77" y="250"/>
                      </a:lnTo>
                      <a:lnTo>
                        <a:pt x="62" y="232"/>
                      </a:lnTo>
                      <a:lnTo>
                        <a:pt x="56" y="223"/>
                      </a:lnTo>
                      <a:lnTo>
                        <a:pt x="50" y="211"/>
                      </a:lnTo>
                      <a:lnTo>
                        <a:pt x="46" y="200"/>
                      </a:lnTo>
                      <a:lnTo>
                        <a:pt x="43" y="188"/>
                      </a:lnTo>
                      <a:lnTo>
                        <a:pt x="41" y="177"/>
                      </a:lnTo>
                      <a:lnTo>
                        <a:pt x="41" y="163"/>
                      </a:lnTo>
                      <a:lnTo>
                        <a:pt x="41" y="163"/>
                      </a:lnTo>
                      <a:lnTo>
                        <a:pt x="41" y="150"/>
                      </a:lnTo>
                      <a:lnTo>
                        <a:pt x="43" y="138"/>
                      </a:lnTo>
                      <a:lnTo>
                        <a:pt x="46" y="127"/>
                      </a:lnTo>
                      <a:lnTo>
                        <a:pt x="50" y="115"/>
                      </a:lnTo>
                      <a:lnTo>
                        <a:pt x="56" y="104"/>
                      </a:lnTo>
                      <a:lnTo>
                        <a:pt x="62" y="94"/>
                      </a:lnTo>
                      <a:lnTo>
                        <a:pt x="77" y="77"/>
                      </a:lnTo>
                      <a:lnTo>
                        <a:pt x="94" y="62"/>
                      </a:lnTo>
                      <a:lnTo>
                        <a:pt x="106" y="56"/>
                      </a:lnTo>
                      <a:lnTo>
                        <a:pt x="116" y="50"/>
                      </a:lnTo>
                      <a:lnTo>
                        <a:pt x="127" y="46"/>
                      </a:lnTo>
                      <a:lnTo>
                        <a:pt x="139" y="43"/>
                      </a:lnTo>
                      <a:lnTo>
                        <a:pt x="152" y="41"/>
                      </a:lnTo>
                      <a:lnTo>
                        <a:pt x="163" y="41"/>
                      </a:lnTo>
                      <a:lnTo>
                        <a:pt x="163" y="41"/>
                      </a:lnTo>
                      <a:lnTo>
                        <a:pt x="179" y="41"/>
                      </a:lnTo>
                      <a:lnTo>
                        <a:pt x="192" y="44"/>
                      </a:lnTo>
                      <a:lnTo>
                        <a:pt x="206" y="48"/>
                      </a:lnTo>
                      <a:lnTo>
                        <a:pt x="217" y="52"/>
                      </a:lnTo>
                      <a:lnTo>
                        <a:pt x="229" y="60"/>
                      </a:lnTo>
                      <a:lnTo>
                        <a:pt x="240" y="67"/>
                      </a:lnTo>
                      <a:lnTo>
                        <a:pt x="250" y="77"/>
                      </a:lnTo>
                      <a:lnTo>
                        <a:pt x="259" y="87"/>
                      </a:lnTo>
                      <a:lnTo>
                        <a:pt x="186" y="135"/>
                      </a:lnTo>
                      <a:lnTo>
                        <a:pt x="186" y="135"/>
                      </a:lnTo>
                      <a:lnTo>
                        <a:pt x="177" y="127"/>
                      </a:lnTo>
                      <a:lnTo>
                        <a:pt x="163" y="125"/>
                      </a:lnTo>
                      <a:lnTo>
                        <a:pt x="163" y="125"/>
                      </a:lnTo>
                      <a:lnTo>
                        <a:pt x="156" y="127"/>
                      </a:lnTo>
                      <a:lnTo>
                        <a:pt x="150" y="129"/>
                      </a:lnTo>
                      <a:lnTo>
                        <a:pt x="142" y="133"/>
                      </a:lnTo>
                      <a:lnTo>
                        <a:pt x="137" y="137"/>
                      </a:lnTo>
                      <a:lnTo>
                        <a:pt x="133" y="142"/>
                      </a:lnTo>
                      <a:lnTo>
                        <a:pt x="129" y="148"/>
                      </a:lnTo>
                      <a:lnTo>
                        <a:pt x="127" y="156"/>
                      </a:lnTo>
                      <a:lnTo>
                        <a:pt x="125" y="163"/>
                      </a:lnTo>
                      <a:lnTo>
                        <a:pt x="125" y="163"/>
                      </a:lnTo>
                      <a:lnTo>
                        <a:pt x="127" y="171"/>
                      </a:lnTo>
                      <a:lnTo>
                        <a:pt x="129" y="179"/>
                      </a:lnTo>
                      <a:lnTo>
                        <a:pt x="133" y="184"/>
                      </a:lnTo>
                      <a:lnTo>
                        <a:pt x="137" y="190"/>
                      </a:lnTo>
                      <a:lnTo>
                        <a:pt x="142" y="194"/>
                      </a:lnTo>
                      <a:lnTo>
                        <a:pt x="150" y="198"/>
                      </a:lnTo>
                      <a:lnTo>
                        <a:pt x="156" y="200"/>
                      </a:lnTo>
                      <a:lnTo>
                        <a:pt x="163" y="202"/>
                      </a:lnTo>
                      <a:lnTo>
                        <a:pt x="163" y="202"/>
                      </a:lnTo>
                      <a:lnTo>
                        <a:pt x="171" y="200"/>
                      </a:lnTo>
                      <a:lnTo>
                        <a:pt x="179" y="198"/>
                      </a:lnTo>
                      <a:lnTo>
                        <a:pt x="185" y="194"/>
                      </a:lnTo>
                      <a:lnTo>
                        <a:pt x="190" y="190"/>
                      </a:lnTo>
                      <a:lnTo>
                        <a:pt x="196" y="184"/>
                      </a:lnTo>
                      <a:lnTo>
                        <a:pt x="198" y="179"/>
                      </a:lnTo>
                      <a:lnTo>
                        <a:pt x="202" y="171"/>
                      </a:lnTo>
                      <a:lnTo>
                        <a:pt x="202" y="163"/>
                      </a:lnTo>
                      <a:lnTo>
                        <a:pt x="202" y="163"/>
                      </a:lnTo>
                      <a:lnTo>
                        <a:pt x="200" y="152"/>
                      </a:lnTo>
                      <a:lnTo>
                        <a:pt x="169" y="171"/>
                      </a:lnTo>
                      <a:lnTo>
                        <a:pt x="165" y="165"/>
                      </a:lnTo>
                      <a:lnTo>
                        <a:pt x="284" y="87"/>
                      </a:lnTo>
                      <a:lnTo>
                        <a:pt x="313" y="100"/>
                      </a:lnTo>
                      <a:lnTo>
                        <a:pt x="361" y="69"/>
                      </a:lnTo>
                      <a:lnTo>
                        <a:pt x="332" y="56"/>
                      </a:lnTo>
                      <a:lnTo>
                        <a:pt x="340" y="50"/>
                      </a:lnTo>
                      <a:lnTo>
                        <a:pt x="332" y="39"/>
                      </a:lnTo>
                      <a:lnTo>
                        <a:pt x="325" y="43"/>
                      </a:lnTo>
                      <a:lnTo>
                        <a:pt x="325" y="12"/>
                      </a:lnTo>
                      <a:lnTo>
                        <a:pt x="277" y="43"/>
                      </a:lnTo>
                      <a:lnTo>
                        <a:pt x="277" y="75"/>
                      </a:lnTo>
                      <a:lnTo>
                        <a:pt x="267" y="81"/>
                      </a:lnTo>
                      <a:lnTo>
                        <a:pt x="267" y="44"/>
                      </a:lnTo>
                      <a:lnTo>
                        <a:pt x="271" y="43"/>
                      </a:lnTo>
                      <a:lnTo>
                        <a:pt x="271" y="43"/>
                      </a:lnTo>
                      <a:lnTo>
                        <a:pt x="261" y="33"/>
                      </a:lnTo>
                      <a:lnTo>
                        <a:pt x="248" y="25"/>
                      </a:lnTo>
                      <a:lnTo>
                        <a:pt x="236" y="18"/>
                      </a:lnTo>
                      <a:lnTo>
                        <a:pt x="223" y="12"/>
                      </a:lnTo>
                      <a:lnTo>
                        <a:pt x="209" y="6"/>
                      </a:lnTo>
                      <a:lnTo>
                        <a:pt x="194" y="4"/>
                      </a:lnTo>
                      <a:lnTo>
                        <a:pt x="179" y="0"/>
                      </a:lnTo>
                      <a:lnTo>
                        <a:pt x="163" y="0"/>
                      </a:lnTo>
                      <a:lnTo>
                        <a:pt x="163" y="0"/>
                      </a:lnTo>
                      <a:lnTo>
                        <a:pt x="148" y="2"/>
                      </a:lnTo>
                      <a:lnTo>
                        <a:pt x="131" y="4"/>
                      </a:lnTo>
                      <a:lnTo>
                        <a:pt x="116" y="8"/>
                      </a:lnTo>
                      <a:lnTo>
                        <a:pt x="100" y="14"/>
                      </a:lnTo>
                      <a:lnTo>
                        <a:pt x="87" y="20"/>
                      </a:lnTo>
                      <a:lnTo>
                        <a:pt x="73" y="29"/>
                      </a:lnTo>
                      <a:lnTo>
                        <a:pt x="60" y="39"/>
                      </a:lnTo>
                      <a:lnTo>
                        <a:pt x="48" y="48"/>
                      </a:lnTo>
                      <a:lnTo>
                        <a:pt x="39" y="60"/>
                      </a:lnTo>
                      <a:lnTo>
                        <a:pt x="29" y="73"/>
                      </a:lnTo>
                      <a:lnTo>
                        <a:pt x="22" y="87"/>
                      </a:lnTo>
                      <a:lnTo>
                        <a:pt x="14" y="100"/>
                      </a:lnTo>
                      <a:lnTo>
                        <a:pt x="8" y="115"/>
                      </a:lnTo>
                      <a:lnTo>
                        <a:pt x="4" y="131"/>
                      </a:lnTo>
                      <a:lnTo>
                        <a:pt x="2" y="146"/>
                      </a:lnTo>
                      <a:lnTo>
                        <a:pt x="0" y="163"/>
                      </a:lnTo>
                      <a:lnTo>
                        <a:pt x="0" y="163"/>
                      </a:lnTo>
                      <a:lnTo>
                        <a:pt x="2" y="181"/>
                      </a:lnTo>
                      <a:lnTo>
                        <a:pt x="4" y="196"/>
                      </a:lnTo>
                      <a:lnTo>
                        <a:pt x="8" y="211"/>
                      </a:lnTo>
                      <a:lnTo>
                        <a:pt x="14" y="227"/>
                      </a:lnTo>
                      <a:lnTo>
                        <a:pt x="22" y="240"/>
                      </a:lnTo>
                      <a:lnTo>
                        <a:pt x="29" y="254"/>
                      </a:lnTo>
                      <a:lnTo>
                        <a:pt x="39" y="267"/>
                      </a:lnTo>
                      <a:lnTo>
                        <a:pt x="48" y="278"/>
                      </a:lnTo>
                      <a:lnTo>
                        <a:pt x="60" y="288"/>
                      </a:lnTo>
                      <a:lnTo>
                        <a:pt x="73" y="298"/>
                      </a:lnTo>
                      <a:lnTo>
                        <a:pt x="87" y="307"/>
                      </a:lnTo>
                      <a:lnTo>
                        <a:pt x="100" y="313"/>
                      </a:lnTo>
                      <a:lnTo>
                        <a:pt x="116" y="319"/>
                      </a:lnTo>
                      <a:lnTo>
                        <a:pt x="131" y="323"/>
                      </a:lnTo>
                      <a:lnTo>
                        <a:pt x="148" y="324"/>
                      </a:lnTo>
                      <a:lnTo>
                        <a:pt x="163" y="326"/>
                      </a:lnTo>
                      <a:lnTo>
                        <a:pt x="163" y="326"/>
                      </a:lnTo>
                      <a:lnTo>
                        <a:pt x="181" y="324"/>
                      </a:lnTo>
                      <a:lnTo>
                        <a:pt x="196" y="323"/>
                      </a:lnTo>
                      <a:lnTo>
                        <a:pt x="211" y="319"/>
                      </a:lnTo>
                      <a:lnTo>
                        <a:pt x="227" y="313"/>
                      </a:lnTo>
                      <a:lnTo>
                        <a:pt x="242" y="307"/>
                      </a:lnTo>
                      <a:lnTo>
                        <a:pt x="256" y="298"/>
                      </a:lnTo>
                      <a:lnTo>
                        <a:pt x="267" y="288"/>
                      </a:lnTo>
                      <a:lnTo>
                        <a:pt x="279" y="278"/>
                      </a:lnTo>
                      <a:lnTo>
                        <a:pt x="290" y="267"/>
                      </a:lnTo>
                      <a:lnTo>
                        <a:pt x="300" y="254"/>
                      </a:lnTo>
                      <a:lnTo>
                        <a:pt x="307" y="240"/>
                      </a:lnTo>
                      <a:lnTo>
                        <a:pt x="313" y="227"/>
                      </a:lnTo>
                      <a:lnTo>
                        <a:pt x="319" y="211"/>
                      </a:lnTo>
                      <a:lnTo>
                        <a:pt x="323" y="196"/>
                      </a:lnTo>
                      <a:lnTo>
                        <a:pt x="326" y="181"/>
                      </a:lnTo>
                      <a:lnTo>
                        <a:pt x="326" y="163"/>
                      </a:lnTo>
                      <a:lnTo>
                        <a:pt x="326" y="163"/>
                      </a:lnTo>
                      <a:lnTo>
                        <a:pt x="326" y="148"/>
                      </a:lnTo>
                      <a:lnTo>
                        <a:pt x="325" y="135"/>
                      </a:lnTo>
                      <a:lnTo>
                        <a:pt x="321" y="119"/>
                      </a:lnTo>
                      <a:lnTo>
                        <a:pt x="317" y="106"/>
                      </a:lnTo>
                      <a:lnTo>
                        <a:pt x="309"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32" name="Group 31">
              <a:extLst>
                <a:ext uri="{FF2B5EF4-FFF2-40B4-BE49-F238E27FC236}">
                  <a16:creationId xmlns:a16="http://schemas.microsoft.com/office/drawing/2014/main" id="{976E14ED-7CDE-490D-A71B-07BA03C47D80}"/>
                </a:ext>
              </a:extLst>
            </p:cNvPr>
            <p:cNvGrpSpPr/>
            <p:nvPr/>
          </p:nvGrpSpPr>
          <p:grpSpPr>
            <a:xfrm>
              <a:off x="5835438" y="3146825"/>
              <a:ext cx="561502" cy="550328"/>
              <a:chOff x="5835438" y="3146825"/>
              <a:chExt cx="561502" cy="550328"/>
            </a:xfrm>
          </p:grpSpPr>
          <p:sp>
            <p:nvSpPr>
              <p:cNvPr id="39" name="Oval 38">
                <a:extLst>
                  <a:ext uri="{FF2B5EF4-FFF2-40B4-BE49-F238E27FC236}">
                    <a16:creationId xmlns:a16="http://schemas.microsoft.com/office/drawing/2014/main" id="{8B8E82A0-34A6-4497-8C59-D80AAB5D22C3}"/>
                  </a:ext>
                </a:extLst>
              </p:cNvPr>
              <p:cNvSpPr/>
              <p:nvPr/>
            </p:nvSpPr>
            <p:spPr>
              <a:xfrm>
                <a:off x="5835438" y="3146825"/>
                <a:ext cx="561502" cy="550328"/>
              </a:xfrm>
              <a:prstGeom prst="ellipse">
                <a:avLst/>
              </a:prstGeom>
              <a:solidFill>
                <a:srgbClr val="FFA5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0" name="Freeform 42">
                <a:extLst>
                  <a:ext uri="{FF2B5EF4-FFF2-40B4-BE49-F238E27FC236}">
                    <a16:creationId xmlns:a16="http://schemas.microsoft.com/office/drawing/2014/main" id="{C6A7CBEE-E514-4B47-BA9E-B91D407335CB}"/>
                  </a:ext>
                </a:extLst>
              </p:cNvPr>
              <p:cNvSpPr>
                <a:spLocks noEditPoints="1"/>
              </p:cNvSpPr>
              <p:nvPr/>
            </p:nvSpPr>
            <p:spPr bwMode="auto">
              <a:xfrm>
                <a:off x="5965590" y="3281266"/>
                <a:ext cx="298915" cy="259626"/>
              </a:xfrm>
              <a:custGeom>
                <a:avLst/>
                <a:gdLst>
                  <a:gd name="T0" fmla="*/ 288 w 290"/>
                  <a:gd name="T1" fmla="*/ 135 h 256"/>
                  <a:gd name="T2" fmla="*/ 244 w 290"/>
                  <a:gd name="T3" fmla="*/ 35 h 256"/>
                  <a:gd name="T4" fmla="*/ 241 w 290"/>
                  <a:gd name="T5" fmla="*/ 32 h 256"/>
                  <a:gd name="T6" fmla="*/ 248 w 290"/>
                  <a:gd name="T7" fmla="*/ 29 h 256"/>
                  <a:gd name="T8" fmla="*/ 253 w 290"/>
                  <a:gd name="T9" fmla="*/ 10 h 256"/>
                  <a:gd name="T10" fmla="*/ 234 w 290"/>
                  <a:gd name="T11" fmla="*/ 4 h 256"/>
                  <a:gd name="T12" fmla="*/ 187 w 290"/>
                  <a:gd name="T13" fmla="*/ 31 h 256"/>
                  <a:gd name="T14" fmla="*/ 160 w 290"/>
                  <a:gd name="T15" fmla="*/ 38 h 256"/>
                  <a:gd name="T16" fmla="*/ 144 w 290"/>
                  <a:gd name="T17" fmla="*/ 32 h 256"/>
                  <a:gd name="T18" fmla="*/ 122 w 290"/>
                  <a:gd name="T19" fmla="*/ 47 h 256"/>
                  <a:gd name="T20" fmla="*/ 100 w 290"/>
                  <a:gd name="T21" fmla="*/ 53 h 256"/>
                  <a:gd name="T22" fmla="*/ 45 w 290"/>
                  <a:gd name="T23" fmla="*/ 53 h 256"/>
                  <a:gd name="T24" fmla="*/ 45 w 290"/>
                  <a:gd name="T25" fmla="*/ 53 h 256"/>
                  <a:gd name="T26" fmla="*/ 31 w 290"/>
                  <a:gd name="T27" fmla="*/ 67 h 256"/>
                  <a:gd name="T28" fmla="*/ 41 w 290"/>
                  <a:gd name="T29" fmla="*/ 80 h 256"/>
                  <a:gd name="T30" fmla="*/ 1 w 290"/>
                  <a:gd name="T31" fmla="*/ 169 h 256"/>
                  <a:gd name="T32" fmla="*/ 2 w 290"/>
                  <a:gd name="T33" fmla="*/ 176 h 256"/>
                  <a:gd name="T34" fmla="*/ 51 w 290"/>
                  <a:gd name="T35" fmla="*/ 208 h 256"/>
                  <a:gd name="T36" fmla="*/ 100 w 290"/>
                  <a:gd name="T37" fmla="*/ 176 h 256"/>
                  <a:gd name="T38" fmla="*/ 102 w 290"/>
                  <a:gd name="T39" fmla="*/ 169 h 256"/>
                  <a:gd name="T40" fmla="*/ 62 w 290"/>
                  <a:gd name="T41" fmla="*/ 81 h 256"/>
                  <a:gd name="T42" fmla="*/ 104 w 290"/>
                  <a:gd name="T43" fmla="*/ 81 h 256"/>
                  <a:gd name="T44" fmla="*/ 129 w 290"/>
                  <a:gd name="T45" fmla="*/ 75 h 256"/>
                  <a:gd name="T46" fmla="*/ 130 w 290"/>
                  <a:gd name="T47" fmla="*/ 75 h 256"/>
                  <a:gd name="T48" fmla="*/ 130 w 290"/>
                  <a:gd name="T49" fmla="*/ 232 h 256"/>
                  <a:gd name="T50" fmla="*/ 104 w 290"/>
                  <a:gd name="T51" fmla="*/ 248 h 256"/>
                  <a:gd name="T52" fmla="*/ 104 w 290"/>
                  <a:gd name="T53" fmla="*/ 256 h 256"/>
                  <a:gd name="T54" fmla="*/ 185 w 290"/>
                  <a:gd name="T55" fmla="*/ 256 h 256"/>
                  <a:gd name="T56" fmla="*/ 185 w 290"/>
                  <a:gd name="T57" fmla="*/ 248 h 256"/>
                  <a:gd name="T58" fmla="*/ 158 w 290"/>
                  <a:gd name="T59" fmla="*/ 232 h 256"/>
                  <a:gd name="T60" fmla="*/ 158 w 290"/>
                  <a:gd name="T61" fmla="*/ 75 h 256"/>
                  <a:gd name="T62" fmla="*/ 167 w 290"/>
                  <a:gd name="T63" fmla="*/ 65 h 256"/>
                  <a:gd name="T64" fmla="*/ 197 w 290"/>
                  <a:gd name="T65" fmla="*/ 57 h 256"/>
                  <a:gd name="T66" fmla="*/ 231 w 290"/>
                  <a:gd name="T67" fmla="*/ 38 h 256"/>
                  <a:gd name="T68" fmla="*/ 187 w 290"/>
                  <a:gd name="T69" fmla="*/ 135 h 256"/>
                  <a:gd name="T70" fmla="*/ 189 w 290"/>
                  <a:gd name="T71" fmla="*/ 142 h 256"/>
                  <a:gd name="T72" fmla="*/ 238 w 290"/>
                  <a:gd name="T73" fmla="*/ 174 h 256"/>
                  <a:gd name="T74" fmla="*/ 287 w 290"/>
                  <a:gd name="T75" fmla="*/ 142 h 256"/>
                  <a:gd name="T76" fmla="*/ 288 w 290"/>
                  <a:gd name="T77" fmla="*/ 135 h 256"/>
                  <a:gd name="T78" fmla="*/ 15 w 290"/>
                  <a:gd name="T79" fmla="*/ 169 h 256"/>
                  <a:gd name="T80" fmla="*/ 51 w 290"/>
                  <a:gd name="T81" fmla="*/ 87 h 256"/>
                  <a:gd name="T82" fmla="*/ 88 w 290"/>
                  <a:gd name="T83" fmla="*/ 169 h 256"/>
                  <a:gd name="T84" fmla="*/ 15 w 290"/>
                  <a:gd name="T85" fmla="*/ 169 h 256"/>
                  <a:gd name="T86" fmla="*/ 144 w 290"/>
                  <a:gd name="T87" fmla="*/ 46 h 256"/>
                  <a:gd name="T88" fmla="*/ 155 w 290"/>
                  <a:gd name="T89" fmla="*/ 56 h 256"/>
                  <a:gd name="T90" fmla="*/ 144 w 290"/>
                  <a:gd name="T91" fmla="*/ 66 h 256"/>
                  <a:gd name="T92" fmla="*/ 134 w 290"/>
                  <a:gd name="T93" fmla="*/ 56 h 256"/>
                  <a:gd name="T94" fmla="*/ 144 w 290"/>
                  <a:gd name="T95" fmla="*/ 46 h 256"/>
                  <a:gd name="T96" fmla="*/ 201 w 290"/>
                  <a:gd name="T97" fmla="*/ 135 h 256"/>
                  <a:gd name="T98" fmla="*/ 238 w 290"/>
                  <a:gd name="T99" fmla="*/ 53 h 256"/>
                  <a:gd name="T100" fmla="*/ 275 w 290"/>
                  <a:gd name="T101" fmla="*/ 135 h 256"/>
                  <a:gd name="T102" fmla="*/ 201 w 290"/>
                  <a:gd name="T103" fmla="*/ 1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256">
                    <a:moveTo>
                      <a:pt x="288" y="135"/>
                    </a:moveTo>
                    <a:cubicBezTo>
                      <a:pt x="244" y="35"/>
                      <a:pt x="244" y="35"/>
                      <a:pt x="244" y="35"/>
                    </a:cubicBezTo>
                    <a:cubicBezTo>
                      <a:pt x="243" y="34"/>
                      <a:pt x="242" y="33"/>
                      <a:pt x="241" y="32"/>
                    </a:cubicBezTo>
                    <a:cubicBezTo>
                      <a:pt x="248" y="29"/>
                      <a:pt x="248" y="29"/>
                      <a:pt x="248" y="29"/>
                    </a:cubicBezTo>
                    <a:cubicBezTo>
                      <a:pt x="255" y="25"/>
                      <a:pt x="257" y="16"/>
                      <a:pt x="253" y="10"/>
                    </a:cubicBezTo>
                    <a:cubicBezTo>
                      <a:pt x="249" y="3"/>
                      <a:pt x="241" y="0"/>
                      <a:pt x="234" y="4"/>
                    </a:cubicBezTo>
                    <a:cubicBezTo>
                      <a:pt x="187" y="31"/>
                      <a:pt x="187" y="31"/>
                      <a:pt x="187" y="31"/>
                    </a:cubicBezTo>
                    <a:cubicBezTo>
                      <a:pt x="160" y="38"/>
                      <a:pt x="160" y="38"/>
                      <a:pt x="160" y="38"/>
                    </a:cubicBezTo>
                    <a:cubicBezTo>
                      <a:pt x="156" y="34"/>
                      <a:pt x="150" y="32"/>
                      <a:pt x="144" y="32"/>
                    </a:cubicBezTo>
                    <a:cubicBezTo>
                      <a:pt x="134" y="32"/>
                      <a:pt x="125" y="38"/>
                      <a:pt x="122" y="47"/>
                    </a:cubicBezTo>
                    <a:cubicBezTo>
                      <a:pt x="100" y="53"/>
                      <a:pt x="100" y="53"/>
                      <a:pt x="100" y="53"/>
                    </a:cubicBezTo>
                    <a:cubicBezTo>
                      <a:pt x="45" y="53"/>
                      <a:pt x="45" y="53"/>
                      <a:pt x="45" y="53"/>
                    </a:cubicBezTo>
                    <a:cubicBezTo>
                      <a:pt x="45" y="53"/>
                      <a:pt x="45" y="53"/>
                      <a:pt x="45" y="53"/>
                    </a:cubicBezTo>
                    <a:cubicBezTo>
                      <a:pt x="37" y="53"/>
                      <a:pt x="31" y="59"/>
                      <a:pt x="31" y="67"/>
                    </a:cubicBezTo>
                    <a:cubicBezTo>
                      <a:pt x="31" y="73"/>
                      <a:pt x="35" y="79"/>
                      <a:pt x="41" y="80"/>
                    </a:cubicBezTo>
                    <a:cubicBezTo>
                      <a:pt x="1" y="169"/>
                      <a:pt x="1" y="169"/>
                      <a:pt x="1" y="169"/>
                    </a:cubicBezTo>
                    <a:cubicBezTo>
                      <a:pt x="0" y="172"/>
                      <a:pt x="0" y="175"/>
                      <a:pt x="2" y="176"/>
                    </a:cubicBezTo>
                    <a:cubicBezTo>
                      <a:pt x="6" y="196"/>
                      <a:pt x="27" y="208"/>
                      <a:pt x="51" y="208"/>
                    </a:cubicBezTo>
                    <a:cubicBezTo>
                      <a:pt x="76" y="208"/>
                      <a:pt x="96" y="196"/>
                      <a:pt x="100" y="176"/>
                    </a:cubicBezTo>
                    <a:cubicBezTo>
                      <a:pt x="102" y="175"/>
                      <a:pt x="103" y="172"/>
                      <a:pt x="102" y="169"/>
                    </a:cubicBezTo>
                    <a:cubicBezTo>
                      <a:pt x="62" y="81"/>
                      <a:pt x="62" y="81"/>
                      <a:pt x="62" y="81"/>
                    </a:cubicBezTo>
                    <a:cubicBezTo>
                      <a:pt x="104" y="81"/>
                      <a:pt x="104" y="81"/>
                      <a:pt x="104" y="81"/>
                    </a:cubicBezTo>
                    <a:cubicBezTo>
                      <a:pt x="129" y="75"/>
                      <a:pt x="129" y="75"/>
                      <a:pt x="129" y="75"/>
                    </a:cubicBezTo>
                    <a:cubicBezTo>
                      <a:pt x="130" y="75"/>
                      <a:pt x="130" y="75"/>
                      <a:pt x="130" y="75"/>
                    </a:cubicBezTo>
                    <a:cubicBezTo>
                      <a:pt x="130" y="232"/>
                      <a:pt x="130" y="232"/>
                      <a:pt x="130" y="232"/>
                    </a:cubicBezTo>
                    <a:cubicBezTo>
                      <a:pt x="119" y="237"/>
                      <a:pt x="104" y="248"/>
                      <a:pt x="104" y="248"/>
                    </a:cubicBezTo>
                    <a:cubicBezTo>
                      <a:pt x="104" y="256"/>
                      <a:pt x="104" y="256"/>
                      <a:pt x="104" y="256"/>
                    </a:cubicBezTo>
                    <a:cubicBezTo>
                      <a:pt x="185" y="256"/>
                      <a:pt x="185" y="256"/>
                      <a:pt x="185" y="256"/>
                    </a:cubicBezTo>
                    <a:cubicBezTo>
                      <a:pt x="185" y="248"/>
                      <a:pt x="185" y="248"/>
                      <a:pt x="185" y="248"/>
                    </a:cubicBezTo>
                    <a:cubicBezTo>
                      <a:pt x="185" y="248"/>
                      <a:pt x="170" y="237"/>
                      <a:pt x="158" y="232"/>
                    </a:cubicBezTo>
                    <a:cubicBezTo>
                      <a:pt x="158" y="75"/>
                      <a:pt x="158" y="75"/>
                      <a:pt x="158" y="75"/>
                    </a:cubicBezTo>
                    <a:cubicBezTo>
                      <a:pt x="162" y="73"/>
                      <a:pt x="165" y="69"/>
                      <a:pt x="167" y="65"/>
                    </a:cubicBezTo>
                    <a:cubicBezTo>
                      <a:pt x="197" y="57"/>
                      <a:pt x="197" y="57"/>
                      <a:pt x="197" y="57"/>
                    </a:cubicBezTo>
                    <a:cubicBezTo>
                      <a:pt x="231" y="38"/>
                      <a:pt x="231" y="38"/>
                      <a:pt x="231" y="38"/>
                    </a:cubicBezTo>
                    <a:cubicBezTo>
                      <a:pt x="187" y="135"/>
                      <a:pt x="187" y="135"/>
                      <a:pt x="187" y="135"/>
                    </a:cubicBezTo>
                    <a:cubicBezTo>
                      <a:pt x="186" y="138"/>
                      <a:pt x="187" y="140"/>
                      <a:pt x="189" y="142"/>
                    </a:cubicBezTo>
                    <a:cubicBezTo>
                      <a:pt x="193" y="162"/>
                      <a:pt x="213" y="174"/>
                      <a:pt x="238" y="174"/>
                    </a:cubicBezTo>
                    <a:cubicBezTo>
                      <a:pt x="263" y="174"/>
                      <a:pt x="283" y="162"/>
                      <a:pt x="287" y="142"/>
                    </a:cubicBezTo>
                    <a:cubicBezTo>
                      <a:pt x="289" y="140"/>
                      <a:pt x="290" y="138"/>
                      <a:pt x="288" y="135"/>
                    </a:cubicBezTo>
                    <a:close/>
                    <a:moveTo>
                      <a:pt x="15" y="169"/>
                    </a:moveTo>
                    <a:cubicBezTo>
                      <a:pt x="51" y="87"/>
                      <a:pt x="51" y="87"/>
                      <a:pt x="51" y="87"/>
                    </a:cubicBezTo>
                    <a:cubicBezTo>
                      <a:pt x="88" y="169"/>
                      <a:pt x="88" y="169"/>
                      <a:pt x="88" y="169"/>
                    </a:cubicBezTo>
                    <a:lnTo>
                      <a:pt x="15" y="169"/>
                    </a:lnTo>
                    <a:close/>
                    <a:moveTo>
                      <a:pt x="144" y="46"/>
                    </a:moveTo>
                    <a:cubicBezTo>
                      <a:pt x="150" y="46"/>
                      <a:pt x="155" y="50"/>
                      <a:pt x="155" y="56"/>
                    </a:cubicBezTo>
                    <a:cubicBezTo>
                      <a:pt x="155" y="61"/>
                      <a:pt x="150" y="66"/>
                      <a:pt x="144" y="66"/>
                    </a:cubicBezTo>
                    <a:cubicBezTo>
                      <a:pt x="139" y="66"/>
                      <a:pt x="134" y="61"/>
                      <a:pt x="134" y="56"/>
                    </a:cubicBezTo>
                    <a:cubicBezTo>
                      <a:pt x="134" y="50"/>
                      <a:pt x="139" y="46"/>
                      <a:pt x="144" y="46"/>
                    </a:cubicBezTo>
                    <a:close/>
                    <a:moveTo>
                      <a:pt x="201" y="135"/>
                    </a:moveTo>
                    <a:cubicBezTo>
                      <a:pt x="238" y="53"/>
                      <a:pt x="238" y="53"/>
                      <a:pt x="238" y="53"/>
                    </a:cubicBezTo>
                    <a:cubicBezTo>
                      <a:pt x="275" y="135"/>
                      <a:pt x="275" y="135"/>
                      <a:pt x="275" y="135"/>
                    </a:cubicBezTo>
                    <a:lnTo>
                      <a:pt x="201"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3" name="Group 32">
              <a:extLst>
                <a:ext uri="{FF2B5EF4-FFF2-40B4-BE49-F238E27FC236}">
                  <a16:creationId xmlns:a16="http://schemas.microsoft.com/office/drawing/2014/main" id="{72773AE6-34AC-431D-A9D2-A66959F1C413}"/>
                </a:ext>
              </a:extLst>
            </p:cNvPr>
            <p:cNvGrpSpPr/>
            <p:nvPr/>
          </p:nvGrpSpPr>
          <p:grpSpPr>
            <a:xfrm>
              <a:off x="6446635" y="3934040"/>
              <a:ext cx="561502" cy="550328"/>
              <a:chOff x="6446635" y="3934040"/>
              <a:chExt cx="561502" cy="550328"/>
            </a:xfrm>
          </p:grpSpPr>
          <p:sp>
            <p:nvSpPr>
              <p:cNvPr id="34" name="Oval 33">
                <a:extLst>
                  <a:ext uri="{FF2B5EF4-FFF2-40B4-BE49-F238E27FC236}">
                    <a16:creationId xmlns:a16="http://schemas.microsoft.com/office/drawing/2014/main" id="{BD4DE1DE-F574-4D2E-9C7E-0B7CCE29C5A3}"/>
                  </a:ext>
                </a:extLst>
              </p:cNvPr>
              <p:cNvSpPr/>
              <p:nvPr/>
            </p:nvSpPr>
            <p:spPr>
              <a:xfrm>
                <a:off x="6446635" y="3934040"/>
                <a:ext cx="561502" cy="550328"/>
              </a:xfrm>
              <a:prstGeom prst="ellipse">
                <a:avLst/>
              </a:prstGeom>
              <a:solidFill>
                <a:srgbClr val="FFC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nvGrpSpPr>
              <p:cNvPr id="35" name="Group 34">
                <a:extLst>
                  <a:ext uri="{FF2B5EF4-FFF2-40B4-BE49-F238E27FC236}">
                    <a16:creationId xmlns:a16="http://schemas.microsoft.com/office/drawing/2014/main" id="{0C549D62-9579-45C9-A9F3-AF348269D4BE}"/>
                  </a:ext>
                </a:extLst>
              </p:cNvPr>
              <p:cNvGrpSpPr/>
              <p:nvPr/>
            </p:nvGrpSpPr>
            <p:grpSpPr>
              <a:xfrm>
                <a:off x="6599128" y="4072538"/>
                <a:ext cx="266278" cy="263242"/>
                <a:chOff x="1879600" y="2852738"/>
                <a:chExt cx="661987" cy="622300"/>
              </a:xfrm>
              <a:solidFill>
                <a:schemeClr val="bg1"/>
              </a:solidFill>
            </p:grpSpPr>
            <p:sp>
              <p:nvSpPr>
                <p:cNvPr id="36" name="Freeform 5">
                  <a:extLst>
                    <a:ext uri="{FF2B5EF4-FFF2-40B4-BE49-F238E27FC236}">
                      <a16:creationId xmlns:a16="http://schemas.microsoft.com/office/drawing/2014/main" id="{5854F241-5455-4E1C-A7DC-4A368233F264}"/>
                    </a:ext>
                  </a:extLst>
                </p:cNvPr>
                <p:cNvSpPr>
                  <a:spLocks/>
                </p:cNvSpPr>
                <p:nvPr/>
              </p:nvSpPr>
              <p:spPr bwMode="auto">
                <a:xfrm>
                  <a:off x="1884363" y="2852738"/>
                  <a:ext cx="533400" cy="593725"/>
                </a:xfrm>
                <a:custGeom>
                  <a:avLst/>
                  <a:gdLst>
                    <a:gd name="T0" fmla="*/ 198 w 204"/>
                    <a:gd name="T1" fmla="*/ 63 h 227"/>
                    <a:gd name="T2" fmla="*/ 201 w 204"/>
                    <a:gd name="T3" fmla="*/ 56 h 227"/>
                    <a:gd name="T4" fmla="*/ 164 w 204"/>
                    <a:gd name="T5" fmla="*/ 4 h 227"/>
                    <a:gd name="T6" fmla="*/ 154 w 204"/>
                    <a:gd name="T7" fmla="*/ 4 h 227"/>
                    <a:gd name="T8" fmla="*/ 116 w 204"/>
                    <a:gd name="T9" fmla="*/ 56 h 227"/>
                    <a:gd name="T10" fmla="*/ 120 w 204"/>
                    <a:gd name="T11" fmla="*/ 63 h 227"/>
                    <a:gd name="T12" fmla="*/ 144 w 204"/>
                    <a:gd name="T13" fmla="*/ 63 h 227"/>
                    <a:gd name="T14" fmla="*/ 13 w 204"/>
                    <a:gd name="T15" fmla="*/ 200 h 227"/>
                    <a:gd name="T16" fmla="*/ 0 w 204"/>
                    <a:gd name="T17" fmla="*/ 214 h 227"/>
                    <a:gd name="T18" fmla="*/ 13 w 204"/>
                    <a:gd name="T19" fmla="*/ 227 h 227"/>
                    <a:gd name="T20" fmla="*/ 171 w 204"/>
                    <a:gd name="T21" fmla="*/ 63 h 227"/>
                    <a:gd name="T22" fmla="*/ 198 w 204"/>
                    <a:gd name="T23" fmla="*/ 6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227">
                      <a:moveTo>
                        <a:pt x="198" y="63"/>
                      </a:moveTo>
                      <a:cubicBezTo>
                        <a:pt x="202" y="63"/>
                        <a:pt x="204" y="60"/>
                        <a:pt x="201" y="56"/>
                      </a:cubicBezTo>
                      <a:cubicBezTo>
                        <a:pt x="164" y="4"/>
                        <a:pt x="164" y="4"/>
                        <a:pt x="164" y="4"/>
                      </a:cubicBezTo>
                      <a:cubicBezTo>
                        <a:pt x="161" y="0"/>
                        <a:pt x="156" y="0"/>
                        <a:pt x="154" y="4"/>
                      </a:cubicBezTo>
                      <a:cubicBezTo>
                        <a:pt x="116" y="56"/>
                        <a:pt x="116" y="56"/>
                        <a:pt x="116" y="56"/>
                      </a:cubicBezTo>
                      <a:cubicBezTo>
                        <a:pt x="113" y="60"/>
                        <a:pt x="115" y="63"/>
                        <a:pt x="120" y="63"/>
                      </a:cubicBezTo>
                      <a:cubicBezTo>
                        <a:pt x="144" y="63"/>
                        <a:pt x="144" y="63"/>
                        <a:pt x="144" y="63"/>
                      </a:cubicBezTo>
                      <a:cubicBezTo>
                        <a:pt x="137" y="130"/>
                        <a:pt x="82" y="200"/>
                        <a:pt x="13" y="200"/>
                      </a:cubicBezTo>
                      <a:cubicBezTo>
                        <a:pt x="6" y="200"/>
                        <a:pt x="0" y="206"/>
                        <a:pt x="0" y="214"/>
                      </a:cubicBezTo>
                      <a:cubicBezTo>
                        <a:pt x="0" y="221"/>
                        <a:pt x="6" y="227"/>
                        <a:pt x="13" y="227"/>
                      </a:cubicBezTo>
                      <a:cubicBezTo>
                        <a:pt x="99" y="227"/>
                        <a:pt x="164" y="143"/>
                        <a:pt x="171" y="63"/>
                      </a:cubicBezTo>
                      <a:lnTo>
                        <a:pt x="198"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Freeform 6">
                  <a:extLst>
                    <a:ext uri="{FF2B5EF4-FFF2-40B4-BE49-F238E27FC236}">
                      <a16:creationId xmlns:a16="http://schemas.microsoft.com/office/drawing/2014/main" id="{7C5DF1EE-28AA-45B7-B96C-3E1C6F55DDDC}"/>
                    </a:ext>
                  </a:extLst>
                </p:cNvPr>
                <p:cNvSpPr>
                  <a:spLocks noEditPoints="1"/>
                </p:cNvSpPr>
                <p:nvPr/>
              </p:nvSpPr>
              <p:spPr bwMode="auto">
                <a:xfrm>
                  <a:off x="1879600" y="2954338"/>
                  <a:ext cx="277812" cy="274638"/>
                </a:xfrm>
                <a:custGeom>
                  <a:avLst/>
                  <a:gdLst>
                    <a:gd name="T0" fmla="*/ 53 w 106"/>
                    <a:gd name="T1" fmla="*/ 105 h 105"/>
                    <a:gd name="T2" fmla="*/ 106 w 106"/>
                    <a:gd name="T3" fmla="*/ 53 h 105"/>
                    <a:gd name="T4" fmla="*/ 53 w 106"/>
                    <a:gd name="T5" fmla="*/ 0 h 105"/>
                    <a:gd name="T6" fmla="*/ 0 w 106"/>
                    <a:gd name="T7" fmla="*/ 53 h 105"/>
                    <a:gd name="T8" fmla="*/ 53 w 106"/>
                    <a:gd name="T9" fmla="*/ 105 h 105"/>
                    <a:gd name="T10" fmla="*/ 53 w 106"/>
                    <a:gd name="T11" fmla="*/ 26 h 105"/>
                    <a:gd name="T12" fmla="*/ 80 w 106"/>
                    <a:gd name="T13" fmla="*/ 53 h 105"/>
                    <a:gd name="T14" fmla="*/ 53 w 106"/>
                    <a:gd name="T15" fmla="*/ 79 h 105"/>
                    <a:gd name="T16" fmla="*/ 27 w 106"/>
                    <a:gd name="T17" fmla="*/ 53 h 105"/>
                    <a:gd name="T18" fmla="*/ 53 w 106"/>
                    <a:gd name="T19" fmla="*/ 2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5">
                      <a:moveTo>
                        <a:pt x="53" y="105"/>
                      </a:moveTo>
                      <a:cubicBezTo>
                        <a:pt x="82" y="105"/>
                        <a:pt x="106" y="82"/>
                        <a:pt x="106" y="53"/>
                      </a:cubicBezTo>
                      <a:cubicBezTo>
                        <a:pt x="106" y="24"/>
                        <a:pt x="82" y="0"/>
                        <a:pt x="53" y="0"/>
                      </a:cubicBezTo>
                      <a:cubicBezTo>
                        <a:pt x="24" y="0"/>
                        <a:pt x="0" y="24"/>
                        <a:pt x="0" y="53"/>
                      </a:cubicBezTo>
                      <a:cubicBezTo>
                        <a:pt x="0" y="82"/>
                        <a:pt x="24" y="105"/>
                        <a:pt x="53" y="105"/>
                      </a:cubicBezTo>
                      <a:close/>
                      <a:moveTo>
                        <a:pt x="53" y="26"/>
                      </a:moveTo>
                      <a:cubicBezTo>
                        <a:pt x="68" y="26"/>
                        <a:pt x="80" y="38"/>
                        <a:pt x="80" y="53"/>
                      </a:cubicBezTo>
                      <a:cubicBezTo>
                        <a:pt x="80" y="67"/>
                        <a:pt x="68" y="79"/>
                        <a:pt x="53" y="79"/>
                      </a:cubicBezTo>
                      <a:cubicBezTo>
                        <a:pt x="39" y="79"/>
                        <a:pt x="27" y="67"/>
                        <a:pt x="27" y="53"/>
                      </a:cubicBezTo>
                      <a:cubicBezTo>
                        <a:pt x="27" y="38"/>
                        <a:pt x="39" y="26"/>
                        <a:pt x="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Freeform 7">
                  <a:extLst>
                    <a:ext uri="{FF2B5EF4-FFF2-40B4-BE49-F238E27FC236}">
                      <a16:creationId xmlns:a16="http://schemas.microsoft.com/office/drawing/2014/main" id="{0312E523-CDF6-4D1D-9750-4D44179B1F3C}"/>
                    </a:ext>
                  </a:extLst>
                </p:cNvPr>
                <p:cNvSpPr>
                  <a:spLocks/>
                </p:cNvSpPr>
                <p:nvPr/>
              </p:nvSpPr>
              <p:spPr bwMode="auto">
                <a:xfrm>
                  <a:off x="2292350" y="3228975"/>
                  <a:ext cx="249237" cy="246063"/>
                </a:xfrm>
                <a:custGeom>
                  <a:avLst/>
                  <a:gdLst>
                    <a:gd name="T0" fmla="*/ 66 w 95"/>
                    <a:gd name="T1" fmla="*/ 48 h 94"/>
                    <a:gd name="T2" fmla="*/ 90 w 95"/>
                    <a:gd name="T3" fmla="*/ 24 h 94"/>
                    <a:gd name="T4" fmla="*/ 90 w 95"/>
                    <a:gd name="T5" fmla="*/ 5 h 94"/>
                    <a:gd name="T6" fmla="*/ 71 w 95"/>
                    <a:gd name="T7" fmla="*/ 5 h 94"/>
                    <a:gd name="T8" fmla="*/ 47 w 95"/>
                    <a:gd name="T9" fmla="*/ 29 h 94"/>
                    <a:gd name="T10" fmla="*/ 23 w 95"/>
                    <a:gd name="T11" fmla="*/ 5 h 94"/>
                    <a:gd name="T12" fmla="*/ 5 w 95"/>
                    <a:gd name="T13" fmla="*/ 5 h 94"/>
                    <a:gd name="T14" fmla="*/ 5 w 95"/>
                    <a:gd name="T15" fmla="*/ 24 h 94"/>
                    <a:gd name="T16" fmla="*/ 29 w 95"/>
                    <a:gd name="T17" fmla="*/ 48 h 94"/>
                    <a:gd name="T18" fmla="*/ 5 w 95"/>
                    <a:gd name="T19" fmla="*/ 72 h 94"/>
                    <a:gd name="T20" fmla="*/ 5 w 95"/>
                    <a:gd name="T21" fmla="*/ 90 h 94"/>
                    <a:gd name="T22" fmla="*/ 14 w 95"/>
                    <a:gd name="T23" fmla="*/ 94 h 94"/>
                    <a:gd name="T24" fmla="*/ 23 w 95"/>
                    <a:gd name="T25" fmla="*/ 90 h 94"/>
                    <a:gd name="T26" fmla="*/ 47 w 95"/>
                    <a:gd name="T27" fmla="*/ 66 h 94"/>
                    <a:gd name="T28" fmla="*/ 71 w 95"/>
                    <a:gd name="T29" fmla="*/ 90 h 94"/>
                    <a:gd name="T30" fmla="*/ 81 w 95"/>
                    <a:gd name="T31" fmla="*/ 94 h 94"/>
                    <a:gd name="T32" fmla="*/ 90 w 95"/>
                    <a:gd name="T33" fmla="*/ 90 h 94"/>
                    <a:gd name="T34" fmla="*/ 90 w 95"/>
                    <a:gd name="T35" fmla="*/ 72 h 94"/>
                    <a:gd name="T36" fmla="*/ 66 w 95"/>
                    <a:gd name="T3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4">
                      <a:moveTo>
                        <a:pt x="66" y="48"/>
                      </a:moveTo>
                      <a:cubicBezTo>
                        <a:pt x="90" y="24"/>
                        <a:pt x="90" y="24"/>
                        <a:pt x="90" y="24"/>
                      </a:cubicBezTo>
                      <a:cubicBezTo>
                        <a:pt x="95" y="19"/>
                        <a:pt x="95" y="10"/>
                        <a:pt x="90" y="5"/>
                      </a:cubicBezTo>
                      <a:cubicBezTo>
                        <a:pt x="85" y="0"/>
                        <a:pt x="76" y="0"/>
                        <a:pt x="71" y="5"/>
                      </a:cubicBezTo>
                      <a:cubicBezTo>
                        <a:pt x="47" y="29"/>
                        <a:pt x="47" y="29"/>
                        <a:pt x="47" y="29"/>
                      </a:cubicBezTo>
                      <a:cubicBezTo>
                        <a:pt x="23" y="5"/>
                        <a:pt x="23" y="5"/>
                        <a:pt x="23" y="5"/>
                      </a:cubicBezTo>
                      <a:cubicBezTo>
                        <a:pt x="18" y="0"/>
                        <a:pt x="10" y="0"/>
                        <a:pt x="5" y="5"/>
                      </a:cubicBezTo>
                      <a:cubicBezTo>
                        <a:pt x="0" y="10"/>
                        <a:pt x="0" y="19"/>
                        <a:pt x="5" y="24"/>
                      </a:cubicBezTo>
                      <a:cubicBezTo>
                        <a:pt x="29" y="48"/>
                        <a:pt x="29" y="48"/>
                        <a:pt x="29" y="48"/>
                      </a:cubicBezTo>
                      <a:cubicBezTo>
                        <a:pt x="5" y="72"/>
                        <a:pt x="5" y="72"/>
                        <a:pt x="5" y="72"/>
                      </a:cubicBezTo>
                      <a:cubicBezTo>
                        <a:pt x="0" y="77"/>
                        <a:pt x="0" y="85"/>
                        <a:pt x="5" y="90"/>
                      </a:cubicBezTo>
                      <a:cubicBezTo>
                        <a:pt x="7" y="93"/>
                        <a:pt x="11" y="94"/>
                        <a:pt x="14" y="94"/>
                      </a:cubicBezTo>
                      <a:cubicBezTo>
                        <a:pt x="17" y="94"/>
                        <a:pt x="21" y="93"/>
                        <a:pt x="23" y="90"/>
                      </a:cubicBezTo>
                      <a:cubicBezTo>
                        <a:pt x="47" y="66"/>
                        <a:pt x="47" y="66"/>
                        <a:pt x="47" y="66"/>
                      </a:cubicBezTo>
                      <a:cubicBezTo>
                        <a:pt x="71" y="90"/>
                        <a:pt x="71" y="90"/>
                        <a:pt x="71" y="90"/>
                      </a:cubicBezTo>
                      <a:cubicBezTo>
                        <a:pt x="74" y="93"/>
                        <a:pt x="77" y="94"/>
                        <a:pt x="81" y="94"/>
                      </a:cubicBezTo>
                      <a:cubicBezTo>
                        <a:pt x="84" y="94"/>
                        <a:pt x="87" y="93"/>
                        <a:pt x="90" y="90"/>
                      </a:cubicBezTo>
                      <a:cubicBezTo>
                        <a:pt x="95" y="85"/>
                        <a:pt x="95" y="77"/>
                        <a:pt x="90" y="72"/>
                      </a:cubicBezTo>
                      <a:lnTo>
                        <a:pt x="6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E" sz="1400" b="0" i="0" u="none" strike="noStrike" kern="0" cap="none" spc="0" normalizeH="0" baseline="0" noProof="0">
                    <a:ln>
                      <a:noFill/>
                    </a:ln>
                    <a:solidFill>
                      <a:srgbClr val="000000"/>
                    </a:solidFill>
                    <a:effectLst/>
                    <a:uLnTx/>
                    <a:uFillTx/>
                    <a:latin typeface="Arial"/>
                    <a:cs typeface="Arial"/>
                    <a:sym typeface="Arial"/>
                  </a:endParaRPr>
                </a:p>
              </p:txBody>
            </p:sp>
          </p:grpSp>
        </p:grpSp>
      </p:grpSp>
      <p:sp>
        <p:nvSpPr>
          <p:cNvPr id="83" name="Oval 82">
            <a:extLst>
              <a:ext uri="{FF2B5EF4-FFF2-40B4-BE49-F238E27FC236}">
                <a16:creationId xmlns:a16="http://schemas.microsoft.com/office/drawing/2014/main" id="{C914908F-4682-4BE5-8D36-5A8DAE1A80E0}"/>
              </a:ext>
            </a:extLst>
          </p:cNvPr>
          <p:cNvSpPr/>
          <p:nvPr/>
        </p:nvSpPr>
        <p:spPr>
          <a:xfrm>
            <a:off x="8181938" y="562758"/>
            <a:ext cx="152411" cy="14985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84" name="Picture 83" descr="Text&#10;&#10;Description automatically generated">
            <a:extLst>
              <a:ext uri="{FF2B5EF4-FFF2-40B4-BE49-F238E27FC236}">
                <a16:creationId xmlns:a16="http://schemas.microsoft.com/office/drawing/2014/main" id="{818B731E-845D-485F-B679-9E0FFDB96BA7}"/>
              </a:ext>
            </a:extLst>
          </p:cNvPr>
          <p:cNvPicPr>
            <a:picLocks noChangeAspect="1"/>
          </p:cNvPicPr>
          <p:nvPr/>
        </p:nvPicPr>
        <p:blipFill>
          <a:blip r:embed="rId3"/>
          <a:stretch>
            <a:fillRect/>
          </a:stretch>
        </p:blipFill>
        <p:spPr>
          <a:xfrm>
            <a:off x="5454758" y="1322535"/>
            <a:ext cx="3470887" cy="3442529"/>
          </a:xfrm>
          <a:prstGeom prst="rect">
            <a:avLst/>
          </a:prstGeom>
        </p:spPr>
      </p:pic>
      <p:sp>
        <p:nvSpPr>
          <p:cNvPr id="85" name="Half Frame 84">
            <a:extLst>
              <a:ext uri="{FF2B5EF4-FFF2-40B4-BE49-F238E27FC236}">
                <a16:creationId xmlns:a16="http://schemas.microsoft.com/office/drawing/2014/main" id="{FC5AA606-BBCE-4819-BDAE-2DBF0EE501DB}"/>
              </a:ext>
            </a:extLst>
          </p:cNvPr>
          <p:cNvSpPr/>
          <p:nvPr/>
        </p:nvSpPr>
        <p:spPr>
          <a:xfrm flipH="1" flipV="1">
            <a:off x="4832347" y="3172052"/>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86" name="Half Frame 85">
            <a:extLst>
              <a:ext uri="{FF2B5EF4-FFF2-40B4-BE49-F238E27FC236}">
                <a16:creationId xmlns:a16="http://schemas.microsoft.com/office/drawing/2014/main" id="{C0006D7E-8E37-43EC-B7F1-BF14BC7AC24B}"/>
              </a:ext>
            </a:extLst>
          </p:cNvPr>
          <p:cNvSpPr/>
          <p:nvPr/>
        </p:nvSpPr>
        <p:spPr>
          <a:xfrm rot="10800000" flipH="1" flipV="1">
            <a:off x="1568159" y="1750524"/>
            <a:ext cx="568848" cy="520700"/>
          </a:xfrm>
          <a:prstGeom prst="halfFrame">
            <a:avLst>
              <a:gd name="adj1" fmla="val 11851"/>
              <a:gd name="adj2" fmla="val 146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87" name="TextBox 86">
            <a:extLst>
              <a:ext uri="{FF2B5EF4-FFF2-40B4-BE49-F238E27FC236}">
                <a16:creationId xmlns:a16="http://schemas.microsoft.com/office/drawing/2014/main" id="{89C949D9-CD3D-40F7-8CA4-F40E95964C55}"/>
              </a:ext>
            </a:extLst>
          </p:cNvPr>
          <p:cNvSpPr txBox="1"/>
          <p:nvPr/>
        </p:nvSpPr>
        <p:spPr>
          <a:xfrm>
            <a:off x="1643085" y="1882874"/>
            <a:ext cx="3683184" cy="1785104"/>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looks like tea &amp; Coffee are popular product which is greatly reviewed by people</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There are few key words like "delicious" &amp; "love" indicates that overall positive sentiment of customers</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100" dirty="0"/>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The use of words like "price", "taste" and "flavor" intuitively tells that the value of a product and products taste as well as flavor influences customer's sentiment</a:t>
            </a:r>
          </a:p>
        </p:txBody>
      </p:sp>
    </p:spTree>
    <p:extLst>
      <p:ext uri="{BB962C8B-B14F-4D97-AF65-F5344CB8AC3E}">
        <p14:creationId xmlns:p14="http://schemas.microsoft.com/office/powerpoint/2010/main" val="363460727"/>
      </p:ext>
    </p:extLst>
  </p:cSld>
  <p:clrMapOvr>
    <a:masterClrMapping/>
  </p:clrMapOvr>
</p:sld>
</file>

<file path=ppt/theme/theme1.xml><?xml version="1.0" encoding="utf-8"?>
<a:theme xmlns:a="http://schemas.openxmlformats.org/drawingml/2006/main" name="Customer Journey Map by Slidesgo">
  <a:themeElements>
    <a:clrScheme name="Simple Light">
      <a:dk1>
        <a:srgbClr val="000000"/>
      </a:dk1>
      <a:lt1>
        <a:srgbClr val="FFFFFF"/>
      </a:lt1>
      <a:dk2>
        <a:srgbClr val="595959"/>
      </a:dk2>
      <a:lt2>
        <a:srgbClr val="EEEEEE"/>
      </a:lt2>
      <a:accent1>
        <a:srgbClr val="FFCE7D"/>
      </a:accent1>
      <a:accent2>
        <a:srgbClr val="FFB174"/>
      </a:accent2>
      <a:accent3>
        <a:srgbClr val="FF6666"/>
      </a:accent3>
      <a:accent4>
        <a:srgbClr val="C9274F"/>
      </a:accent4>
      <a:accent5>
        <a:srgbClr val="651428"/>
      </a:accent5>
      <a:accent6>
        <a:srgbClr val="EEEEEE"/>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4432</TotalTime>
  <Words>1016</Words>
  <Application>Microsoft Office PowerPoint</Application>
  <PresentationFormat>On-screen Show (16:9)</PresentationFormat>
  <Paragraphs>118</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Proxima Nova</vt:lpstr>
      <vt:lpstr>Roboto</vt:lpstr>
      <vt:lpstr>Customer Journey Map by Slidesgo</vt:lpstr>
      <vt:lpstr>Slidesgo Final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Likhita Pula</cp:lastModifiedBy>
  <cp:revision>7</cp:revision>
  <dcterms:modified xsi:type="dcterms:W3CDTF">2021-08-31T19:06:51Z</dcterms:modified>
</cp:coreProperties>
</file>