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79" r:id="rId1"/>
  </p:sldMasterIdLst>
  <p:notesMasterIdLst>
    <p:notesMasterId r:id="rId17"/>
  </p:notesMasterIdLst>
  <p:sldIdLst>
    <p:sldId id="256" r:id="rId2"/>
    <p:sldId id="257" r:id="rId3"/>
    <p:sldId id="258" r:id="rId4"/>
    <p:sldId id="276" r:id="rId5"/>
    <p:sldId id="259" r:id="rId6"/>
    <p:sldId id="273" r:id="rId7"/>
    <p:sldId id="277" r:id="rId8"/>
    <p:sldId id="271" r:id="rId9"/>
    <p:sldId id="272" r:id="rId10"/>
    <p:sldId id="278" r:id="rId11"/>
    <p:sldId id="279" r:id="rId12"/>
    <p:sldId id="274" r:id="rId13"/>
    <p:sldId id="270" r:id="rId14"/>
    <p:sldId id="280" r:id="rId15"/>
    <p:sldId id="275" r:id="rId16"/>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3300"/>
    <a:srgbClr val="FF9966"/>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p:cViewPr>
        <p:scale>
          <a:sx n="50" d="100"/>
          <a:sy n="50" d="100"/>
        </p:scale>
        <p:origin x="653" y="1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2EEB3311-1A91-4176-A9EA-D78CB7907D18}" type="datetimeFigureOut">
              <a:rPr lang="en-IN" smtClean="0"/>
              <a:t>27-02-2025</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D0FAC95E-2ABF-4064-8DF1-83DA5182407A}" type="slidenum">
              <a:rPr lang="en-IN" smtClean="0"/>
              <a:t>‹#›</a:t>
            </a:fld>
            <a:endParaRPr lang="en-IN"/>
          </a:p>
        </p:txBody>
      </p:sp>
    </p:spTree>
    <p:extLst>
      <p:ext uri="{BB962C8B-B14F-4D97-AF65-F5344CB8AC3E}">
        <p14:creationId xmlns:p14="http://schemas.microsoft.com/office/powerpoint/2010/main" val="2494045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FAC95E-2ABF-4064-8DF1-83DA5182407A}" type="slidenum">
              <a:rPr lang="en-IN" smtClean="0"/>
              <a:t>1</a:t>
            </a:fld>
            <a:endParaRPr lang="en-IN"/>
          </a:p>
        </p:txBody>
      </p:sp>
    </p:spTree>
    <p:extLst>
      <p:ext uri="{BB962C8B-B14F-4D97-AF65-F5344CB8AC3E}">
        <p14:creationId xmlns:p14="http://schemas.microsoft.com/office/powerpoint/2010/main" val="851389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useBgFill="1">
        <p:nvSpPr>
          <p:cNvPr id="12" name="Freeform 11"/>
          <p:cNvSpPr/>
          <p:nvPr/>
        </p:nvSpPr>
        <p:spPr>
          <a:xfrm>
            <a:off x="-23813" y="1"/>
            <a:ext cx="17525715" cy="9882188"/>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1" y="6423386"/>
            <a:ext cx="16993886" cy="3043268"/>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1" y="1"/>
            <a:ext cx="13079369" cy="685316"/>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242700" y="439976"/>
            <a:ext cx="17050674" cy="8627706"/>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1336802" y="993984"/>
            <a:ext cx="14632781" cy="4149792"/>
          </a:xfrm>
        </p:spPr>
        <p:txBody>
          <a:bodyPr anchor="b">
            <a:normAutofit/>
          </a:bodyPr>
          <a:lstStyle>
            <a:lvl1pPr algn="r">
              <a:defRPr sz="12000"/>
            </a:lvl1pPr>
          </a:lstStyle>
          <a:p>
            <a:r>
              <a:rPr lang="en-US"/>
              <a:t>Click to edit Master title style</a:t>
            </a:r>
            <a:endParaRPr lang="en-US" dirty="0"/>
          </a:p>
        </p:txBody>
      </p:sp>
      <p:sp>
        <p:nvSpPr>
          <p:cNvPr id="3" name="Subtitle 2"/>
          <p:cNvSpPr>
            <a:spLocks noGrp="1"/>
          </p:cNvSpPr>
          <p:nvPr>
            <p:ph type="subTitle" idx="1"/>
          </p:nvPr>
        </p:nvSpPr>
        <p:spPr>
          <a:xfrm rot="21420000">
            <a:off x="1474594" y="5257814"/>
            <a:ext cx="14632781" cy="825500"/>
          </a:xfrm>
        </p:spPr>
        <p:txBody>
          <a:bodyPr anchor="t">
            <a:noAutofit/>
          </a:bodyPr>
          <a:lstStyle>
            <a:lvl1pPr marL="0" indent="0" algn="r">
              <a:buNone/>
              <a:defRPr sz="4200">
                <a:solidFill>
                  <a:schemeClr val="bg1">
                    <a:lumMod val="50000"/>
                  </a:schemeClr>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7422812" y="6867695"/>
            <a:ext cx="9215480" cy="1744668"/>
          </a:xfrm>
        </p:spPr>
        <p:txBody>
          <a:bodyPr/>
          <a:lstStyle>
            <a:lvl1pPr algn="ctr">
              <a:defRPr sz="8100">
                <a:solidFill>
                  <a:schemeClr val="accent1">
                    <a:lumMod val="50000"/>
                  </a:schemeClr>
                </a:solidFill>
              </a:defRPr>
            </a:lvl1pPr>
          </a:lstStyle>
          <a:p>
            <a:fld id="{1D8BD707-D9CF-40AE-B4C6-C98DA3205C09}" type="datetimeFigureOut">
              <a:rPr lang="en-US" smtClean="0"/>
              <a:t>2/27/2025</a:t>
            </a:fld>
            <a:endParaRPr lang="en-US"/>
          </a:p>
        </p:txBody>
      </p:sp>
      <p:sp>
        <p:nvSpPr>
          <p:cNvPr id="5" name="Footer Placeholder 4"/>
          <p:cNvSpPr>
            <a:spLocks noGrp="1"/>
          </p:cNvSpPr>
          <p:nvPr>
            <p:ph type="ftr" sz="quarter" idx="11"/>
          </p:nvPr>
        </p:nvSpPr>
        <p:spPr>
          <a:xfrm rot="21420000">
            <a:off x="-8340" y="7324536"/>
            <a:ext cx="6070859" cy="1793307"/>
          </a:xfrm>
        </p:spPr>
        <p:txBody>
          <a:bodyPr vert="horz" lIns="91440" tIns="45720" rIns="91440" bIns="45720" rtlCol="0" anchor="ctr"/>
          <a:lstStyle>
            <a:lvl1pPr algn="r">
              <a:defRPr lang="en-US" sz="8100" dirty="0"/>
            </a:lvl1pPr>
          </a:lstStyle>
          <a:p>
            <a:endParaRPr lang="en-IN"/>
          </a:p>
        </p:txBody>
      </p:sp>
      <p:sp>
        <p:nvSpPr>
          <p:cNvPr id="6" name="Slide Number Placeholder 5"/>
          <p:cNvSpPr>
            <a:spLocks noGrp="1"/>
          </p:cNvSpPr>
          <p:nvPr>
            <p:ph type="sldNum" sz="quarter" idx="12"/>
          </p:nvPr>
        </p:nvSpPr>
        <p:spPr>
          <a:xfrm rot="21420000">
            <a:off x="14777637" y="5748972"/>
            <a:ext cx="1360779" cy="747705"/>
          </a:xfrm>
        </p:spPr>
        <p:txBody>
          <a:bodyPr/>
          <a:lstStyle>
            <a:lvl1pPr>
              <a:defRPr sz="3600">
                <a:solidFill>
                  <a:schemeClr val="tx1">
                    <a:lumMod val="75000"/>
                    <a:lumOff val="25000"/>
                  </a:schemeClr>
                </a:solidFill>
              </a:defRPr>
            </a:lvl1pPr>
          </a:lstStyle>
          <a:p>
            <a:fld id="{B6F15528-21DE-4FAA-801E-634DDDAF4B2B}" type="slidenum">
              <a:rPr lang="en-IN" smtClean="0"/>
              <a:t>‹#›</a:t>
            </a:fld>
            <a:endParaRPr lang="en-IN"/>
          </a:p>
        </p:txBody>
      </p:sp>
      <p:sp>
        <p:nvSpPr>
          <p:cNvPr id="25" name="5-Point Star 24"/>
          <p:cNvSpPr/>
          <p:nvPr/>
        </p:nvSpPr>
        <p:spPr>
          <a:xfrm rot="21420000">
            <a:off x="6332078" y="7667034"/>
            <a:ext cx="773079" cy="773079"/>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99844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159499"/>
            <a:ext cx="15592062" cy="883269"/>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2" y="1028699"/>
            <a:ext cx="15588770" cy="4792355"/>
          </a:xfrm>
          <a:ln w="57150" cmpd="thinThick">
            <a:solidFill>
              <a:schemeClr val="bg1">
                <a:lumMod val="50000"/>
              </a:schemeClr>
            </a:solidFill>
            <a:miter lim="800000"/>
          </a:ln>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028670" y="7054385"/>
            <a:ext cx="15592092" cy="1023708"/>
          </a:xfrm>
        </p:spPr>
        <p:txBody>
          <a:bodyPr anchor="t"/>
          <a:lstStyle>
            <a:lvl1pPr marL="0" indent="0" algn="l">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33476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28702" y="1028701"/>
            <a:ext cx="15595353" cy="4792355"/>
          </a:xfrm>
        </p:spPr>
        <p:txBody>
          <a:bodyPr anchor="ctr">
            <a:normAutofit/>
          </a:bodyPr>
          <a:lstStyle>
            <a:lvl1pPr algn="ctr">
              <a:defRPr sz="7200"/>
            </a:lvl1pPr>
          </a:lstStyle>
          <a:p>
            <a:r>
              <a:rPr lang="en-US"/>
              <a:t>Click to edit Master title style</a:t>
            </a:r>
            <a:endParaRPr lang="en-US" dirty="0"/>
          </a:p>
        </p:txBody>
      </p:sp>
      <p:sp>
        <p:nvSpPr>
          <p:cNvPr id="4" name="Text Placeholder 3"/>
          <p:cNvSpPr>
            <a:spLocks noGrp="1"/>
          </p:cNvSpPr>
          <p:nvPr>
            <p:ph type="body" sz="half" idx="2"/>
          </p:nvPr>
        </p:nvSpPr>
        <p:spPr>
          <a:xfrm>
            <a:off x="1028669" y="6159500"/>
            <a:ext cx="15592094" cy="1910409"/>
          </a:xfrm>
        </p:spPr>
        <p:txBody>
          <a:bodyPr anchor="ctr">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13762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82598" y="1028700"/>
            <a:ext cx="14287530" cy="4375056"/>
          </a:xfrm>
        </p:spPr>
        <p:txBody>
          <a:bodyPr anchor="ctr">
            <a:normAutofit/>
          </a:bodyPr>
          <a:lstStyle>
            <a:lvl1pPr algn="ctr">
              <a:defRPr sz="7200"/>
            </a:lvl1pPr>
          </a:lstStyle>
          <a:p>
            <a:r>
              <a:rPr lang="en-US"/>
              <a:t>Click to edit Master title style</a:t>
            </a:r>
            <a:endParaRPr lang="en-US" dirty="0"/>
          </a:p>
        </p:txBody>
      </p:sp>
      <p:sp>
        <p:nvSpPr>
          <p:cNvPr id="12" name="Text Placeholder 3"/>
          <p:cNvSpPr>
            <a:spLocks noGrp="1"/>
          </p:cNvSpPr>
          <p:nvPr>
            <p:ph type="body" sz="half" idx="13"/>
          </p:nvPr>
        </p:nvSpPr>
        <p:spPr>
          <a:xfrm>
            <a:off x="2325396" y="5415048"/>
            <a:ext cx="13001934" cy="566652"/>
          </a:xfrm>
        </p:spPr>
        <p:txBody>
          <a:bodyPr anchor="t">
            <a:normAutofit/>
          </a:bodyPr>
          <a:lstStyle>
            <a:lvl1pPr marL="0" indent="0" algn="r">
              <a:buNone/>
              <a:defRPr sz="2100">
                <a:solidFill>
                  <a:schemeClr val="tx1">
                    <a:lumMod val="50000"/>
                    <a:lumOff val="50000"/>
                  </a:schemeClr>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028702" y="6159501"/>
            <a:ext cx="15595323" cy="1902378"/>
          </a:xfrm>
        </p:spPr>
        <p:txBody>
          <a:bodyPr anchor="ctr">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13" name="TextBox 12"/>
          <p:cNvSpPr txBox="1"/>
          <p:nvPr/>
        </p:nvSpPr>
        <p:spPr>
          <a:xfrm>
            <a:off x="1028702" y="1338942"/>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4" name="TextBox 13"/>
          <p:cNvSpPr txBox="1"/>
          <p:nvPr/>
        </p:nvSpPr>
        <p:spPr>
          <a:xfrm>
            <a:off x="15709625" y="4384241"/>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1526427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8701" y="2585782"/>
            <a:ext cx="15592061" cy="3767753"/>
          </a:xfrm>
        </p:spPr>
        <p:txBody>
          <a:bodyPr anchor="b">
            <a:normAutofit/>
          </a:bodyPr>
          <a:lstStyle>
            <a:lvl1pPr algn="l">
              <a:defRPr sz="7200"/>
            </a:lvl1pPr>
          </a:lstStyle>
          <a:p>
            <a:r>
              <a:rPr lang="en-US"/>
              <a:t>Click to edit Master title style</a:t>
            </a:r>
            <a:endParaRPr lang="en-US" dirty="0"/>
          </a:p>
        </p:txBody>
      </p:sp>
      <p:sp>
        <p:nvSpPr>
          <p:cNvPr id="4" name="Text Placeholder 3"/>
          <p:cNvSpPr>
            <a:spLocks noGrp="1"/>
          </p:cNvSpPr>
          <p:nvPr>
            <p:ph type="body" sz="half" idx="2"/>
          </p:nvPr>
        </p:nvSpPr>
        <p:spPr>
          <a:xfrm>
            <a:off x="1028701" y="6371202"/>
            <a:ext cx="15592061" cy="1710966"/>
          </a:xfrm>
        </p:spPr>
        <p:txBody>
          <a:bodyPr anchor="t">
            <a:normAutofit/>
          </a:bodyPr>
          <a:lstStyle>
            <a:lvl1pPr marL="0" indent="0" algn="l">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87131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028703" y="1028701"/>
            <a:ext cx="15592059" cy="1727948"/>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1028703" y="3095093"/>
            <a:ext cx="4965192" cy="864393"/>
          </a:xfrm>
        </p:spPr>
        <p:txBody>
          <a:bodyPr anchor="b">
            <a:noAutofit/>
          </a:bodyPr>
          <a:lstStyle>
            <a:lvl1pPr marL="0" indent="0" algn="ctr">
              <a:lnSpc>
                <a:spcPct val="90000"/>
              </a:lnSpc>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028703" y="3959487"/>
            <a:ext cx="4965192" cy="4102392"/>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351933" y="3095093"/>
            <a:ext cx="4965192" cy="864393"/>
          </a:xfrm>
        </p:spPr>
        <p:txBody>
          <a:bodyPr anchor="b">
            <a:noAutofit/>
          </a:bodyPr>
          <a:lstStyle>
            <a:lvl1pPr marL="0" indent="0" algn="ctr">
              <a:lnSpc>
                <a:spcPct val="90000"/>
              </a:lnSpc>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351932" y="3959487"/>
            <a:ext cx="4965192" cy="4102392"/>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655570" y="3095093"/>
            <a:ext cx="4965192" cy="864393"/>
          </a:xfrm>
        </p:spPr>
        <p:txBody>
          <a:bodyPr anchor="b">
            <a:noAutofit/>
          </a:bodyPr>
          <a:lstStyle>
            <a:lvl1pPr marL="0" indent="0" algn="ctr">
              <a:lnSpc>
                <a:spcPct val="90000"/>
              </a:lnSpc>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655570" y="3959487"/>
            <a:ext cx="4965192" cy="4102392"/>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63006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028702" y="1028701"/>
            <a:ext cx="15595323" cy="1727948"/>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1037760" y="5719538"/>
            <a:ext cx="4965192" cy="864393"/>
          </a:xfrm>
        </p:spPr>
        <p:txBody>
          <a:bodyPr anchor="b">
            <a:noAutofit/>
          </a:bodyPr>
          <a:lstStyle>
            <a:lvl1pPr marL="0" indent="0" algn="ctr">
              <a:lnSpc>
                <a:spcPct val="90000"/>
              </a:lnSpc>
              <a:buNone/>
              <a:defRPr sz="33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028670" y="3095093"/>
            <a:ext cx="4965192" cy="2305088"/>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037760" y="6583931"/>
            <a:ext cx="4965192" cy="1477949"/>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356115" y="5719538"/>
            <a:ext cx="4965192" cy="864393"/>
          </a:xfrm>
        </p:spPr>
        <p:txBody>
          <a:bodyPr anchor="b">
            <a:noAutofit/>
          </a:bodyPr>
          <a:lstStyle>
            <a:lvl1pPr marL="0" indent="0" algn="ctr">
              <a:lnSpc>
                <a:spcPct val="90000"/>
              </a:lnSpc>
              <a:buNone/>
              <a:defRPr sz="33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353999" y="3095093"/>
            <a:ext cx="4965192" cy="230285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353999" y="6583929"/>
            <a:ext cx="4965192" cy="1477950"/>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653416" y="5719538"/>
            <a:ext cx="4965192" cy="864393"/>
          </a:xfrm>
        </p:spPr>
        <p:txBody>
          <a:bodyPr anchor="b">
            <a:noAutofit/>
          </a:bodyPr>
          <a:lstStyle>
            <a:lvl1pPr marL="0" indent="0" algn="ctr">
              <a:lnSpc>
                <a:spcPct val="90000"/>
              </a:lnSpc>
              <a:buNone/>
              <a:defRPr sz="33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1653228" y="3095091"/>
            <a:ext cx="4965192" cy="2305794"/>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1653228" y="6583926"/>
            <a:ext cx="4965192" cy="1477953"/>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12022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1028701" y="3095094"/>
            <a:ext cx="15592061" cy="4966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27263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23793" y="1028701"/>
            <a:ext cx="3396969" cy="7033178"/>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1028701" y="1028701"/>
            <a:ext cx="11856647" cy="703317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621852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2D233-02A4-0423-6756-78439B3191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41F548-7151-CE7A-6891-63F3A51B32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749002-C001-BB92-5085-A0CF96149838}"/>
              </a:ext>
            </a:extLst>
          </p:cNvPr>
          <p:cNvSpPr>
            <a:spLocks noGrp="1"/>
          </p:cNvSpPr>
          <p:nvPr>
            <p:ph type="dt" sz="half" idx="10"/>
          </p:nvPr>
        </p:nvSpPr>
        <p:spPr/>
        <p:txBody>
          <a:bodyPr/>
          <a:lstStyle/>
          <a:p>
            <a:fld id="{1D8BD707-D9CF-40AE-B4C6-C98DA3205C09}" type="datetimeFigureOut">
              <a:rPr lang="en-US" smtClean="0"/>
              <a:t>2/27/2025</a:t>
            </a:fld>
            <a:endParaRPr lang="en-US"/>
          </a:p>
        </p:txBody>
      </p:sp>
      <p:sp>
        <p:nvSpPr>
          <p:cNvPr id="5" name="Footer Placeholder 4">
            <a:extLst>
              <a:ext uri="{FF2B5EF4-FFF2-40B4-BE49-F238E27FC236}">
                <a16:creationId xmlns:a16="http://schemas.microsoft.com/office/drawing/2014/main" id="{6F4F5873-58A5-F7F1-8CDC-79AB8C2DA7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E110C2-D8AD-AA6A-197F-4DAB3352AA01}"/>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5324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28701" y="3095095"/>
            <a:ext cx="15592061" cy="496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72284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8702" y="1028701"/>
            <a:ext cx="15592061" cy="4790231"/>
          </a:xfrm>
        </p:spPr>
        <p:txBody>
          <a:bodyPr anchor="b">
            <a:normAutofit/>
          </a:bodyPr>
          <a:lstStyle>
            <a:lvl1pPr algn="l">
              <a:defRPr sz="8100"/>
            </a:lvl1pPr>
          </a:lstStyle>
          <a:p>
            <a:r>
              <a:rPr lang="en-US"/>
              <a:t>Click to edit Master title style</a:t>
            </a:r>
            <a:endParaRPr lang="en-US" dirty="0"/>
          </a:p>
        </p:txBody>
      </p:sp>
      <p:sp>
        <p:nvSpPr>
          <p:cNvPr id="3" name="Text Placeholder 2"/>
          <p:cNvSpPr>
            <a:spLocks noGrp="1"/>
          </p:cNvSpPr>
          <p:nvPr>
            <p:ph type="body" idx="1"/>
          </p:nvPr>
        </p:nvSpPr>
        <p:spPr>
          <a:xfrm>
            <a:off x="1028702" y="5613401"/>
            <a:ext cx="15592061" cy="2459421"/>
          </a:xfrm>
        </p:spPr>
        <p:txBody>
          <a:bodyPr anchor="t">
            <a:normAutofit/>
          </a:bodyPr>
          <a:lstStyle>
            <a:lvl1pPr marL="0" indent="0" algn="l">
              <a:buNone/>
              <a:defRPr sz="3000">
                <a:solidFill>
                  <a:schemeClr val="bg1">
                    <a:lumMod val="50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45996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1028702" y="1028700"/>
            <a:ext cx="15595323" cy="173721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28700" y="3095095"/>
            <a:ext cx="7633071" cy="4966784"/>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8990957" y="3095095"/>
            <a:ext cx="7629807" cy="4966784"/>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15972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1028702" y="1028700"/>
            <a:ext cx="15592061" cy="173721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7534" y="3095094"/>
            <a:ext cx="7284237" cy="1019991"/>
          </a:xfrm>
        </p:spPr>
        <p:txBody>
          <a:bodyPr anchor="b">
            <a:noAutofit/>
          </a:bodyPr>
          <a:lstStyle>
            <a:lvl1pPr marL="0" indent="0">
              <a:lnSpc>
                <a:spcPct val="90000"/>
              </a:lnSpc>
              <a:buNone/>
              <a:defRPr sz="39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Content Placeholder 3"/>
          <p:cNvSpPr>
            <a:spLocks noGrp="1"/>
          </p:cNvSpPr>
          <p:nvPr>
            <p:ph sz="quarter" idx="13"/>
          </p:nvPr>
        </p:nvSpPr>
        <p:spPr>
          <a:xfrm>
            <a:off x="1028703" y="4292600"/>
            <a:ext cx="7633068" cy="376927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7287" y="3095094"/>
            <a:ext cx="7296737" cy="1019991"/>
          </a:xfrm>
        </p:spPr>
        <p:txBody>
          <a:bodyPr anchor="b">
            <a:noAutofit/>
          </a:bodyPr>
          <a:lstStyle>
            <a:lvl1pPr marL="0" indent="0">
              <a:lnSpc>
                <a:spcPct val="90000"/>
              </a:lnSpc>
              <a:buNone/>
              <a:defRPr sz="39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3" name="Content Placeholder 5"/>
          <p:cNvSpPr>
            <a:spLocks noGrp="1"/>
          </p:cNvSpPr>
          <p:nvPr>
            <p:ph sz="quarter" idx="14"/>
          </p:nvPr>
        </p:nvSpPr>
        <p:spPr>
          <a:xfrm>
            <a:off x="8990954" y="4292600"/>
            <a:ext cx="7633070" cy="376927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2/27/2025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6961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10238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2/27/2025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6960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0465" y="1028700"/>
            <a:ext cx="6190290" cy="3034878"/>
          </a:xfrm>
        </p:spPr>
        <p:txBody>
          <a:bodyPr anchor="b">
            <a:normAutofit/>
          </a:bodyPr>
          <a:lstStyle>
            <a:lvl1pPr algn="ctr">
              <a:defRPr sz="5400"/>
            </a:lvl1pPr>
          </a:lstStyle>
          <a:p>
            <a:r>
              <a:rPr lang="en-US"/>
              <a:t>Click to edit Master title style</a:t>
            </a:r>
            <a:endParaRPr lang="en-US" dirty="0"/>
          </a:p>
        </p:txBody>
      </p:sp>
      <p:sp>
        <p:nvSpPr>
          <p:cNvPr id="10" name="Content Placeholder 2"/>
          <p:cNvSpPr>
            <a:spLocks noGrp="1"/>
          </p:cNvSpPr>
          <p:nvPr>
            <p:ph sz="quarter" idx="13"/>
          </p:nvPr>
        </p:nvSpPr>
        <p:spPr>
          <a:xfrm>
            <a:off x="7569199" y="1028701"/>
            <a:ext cx="9051563" cy="70331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0464" y="4063579"/>
            <a:ext cx="6190292" cy="3998300"/>
          </a:xfrm>
        </p:spPr>
        <p:txBody>
          <a:bodyPr anchor="t">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34679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28700" y="1028700"/>
            <a:ext cx="9517953" cy="3034878"/>
          </a:xfrm>
        </p:spPr>
        <p:txBody>
          <a:bodyPr anchor="b">
            <a:normAutofit/>
          </a:bodyPr>
          <a:lstStyle>
            <a:lvl1pPr algn="ctr">
              <a:defRPr sz="5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223543" y="1"/>
            <a:ext cx="5397219" cy="7607300"/>
          </a:xfrm>
          <a:ln w="57150" cmpd="thinThick">
            <a:solidFill>
              <a:schemeClr val="bg1">
                <a:lumMod val="50000"/>
              </a:schemeClr>
            </a:solidFill>
            <a:miter lim="800000"/>
          </a:ln>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028702" y="4063579"/>
            <a:ext cx="9517952" cy="3543722"/>
          </a:xfrm>
        </p:spPr>
        <p:txBody>
          <a:bodyPr anchor="t">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05454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grpSp>
        <p:nvGrpSpPr>
          <p:cNvPr id="10" name="Group 9"/>
          <p:cNvGrpSpPr/>
          <p:nvPr/>
        </p:nvGrpSpPr>
        <p:grpSpPr>
          <a:xfrm>
            <a:off x="-38096" y="1"/>
            <a:ext cx="18008025" cy="9966122"/>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28702" y="1028701"/>
            <a:ext cx="15595323" cy="172794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8701" y="3095095"/>
            <a:ext cx="15595325" cy="496678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47125" y="8636001"/>
            <a:ext cx="5676900" cy="747705"/>
          </a:xfrm>
          <a:prstGeom prst="rect">
            <a:avLst/>
          </a:prstGeom>
        </p:spPr>
        <p:txBody>
          <a:bodyPr vert="horz" lIns="91440" tIns="45720" rIns="91440" bIns="45720" rtlCol="0" anchor="ctr"/>
          <a:lstStyle>
            <a:lvl1pPr algn="r">
              <a:defRPr sz="4800" cap="all" baseline="0">
                <a:solidFill>
                  <a:schemeClr val="accent1">
                    <a:lumMod val="50000"/>
                  </a:schemeClr>
                </a:solidFill>
              </a:defRPr>
            </a:lvl1pPr>
          </a:lstStyle>
          <a:p>
            <a:fld id="{1D8BD707-D9CF-40AE-B4C6-C98DA3205C09}" type="datetimeFigureOut">
              <a:rPr lang="en-US" smtClean="0"/>
              <a:t>2/27/2025</a:t>
            </a:fld>
            <a:endParaRPr lang="en-US"/>
          </a:p>
        </p:txBody>
      </p:sp>
      <p:sp>
        <p:nvSpPr>
          <p:cNvPr id="5" name="Footer Placeholder 4"/>
          <p:cNvSpPr>
            <a:spLocks noGrp="1"/>
          </p:cNvSpPr>
          <p:nvPr>
            <p:ph type="ftr" sz="quarter" idx="3"/>
          </p:nvPr>
        </p:nvSpPr>
        <p:spPr>
          <a:xfrm>
            <a:off x="1028702" y="8636001"/>
            <a:ext cx="8249579" cy="747705"/>
          </a:xfrm>
          <a:prstGeom prst="rect">
            <a:avLst/>
          </a:prstGeom>
        </p:spPr>
        <p:txBody>
          <a:bodyPr vert="horz" lIns="91440" tIns="45720" rIns="91440" bIns="45720" rtlCol="0" anchor="ctr"/>
          <a:lstStyle>
            <a:lvl1pPr algn="l">
              <a:defRPr sz="48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9430682" y="8636001"/>
            <a:ext cx="1360779" cy="747705"/>
          </a:xfrm>
          <a:prstGeom prst="rect">
            <a:avLst/>
          </a:prstGeom>
        </p:spPr>
        <p:txBody>
          <a:bodyPr vert="horz" lIns="91440" tIns="45720" rIns="91440" bIns="45720" rtlCol="0" anchor="ctr"/>
          <a:lstStyle>
            <a:lvl1pPr algn="ctr">
              <a:defRPr sz="4800" cap="all" baseline="0">
                <a:solidFill>
                  <a:schemeClr val="accent1">
                    <a:lumMod val="50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869686614"/>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 id="2147484092" r:id="rId13"/>
    <p:sldLayoutId id="2147484093" r:id="rId14"/>
    <p:sldLayoutId id="2147484094" r:id="rId15"/>
    <p:sldLayoutId id="2147484095" r:id="rId16"/>
    <p:sldLayoutId id="2147484096" r:id="rId17"/>
    <p:sldLayoutId id="2147484097" r:id="rId18"/>
  </p:sldLayoutIdLst>
  <p:txStyles>
    <p:titleStyle>
      <a:lvl1pPr algn="l" defTabSz="1371600" rtl="0" eaLnBrk="1" latinLnBrk="0" hangingPunct="1">
        <a:lnSpc>
          <a:spcPct val="90000"/>
        </a:lnSpc>
        <a:spcBef>
          <a:spcPct val="0"/>
        </a:spcBef>
        <a:buNone/>
        <a:defRPr sz="8100" kern="1200" cap="all" baseline="0">
          <a:solidFill>
            <a:schemeClr val="accent1"/>
          </a:solidFill>
          <a:effectLst/>
          <a:latin typeface="+mj-lt"/>
          <a:ea typeface="+mj-ea"/>
          <a:cs typeface="+mj-cs"/>
        </a:defRPr>
      </a:lvl1pPr>
    </p:titleStyle>
    <p:bodyStyle>
      <a:lvl1pPr marL="342900" indent="-342900" algn="l" defTabSz="1371600" rtl="0" eaLnBrk="1" latinLnBrk="0" hangingPunct="1">
        <a:lnSpc>
          <a:spcPct val="120000"/>
        </a:lnSpc>
        <a:spcBef>
          <a:spcPts val="1500"/>
        </a:spcBef>
        <a:buClr>
          <a:schemeClr val="accent1"/>
        </a:buClr>
        <a:buSzPct val="160000"/>
        <a:buFont typeface="Arial" panose="020B0604020202020204" pitchFamily="34" charset="0"/>
        <a:buChar char="•"/>
        <a:defRPr sz="3000" kern="1200" cap="all" baseline="0">
          <a:solidFill>
            <a:schemeClr val="tx1"/>
          </a:solidFill>
          <a:effectLst/>
          <a:latin typeface="+mn-lt"/>
          <a:ea typeface="+mn-ea"/>
          <a:cs typeface="+mn-cs"/>
        </a:defRPr>
      </a:lvl1pPr>
      <a:lvl2pPr marL="1028700" indent="-342900" algn="l" defTabSz="1371600" rtl="0" eaLnBrk="1" latinLnBrk="0" hangingPunct="1">
        <a:lnSpc>
          <a:spcPct val="120000"/>
        </a:lnSpc>
        <a:spcBef>
          <a:spcPts val="750"/>
        </a:spcBef>
        <a:buClr>
          <a:schemeClr val="accent1"/>
        </a:buClr>
        <a:buSzPct val="160000"/>
        <a:buFont typeface="Arial" panose="020B0604020202020204" pitchFamily="34" charset="0"/>
        <a:buChar char="•"/>
        <a:defRPr sz="2700" kern="1200" cap="all" baseline="0">
          <a:solidFill>
            <a:schemeClr val="tx1"/>
          </a:solidFill>
          <a:effectLst/>
          <a:latin typeface="+mn-lt"/>
          <a:ea typeface="+mn-ea"/>
          <a:cs typeface="+mn-cs"/>
        </a:defRPr>
      </a:lvl2pPr>
      <a:lvl3pPr marL="1714500" indent="-342900" algn="l" defTabSz="1371600" rtl="0" eaLnBrk="1" latinLnBrk="0" hangingPunct="1">
        <a:lnSpc>
          <a:spcPct val="120000"/>
        </a:lnSpc>
        <a:spcBef>
          <a:spcPts val="750"/>
        </a:spcBef>
        <a:buClr>
          <a:schemeClr val="accent1"/>
        </a:buClr>
        <a:buSzPct val="160000"/>
        <a:buFont typeface="Arial" panose="020B0604020202020204" pitchFamily="34" charset="0"/>
        <a:buChar char="•"/>
        <a:defRPr sz="2400" kern="1200" cap="all" baseline="0">
          <a:solidFill>
            <a:schemeClr val="tx1"/>
          </a:solidFill>
          <a:effectLst/>
          <a:latin typeface="+mn-lt"/>
          <a:ea typeface="+mn-ea"/>
          <a:cs typeface="+mn-cs"/>
        </a:defRPr>
      </a:lvl3pPr>
      <a:lvl4pPr marL="2400300" indent="-342900" algn="l" defTabSz="1371600" rtl="0" eaLnBrk="1" latinLnBrk="0" hangingPunct="1">
        <a:lnSpc>
          <a:spcPct val="120000"/>
        </a:lnSpc>
        <a:spcBef>
          <a:spcPts val="750"/>
        </a:spcBef>
        <a:buClr>
          <a:schemeClr val="accent1"/>
        </a:buClr>
        <a:buSzPct val="160000"/>
        <a:buFont typeface="Arial" panose="020B0604020202020204" pitchFamily="34" charset="0"/>
        <a:buChar char="•"/>
        <a:defRPr sz="2100" kern="1200" cap="all" baseline="0">
          <a:solidFill>
            <a:schemeClr val="tx1"/>
          </a:solidFill>
          <a:effectLst/>
          <a:latin typeface="+mn-lt"/>
          <a:ea typeface="+mn-ea"/>
          <a:cs typeface="+mn-cs"/>
        </a:defRPr>
      </a:lvl4pPr>
      <a:lvl5pPr marL="3086100" indent="-342900" algn="l" defTabSz="1371600" rtl="0" eaLnBrk="1" latinLnBrk="0" hangingPunct="1">
        <a:lnSpc>
          <a:spcPct val="120000"/>
        </a:lnSpc>
        <a:spcBef>
          <a:spcPts val="750"/>
        </a:spcBef>
        <a:buClr>
          <a:schemeClr val="accent1"/>
        </a:buClr>
        <a:buSzPct val="160000"/>
        <a:buFont typeface="Arial" panose="020B0604020202020204" pitchFamily="34" charset="0"/>
        <a:buChar char="•"/>
        <a:defRPr sz="2100" kern="1200" cap="all" baseline="0">
          <a:solidFill>
            <a:schemeClr val="tx1"/>
          </a:solidFill>
          <a:effectLst/>
          <a:latin typeface="+mn-lt"/>
          <a:ea typeface="+mn-ea"/>
          <a:cs typeface="+mn-cs"/>
        </a:defRPr>
      </a:lvl5pPr>
      <a:lvl6pPr marL="3771900" indent="-342900" algn="l" defTabSz="1371600" rtl="0" eaLnBrk="1" latinLnBrk="0" hangingPunct="1">
        <a:lnSpc>
          <a:spcPct val="120000"/>
        </a:lnSpc>
        <a:spcBef>
          <a:spcPts val="750"/>
        </a:spcBef>
        <a:buClr>
          <a:schemeClr val="accent1"/>
        </a:buClr>
        <a:buSzPct val="160000"/>
        <a:buFont typeface="Arial" panose="020B0604020202020204" pitchFamily="34" charset="0"/>
        <a:buChar char="•"/>
        <a:defRPr sz="2100" kern="1200" cap="all" baseline="0">
          <a:solidFill>
            <a:schemeClr val="tx1"/>
          </a:solidFill>
          <a:effectLst/>
          <a:latin typeface="+mn-lt"/>
          <a:ea typeface="+mn-ea"/>
          <a:cs typeface="+mn-cs"/>
        </a:defRPr>
      </a:lvl6pPr>
      <a:lvl7pPr marL="4457700" indent="-342900" algn="l" defTabSz="1371600" rtl="0" eaLnBrk="1" latinLnBrk="0" hangingPunct="1">
        <a:lnSpc>
          <a:spcPct val="120000"/>
        </a:lnSpc>
        <a:spcBef>
          <a:spcPts val="750"/>
        </a:spcBef>
        <a:buClr>
          <a:schemeClr val="accent1"/>
        </a:buClr>
        <a:buSzPct val="160000"/>
        <a:buFont typeface="Arial" panose="020B0604020202020204" pitchFamily="34" charset="0"/>
        <a:buChar char="•"/>
        <a:defRPr sz="2100" kern="1200" cap="all" baseline="0">
          <a:solidFill>
            <a:schemeClr val="tx1"/>
          </a:solidFill>
          <a:effectLst/>
          <a:latin typeface="+mn-lt"/>
          <a:ea typeface="+mn-ea"/>
          <a:cs typeface="+mn-cs"/>
        </a:defRPr>
      </a:lvl7pPr>
      <a:lvl8pPr marL="5143500" indent="-342900" algn="l" defTabSz="1371600" rtl="0" eaLnBrk="1" latinLnBrk="0" hangingPunct="1">
        <a:lnSpc>
          <a:spcPct val="120000"/>
        </a:lnSpc>
        <a:spcBef>
          <a:spcPts val="750"/>
        </a:spcBef>
        <a:buClr>
          <a:schemeClr val="accent1"/>
        </a:buClr>
        <a:buSzPct val="160000"/>
        <a:buFont typeface="Arial" panose="020B0604020202020204" pitchFamily="34" charset="0"/>
        <a:buChar char="•"/>
        <a:defRPr sz="2100" kern="1200" cap="all" baseline="0">
          <a:solidFill>
            <a:schemeClr val="tx1"/>
          </a:solidFill>
          <a:effectLst/>
          <a:latin typeface="+mn-lt"/>
          <a:ea typeface="+mn-ea"/>
          <a:cs typeface="+mn-cs"/>
        </a:defRPr>
      </a:lvl8pPr>
      <a:lvl9pPr marL="5829300" indent="-342900" algn="l" defTabSz="1371600" rtl="0" eaLnBrk="1" latinLnBrk="0" hangingPunct="1">
        <a:lnSpc>
          <a:spcPct val="120000"/>
        </a:lnSpc>
        <a:spcBef>
          <a:spcPts val="750"/>
        </a:spcBef>
        <a:buClr>
          <a:schemeClr val="accent1"/>
        </a:buClr>
        <a:buSzPct val="160000"/>
        <a:buFont typeface="Arial" panose="020B0604020202020204" pitchFamily="34" charset="0"/>
        <a:buChar char="•"/>
        <a:defRPr sz="2100" kern="1200" cap="all" baseline="0">
          <a:solidFill>
            <a:schemeClr val="tx1"/>
          </a:solidFill>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6353" y="1320440"/>
            <a:ext cx="17075294" cy="751488"/>
          </a:xfrm>
          <a:prstGeom prst="rect">
            <a:avLst/>
          </a:prstGeom>
        </p:spPr>
        <p:txBody>
          <a:bodyPr vert="horz" wrap="square" lIns="0" tIns="12700" rIns="0" bIns="0" rtlCol="0">
            <a:spAutoFit/>
          </a:bodyPr>
          <a:lstStyle/>
          <a:p>
            <a:pPr marL="26670" algn="ctr">
              <a:lnSpc>
                <a:spcPct val="100000"/>
              </a:lnSpc>
              <a:spcBef>
                <a:spcPts val="100"/>
              </a:spcBef>
            </a:pPr>
            <a:r>
              <a:rPr lang="en-US" sz="4800" b="1" spc="25" dirty="0">
                <a:solidFill>
                  <a:srgbClr val="002060"/>
                </a:solidFill>
                <a:latin typeface="Times New Roman" panose="02020603050405020304" pitchFamily="18" charset="0"/>
                <a:cs typeface="Times New Roman" panose="02020603050405020304" pitchFamily="18" charset="0"/>
              </a:rPr>
              <a:t>Iot-Based medicine ASSISTIVE system FOR PATIENT</a:t>
            </a:r>
            <a:endParaRPr sz="4800" b="1" spc="100" dirty="0">
              <a:solidFill>
                <a:srgbClr val="002060"/>
              </a:solidFill>
              <a:latin typeface="Times New Roman" panose="02020603050405020304" pitchFamily="18" charset="0"/>
              <a:cs typeface="Times New Roman" panose="02020603050405020304" pitchFamily="18" charset="0"/>
            </a:endParaRPr>
          </a:p>
        </p:txBody>
      </p:sp>
      <p:sp>
        <p:nvSpPr>
          <p:cNvPr id="5" name="object 5"/>
          <p:cNvSpPr/>
          <p:nvPr/>
        </p:nvSpPr>
        <p:spPr>
          <a:xfrm flipH="1">
            <a:off x="4366228" y="3182889"/>
            <a:ext cx="45719" cy="2630806"/>
          </a:xfrm>
          <a:custGeom>
            <a:avLst/>
            <a:gdLst/>
            <a:ahLst/>
            <a:cxnLst/>
            <a:rect l="l" t="t" r="r" b="b"/>
            <a:pathLst>
              <a:path h="2212340">
                <a:moveTo>
                  <a:pt x="0" y="2212343"/>
                </a:moveTo>
                <a:lnTo>
                  <a:pt x="0" y="0"/>
                </a:lnTo>
              </a:path>
            </a:pathLst>
          </a:custGeom>
          <a:ln/>
        </p:spPr>
        <p:style>
          <a:lnRef idx="2">
            <a:schemeClr val="accent1"/>
          </a:lnRef>
          <a:fillRef idx="0">
            <a:schemeClr val="accent1"/>
          </a:fillRef>
          <a:effectRef idx="1">
            <a:schemeClr val="accent1"/>
          </a:effectRef>
          <a:fontRef idx="minor">
            <a:schemeClr val="tx1"/>
          </a:fontRef>
        </p:style>
        <p:txBody>
          <a:bodyPr wrap="square" lIns="0" tIns="0" rIns="0" bIns="0" rtlCol="0"/>
          <a:lstStyle/>
          <a:p>
            <a:endParaRPr dirty="0"/>
          </a:p>
        </p:txBody>
      </p:sp>
      <p:sp>
        <p:nvSpPr>
          <p:cNvPr id="6" name="object 6"/>
          <p:cNvSpPr txBox="1"/>
          <p:nvPr/>
        </p:nvSpPr>
        <p:spPr>
          <a:xfrm>
            <a:off x="6553201" y="7452620"/>
            <a:ext cx="4876800" cy="1322798"/>
          </a:xfrm>
          <a:prstGeom prst="rect">
            <a:avLst/>
          </a:prstGeom>
        </p:spPr>
        <p:txBody>
          <a:bodyPr vert="horz" wrap="square" lIns="0" tIns="311785" rIns="0" bIns="0" rtlCol="0">
            <a:spAutoFit/>
          </a:bodyPr>
          <a:lstStyle/>
          <a:p>
            <a:pPr marL="12700">
              <a:lnSpc>
                <a:spcPct val="100000"/>
              </a:lnSpc>
              <a:spcBef>
                <a:spcPts val="2080"/>
              </a:spcBef>
            </a:pPr>
            <a:r>
              <a:rPr lang="en-US" sz="2400" spc="170" dirty="0">
                <a:latin typeface="Times New Roman"/>
                <a:cs typeface="Times New Roman"/>
              </a:rPr>
              <a:t>Mr. G. Mallikarjuna Rao M. Tech</a:t>
            </a:r>
          </a:p>
          <a:p>
            <a:pPr marL="12700">
              <a:lnSpc>
                <a:spcPct val="100000"/>
              </a:lnSpc>
              <a:spcBef>
                <a:spcPts val="2080"/>
              </a:spcBef>
            </a:pPr>
            <a:r>
              <a:rPr lang="en-US" sz="2400" spc="170" dirty="0">
                <a:latin typeface="Times New Roman"/>
                <a:cs typeface="Times New Roman"/>
              </a:rPr>
              <a:t>Associate Professor</a:t>
            </a:r>
          </a:p>
        </p:txBody>
      </p:sp>
      <p:sp>
        <p:nvSpPr>
          <p:cNvPr id="7" name="object 7"/>
          <p:cNvSpPr txBox="1"/>
          <p:nvPr/>
        </p:nvSpPr>
        <p:spPr>
          <a:xfrm>
            <a:off x="11734800" y="7452620"/>
            <a:ext cx="6553200" cy="1322798"/>
          </a:xfrm>
          <a:prstGeom prst="rect">
            <a:avLst/>
          </a:prstGeom>
        </p:spPr>
        <p:txBody>
          <a:bodyPr vert="horz" wrap="square" lIns="0" tIns="311785" rIns="0" bIns="0" rtlCol="0">
            <a:spAutoFit/>
          </a:bodyPr>
          <a:lstStyle/>
          <a:p>
            <a:pPr marL="17780">
              <a:lnSpc>
                <a:spcPct val="100000"/>
              </a:lnSpc>
              <a:spcBef>
                <a:spcPts val="2080"/>
              </a:spcBef>
            </a:pPr>
            <a:r>
              <a:rPr sz="2400" spc="245" dirty="0">
                <a:latin typeface="Times New Roman"/>
                <a:cs typeface="Times New Roman"/>
              </a:rPr>
              <a:t>Mr.</a:t>
            </a:r>
            <a:r>
              <a:rPr lang="en-US" sz="2400" spc="245" dirty="0">
                <a:latin typeface="Times New Roman"/>
                <a:cs typeface="Times New Roman"/>
              </a:rPr>
              <a:t> </a:t>
            </a:r>
            <a:r>
              <a:rPr sz="2400" spc="245" dirty="0">
                <a:latin typeface="Times New Roman"/>
                <a:cs typeface="Times New Roman"/>
              </a:rPr>
              <a:t>T.</a:t>
            </a:r>
            <a:r>
              <a:rPr lang="en-US" sz="2400" spc="245" dirty="0">
                <a:latin typeface="Times New Roman"/>
                <a:cs typeface="Times New Roman"/>
              </a:rPr>
              <a:t> </a:t>
            </a:r>
            <a:r>
              <a:rPr lang="en-IN" sz="2400" spc="245" dirty="0">
                <a:latin typeface="Times New Roman"/>
                <a:cs typeface="Times New Roman"/>
              </a:rPr>
              <a:t>Jagadeesh</a:t>
            </a:r>
            <a:r>
              <a:rPr sz="2400" spc="185" dirty="0">
                <a:latin typeface="Times New Roman"/>
                <a:cs typeface="Times New Roman"/>
              </a:rPr>
              <a:t> </a:t>
            </a:r>
            <a:r>
              <a:rPr sz="2400" spc="175" dirty="0">
                <a:latin typeface="Times New Roman"/>
                <a:cs typeface="Times New Roman"/>
              </a:rPr>
              <a:t>M.</a:t>
            </a:r>
            <a:r>
              <a:rPr lang="en-US" sz="2400" spc="175" dirty="0">
                <a:latin typeface="Times New Roman"/>
                <a:cs typeface="Times New Roman"/>
              </a:rPr>
              <a:t>Tech</a:t>
            </a:r>
            <a:r>
              <a:rPr sz="2400" spc="175" dirty="0">
                <a:latin typeface="Times New Roman"/>
                <a:cs typeface="Times New Roman"/>
              </a:rPr>
              <a:t>,</a:t>
            </a:r>
            <a:r>
              <a:rPr sz="2400" spc="185" dirty="0">
                <a:latin typeface="Times New Roman"/>
                <a:cs typeface="Times New Roman"/>
              </a:rPr>
              <a:t> </a:t>
            </a:r>
            <a:r>
              <a:rPr sz="2400" spc="170" dirty="0">
                <a:latin typeface="Times New Roman"/>
                <a:cs typeface="Times New Roman"/>
              </a:rPr>
              <a:t>M.</a:t>
            </a:r>
            <a:r>
              <a:rPr lang="en-US" sz="2400" spc="170" dirty="0">
                <a:latin typeface="Times New Roman"/>
                <a:cs typeface="Times New Roman"/>
              </a:rPr>
              <a:t>S</a:t>
            </a:r>
            <a:r>
              <a:rPr sz="2400" spc="170" dirty="0">
                <a:latin typeface="Times New Roman"/>
                <a:cs typeface="Times New Roman"/>
              </a:rPr>
              <a:t>,</a:t>
            </a:r>
            <a:r>
              <a:rPr sz="2400" spc="185" dirty="0">
                <a:latin typeface="Times New Roman"/>
                <a:cs typeface="Times New Roman"/>
              </a:rPr>
              <a:t> (Ph.D.)</a:t>
            </a:r>
            <a:endParaRPr lang="en-US" sz="2400" spc="185" dirty="0">
              <a:latin typeface="Times New Roman"/>
              <a:cs typeface="Times New Roman"/>
            </a:endParaRPr>
          </a:p>
          <a:p>
            <a:pPr marL="17780">
              <a:lnSpc>
                <a:spcPct val="100000"/>
              </a:lnSpc>
              <a:spcBef>
                <a:spcPts val="2080"/>
              </a:spcBef>
            </a:pPr>
            <a:r>
              <a:rPr lang="en-IN" sz="2400" spc="185" dirty="0">
                <a:latin typeface="Times New Roman"/>
                <a:cs typeface="Times New Roman"/>
              </a:rPr>
              <a:t>Associate Professor</a:t>
            </a:r>
            <a:endParaRPr lang="en-US" sz="2400" dirty="0">
              <a:latin typeface="Times New Roman"/>
              <a:cs typeface="Times New Roman"/>
            </a:endParaRPr>
          </a:p>
        </p:txBody>
      </p:sp>
      <p:sp>
        <p:nvSpPr>
          <p:cNvPr id="8" name="object 8"/>
          <p:cNvSpPr txBox="1"/>
          <p:nvPr/>
        </p:nvSpPr>
        <p:spPr>
          <a:xfrm>
            <a:off x="1096419" y="7654117"/>
            <a:ext cx="6631056" cy="1993174"/>
          </a:xfrm>
          <a:prstGeom prst="rect">
            <a:avLst/>
          </a:prstGeom>
        </p:spPr>
        <p:txBody>
          <a:bodyPr vert="horz" wrap="square" lIns="0" tIns="12700" rIns="0" bIns="0" rtlCol="0">
            <a:spAutoFit/>
          </a:bodyPr>
          <a:lstStyle/>
          <a:p>
            <a:pPr marL="12700" marR="5080">
              <a:lnSpc>
                <a:spcPct val="134600"/>
              </a:lnSpc>
              <a:spcBef>
                <a:spcPts val="100"/>
              </a:spcBef>
            </a:pPr>
            <a:r>
              <a:rPr sz="2400" spc="130" dirty="0">
                <a:latin typeface="Times New Roman"/>
                <a:cs typeface="Times New Roman"/>
              </a:rPr>
              <a:t>P.</a:t>
            </a:r>
            <a:r>
              <a:rPr lang="en-US" sz="2400" spc="130" dirty="0">
                <a:latin typeface="Times New Roman"/>
                <a:cs typeface="Times New Roman"/>
              </a:rPr>
              <a:t> </a:t>
            </a:r>
            <a:r>
              <a:rPr lang="en-IN" sz="2400" spc="130" dirty="0">
                <a:latin typeface="Times New Roman"/>
                <a:cs typeface="Times New Roman"/>
              </a:rPr>
              <a:t>RAMARAO </a:t>
            </a:r>
            <a:r>
              <a:rPr sz="2400" spc="65" dirty="0">
                <a:latin typeface="Times New Roman"/>
                <a:cs typeface="Times New Roman"/>
              </a:rPr>
              <a:t>(21NE1A04D</a:t>
            </a:r>
            <a:r>
              <a:rPr lang="en-US" sz="2400" spc="65" dirty="0">
                <a:latin typeface="Times New Roman"/>
                <a:cs typeface="Times New Roman"/>
              </a:rPr>
              <a:t>5</a:t>
            </a:r>
            <a:r>
              <a:rPr sz="2400" spc="65" dirty="0">
                <a:latin typeface="Times New Roman"/>
                <a:cs typeface="Times New Roman"/>
              </a:rPr>
              <a:t>) </a:t>
            </a:r>
            <a:endParaRPr lang="en-US" sz="2400" spc="65" dirty="0">
              <a:latin typeface="Times New Roman"/>
              <a:cs typeface="Times New Roman"/>
            </a:endParaRPr>
          </a:p>
          <a:p>
            <a:pPr marL="12700" marR="5080">
              <a:lnSpc>
                <a:spcPct val="134600"/>
              </a:lnSpc>
              <a:spcBef>
                <a:spcPts val="100"/>
              </a:spcBef>
            </a:pPr>
            <a:r>
              <a:rPr lang="en-IN" sz="2400" spc="65" dirty="0">
                <a:latin typeface="Times New Roman"/>
                <a:cs typeface="Times New Roman"/>
              </a:rPr>
              <a:t>P. NEELIFA (21NE1A04E5)</a:t>
            </a:r>
          </a:p>
          <a:p>
            <a:pPr marL="12700" marR="5080">
              <a:lnSpc>
                <a:spcPct val="134600"/>
              </a:lnSpc>
              <a:spcBef>
                <a:spcPts val="100"/>
              </a:spcBef>
            </a:pPr>
            <a:r>
              <a:rPr lang="en-IN" sz="2400" spc="65" dirty="0">
                <a:latin typeface="Times New Roman"/>
                <a:cs typeface="Times New Roman"/>
              </a:rPr>
              <a:t>P. MANOJ KUMAR (21NE1A04J2)</a:t>
            </a:r>
            <a:endParaRPr lang="en-US" sz="2400" spc="65" dirty="0">
              <a:latin typeface="Times New Roman"/>
              <a:cs typeface="Times New Roman"/>
            </a:endParaRPr>
          </a:p>
          <a:p>
            <a:pPr marL="12700" marR="5080">
              <a:lnSpc>
                <a:spcPct val="134600"/>
              </a:lnSpc>
              <a:spcBef>
                <a:spcPts val="100"/>
              </a:spcBef>
            </a:pPr>
            <a:r>
              <a:rPr sz="2400" spc="130" dirty="0">
                <a:latin typeface="Times New Roman"/>
                <a:cs typeface="Times New Roman"/>
              </a:rPr>
              <a:t>P.</a:t>
            </a:r>
            <a:r>
              <a:rPr lang="en-US" sz="2400" spc="130" dirty="0">
                <a:latin typeface="Times New Roman"/>
                <a:cs typeface="Times New Roman"/>
              </a:rPr>
              <a:t> </a:t>
            </a:r>
            <a:r>
              <a:rPr sz="2400" spc="130" dirty="0">
                <a:latin typeface="Times New Roman"/>
                <a:cs typeface="Times New Roman"/>
              </a:rPr>
              <a:t>LEELA</a:t>
            </a:r>
            <a:r>
              <a:rPr sz="2400" spc="-25" dirty="0">
                <a:latin typeface="Times New Roman"/>
                <a:cs typeface="Times New Roman"/>
              </a:rPr>
              <a:t> </a:t>
            </a:r>
            <a:r>
              <a:rPr sz="2400" spc="195" dirty="0">
                <a:latin typeface="Times New Roman"/>
                <a:cs typeface="Times New Roman"/>
              </a:rPr>
              <a:t>KRISHNA</a:t>
            </a:r>
            <a:r>
              <a:rPr sz="2400" spc="-20" dirty="0">
                <a:latin typeface="Times New Roman"/>
                <a:cs typeface="Times New Roman"/>
              </a:rPr>
              <a:t> </a:t>
            </a:r>
            <a:r>
              <a:rPr sz="2400" spc="65" dirty="0">
                <a:latin typeface="Times New Roman"/>
                <a:cs typeface="Times New Roman"/>
              </a:rPr>
              <a:t>(21NE1A04D2)</a:t>
            </a:r>
            <a:endParaRPr lang="en-IN" sz="2400" spc="65" dirty="0">
              <a:latin typeface="Times New Roman"/>
              <a:cs typeface="Times New Roman"/>
            </a:endParaRPr>
          </a:p>
        </p:txBody>
      </p:sp>
      <p:sp>
        <p:nvSpPr>
          <p:cNvPr id="10" name="TextBox 9">
            <a:extLst>
              <a:ext uri="{FF2B5EF4-FFF2-40B4-BE49-F238E27FC236}">
                <a16:creationId xmlns:a16="http://schemas.microsoft.com/office/drawing/2014/main" id="{2A68E213-6765-A164-5E9F-8DC70D076D72}"/>
              </a:ext>
            </a:extLst>
          </p:cNvPr>
          <p:cNvSpPr txBox="1"/>
          <p:nvPr/>
        </p:nvSpPr>
        <p:spPr>
          <a:xfrm>
            <a:off x="990600" y="6891422"/>
            <a:ext cx="16605313"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Project Members:						     Name of the Project Guide 		       Head of the Department</a:t>
            </a:r>
            <a:endParaRPr lang="en-IN" sz="26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B543BF9B-0BE5-3680-1C2E-AE21BC873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182889"/>
            <a:ext cx="2880362" cy="26308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631E1728-8A66-937C-78D4-C935B04204DB}"/>
              </a:ext>
            </a:extLst>
          </p:cNvPr>
          <p:cNvSpPr txBox="1"/>
          <p:nvPr/>
        </p:nvSpPr>
        <p:spPr>
          <a:xfrm>
            <a:off x="4657725" y="2681686"/>
            <a:ext cx="12947713" cy="3038781"/>
          </a:xfrm>
          <a:prstGeom prst="rect">
            <a:avLst/>
          </a:prstGeom>
          <a:noFill/>
        </p:spPr>
        <p:txBody>
          <a:bodyPr wrap="square" rtlCol="0">
            <a:spAutoFit/>
          </a:bodyPr>
          <a:lstStyle/>
          <a:p>
            <a:pPr>
              <a:lnSpc>
                <a:spcPct val="200000"/>
              </a:lnSpc>
            </a:pPr>
            <a:r>
              <a:rPr lang="en-US" sz="4400" b="1" dirty="0">
                <a:solidFill>
                  <a:schemeClr val="accent1"/>
                </a:solidFill>
                <a:latin typeface="Times New Roman" panose="02020603050405020304" pitchFamily="18" charset="0"/>
                <a:cs typeface="Times New Roman" panose="02020603050405020304" pitchFamily="18" charset="0"/>
              </a:rPr>
              <a:t>TIRUMALA ENGINEERING COLLEGE</a:t>
            </a:r>
          </a:p>
          <a:p>
            <a:pPr>
              <a:lnSpc>
                <a:spcPct val="200000"/>
              </a:lnSpc>
            </a:pPr>
            <a:r>
              <a:rPr lang="en-IN" sz="2800" b="1" dirty="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DEPARTMENT OF </a:t>
            </a:r>
            <a:r>
              <a:rPr lang="en-US" sz="2800" b="1" dirty="0">
                <a:solidFill>
                  <a:schemeClr val="accent4">
                    <a:lumMod val="50000"/>
                  </a:schemeClr>
                </a:solidFill>
                <a:latin typeface="Times New Roman" panose="02020603050405020304" pitchFamily="18" charset="0"/>
                <a:cs typeface="Times New Roman" panose="02020603050405020304" pitchFamily="18" charset="0"/>
              </a:rPr>
              <a:t>ELECTRONICS AND COMMUNICATION ENGINEERING</a:t>
            </a:r>
          </a:p>
          <a:p>
            <a:pPr algn="ctr">
              <a:lnSpc>
                <a:spcPct val="200000"/>
              </a:lnSpc>
            </a:pPr>
            <a:r>
              <a:rPr lang="en-IN" sz="28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ACADEMIC YEAR : 2021 –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9189D1-B22A-928F-F681-58411FC9FA5B}"/>
              </a:ext>
            </a:extLst>
          </p:cNvPr>
          <p:cNvSpPr txBox="1"/>
          <p:nvPr/>
        </p:nvSpPr>
        <p:spPr>
          <a:xfrm>
            <a:off x="183058" y="586234"/>
            <a:ext cx="7848600" cy="707886"/>
          </a:xfrm>
          <a:prstGeom prst="rect">
            <a:avLst/>
          </a:prstGeom>
          <a:noFill/>
        </p:spPr>
        <p:txBody>
          <a:bodyPr wrap="square">
            <a:spAutoFit/>
          </a:bodyPr>
          <a:lstStyle/>
          <a:p>
            <a:r>
              <a:rPr lang="en-US" sz="4000" b="1" dirty="0">
                <a:solidFill>
                  <a:schemeClr val="accent4">
                    <a:lumMod val="50000"/>
                  </a:schemeClr>
                </a:solidFill>
                <a:latin typeface="Times New Roman" panose="02020603050405020304" pitchFamily="18" charset="0"/>
                <a:cs typeface="Times New Roman" panose="02020603050405020304" pitchFamily="18" charset="0"/>
              </a:rPr>
              <a:t>PROPOSED METHODOLOGY</a:t>
            </a:r>
            <a:endParaRPr lang="en-IN" sz="4000"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97746E5A-2C26-8DEA-2D3B-72BDB9ED9FD2}"/>
              </a:ext>
            </a:extLst>
          </p:cNvPr>
          <p:cNvSpPr/>
          <p:nvPr/>
        </p:nvSpPr>
        <p:spPr>
          <a:xfrm>
            <a:off x="7459265" y="1279386"/>
            <a:ext cx="917971" cy="32690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START</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8CD72B5-0C87-911C-3771-31056578D93B}"/>
              </a:ext>
            </a:extLst>
          </p:cNvPr>
          <p:cNvSpPr/>
          <p:nvPr/>
        </p:nvSpPr>
        <p:spPr>
          <a:xfrm>
            <a:off x="7484864" y="1910447"/>
            <a:ext cx="876300" cy="258693"/>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Module ON</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F1F6E9DC-E7DD-8DF6-6B9A-E6C5FB3105AA}"/>
              </a:ext>
            </a:extLst>
          </p:cNvPr>
          <p:cNvSpPr/>
          <p:nvPr/>
        </p:nvSpPr>
        <p:spPr>
          <a:xfrm>
            <a:off x="7237214" y="2432328"/>
            <a:ext cx="1371600" cy="258693"/>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Connect to Wi-Fi</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21C50548-0F40-AFC1-14F3-6AD2907019DF}"/>
              </a:ext>
            </a:extLst>
          </p:cNvPr>
          <p:cNvSpPr/>
          <p:nvPr/>
        </p:nvSpPr>
        <p:spPr>
          <a:xfrm>
            <a:off x="7196029" y="3175282"/>
            <a:ext cx="1371600" cy="185053"/>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Connect to server</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13" name="Flowchart: Decision 12">
            <a:extLst>
              <a:ext uri="{FF2B5EF4-FFF2-40B4-BE49-F238E27FC236}">
                <a16:creationId xmlns:a16="http://schemas.microsoft.com/office/drawing/2014/main" id="{AF41CD0D-3381-8AD4-EA0E-52F81BD69942}"/>
              </a:ext>
            </a:extLst>
          </p:cNvPr>
          <p:cNvSpPr/>
          <p:nvPr/>
        </p:nvSpPr>
        <p:spPr>
          <a:xfrm>
            <a:off x="5157489" y="6940811"/>
            <a:ext cx="1711524" cy="457467"/>
          </a:xfrm>
          <a:prstGeom prst="flowChartDecision">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Sensor Detect</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05D5485-25CE-6C4D-06B4-C41EC43244BE}"/>
              </a:ext>
            </a:extLst>
          </p:cNvPr>
          <p:cNvSpPr/>
          <p:nvPr/>
        </p:nvSpPr>
        <p:spPr>
          <a:xfrm>
            <a:off x="5371504" y="4539363"/>
            <a:ext cx="1530550" cy="369332"/>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Magnetic switch 1 ON</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123A6996-DBE2-AE21-017E-C7DC8BC945DD}"/>
              </a:ext>
            </a:extLst>
          </p:cNvPr>
          <p:cNvSpPr/>
          <p:nvPr/>
        </p:nvSpPr>
        <p:spPr>
          <a:xfrm>
            <a:off x="8736212" y="4556240"/>
            <a:ext cx="1469230" cy="369332"/>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Magnetic switch 2 ON</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9DF8F6A1-8D63-FBC7-65D7-8070D8D300A9}"/>
              </a:ext>
            </a:extLst>
          </p:cNvPr>
          <p:cNvSpPr/>
          <p:nvPr/>
        </p:nvSpPr>
        <p:spPr>
          <a:xfrm>
            <a:off x="5595343" y="5181200"/>
            <a:ext cx="1082872" cy="443359"/>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Motor 1 ON (Box 1 Open)</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E47E9D62-76E0-B31D-7B8F-25812A505E95}"/>
              </a:ext>
            </a:extLst>
          </p:cNvPr>
          <p:cNvSpPr txBox="1"/>
          <p:nvPr/>
        </p:nvSpPr>
        <p:spPr>
          <a:xfrm>
            <a:off x="8838307" y="5173683"/>
            <a:ext cx="1069775" cy="400110"/>
          </a:xfrm>
          <a:prstGeom prst="rect">
            <a:avLst/>
          </a:prstGeom>
          <a:noFill/>
          <a:ln w="28575">
            <a:solidFill>
              <a:schemeClr val="tx1"/>
            </a:solidFill>
          </a:ln>
        </p:spPr>
        <p:txBody>
          <a:bodyPr wrap="square">
            <a:spAutoFit/>
          </a:bodyPr>
          <a:lstStyle/>
          <a:p>
            <a:pPr algn="ctr"/>
            <a:r>
              <a:rPr lang="en-US" sz="1000" b="1" dirty="0">
                <a:solidFill>
                  <a:schemeClr val="tx1"/>
                </a:solidFill>
                <a:latin typeface="Times New Roman" panose="02020603050405020304" pitchFamily="18" charset="0"/>
                <a:cs typeface="Times New Roman" panose="02020603050405020304" pitchFamily="18" charset="0"/>
              </a:rPr>
              <a:t>Motor 2 ON (Box 2 Open)</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743971D4-50FB-406F-B177-5969B35929B2}"/>
              </a:ext>
            </a:extLst>
          </p:cNvPr>
          <p:cNvSpPr/>
          <p:nvPr/>
        </p:nvSpPr>
        <p:spPr>
          <a:xfrm>
            <a:off x="5366741" y="5947046"/>
            <a:ext cx="1392435" cy="17389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LDR Sensor Check</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66D4CEBE-CA26-98A4-5354-EB442BFA1AED}"/>
              </a:ext>
            </a:extLst>
          </p:cNvPr>
          <p:cNvSpPr/>
          <p:nvPr/>
        </p:nvSpPr>
        <p:spPr>
          <a:xfrm>
            <a:off x="8704065" y="5947046"/>
            <a:ext cx="1392435" cy="184946"/>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LDR Sensor Check</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2E5A009E-5636-E9DC-D207-4D0BA00A8B03}"/>
              </a:ext>
            </a:extLst>
          </p:cNvPr>
          <p:cNvSpPr/>
          <p:nvPr/>
        </p:nvSpPr>
        <p:spPr>
          <a:xfrm>
            <a:off x="8683745" y="6425567"/>
            <a:ext cx="1469230" cy="184928"/>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Timer Start</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DA4EF8B5-6988-E37B-1BBA-1A5122308869}"/>
              </a:ext>
            </a:extLst>
          </p:cNvPr>
          <p:cNvSpPr/>
          <p:nvPr/>
        </p:nvSpPr>
        <p:spPr>
          <a:xfrm>
            <a:off x="5247976" y="6443423"/>
            <a:ext cx="1530550" cy="17389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Timer Start</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27" name="Flowchart: Decision 26">
            <a:extLst>
              <a:ext uri="{FF2B5EF4-FFF2-40B4-BE49-F238E27FC236}">
                <a16:creationId xmlns:a16="http://schemas.microsoft.com/office/drawing/2014/main" id="{E17DBA03-61AE-FE09-D1E3-59027FC552BC}"/>
              </a:ext>
            </a:extLst>
          </p:cNvPr>
          <p:cNvSpPr/>
          <p:nvPr/>
        </p:nvSpPr>
        <p:spPr>
          <a:xfrm>
            <a:off x="8467019" y="7028946"/>
            <a:ext cx="1835349" cy="369332"/>
          </a:xfrm>
          <a:prstGeom prst="flowChartDecision">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Sensor Detect</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28" name="Flowchart: Decision 27">
            <a:extLst>
              <a:ext uri="{FF2B5EF4-FFF2-40B4-BE49-F238E27FC236}">
                <a16:creationId xmlns:a16="http://schemas.microsoft.com/office/drawing/2014/main" id="{0A7F572F-24D8-AFF4-A6ED-AD23DE1EEC22}"/>
              </a:ext>
            </a:extLst>
          </p:cNvPr>
          <p:cNvSpPr/>
          <p:nvPr/>
        </p:nvSpPr>
        <p:spPr>
          <a:xfrm>
            <a:off x="5157489" y="7681874"/>
            <a:ext cx="1711524" cy="457467"/>
          </a:xfrm>
          <a:prstGeom prst="flowChartDecision">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Timer </a:t>
            </a:r>
          </a:p>
          <a:p>
            <a:pPr algn="ctr"/>
            <a:r>
              <a:rPr lang="en-US" sz="1000" b="1" dirty="0">
                <a:solidFill>
                  <a:schemeClr val="tx1"/>
                </a:solidFill>
                <a:latin typeface="Times New Roman" panose="02020603050405020304" pitchFamily="18" charset="0"/>
                <a:cs typeface="Times New Roman" panose="02020603050405020304" pitchFamily="18" charset="0"/>
              </a:rPr>
              <a:t>1 min</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29" name="Flowchart: Decision 28">
            <a:extLst>
              <a:ext uri="{FF2B5EF4-FFF2-40B4-BE49-F238E27FC236}">
                <a16:creationId xmlns:a16="http://schemas.microsoft.com/office/drawing/2014/main" id="{97DE4B78-EDC9-B606-A688-4F95BBAEAA02}"/>
              </a:ext>
            </a:extLst>
          </p:cNvPr>
          <p:cNvSpPr/>
          <p:nvPr/>
        </p:nvSpPr>
        <p:spPr>
          <a:xfrm>
            <a:off x="8563273" y="7677167"/>
            <a:ext cx="1711524" cy="457467"/>
          </a:xfrm>
          <a:prstGeom prst="flowChartDecision">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Timer </a:t>
            </a:r>
          </a:p>
          <a:p>
            <a:pPr algn="ctr"/>
            <a:r>
              <a:rPr lang="en-US" sz="1000" b="1" dirty="0">
                <a:solidFill>
                  <a:schemeClr val="tx1"/>
                </a:solidFill>
                <a:latin typeface="Times New Roman" panose="02020603050405020304" pitchFamily="18" charset="0"/>
                <a:cs typeface="Times New Roman" panose="02020603050405020304" pitchFamily="18" charset="0"/>
              </a:rPr>
              <a:t>1 min</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EF21BF9D-97CE-B2C0-D291-2BDEDEBC3552}"/>
              </a:ext>
            </a:extLst>
          </p:cNvPr>
          <p:cNvSpPr/>
          <p:nvPr/>
        </p:nvSpPr>
        <p:spPr>
          <a:xfrm>
            <a:off x="5338463" y="8397456"/>
            <a:ext cx="1530550" cy="369332"/>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Update to Server</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7668F784-3CB6-16AE-92F4-150818DD5F51}"/>
              </a:ext>
            </a:extLst>
          </p:cNvPr>
          <p:cNvSpPr/>
          <p:nvPr/>
        </p:nvSpPr>
        <p:spPr>
          <a:xfrm>
            <a:off x="8670124" y="8374873"/>
            <a:ext cx="1530550" cy="369332"/>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tx1"/>
                </a:solidFill>
                <a:latin typeface="Times New Roman" panose="02020603050405020304" pitchFamily="18" charset="0"/>
                <a:cs typeface="Times New Roman" panose="02020603050405020304" pitchFamily="18" charset="0"/>
              </a:rPr>
              <a:t>Update to Server</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FF94F206-BA68-0097-D884-E426E286C0AD}"/>
              </a:ext>
            </a:extLst>
          </p:cNvPr>
          <p:cNvSpPr/>
          <p:nvPr/>
        </p:nvSpPr>
        <p:spPr>
          <a:xfrm>
            <a:off x="5268296" y="9067583"/>
            <a:ext cx="1530550" cy="369332"/>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Door Close</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152E9EAE-E044-7D90-5DCC-E4387A9778F8}"/>
              </a:ext>
            </a:extLst>
          </p:cNvPr>
          <p:cNvSpPr/>
          <p:nvPr/>
        </p:nvSpPr>
        <p:spPr>
          <a:xfrm>
            <a:off x="8698287" y="9023299"/>
            <a:ext cx="1530550" cy="369332"/>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Door Close</a:t>
            </a:r>
            <a:endParaRPr lang="en-IN" sz="1000" b="1" dirty="0">
              <a:solidFill>
                <a:schemeClr val="tx1"/>
              </a:solidFill>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36486321-3626-22D3-AC49-5296D81B4D8A}"/>
              </a:ext>
            </a:extLst>
          </p:cNvPr>
          <p:cNvCxnSpPr>
            <a:stCxn id="7" idx="4"/>
            <a:endCxn id="8" idx="0"/>
          </p:cNvCxnSpPr>
          <p:nvPr/>
        </p:nvCxnSpPr>
        <p:spPr>
          <a:xfrm>
            <a:off x="7918251" y="1606288"/>
            <a:ext cx="4763" cy="3041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B92BF5D6-AC24-1B4D-76B8-1AE7C0E1AB86}"/>
              </a:ext>
            </a:extLst>
          </p:cNvPr>
          <p:cNvCxnSpPr>
            <a:stCxn id="8" idx="2"/>
            <a:endCxn id="9" idx="0"/>
          </p:cNvCxnSpPr>
          <p:nvPr/>
        </p:nvCxnSpPr>
        <p:spPr>
          <a:xfrm>
            <a:off x="7923014" y="2169140"/>
            <a:ext cx="0" cy="263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BC13A5EA-86A1-FB82-A72B-5B4964FC41F0}"/>
              </a:ext>
            </a:extLst>
          </p:cNvPr>
          <p:cNvCxnSpPr>
            <a:cxnSpLocks/>
            <a:stCxn id="9" idx="2"/>
          </p:cNvCxnSpPr>
          <p:nvPr/>
        </p:nvCxnSpPr>
        <p:spPr>
          <a:xfrm>
            <a:off x="7923014" y="2691021"/>
            <a:ext cx="0" cy="4712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02DB9D69-3D41-F6AA-9924-9D9DC9EF37CA}"/>
              </a:ext>
            </a:extLst>
          </p:cNvPr>
          <p:cNvCxnSpPr>
            <a:cxnSpLocks/>
          </p:cNvCxnSpPr>
          <p:nvPr/>
        </p:nvCxnSpPr>
        <p:spPr>
          <a:xfrm>
            <a:off x="7918251" y="3390198"/>
            <a:ext cx="0" cy="10216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3AEBEFDE-F750-FF40-087B-8A86D950F530}"/>
              </a:ext>
            </a:extLst>
          </p:cNvPr>
          <p:cNvCxnSpPr>
            <a:cxnSpLocks/>
            <a:stCxn id="14" idx="3"/>
            <a:endCxn id="15" idx="1"/>
          </p:cNvCxnSpPr>
          <p:nvPr/>
        </p:nvCxnSpPr>
        <p:spPr>
          <a:xfrm>
            <a:off x="6902054" y="4724029"/>
            <a:ext cx="1834158" cy="16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1" name="Straight Connector 70">
            <a:extLst>
              <a:ext uri="{FF2B5EF4-FFF2-40B4-BE49-F238E27FC236}">
                <a16:creationId xmlns:a16="http://schemas.microsoft.com/office/drawing/2014/main" id="{2509AAA6-CB95-0156-C6F6-DBCF6A29B8BC}"/>
              </a:ext>
            </a:extLst>
          </p:cNvPr>
          <p:cNvCxnSpPr>
            <a:cxnSpLocks/>
          </p:cNvCxnSpPr>
          <p:nvPr/>
        </p:nvCxnSpPr>
        <p:spPr>
          <a:xfrm>
            <a:off x="6103738" y="4411828"/>
            <a:ext cx="1840258" cy="0"/>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Arrow Connector 75">
            <a:extLst>
              <a:ext uri="{FF2B5EF4-FFF2-40B4-BE49-F238E27FC236}">
                <a16:creationId xmlns:a16="http://schemas.microsoft.com/office/drawing/2014/main" id="{A2C9ECA6-1320-A64E-779A-1A0927213D67}"/>
              </a:ext>
            </a:extLst>
          </p:cNvPr>
          <p:cNvCxnSpPr>
            <a:cxnSpLocks/>
            <a:stCxn id="15" idx="3"/>
          </p:cNvCxnSpPr>
          <p:nvPr/>
        </p:nvCxnSpPr>
        <p:spPr>
          <a:xfrm>
            <a:off x="10205442" y="4740906"/>
            <a:ext cx="5387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60D833AA-3F18-2CAB-87F9-39E210054163}"/>
              </a:ext>
            </a:extLst>
          </p:cNvPr>
          <p:cNvCxnSpPr>
            <a:cxnSpLocks/>
          </p:cNvCxnSpPr>
          <p:nvPr/>
        </p:nvCxnSpPr>
        <p:spPr>
          <a:xfrm flipH="1" flipV="1">
            <a:off x="10720150" y="3975524"/>
            <a:ext cx="24050" cy="813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F9305558-2EEB-9304-D6FB-B343AD27C5E8}"/>
              </a:ext>
            </a:extLst>
          </p:cNvPr>
          <p:cNvCxnSpPr>
            <a:cxnSpLocks/>
          </p:cNvCxnSpPr>
          <p:nvPr/>
        </p:nvCxnSpPr>
        <p:spPr>
          <a:xfrm>
            <a:off x="6103738" y="4414657"/>
            <a:ext cx="0" cy="1247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5" name="Straight Arrow Connector 94">
            <a:extLst>
              <a:ext uri="{FF2B5EF4-FFF2-40B4-BE49-F238E27FC236}">
                <a16:creationId xmlns:a16="http://schemas.microsoft.com/office/drawing/2014/main" id="{B2A9F0D9-339E-CE58-9D03-5E483EF0D895}"/>
              </a:ext>
            </a:extLst>
          </p:cNvPr>
          <p:cNvCxnSpPr>
            <a:cxnSpLocks/>
          </p:cNvCxnSpPr>
          <p:nvPr/>
        </p:nvCxnSpPr>
        <p:spPr>
          <a:xfrm flipH="1">
            <a:off x="7918250" y="3970492"/>
            <a:ext cx="28139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0" name="Straight Arrow Connector 109">
            <a:extLst>
              <a:ext uri="{FF2B5EF4-FFF2-40B4-BE49-F238E27FC236}">
                <a16:creationId xmlns:a16="http://schemas.microsoft.com/office/drawing/2014/main" id="{1C277216-5A88-7525-7487-C0F178D02D57}"/>
              </a:ext>
            </a:extLst>
          </p:cNvPr>
          <p:cNvCxnSpPr>
            <a:stCxn id="14" idx="2"/>
            <a:endCxn id="16" idx="0"/>
          </p:cNvCxnSpPr>
          <p:nvPr/>
        </p:nvCxnSpPr>
        <p:spPr>
          <a:xfrm>
            <a:off x="6136779" y="4908695"/>
            <a:ext cx="0" cy="2725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1" name="Straight Arrow Connector 110">
            <a:extLst>
              <a:ext uri="{FF2B5EF4-FFF2-40B4-BE49-F238E27FC236}">
                <a16:creationId xmlns:a16="http://schemas.microsoft.com/office/drawing/2014/main" id="{41A98968-487D-B23A-98EB-673BB77DA36F}"/>
              </a:ext>
            </a:extLst>
          </p:cNvPr>
          <p:cNvCxnSpPr/>
          <p:nvPr/>
        </p:nvCxnSpPr>
        <p:spPr>
          <a:xfrm>
            <a:off x="9413972" y="4925572"/>
            <a:ext cx="0" cy="2725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2" name="Straight Arrow Connector 111">
            <a:extLst>
              <a:ext uri="{FF2B5EF4-FFF2-40B4-BE49-F238E27FC236}">
                <a16:creationId xmlns:a16="http://schemas.microsoft.com/office/drawing/2014/main" id="{80885FFB-AD98-13B3-9404-84215030BFCB}"/>
              </a:ext>
            </a:extLst>
          </p:cNvPr>
          <p:cNvCxnSpPr/>
          <p:nvPr/>
        </p:nvCxnSpPr>
        <p:spPr>
          <a:xfrm>
            <a:off x="6013251" y="8134634"/>
            <a:ext cx="0" cy="2725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3" name="Straight Arrow Connector 112">
            <a:extLst>
              <a:ext uri="{FF2B5EF4-FFF2-40B4-BE49-F238E27FC236}">
                <a16:creationId xmlns:a16="http://schemas.microsoft.com/office/drawing/2014/main" id="{F306776F-E4F8-9E10-5093-C1C1CCFD186B}"/>
              </a:ext>
            </a:extLst>
          </p:cNvPr>
          <p:cNvCxnSpPr/>
          <p:nvPr/>
        </p:nvCxnSpPr>
        <p:spPr>
          <a:xfrm>
            <a:off x="9386739" y="7404662"/>
            <a:ext cx="0" cy="2725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4" name="Straight Arrow Connector 113">
            <a:extLst>
              <a:ext uri="{FF2B5EF4-FFF2-40B4-BE49-F238E27FC236}">
                <a16:creationId xmlns:a16="http://schemas.microsoft.com/office/drawing/2014/main" id="{DF8E6398-1212-F0B4-B14B-A44CC87FACA7}"/>
              </a:ext>
            </a:extLst>
          </p:cNvPr>
          <p:cNvCxnSpPr/>
          <p:nvPr/>
        </p:nvCxnSpPr>
        <p:spPr>
          <a:xfrm>
            <a:off x="6013251" y="7404662"/>
            <a:ext cx="0" cy="2725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5" name="Straight Arrow Connector 114">
            <a:extLst>
              <a:ext uri="{FF2B5EF4-FFF2-40B4-BE49-F238E27FC236}">
                <a16:creationId xmlns:a16="http://schemas.microsoft.com/office/drawing/2014/main" id="{031BE250-590C-272F-AB29-5D00A3BC3D34}"/>
              </a:ext>
            </a:extLst>
          </p:cNvPr>
          <p:cNvCxnSpPr>
            <a:cxnSpLocks/>
            <a:stCxn id="23" idx="2"/>
            <a:endCxn id="27" idx="0"/>
          </p:cNvCxnSpPr>
          <p:nvPr/>
        </p:nvCxnSpPr>
        <p:spPr>
          <a:xfrm flipH="1">
            <a:off x="9384694" y="6610495"/>
            <a:ext cx="33666" cy="4184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6" name="Straight Arrow Connector 115">
            <a:extLst>
              <a:ext uri="{FF2B5EF4-FFF2-40B4-BE49-F238E27FC236}">
                <a16:creationId xmlns:a16="http://schemas.microsoft.com/office/drawing/2014/main" id="{4BFF47F9-2C20-2413-FEF7-695FB2CDE712}"/>
              </a:ext>
            </a:extLst>
          </p:cNvPr>
          <p:cNvCxnSpPr>
            <a:cxnSpLocks/>
            <a:stCxn id="25" idx="2"/>
          </p:cNvCxnSpPr>
          <p:nvPr/>
        </p:nvCxnSpPr>
        <p:spPr>
          <a:xfrm>
            <a:off x="6013251" y="6617313"/>
            <a:ext cx="0" cy="3234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7" name="Straight Arrow Connector 116">
            <a:extLst>
              <a:ext uri="{FF2B5EF4-FFF2-40B4-BE49-F238E27FC236}">
                <a16:creationId xmlns:a16="http://schemas.microsoft.com/office/drawing/2014/main" id="{433C3A98-67EC-B262-E73A-A54A5E975B25}"/>
              </a:ext>
            </a:extLst>
          </p:cNvPr>
          <p:cNvCxnSpPr/>
          <p:nvPr/>
        </p:nvCxnSpPr>
        <p:spPr>
          <a:xfrm>
            <a:off x="6103738" y="5666122"/>
            <a:ext cx="0" cy="2725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8" name="Straight Arrow Connector 117">
            <a:extLst>
              <a:ext uri="{FF2B5EF4-FFF2-40B4-BE49-F238E27FC236}">
                <a16:creationId xmlns:a16="http://schemas.microsoft.com/office/drawing/2014/main" id="{F66E6388-5008-6CBE-A4E8-0B6F72180EE2}"/>
              </a:ext>
            </a:extLst>
          </p:cNvPr>
          <p:cNvCxnSpPr>
            <a:cxnSpLocks/>
            <a:stCxn id="18" idx="2"/>
            <a:endCxn id="22" idx="0"/>
          </p:cNvCxnSpPr>
          <p:nvPr/>
        </p:nvCxnSpPr>
        <p:spPr>
          <a:xfrm>
            <a:off x="9373195" y="5573793"/>
            <a:ext cx="27088" cy="3732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Straight Arrow Connector 118">
            <a:extLst>
              <a:ext uri="{FF2B5EF4-FFF2-40B4-BE49-F238E27FC236}">
                <a16:creationId xmlns:a16="http://schemas.microsoft.com/office/drawing/2014/main" id="{81429F20-622A-5595-DF26-1611FEE72080}"/>
              </a:ext>
            </a:extLst>
          </p:cNvPr>
          <p:cNvCxnSpPr>
            <a:cxnSpLocks/>
            <a:endCxn id="25" idx="0"/>
          </p:cNvCxnSpPr>
          <p:nvPr/>
        </p:nvCxnSpPr>
        <p:spPr>
          <a:xfrm>
            <a:off x="6013251" y="6131992"/>
            <a:ext cx="0" cy="311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0" name="Straight Arrow Connector 119">
            <a:extLst>
              <a:ext uri="{FF2B5EF4-FFF2-40B4-BE49-F238E27FC236}">
                <a16:creationId xmlns:a16="http://schemas.microsoft.com/office/drawing/2014/main" id="{2AA7EA92-71E5-FC30-8A1C-97D9054EECEA}"/>
              </a:ext>
            </a:extLst>
          </p:cNvPr>
          <p:cNvCxnSpPr>
            <a:cxnSpLocks/>
            <a:stCxn id="22" idx="2"/>
            <a:endCxn id="23" idx="0"/>
          </p:cNvCxnSpPr>
          <p:nvPr/>
        </p:nvCxnSpPr>
        <p:spPr>
          <a:xfrm>
            <a:off x="9400283" y="6131992"/>
            <a:ext cx="18077" cy="2935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9" name="Straight Arrow Connector 128">
            <a:extLst>
              <a:ext uri="{FF2B5EF4-FFF2-40B4-BE49-F238E27FC236}">
                <a16:creationId xmlns:a16="http://schemas.microsoft.com/office/drawing/2014/main" id="{E4F6EB6A-0486-A48B-3DA7-951CF52B8F24}"/>
              </a:ext>
            </a:extLst>
          </p:cNvPr>
          <p:cNvCxnSpPr/>
          <p:nvPr/>
        </p:nvCxnSpPr>
        <p:spPr>
          <a:xfrm>
            <a:off x="6013251" y="8766788"/>
            <a:ext cx="0" cy="2725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0" name="Straight Arrow Connector 129">
            <a:extLst>
              <a:ext uri="{FF2B5EF4-FFF2-40B4-BE49-F238E27FC236}">
                <a16:creationId xmlns:a16="http://schemas.microsoft.com/office/drawing/2014/main" id="{7F04FBB6-2847-5D10-1038-B8AACEF2994B}"/>
              </a:ext>
            </a:extLst>
          </p:cNvPr>
          <p:cNvCxnSpPr>
            <a:cxnSpLocks/>
            <a:stCxn id="29" idx="2"/>
            <a:endCxn id="32" idx="0"/>
          </p:cNvCxnSpPr>
          <p:nvPr/>
        </p:nvCxnSpPr>
        <p:spPr>
          <a:xfrm>
            <a:off x="9419035" y="8134634"/>
            <a:ext cx="16364" cy="2402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4" name="Straight Arrow Connector 133">
            <a:extLst>
              <a:ext uri="{FF2B5EF4-FFF2-40B4-BE49-F238E27FC236}">
                <a16:creationId xmlns:a16="http://schemas.microsoft.com/office/drawing/2014/main" id="{79BB79CA-0F4E-351D-597F-375947C02E3A}"/>
              </a:ext>
            </a:extLst>
          </p:cNvPr>
          <p:cNvCxnSpPr/>
          <p:nvPr/>
        </p:nvCxnSpPr>
        <p:spPr>
          <a:xfrm>
            <a:off x="9447371" y="8744205"/>
            <a:ext cx="0" cy="2725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2" name="TextBox 141">
            <a:extLst>
              <a:ext uri="{FF2B5EF4-FFF2-40B4-BE49-F238E27FC236}">
                <a16:creationId xmlns:a16="http://schemas.microsoft.com/office/drawing/2014/main" id="{FD445A3D-987C-DFFF-0A99-CF85584BC00C}"/>
              </a:ext>
            </a:extLst>
          </p:cNvPr>
          <p:cNvSpPr txBox="1"/>
          <p:nvPr/>
        </p:nvSpPr>
        <p:spPr>
          <a:xfrm>
            <a:off x="7512987" y="4492583"/>
            <a:ext cx="105608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yes</a:t>
            </a:r>
            <a:endParaRPr lang="en-IN" sz="1000" dirty="0">
              <a:latin typeface="Times New Roman" panose="02020603050405020304" pitchFamily="18" charset="0"/>
              <a:cs typeface="Times New Roman" panose="02020603050405020304" pitchFamily="18" charset="0"/>
            </a:endParaRPr>
          </a:p>
        </p:txBody>
      </p:sp>
      <p:cxnSp>
        <p:nvCxnSpPr>
          <p:cNvPr id="146" name="Straight Arrow Connector 145">
            <a:extLst>
              <a:ext uri="{FF2B5EF4-FFF2-40B4-BE49-F238E27FC236}">
                <a16:creationId xmlns:a16="http://schemas.microsoft.com/office/drawing/2014/main" id="{ACCD928B-B455-946B-F330-DD4E329EDD4B}"/>
              </a:ext>
            </a:extLst>
          </p:cNvPr>
          <p:cNvCxnSpPr>
            <a:stCxn id="33" idx="1"/>
          </p:cNvCxnSpPr>
          <p:nvPr/>
        </p:nvCxnSpPr>
        <p:spPr>
          <a:xfrm flipH="1">
            <a:off x="3505200" y="9252249"/>
            <a:ext cx="176309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7" name="Straight Arrow Connector 146">
            <a:extLst>
              <a:ext uri="{FF2B5EF4-FFF2-40B4-BE49-F238E27FC236}">
                <a16:creationId xmlns:a16="http://schemas.microsoft.com/office/drawing/2014/main" id="{BE722653-F0AE-FE34-D9A9-615D27A95221}"/>
              </a:ext>
            </a:extLst>
          </p:cNvPr>
          <p:cNvCxnSpPr>
            <a:cxnSpLocks/>
          </p:cNvCxnSpPr>
          <p:nvPr/>
        </p:nvCxnSpPr>
        <p:spPr>
          <a:xfrm>
            <a:off x="3586989" y="3931835"/>
            <a:ext cx="4280618" cy="327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8" name="Straight Arrow Connector 147">
            <a:extLst>
              <a:ext uri="{FF2B5EF4-FFF2-40B4-BE49-F238E27FC236}">
                <a16:creationId xmlns:a16="http://schemas.microsoft.com/office/drawing/2014/main" id="{5D629AB4-770E-D7F3-A6DF-BCA0BC85CE18}"/>
              </a:ext>
            </a:extLst>
          </p:cNvPr>
          <p:cNvCxnSpPr>
            <a:cxnSpLocks/>
          </p:cNvCxnSpPr>
          <p:nvPr/>
        </p:nvCxnSpPr>
        <p:spPr>
          <a:xfrm flipV="1">
            <a:off x="3505200" y="3931835"/>
            <a:ext cx="38960" cy="53204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3" name="Straight Arrow Connector 152">
            <a:extLst>
              <a:ext uri="{FF2B5EF4-FFF2-40B4-BE49-F238E27FC236}">
                <a16:creationId xmlns:a16="http://schemas.microsoft.com/office/drawing/2014/main" id="{0DA974D7-41C8-C1CE-AB9E-37A66F7670EC}"/>
              </a:ext>
            </a:extLst>
          </p:cNvPr>
          <p:cNvCxnSpPr>
            <a:cxnSpLocks/>
            <a:stCxn id="34" idx="2"/>
          </p:cNvCxnSpPr>
          <p:nvPr/>
        </p:nvCxnSpPr>
        <p:spPr>
          <a:xfrm>
            <a:off x="9463562" y="9392631"/>
            <a:ext cx="0" cy="324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4" name="Straight Arrow Connector 153">
            <a:extLst>
              <a:ext uri="{FF2B5EF4-FFF2-40B4-BE49-F238E27FC236}">
                <a16:creationId xmlns:a16="http://schemas.microsoft.com/office/drawing/2014/main" id="{507215A5-61BB-56EB-986E-17E9755A0886}"/>
              </a:ext>
            </a:extLst>
          </p:cNvPr>
          <p:cNvCxnSpPr>
            <a:cxnSpLocks/>
          </p:cNvCxnSpPr>
          <p:nvPr/>
        </p:nvCxnSpPr>
        <p:spPr>
          <a:xfrm flipH="1">
            <a:off x="4386748" y="9697878"/>
            <a:ext cx="50486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6" name="Straight Arrow Connector 155">
            <a:extLst>
              <a:ext uri="{FF2B5EF4-FFF2-40B4-BE49-F238E27FC236}">
                <a16:creationId xmlns:a16="http://schemas.microsoft.com/office/drawing/2014/main" id="{723901EF-9A25-1867-6F7C-315EEF1B8957}"/>
              </a:ext>
            </a:extLst>
          </p:cNvPr>
          <p:cNvCxnSpPr>
            <a:cxnSpLocks/>
          </p:cNvCxnSpPr>
          <p:nvPr/>
        </p:nvCxnSpPr>
        <p:spPr>
          <a:xfrm flipV="1">
            <a:off x="4392678" y="9284972"/>
            <a:ext cx="0" cy="3950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3" name="Straight Arrow Connector 162">
            <a:extLst>
              <a:ext uri="{FF2B5EF4-FFF2-40B4-BE49-F238E27FC236}">
                <a16:creationId xmlns:a16="http://schemas.microsoft.com/office/drawing/2014/main" id="{0FAE3625-8D01-ED69-DACB-3E7FA61F685F}"/>
              </a:ext>
            </a:extLst>
          </p:cNvPr>
          <p:cNvCxnSpPr>
            <a:stCxn id="28" idx="3"/>
          </p:cNvCxnSpPr>
          <p:nvPr/>
        </p:nvCxnSpPr>
        <p:spPr>
          <a:xfrm flipV="1">
            <a:off x="6869013" y="7905900"/>
            <a:ext cx="875405" cy="47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4" name="Straight Arrow Connector 163">
            <a:extLst>
              <a:ext uri="{FF2B5EF4-FFF2-40B4-BE49-F238E27FC236}">
                <a16:creationId xmlns:a16="http://schemas.microsoft.com/office/drawing/2014/main" id="{B09EAF11-A39B-0ACD-2311-70BF2752B5DE}"/>
              </a:ext>
            </a:extLst>
          </p:cNvPr>
          <p:cNvCxnSpPr>
            <a:cxnSpLocks/>
          </p:cNvCxnSpPr>
          <p:nvPr/>
        </p:nvCxnSpPr>
        <p:spPr>
          <a:xfrm flipH="1" flipV="1">
            <a:off x="6007847" y="6794185"/>
            <a:ext cx="1709221" cy="152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5" name="Straight Arrow Connector 164">
            <a:extLst>
              <a:ext uri="{FF2B5EF4-FFF2-40B4-BE49-F238E27FC236}">
                <a16:creationId xmlns:a16="http://schemas.microsoft.com/office/drawing/2014/main" id="{41E5483C-E80E-FB93-78D6-6BEFDC320E32}"/>
              </a:ext>
            </a:extLst>
          </p:cNvPr>
          <p:cNvCxnSpPr>
            <a:cxnSpLocks/>
          </p:cNvCxnSpPr>
          <p:nvPr/>
        </p:nvCxnSpPr>
        <p:spPr>
          <a:xfrm flipV="1">
            <a:off x="7744418" y="6809428"/>
            <a:ext cx="0" cy="10938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1" name="Straight Arrow Connector 170">
            <a:extLst>
              <a:ext uri="{FF2B5EF4-FFF2-40B4-BE49-F238E27FC236}">
                <a16:creationId xmlns:a16="http://schemas.microsoft.com/office/drawing/2014/main" id="{AF270728-AB4D-9C5A-5833-7FED07A573AD}"/>
              </a:ext>
            </a:extLst>
          </p:cNvPr>
          <p:cNvCxnSpPr>
            <a:cxnSpLocks/>
          </p:cNvCxnSpPr>
          <p:nvPr/>
        </p:nvCxnSpPr>
        <p:spPr>
          <a:xfrm>
            <a:off x="4644775" y="7169544"/>
            <a:ext cx="3425" cy="14240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2" name="Straight Arrow Connector 171">
            <a:extLst>
              <a:ext uri="{FF2B5EF4-FFF2-40B4-BE49-F238E27FC236}">
                <a16:creationId xmlns:a16="http://schemas.microsoft.com/office/drawing/2014/main" id="{E2A71B9D-3BC2-FD4C-34DB-67105537BE50}"/>
              </a:ext>
            </a:extLst>
          </p:cNvPr>
          <p:cNvCxnSpPr>
            <a:cxnSpLocks/>
            <a:endCxn id="31" idx="1"/>
          </p:cNvCxnSpPr>
          <p:nvPr/>
        </p:nvCxnSpPr>
        <p:spPr>
          <a:xfrm>
            <a:off x="4644775" y="8582122"/>
            <a:ext cx="6936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7" name="Straight Arrow Connector 176">
            <a:extLst>
              <a:ext uri="{FF2B5EF4-FFF2-40B4-BE49-F238E27FC236}">
                <a16:creationId xmlns:a16="http://schemas.microsoft.com/office/drawing/2014/main" id="{F9AA175F-7BB6-C4E1-767C-2CC04FC01DC5}"/>
              </a:ext>
            </a:extLst>
          </p:cNvPr>
          <p:cNvCxnSpPr>
            <a:cxnSpLocks/>
            <a:stCxn id="13" idx="1"/>
          </p:cNvCxnSpPr>
          <p:nvPr/>
        </p:nvCxnSpPr>
        <p:spPr>
          <a:xfrm flipH="1" flipV="1">
            <a:off x="4644775" y="7169544"/>
            <a:ext cx="51271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1" name="Straight Arrow Connector 180">
            <a:extLst>
              <a:ext uri="{FF2B5EF4-FFF2-40B4-BE49-F238E27FC236}">
                <a16:creationId xmlns:a16="http://schemas.microsoft.com/office/drawing/2014/main" id="{2904E1B3-5542-2AC1-61CF-0E8AB03013A6}"/>
              </a:ext>
            </a:extLst>
          </p:cNvPr>
          <p:cNvCxnSpPr>
            <a:stCxn id="29" idx="1"/>
          </p:cNvCxnSpPr>
          <p:nvPr/>
        </p:nvCxnSpPr>
        <p:spPr>
          <a:xfrm flipH="1">
            <a:off x="8153400" y="7905901"/>
            <a:ext cx="409873" cy="47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2" name="Straight Arrow Connector 181">
            <a:extLst>
              <a:ext uri="{FF2B5EF4-FFF2-40B4-BE49-F238E27FC236}">
                <a16:creationId xmlns:a16="http://schemas.microsoft.com/office/drawing/2014/main" id="{23136A7E-9883-774F-3276-C90168BA8A44}"/>
              </a:ext>
            </a:extLst>
          </p:cNvPr>
          <p:cNvCxnSpPr>
            <a:cxnSpLocks/>
          </p:cNvCxnSpPr>
          <p:nvPr/>
        </p:nvCxnSpPr>
        <p:spPr>
          <a:xfrm flipH="1" flipV="1">
            <a:off x="8127877" y="6895909"/>
            <a:ext cx="25523" cy="10074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3" name="Straight Arrow Connector 182">
            <a:extLst>
              <a:ext uri="{FF2B5EF4-FFF2-40B4-BE49-F238E27FC236}">
                <a16:creationId xmlns:a16="http://schemas.microsoft.com/office/drawing/2014/main" id="{F1828F6A-18F9-AED5-5802-FE10B8C5D9F2}"/>
              </a:ext>
            </a:extLst>
          </p:cNvPr>
          <p:cNvCxnSpPr>
            <a:cxnSpLocks/>
          </p:cNvCxnSpPr>
          <p:nvPr/>
        </p:nvCxnSpPr>
        <p:spPr>
          <a:xfrm flipV="1">
            <a:off x="8148231" y="6891403"/>
            <a:ext cx="1255670" cy="198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Straight Arrow Connector 190">
            <a:extLst>
              <a:ext uri="{FF2B5EF4-FFF2-40B4-BE49-F238E27FC236}">
                <a16:creationId xmlns:a16="http://schemas.microsoft.com/office/drawing/2014/main" id="{B306A054-E5A6-930B-3A7F-9FD90DEFFBC3}"/>
              </a:ext>
            </a:extLst>
          </p:cNvPr>
          <p:cNvCxnSpPr>
            <a:cxnSpLocks/>
          </p:cNvCxnSpPr>
          <p:nvPr/>
        </p:nvCxnSpPr>
        <p:spPr>
          <a:xfrm>
            <a:off x="11121222" y="7213612"/>
            <a:ext cx="0" cy="13459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Straight Arrow Connector 191">
            <a:extLst>
              <a:ext uri="{FF2B5EF4-FFF2-40B4-BE49-F238E27FC236}">
                <a16:creationId xmlns:a16="http://schemas.microsoft.com/office/drawing/2014/main" id="{F2CBF0C3-050B-0CB5-6EAB-DAE3DB11F556}"/>
              </a:ext>
            </a:extLst>
          </p:cNvPr>
          <p:cNvCxnSpPr/>
          <p:nvPr/>
        </p:nvCxnSpPr>
        <p:spPr>
          <a:xfrm flipV="1">
            <a:off x="10282448" y="7213612"/>
            <a:ext cx="875405" cy="47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6" name="Straight Arrow Connector 195">
            <a:extLst>
              <a:ext uri="{FF2B5EF4-FFF2-40B4-BE49-F238E27FC236}">
                <a16:creationId xmlns:a16="http://schemas.microsoft.com/office/drawing/2014/main" id="{EEE0733C-5BE8-9057-9A32-6C5276E03181}"/>
              </a:ext>
            </a:extLst>
          </p:cNvPr>
          <p:cNvCxnSpPr>
            <a:cxnSpLocks/>
            <a:endCxn id="32" idx="3"/>
          </p:cNvCxnSpPr>
          <p:nvPr/>
        </p:nvCxnSpPr>
        <p:spPr>
          <a:xfrm flipH="1">
            <a:off x="10200674" y="8559539"/>
            <a:ext cx="94982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9" name="TextBox 198">
            <a:extLst>
              <a:ext uri="{FF2B5EF4-FFF2-40B4-BE49-F238E27FC236}">
                <a16:creationId xmlns:a16="http://schemas.microsoft.com/office/drawing/2014/main" id="{2B128FB5-0662-C547-6753-91566CA32B8B}"/>
              </a:ext>
            </a:extLst>
          </p:cNvPr>
          <p:cNvSpPr txBox="1"/>
          <p:nvPr/>
        </p:nvSpPr>
        <p:spPr>
          <a:xfrm>
            <a:off x="10228837" y="8270886"/>
            <a:ext cx="671747"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yes</a:t>
            </a:r>
            <a:endParaRPr lang="en-IN" sz="1000" dirty="0">
              <a:latin typeface="Times New Roman" panose="02020603050405020304" pitchFamily="18" charset="0"/>
              <a:cs typeface="Times New Roman" panose="02020603050405020304" pitchFamily="18" charset="0"/>
            </a:endParaRPr>
          </a:p>
        </p:txBody>
      </p:sp>
      <p:sp>
        <p:nvSpPr>
          <p:cNvPr id="203" name="TextBox 202">
            <a:extLst>
              <a:ext uri="{FF2B5EF4-FFF2-40B4-BE49-F238E27FC236}">
                <a16:creationId xmlns:a16="http://schemas.microsoft.com/office/drawing/2014/main" id="{D9B6C8E7-0762-B2D2-E437-41839CC0765D}"/>
              </a:ext>
            </a:extLst>
          </p:cNvPr>
          <p:cNvSpPr txBox="1"/>
          <p:nvPr/>
        </p:nvSpPr>
        <p:spPr>
          <a:xfrm>
            <a:off x="6481329" y="8073689"/>
            <a:ext cx="464242" cy="246221"/>
          </a:xfrm>
          <a:prstGeom prst="rect">
            <a:avLst/>
          </a:prstGeom>
          <a:noFill/>
        </p:spPr>
        <p:txBody>
          <a:bodyPr wrap="square">
            <a:spAutoFit/>
          </a:bodyPr>
          <a:lstStyle/>
          <a:p>
            <a:r>
              <a:rPr lang="en-US" sz="1000">
                <a:latin typeface="Times New Roman" panose="02020603050405020304" pitchFamily="18" charset="0"/>
                <a:cs typeface="Times New Roman" panose="02020603050405020304" pitchFamily="18" charset="0"/>
              </a:rPr>
              <a:t>yes</a:t>
            </a:r>
            <a:endParaRPr lang="en-IN" sz="1000" dirty="0">
              <a:latin typeface="Times New Roman" panose="02020603050405020304" pitchFamily="18" charset="0"/>
              <a:cs typeface="Times New Roman" panose="02020603050405020304" pitchFamily="18" charset="0"/>
            </a:endParaRPr>
          </a:p>
        </p:txBody>
      </p:sp>
      <p:sp>
        <p:nvSpPr>
          <p:cNvPr id="207" name="TextBox 206">
            <a:extLst>
              <a:ext uri="{FF2B5EF4-FFF2-40B4-BE49-F238E27FC236}">
                <a16:creationId xmlns:a16="http://schemas.microsoft.com/office/drawing/2014/main" id="{AC0B3352-FC42-2B8A-1494-63974BC3DE69}"/>
              </a:ext>
            </a:extLst>
          </p:cNvPr>
          <p:cNvSpPr txBox="1"/>
          <p:nvPr/>
        </p:nvSpPr>
        <p:spPr>
          <a:xfrm>
            <a:off x="8234435" y="7588342"/>
            <a:ext cx="564759" cy="246221"/>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no</a:t>
            </a:r>
            <a:endParaRPr lang="en-IN" sz="1000" dirty="0"/>
          </a:p>
        </p:txBody>
      </p:sp>
      <p:sp>
        <p:nvSpPr>
          <p:cNvPr id="211" name="TextBox 210">
            <a:extLst>
              <a:ext uri="{FF2B5EF4-FFF2-40B4-BE49-F238E27FC236}">
                <a16:creationId xmlns:a16="http://schemas.microsoft.com/office/drawing/2014/main" id="{71C3C38F-36C9-0723-E202-42044B7B6F2A}"/>
              </a:ext>
            </a:extLst>
          </p:cNvPr>
          <p:cNvSpPr txBox="1"/>
          <p:nvPr/>
        </p:nvSpPr>
        <p:spPr>
          <a:xfrm>
            <a:off x="9488164" y="7404662"/>
            <a:ext cx="539429" cy="246221"/>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no</a:t>
            </a:r>
            <a:endParaRPr lang="en-IN" sz="1000" dirty="0"/>
          </a:p>
        </p:txBody>
      </p:sp>
      <p:sp>
        <p:nvSpPr>
          <p:cNvPr id="213" name="TextBox 212">
            <a:extLst>
              <a:ext uri="{FF2B5EF4-FFF2-40B4-BE49-F238E27FC236}">
                <a16:creationId xmlns:a16="http://schemas.microsoft.com/office/drawing/2014/main" id="{DB8894FC-D305-CA16-1259-A6916F454DE4}"/>
              </a:ext>
            </a:extLst>
          </p:cNvPr>
          <p:cNvSpPr txBox="1"/>
          <p:nvPr/>
        </p:nvSpPr>
        <p:spPr>
          <a:xfrm>
            <a:off x="10231743" y="4508473"/>
            <a:ext cx="502355" cy="246221"/>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yes</a:t>
            </a:r>
            <a:endParaRPr lang="en-IN" sz="1000" dirty="0"/>
          </a:p>
        </p:txBody>
      </p:sp>
      <p:sp>
        <p:nvSpPr>
          <p:cNvPr id="215" name="TextBox 214">
            <a:extLst>
              <a:ext uri="{FF2B5EF4-FFF2-40B4-BE49-F238E27FC236}">
                <a16:creationId xmlns:a16="http://schemas.microsoft.com/office/drawing/2014/main" id="{36DC1639-3A66-C073-F140-C16F678F64D5}"/>
              </a:ext>
            </a:extLst>
          </p:cNvPr>
          <p:cNvSpPr txBox="1"/>
          <p:nvPr/>
        </p:nvSpPr>
        <p:spPr>
          <a:xfrm>
            <a:off x="4765946" y="6835669"/>
            <a:ext cx="558224" cy="246221"/>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yes</a:t>
            </a:r>
            <a:endParaRPr lang="en-IN" sz="1000" dirty="0"/>
          </a:p>
        </p:txBody>
      </p:sp>
      <p:sp>
        <p:nvSpPr>
          <p:cNvPr id="217" name="TextBox 216">
            <a:extLst>
              <a:ext uri="{FF2B5EF4-FFF2-40B4-BE49-F238E27FC236}">
                <a16:creationId xmlns:a16="http://schemas.microsoft.com/office/drawing/2014/main" id="{7C422387-4999-335D-71EE-74D28D3EEFDF}"/>
              </a:ext>
            </a:extLst>
          </p:cNvPr>
          <p:cNvSpPr txBox="1"/>
          <p:nvPr/>
        </p:nvSpPr>
        <p:spPr>
          <a:xfrm>
            <a:off x="6053357" y="7425612"/>
            <a:ext cx="411868" cy="254410"/>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no</a:t>
            </a:r>
            <a:endParaRPr lang="en-IN" sz="1000" dirty="0"/>
          </a:p>
        </p:txBody>
      </p:sp>
      <p:sp>
        <p:nvSpPr>
          <p:cNvPr id="222" name="TextBox 221">
            <a:extLst>
              <a:ext uri="{FF2B5EF4-FFF2-40B4-BE49-F238E27FC236}">
                <a16:creationId xmlns:a16="http://schemas.microsoft.com/office/drawing/2014/main" id="{EDA2C8FE-CF99-CBA5-F8FF-C5C3435327D9}"/>
              </a:ext>
            </a:extLst>
          </p:cNvPr>
          <p:cNvSpPr txBox="1"/>
          <p:nvPr/>
        </p:nvSpPr>
        <p:spPr>
          <a:xfrm>
            <a:off x="6007847" y="9878091"/>
            <a:ext cx="335439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2: Implementation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45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533289-B550-05E7-4F2A-00BA0548CDAB}"/>
              </a:ext>
            </a:extLst>
          </p:cNvPr>
          <p:cNvSpPr txBox="1"/>
          <p:nvPr/>
        </p:nvSpPr>
        <p:spPr>
          <a:xfrm>
            <a:off x="914400" y="1181100"/>
            <a:ext cx="6172200" cy="769441"/>
          </a:xfrm>
          <a:prstGeom prst="rect">
            <a:avLst/>
          </a:prstGeom>
          <a:noFill/>
        </p:spPr>
        <p:txBody>
          <a:bodyPr wrap="square" rtlCol="0">
            <a:spAutoFit/>
          </a:bodyPr>
          <a:lstStyle/>
          <a:p>
            <a:r>
              <a:rPr lang="en-US" sz="4400" b="1" dirty="0">
                <a:solidFill>
                  <a:srgbClr val="008000"/>
                </a:solidFill>
                <a:latin typeface="Times New Roman" panose="02020603050405020304" pitchFamily="18" charset="0"/>
                <a:cs typeface="Times New Roman" panose="02020603050405020304" pitchFamily="18" charset="0"/>
              </a:rPr>
              <a:t>EXPECTED RESULT</a:t>
            </a:r>
            <a:endParaRPr lang="en-IN" sz="4400" b="1" dirty="0">
              <a:solidFill>
                <a:srgbClr val="008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9448FD2-61D7-594D-50BB-FD26CD7AACE4}"/>
              </a:ext>
            </a:extLst>
          </p:cNvPr>
          <p:cNvPicPr>
            <a:picLocks noChangeAspect="1"/>
          </p:cNvPicPr>
          <p:nvPr/>
        </p:nvPicPr>
        <p:blipFill>
          <a:blip r:embed="rId2"/>
          <a:stretch>
            <a:fillRect/>
          </a:stretch>
        </p:blipFill>
        <p:spPr>
          <a:xfrm>
            <a:off x="1050757" y="2428372"/>
            <a:ext cx="4588043" cy="3352800"/>
          </a:xfrm>
          <a:prstGeom prst="rect">
            <a:avLst/>
          </a:prstGeom>
        </p:spPr>
      </p:pic>
      <p:pic>
        <p:nvPicPr>
          <p:cNvPr id="10" name="Picture 9">
            <a:extLst>
              <a:ext uri="{FF2B5EF4-FFF2-40B4-BE49-F238E27FC236}">
                <a16:creationId xmlns:a16="http://schemas.microsoft.com/office/drawing/2014/main" id="{E7FBE2E8-E6CB-6BD0-51D9-E6E8194A0BC2}"/>
              </a:ext>
            </a:extLst>
          </p:cNvPr>
          <p:cNvPicPr>
            <a:picLocks noChangeAspect="1"/>
          </p:cNvPicPr>
          <p:nvPr/>
        </p:nvPicPr>
        <p:blipFill>
          <a:blip r:embed="rId3"/>
          <a:stretch>
            <a:fillRect/>
          </a:stretch>
        </p:blipFill>
        <p:spPr>
          <a:xfrm>
            <a:off x="1050758" y="7093036"/>
            <a:ext cx="4588043" cy="2143296"/>
          </a:xfrm>
          <a:prstGeom prst="rect">
            <a:avLst/>
          </a:prstGeom>
        </p:spPr>
      </p:pic>
      <p:pic>
        <p:nvPicPr>
          <p:cNvPr id="12" name="Picture 11">
            <a:extLst>
              <a:ext uri="{FF2B5EF4-FFF2-40B4-BE49-F238E27FC236}">
                <a16:creationId xmlns:a16="http://schemas.microsoft.com/office/drawing/2014/main" id="{3809C4C2-191C-B7B4-86A7-74E133065EF7}"/>
              </a:ext>
            </a:extLst>
          </p:cNvPr>
          <p:cNvPicPr>
            <a:picLocks noChangeAspect="1"/>
          </p:cNvPicPr>
          <p:nvPr/>
        </p:nvPicPr>
        <p:blipFill>
          <a:blip r:embed="rId4"/>
          <a:stretch>
            <a:fillRect/>
          </a:stretch>
        </p:blipFill>
        <p:spPr>
          <a:xfrm>
            <a:off x="6874114" y="2324100"/>
            <a:ext cx="4312921" cy="3352800"/>
          </a:xfrm>
          <a:prstGeom prst="rect">
            <a:avLst/>
          </a:prstGeom>
        </p:spPr>
      </p:pic>
      <p:pic>
        <p:nvPicPr>
          <p:cNvPr id="16" name="Picture 15">
            <a:extLst>
              <a:ext uri="{FF2B5EF4-FFF2-40B4-BE49-F238E27FC236}">
                <a16:creationId xmlns:a16="http://schemas.microsoft.com/office/drawing/2014/main" id="{6BBAFED7-F979-EAEC-3BCE-E5914839C448}"/>
              </a:ext>
            </a:extLst>
          </p:cNvPr>
          <p:cNvPicPr>
            <a:picLocks noChangeAspect="1"/>
          </p:cNvPicPr>
          <p:nvPr/>
        </p:nvPicPr>
        <p:blipFill>
          <a:blip r:embed="rId5"/>
          <a:stretch>
            <a:fillRect/>
          </a:stretch>
        </p:blipFill>
        <p:spPr>
          <a:xfrm>
            <a:off x="7174706" y="6286500"/>
            <a:ext cx="3938588" cy="3387038"/>
          </a:xfrm>
          <a:prstGeom prst="rect">
            <a:avLst/>
          </a:prstGeom>
        </p:spPr>
      </p:pic>
      <p:pic>
        <p:nvPicPr>
          <p:cNvPr id="18" name="Picture 17">
            <a:extLst>
              <a:ext uri="{FF2B5EF4-FFF2-40B4-BE49-F238E27FC236}">
                <a16:creationId xmlns:a16="http://schemas.microsoft.com/office/drawing/2014/main" id="{CEBEA71E-A15B-9438-5ECD-56A4A38A41E7}"/>
              </a:ext>
            </a:extLst>
          </p:cNvPr>
          <p:cNvPicPr>
            <a:picLocks noChangeAspect="1"/>
          </p:cNvPicPr>
          <p:nvPr/>
        </p:nvPicPr>
        <p:blipFill>
          <a:blip r:embed="rId6"/>
          <a:stretch>
            <a:fillRect/>
          </a:stretch>
        </p:blipFill>
        <p:spPr>
          <a:xfrm>
            <a:off x="12649199" y="2552700"/>
            <a:ext cx="4588043" cy="4607820"/>
          </a:xfrm>
          <a:prstGeom prst="rect">
            <a:avLst/>
          </a:prstGeom>
        </p:spPr>
      </p:pic>
      <p:sp>
        <p:nvSpPr>
          <p:cNvPr id="20" name="TextBox 19">
            <a:extLst>
              <a:ext uri="{FF2B5EF4-FFF2-40B4-BE49-F238E27FC236}">
                <a16:creationId xmlns:a16="http://schemas.microsoft.com/office/drawing/2014/main" id="{2CE046A7-C30C-47C6-9396-9EC511E3858D}"/>
              </a:ext>
            </a:extLst>
          </p:cNvPr>
          <p:cNvSpPr txBox="1"/>
          <p:nvPr/>
        </p:nvSpPr>
        <p:spPr>
          <a:xfrm>
            <a:off x="1258529" y="6168902"/>
            <a:ext cx="4380271"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FIG 3: Establishment of connection to network</a:t>
            </a:r>
            <a:endParaRPr lang="en-IN" b="1"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53C2CC23-C2CA-1B28-F9F7-BA8E8E72CF6D}"/>
              </a:ext>
            </a:extLst>
          </p:cNvPr>
          <p:cNvSpPr txBox="1"/>
          <p:nvPr/>
        </p:nvSpPr>
        <p:spPr>
          <a:xfrm>
            <a:off x="7125546" y="5681127"/>
            <a:ext cx="4012329"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FIG 5:Closing operation of box </a:t>
            </a:r>
          </a:p>
        </p:txBody>
      </p:sp>
      <p:sp>
        <p:nvSpPr>
          <p:cNvPr id="24" name="TextBox 23">
            <a:extLst>
              <a:ext uri="{FF2B5EF4-FFF2-40B4-BE49-F238E27FC236}">
                <a16:creationId xmlns:a16="http://schemas.microsoft.com/office/drawing/2014/main" id="{7F47223A-7D35-0DB7-9694-206E0ED6FE84}"/>
              </a:ext>
            </a:extLst>
          </p:cNvPr>
          <p:cNvSpPr txBox="1"/>
          <p:nvPr/>
        </p:nvSpPr>
        <p:spPr>
          <a:xfrm>
            <a:off x="1295400" y="9428066"/>
            <a:ext cx="4011561"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FIG 4: Medicine Box lid open and indication on LCD</a:t>
            </a:r>
            <a:endParaRPr lang="en-IN"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B00FD051-68FD-4708-B9A2-350FF6741327}"/>
              </a:ext>
            </a:extLst>
          </p:cNvPr>
          <p:cNvSpPr txBox="1"/>
          <p:nvPr/>
        </p:nvSpPr>
        <p:spPr>
          <a:xfrm>
            <a:off x="7174706" y="9792534"/>
            <a:ext cx="3938588"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FIG 6:Indication- Medicine not taken </a:t>
            </a:r>
          </a:p>
        </p:txBody>
      </p:sp>
      <p:sp>
        <p:nvSpPr>
          <p:cNvPr id="28" name="TextBox 27">
            <a:extLst>
              <a:ext uri="{FF2B5EF4-FFF2-40B4-BE49-F238E27FC236}">
                <a16:creationId xmlns:a16="http://schemas.microsoft.com/office/drawing/2014/main" id="{74101233-4F60-1B96-10E3-A67E2970F8B9}"/>
              </a:ext>
            </a:extLst>
          </p:cNvPr>
          <p:cNvSpPr txBox="1"/>
          <p:nvPr/>
        </p:nvSpPr>
        <p:spPr>
          <a:xfrm>
            <a:off x="12877800" y="7610687"/>
            <a:ext cx="4904749"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FIG 7:Status Indication of Medication</a:t>
            </a:r>
          </a:p>
        </p:txBody>
      </p:sp>
    </p:spTree>
    <p:extLst>
      <p:ext uri="{BB962C8B-B14F-4D97-AF65-F5344CB8AC3E}">
        <p14:creationId xmlns:p14="http://schemas.microsoft.com/office/powerpoint/2010/main" val="572054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A0167-8ED5-7EEB-628A-E165620F3D00}"/>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SUMMARY</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6257802-5894-A55B-EB37-70B4250804FB}"/>
              </a:ext>
            </a:extLst>
          </p:cNvPr>
          <p:cNvSpPr txBox="1"/>
          <p:nvPr/>
        </p:nvSpPr>
        <p:spPr>
          <a:xfrm>
            <a:off x="1219199" y="2933700"/>
            <a:ext cx="15404825" cy="5831853"/>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Medicine Assistive System is an innovative IoT-based solution designed to improve medication compliance, particularly for elderly and memory-impaired patients. </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features a dual-alert mechanism with voice reminders and buzzer alerts to notify users about their scheduled doses. </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case of missed doses, the system sends real-time notifications to caretakers, ensuring timely intervention and reducing health risks. </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IoT integration enables seamless synchronization, dose tracking, and remote monitoring. With its user-friendly interface and robust functionality, the system significantly enhances medication management and supports better healthcare outcomes.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718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84B87C5-4A0F-9E48-F0EA-BDB37EE14DA7}"/>
              </a:ext>
            </a:extLst>
          </p:cNvPr>
          <p:cNvSpPr>
            <a:spLocks noGrp="1"/>
          </p:cNvSpPr>
          <p:nvPr>
            <p:ph type="subTitle" idx="1"/>
          </p:nvPr>
        </p:nvSpPr>
        <p:spPr>
          <a:xfrm>
            <a:off x="457200" y="2171700"/>
            <a:ext cx="17145000" cy="7772400"/>
          </a:xfrm>
        </p:spPr>
        <p:txBody>
          <a:bodyPr>
            <a:noAutofit/>
          </a:bodyPr>
          <a:lstStyle/>
          <a:p>
            <a:pPr marL="714375" indent="-714375" algn="just"/>
            <a:r>
              <a:rPr lang="en-IN" sz="2800" dirty="0">
                <a:solidFill>
                  <a:schemeClr val="tx1"/>
                </a:solidFill>
                <a:latin typeface="Times New Roman" panose="02020603050405020304" pitchFamily="18" charset="0"/>
                <a:cs typeface="Times New Roman" panose="02020603050405020304" pitchFamily="18" charset="0"/>
              </a:rPr>
              <a:t>[1].</a:t>
            </a:r>
            <a:r>
              <a:rPr lang="en-IN" sz="2800" cap="none" dirty="0">
                <a:solidFill>
                  <a:schemeClr val="tx1"/>
                </a:solidFill>
                <a:latin typeface="Times New Roman" panose="02020603050405020304" pitchFamily="18" charset="0"/>
                <a:cs typeface="Times New Roman" panose="02020603050405020304" pitchFamily="18" charset="0"/>
              </a:rPr>
              <a:t> A. Kumar, P. Sharma, R. Singh, "Smart Medicine Dispenser Using IoT," </a:t>
            </a:r>
            <a:r>
              <a:rPr lang="en-IN" sz="2800" i="1" cap="none" dirty="0">
                <a:solidFill>
                  <a:schemeClr val="tx1"/>
                </a:solidFill>
                <a:latin typeface="Times New Roman" panose="02020603050405020304" pitchFamily="18" charset="0"/>
                <a:cs typeface="Times New Roman" panose="02020603050405020304" pitchFamily="18" charset="0"/>
              </a:rPr>
              <a:t>International Journal Of Emerging Technologies In Engineering Research (IJETER)</a:t>
            </a:r>
            <a:r>
              <a:rPr lang="en-IN" sz="2800" cap="none" dirty="0">
                <a:solidFill>
                  <a:schemeClr val="tx1"/>
                </a:solidFill>
                <a:latin typeface="Times New Roman" panose="02020603050405020304" pitchFamily="18" charset="0"/>
                <a:cs typeface="Times New Roman" panose="02020603050405020304" pitchFamily="18" charset="0"/>
              </a:rPr>
              <a:t>, 2019.</a:t>
            </a:r>
          </a:p>
          <a:p>
            <a:pPr marL="714375" indent="-714375" algn="just"/>
            <a:r>
              <a:rPr lang="en-IN" sz="2800" cap="none" dirty="0">
                <a:solidFill>
                  <a:schemeClr val="tx1"/>
                </a:solidFill>
                <a:latin typeface="Times New Roman" panose="02020603050405020304" pitchFamily="18" charset="0"/>
                <a:cs typeface="Times New Roman" panose="02020603050405020304" pitchFamily="18" charset="0"/>
              </a:rPr>
              <a:t>[2]. S. Patel, M. Desai, "IoT-enabled Medication Reminder System For Elderly People," </a:t>
            </a:r>
            <a:r>
              <a:rPr lang="en-IN" sz="2800" i="1" cap="none" dirty="0">
                <a:solidFill>
                  <a:schemeClr val="tx1"/>
                </a:solidFill>
                <a:latin typeface="Times New Roman" panose="02020603050405020304" pitchFamily="18" charset="0"/>
                <a:cs typeface="Times New Roman" panose="02020603050405020304" pitchFamily="18" charset="0"/>
              </a:rPr>
              <a:t>IEEE Internet Of Things Journal</a:t>
            </a:r>
            <a:r>
              <a:rPr lang="en-IN" sz="2800" cap="none" dirty="0">
                <a:solidFill>
                  <a:schemeClr val="tx1"/>
                </a:solidFill>
                <a:latin typeface="Times New Roman" panose="02020603050405020304" pitchFamily="18" charset="0"/>
                <a:cs typeface="Times New Roman" panose="02020603050405020304" pitchFamily="18" charset="0"/>
              </a:rPr>
              <a:t>, 2021.</a:t>
            </a:r>
          </a:p>
          <a:p>
            <a:pPr marL="714375" indent="-714375" algn="just"/>
            <a:r>
              <a:rPr lang="en-IN" sz="2800" cap="none" dirty="0">
                <a:solidFill>
                  <a:schemeClr val="tx1"/>
                </a:solidFill>
                <a:latin typeface="Times New Roman" panose="02020603050405020304" pitchFamily="18" charset="0"/>
                <a:cs typeface="Times New Roman" panose="02020603050405020304" pitchFamily="18" charset="0"/>
              </a:rPr>
              <a:t>[3]. R. K. Gupta, T. Chakraborty, "A Novel IoT-based Health Monitoring And Medicine Reminder System," </a:t>
            </a:r>
            <a:r>
              <a:rPr lang="en-IN" sz="2800" i="1" cap="none" dirty="0">
                <a:solidFill>
                  <a:schemeClr val="tx1"/>
                </a:solidFill>
                <a:latin typeface="Times New Roman" panose="02020603050405020304" pitchFamily="18" charset="0"/>
                <a:cs typeface="Times New Roman" panose="02020603050405020304" pitchFamily="18" charset="0"/>
              </a:rPr>
              <a:t>Springer Lecture Notes In Electrical Engineering</a:t>
            </a:r>
            <a:r>
              <a:rPr lang="en-IN" sz="2800" cap="none" dirty="0">
                <a:solidFill>
                  <a:schemeClr val="tx1"/>
                </a:solidFill>
                <a:latin typeface="Times New Roman" panose="02020603050405020304" pitchFamily="18" charset="0"/>
                <a:cs typeface="Times New Roman" panose="02020603050405020304" pitchFamily="18" charset="0"/>
              </a:rPr>
              <a:t>, 2020.</a:t>
            </a:r>
          </a:p>
          <a:p>
            <a:pPr marL="714375" indent="-714375" algn="just"/>
            <a:r>
              <a:rPr lang="en-IN" sz="2800" cap="none" dirty="0">
                <a:solidFill>
                  <a:schemeClr val="tx1"/>
                </a:solidFill>
                <a:latin typeface="Times New Roman" panose="02020603050405020304" pitchFamily="18" charset="0"/>
                <a:cs typeface="Times New Roman" panose="02020603050405020304" pitchFamily="18" charset="0"/>
              </a:rPr>
              <a:t>[4]. N. Ahmed, L. Zhou, "IoT-based Assistive System For Medication Compliance," </a:t>
            </a:r>
            <a:r>
              <a:rPr lang="en-IN" sz="2800" i="1" cap="none" dirty="0">
                <a:solidFill>
                  <a:schemeClr val="tx1"/>
                </a:solidFill>
                <a:latin typeface="Times New Roman" panose="02020603050405020304" pitchFamily="18" charset="0"/>
                <a:cs typeface="Times New Roman" panose="02020603050405020304" pitchFamily="18" charset="0"/>
              </a:rPr>
              <a:t>Journal Of Medical Systems</a:t>
            </a:r>
            <a:r>
              <a:rPr lang="en-IN" sz="2800" cap="none" dirty="0">
                <a:solidFill>
                  <a:schemeClr val="tx1"/>
                </a:solidFill>
                <a:latin typeface="Times New Roman" panose="02020603050405020304" pitchFamily="18" charset="0"/>
                <a:cs typeface="Times New Roman" panose="02020603050405020304" pitchFamily="18" charset="0"/>
              </a:rPr>
              <a:t>, 2018.</a:t>
            </a:r>
          </a:p>
          <a:p>
            <a:pPr marL="714375" indent="-714375" algn="just"/>
            <a:r>
              <a:rPr lang="en-IN" sz="2800" cap="none" dirty="0">
                <a:solidFill>
                  <a:schemeClr val="tx1"/>
                </a:solidFill>
                <a:latin typeface="Times New Roman" panose="02020603050405020304" pitchFamily="18" charset="0"/>
                <a:cs typeface="Times New Roman" panose="02020603050405020304" pitchFamily="18" charset="0"/>
              </a:rPr>
              <a:t>[5]. K. Tan, Y. Li, "A Smart Pill Box With IoT Integration," </a:t>
            </a:r>
            <a:r>
              <a:rPr lang="en-IN" sz="2800" i="1" cap="none" dirty="0">
                <a:solidFill>
                  <a:schemeClr val="tx1"/>
                </a:solidFill>
                <a:latin typeface="Times New Roman" panose="02020603050405020304" pitchFamily="18" charset="0"/>
                <a:cs typeface="Times New Roman" panose="02020603050405020304" pitchFamily="18" charset="0"/>
              </a:rPr>
              <a:t>Elsevier Computers In Biology And Medicine</a:t>
            </a:r>
            <a:r>
              <a:rPr lang="en-IN" sz="2800" cap="none" dirty="0">
                <a:solidFill>
                  <a:schemeClr val="tx1"/>
                </a:solidFill>
                <a:latin typeface="Times New Roman" panose="02020603050405020304" pitchFamily="18" charset="0"/>
                <a:cs typeface="Times New Roman" panose="02020603050405020304" pitchFamily="18" charset="0"/>
              </a:rPr>
              <a:t>, 2022.</a:t>
            </a:r>
          </a:p>
          <a:p>
            <a:pPr marL="714375" indent="-714375" algn="just"/>
            <a:r>
              <a:rPr lang="en-IN" sz="2800" cap="none" dirty="0">
                <a:solidFill>
                  <a:schemeClr val="tx1"/>
                </a:solidFill>
                <a:latin typeface="Times New Roman" panose="02020603050405020304" pitchFamily="18" charset="0"/>
                <a:cs typeface="Times New Roman" panose="02020603050405020304" pitchFamily="18" charset="0"/>
              </a:rPr>
              <a:t>[6]. H. Raj, V. Mehta, S. Kumar, "IoT-based Smart Medicine Reminder With Patient Monitoring," </a:t>
            </a:r>
            <a:r>
              <a:rPr lang="en-IN" sz="2800" i="1" cap="none" dirty="0">
                <a:solidFill>
                  <a:schemeClr val="tx1"/>
                </a:solidFill>
                <a:latin typeface="Times New Roman" panose="02020603050405020304" pitchFamily="18" charset="0"/>
                <a:cs typeface="Times New Roman" panose="02020603050405020304" pitchFamily="18" charset="0"/>
              </a:rPr>
              <a:t>International Journal Of Scientific And Engineering Research (IJSER)</a:t>
            </a:r>
            <a:r>
              <a:rPr lang="en-IN" sz="2800" cap="none" dirty="0">
                <a:solidFill>
                  <a:schemeClr val="tx1"/>
                </a:solidFill>
                <a:latin typeface="Times New Roman" panose="02020603050405020304" pitchFamily="18" charset="0"/>
                <a:cs typeface="Times New Roman" panose="02020603050405020304" pitchFamily="18" charset="0"/>
              </a:rPr>
              <a:t>, 2020.</a:t>
            </a:r>
          </a:p>
          <a:p>
            <a:pPr>
              <a:lnSpc>
                <a:spcPct val="300000"/>
              </a:lnSpc>
              <a:buClr>
                <a:schemeClr val="tx1"/>
              </a:buClr>
              <a:buSzPct val="120000"/>
            </a:pPr>
            <a:endParaRPr lang="en-IN" sz="2400" b="1" cap="none"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E1A02C1-89E6-FD55-83E4-D52E8C1E8FAB}"/>
              </a:ext>
            </a:extLst>
          </p:cNvPr>
          <p:cNvSpPr txBox="1"/>
          <p:nvPr/>
        </p:nvSpPr>
        <p:spPr>
          <a:xfrm>
            <a:off x="685800" y="952500"/>
            <a:ext cx="3494867" cy="984885"/>
          </a:xfrm>
          <a:prstGeom prst="rect">
            <a:avLst/>
          </a:prstGeom>
          <a:noFill/>
        </p:spPr>
        <p:txBody>
          <a:bodyPr wrap="none" rtlCol="0">
            <a:spAutoFit/>
          </a:bodyPr>
          <a:lstStyle/>
          <a:p>
            <a:r>
              <a:rPr lang="en-IN" sz="4000" b="1" spc="-105" dirty="0">
                <a:solidFill>
                  <a:srgbClr val="C00000"/>
                </a:solidFill>
                <a:latin typeface="Times New Roman"/>
                <a:cs typeface="Times New Roman"/>
              </a:rPr>
              <a:t>REFERENCES</a:t>
            </a:r>
            <a:endParaRPr lang="en-IN" sz="4000" dirty="0">
              <a:solidFill>
                <a:srgbClr val="C00000"/>
              </a:solidFill>
              <a:latin typeface="Times New Roman"/>
              <a:cs typeface="Times New Roman"/>
            </a:endParaRPr>
          </a:p>
          <a:p>
            <a:endParaRPr lang="en-IN" dirty="0"/>
          </a:p>
        </p:txBody>
      </p:sp>
    </p:spTree>
    <p:extLst>
      <p:ext uri="{BB962C8B-B14F-4D97-AF65-F5344CB8AC3E}">
        <p14:creationId xmlns:p14="http://schemas.microsoft.com/office/powerpoint/2010/main" val="384437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B624AA-16C6-755A-CC73-B5C921A64C16}"/>
              </a:ext>
            </a:extLst>
          </p:cNvPr>
          <p:cNvSpPr txBox="1"/>
          <p:nvPr/>
        </p:nvSpPr>
        <p:spPr>
          <a:xfrm>
            <a:off x="762000" y="1248075"/>
            <a:ext cx="17068800" cy="7963206"/>
          </a:xfrm>
          <a:prstGeom prst="rect">
            <a:avLst/>
          </a:prstGeom>
          <a:noFill/>
        </p:spPr>
        <p:txBody>
          <a:bodyPr wrap="square">
            <a:spAutoFit/>
          </a:bodyPr>
          <a:lstStyle/>
          <a:p>
            <a:pPr marL="0" marR="2540" lvl="0" indent="0" algn="just" fontAlgn="base">
              <a:lnSpc>
                <a:spcPct val="150000"/>
              </a:lnSpc>
              <a:spcAft>
                <a:spcPts val="325"/>
              </a:spcAft>
              <a:buClr>
                <a:srgbClr val="231F20"/>
              </a:buClr>
              <a:buSzPts val="800"/>
              <a:buNone/>
            </a:pPr>
            <a:r>
              <a:rPr lang="en-IN" sz="2800" u="none" strike="noStrike" kern="100"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[7]. </a:t>
            </a:r>
            <a:r>
              <a:rPr lang="en-IN" sz="2800"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P.A.Harsha </a:t>
            </a:r>
            <a:r>
              <a:rPr lang="en-IN" sz="2800" u="none" strike="noStrike" kern="100" cap="none" dirty="0" err="1">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Vardhini</a:t>
            </a:r>
            <a:r>
              <a:rPr lang="en-IN" sz="2800"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2800" u="none" strike="noStrike" kern="100" cap="none" dirty="0" err="1">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M.Ravinder</a:t>
            </a:r>
            <a:r>
              <a:rPr lang="en-IN" sz="2800"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2800" u="none" strike="noStrike" kern="100" cap="none" dirty="0" err="1">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P.Srikanth</a:t>
            </a:r>
            <a:r>
              <a:rPr lang="en-IN" sz="2800"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Reddy, </a:t>
            </a:r>
            <a:r>
              <a:rPr lang="en-IN" sz="2800" u="none" strike="noStrike" kern="100" cap="none" dirty="0" err="1">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M.Supraja</a:t>
            </a:r>
            <a:r>
              <a:rPr lang="en-IN" sz="2800"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2800" i="1"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Power Optimized Arduino Baggage Tracking       </a:t>
            </a:r>
          </a:p>
          <a:p>
            <a:pPr marL="0" marR="2540" lvl="0" indent="0" algn="just" fontAlgn="base">
              <a:lnSpc>
                <a:spcPct val="150000"/>
              </a:lnSpc>
              <a:spcAft>
                <a:spcPts val="325"/>
              </a:spcAft>
              <a:buClr>
                <a:srgbClr val="231F20"/>
              </a:buClr>
              <a:buSzPts val="800"/>
              <a:buNone/>
            </a:pPr>
            <a:r>
              <a:rPr lang="en-IN" sz="2800" i="1" kern="100" cap="none"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2800" i="1"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System With Finger Print Authentication</a:t>
            </a:r>
            <a:r>
              <a:rPr lang="en-IN" sz="2800"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Journal Of Applied Science And Computations J-ASC, Pp.3655-   		  3660,Vol.6, Issue 4. April. 2019.</a:t>
            </a:r>
          </a:p>
          <a:p>
            <a:pPr marL="0" marR="2540" lvl="0" indent="0" algn="just" fontAlgn="base">
              <a:lnSpc>
                <a:spcPct val="150000"/>
              </a:lnSpc>
              <a:spcAft>
                <a:spcPts val="65"/>
              </a:spcAft>
              <a:buClr>
                <a:srgbClr val="231F20"/>
              </a:buClr>
              <a:buSzPts val="800"/>
              <a:buNone/>
            </a:pPr>
            <a:r>
              <a:rPr lang="en-IN" sz="2800"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[8]. P.A. Harsha </a:t>
            </a:r>
            <a:r>
              <a:rPr lang="en-IN" sz="2800" u="none" strike="noStrike" kern="100" cap="none" dirty="0" err="1">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Vardhini</a:t>
            </a:r>
            <a:r>
              <a:rPr lang="en-IN" sz="2800"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2800" i="1"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Efficient Irrigation System Powered By Solar </a:t>
            </a:r>
            <a:r>
              <a:rPr lang="en-IN" sz="2800" i="1" kern="100" cap="none" dirty="0">
                <a:solidFill>
                  <a:srgbClr val="231F20"/>
                </a:solidFill>
                <a:effectLst/>
                <a:latin typeface="Times New Roman" panose="02020603050405020304" pitchFamily="18" charset="0"/>
                <a:ea typeface="Times New Roman" panose="02020603050405020304" pitchFamily="18" charset="0"/>
              </a:rPr>
              <a:t>Panel Setup With Tracking Mechanism</a:t>
            </a:r>
            <a:r>
              <a:rPr lang="en-IN" sz="2800" kern="100" cap="none" dirty="0">
                <a:solidFill>
                  <a:srgbClr val="231F20"/>
                </a:solidFill>
                <a:effectLst/>
                <a:latin typeface="Times New Roman" panose="02020603050405020304" pitchFamily="18" charset="0"/>
                <a:ea typeface="Times New Roman" panose="02020603050405020304" pitchFamily="18" charset="0"/>
              </a:rPr>
              <a:t>", </a:t>
            </a:r>
            <a:endParaRPr lang="en-IN" sz="2800"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222250" marR="2540" indent="0" algn="just">
              <a:lnSpc>
                <a:spcPct val="150000"/>
              </a:lnSpc>
              <a:spcAft>
                <a:spcPts val="325"/>
              </a:spcAft>
              <a:buNone/>
            </a:pPr>
            <a:r>
              <a:rPr lang="en-IN" sz="2800" kern="100" cap="none" dirty="0">
                <a:solidFill>
                  <a:srgbClr val="231F20"/>
                </a:solidFill>
                <a:effectLst/>
                <a:latin typeface="Times New Roman" panose="02020603050405020304" pitchFamily="18" charset="0"/>
                <a:ea typeface="Times New Roman" panose="02020603050405020304" pitchFamily="18" charset="0"/>
              </a:rPr>
              <a:t>     International Journal Of Emerging Technologies And Innovative Research,</a:t>
            </a:r>
            <a:r>
              <a:rPr lang="en-IN" sz="2800" kern="100" cap="none" dirty="0">
                <a:solidFill>
                  <a:srgbClr val="231F20"/>
                </a:solidFill>
                <a:latin typeface="Times New Roman" panose="02020603050405020304" pitchFamily="18" charset="0"/>
                <a:ea typeface="Times New Roman" panose="02020603050405020304" pitchFamily="18" charset="0"/>
              </a:rPr>
              <a:t> </a:t>
            </a:r>
            <a:r>
              <a:rPr lang="en-IN" sz="2800" kern="100" cap="none" dirty="0">
                <a:solidFill>
                  <a:srgbClr val="231F20"/>
                </a:solidFill>
                <a:effectLst/>
                <a:latin typeface="Times New Roman" panose="02020603050405020304" pitchFamily="18" charset="0"/>
                <a:ea typeface="Times New Roman" panose="02020603050405020304" pitchFamily="18" charset="0"/>
              </a:rPr>
              <a:t>Vol.4, Issue 3, Pp. 238-241, March    	  2017. </a:t>
            </a:r>
          </a:p>
          <a:p>
            <a:pPr marL="0" marR="2540" lvl="0" indent="0" algn="just" fontAlgn="base">
              <a:lnSpc>
                <a:spcPct val="150000"/>
              </a:lnSpc>
              <a:spcAft>
                <a:spcPts val="325"/>
              </a:spcAft>
              <a:buClr>
                <a:srgbClr val="231F20"/>
              </a:buClr>
              <a:buSzPts val="800"/>
              <a:buNone/>
            </a:pPr>
            <a:r>
              <a:rPr lang="en-IN" sz="2800"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[9]. P.A.Harsha </a:t>
            </a:r>
            <a:r>
              <a:rPr lang="en-IN" sz="2800" u="none" strike="noStrike" kern="100" cap="none" dirty="0" err="1">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Vardhini</a:t>
            </a:r>
            <a:r>
              <a:rPr lang="en-IN" sz="2800"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2800" u="none" strike="noStrike" kern="100" cap="none" dirty="0" err="1">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M.Ravinder</a:t>
            </a:r>
            <a:r>
              <a:rPr lang="en-IN" sz="2800"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2800" u="none" strike="noStrike" kern="100" cap="none" dirty="0" err="1">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P.Srikanth</a:t>
            </a:r>
            <a:r>
              <a:rPr lang="en-IN" sz="2800"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2800" u="none" strike="noStrike" kern="100" cap="none" dirty="0" err="1">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M.Supraja</a:t>
            </a:r>
            <a:r>
              <a:rPr lang="en-IN" sz="2800"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 </a:t>
            </a:r>
            <a:r>
              <a:rPr lang="en-IN" sz="2800" i="1" u="none" strike="noStrike" kern="100" cap="none" dirty="0" err="1">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Iot</a:t>
            </a:r>
            <a:r>
              <a:rPr lang="en-IN" sz="2800" i="1"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Based Wireless Data Printing Using Raspberry 		  </a:t>
            </a:r>
            <a:r>
              <a:rPr lang="en-IN" sz="2800" i="1" u="none" strike="noStrike" kern="100" cap="none" dirty="0" err="1">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Pi</a:t>
            </a:r>
            <a:r>
              <a:rPr lang="en-IN" sz="2800" u="none" strike="noStrike" kern="100" cap="none" dirty="0" err="1">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”,Journal</a:t>
            </a:r>
            <a:r>
              <a:rPr lang="en-IN" sz="2800"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Of Advanced Research In Dynamical And Control Systems, Pp.21412145, Vol. 11, </a:t>
            </a:r>
            <a:r>
              <a:rPr lang="en-IN" sz="2800" u="none" strike="noStrike" kern="100" cap="none" dirty="0" err="1">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Spl</a:t>
            </a:r>
            <a:r>
              <a:rPr lang="en-IN" sz="2800"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Issue.4, 		  2019.</a:t>
            </a:r>
          </a:p>
          <a:p>
            <a:pPr marL="0" marR="2540" indent="0" algn="just" fontAlgn="base">
              <a:lnSpc>
                <a:spcPct val="150000"/>
              </a:lnSpc>
              <a:spcAft>
                <a:spcPts val="65"/>
              </a:spcAft>
              <a:buClr>
                <a:srgbClr val="231F20"/>
              </a:buClr>
              <a:buSzPts val="800"/>
              <a:buNone/>
            </a:pPr>
            <a:r>
              <a:rPr lang="en-IN" sz="2800"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[10]. Tushara, D. Bindu And P. A. Harsha </a:t>
            </a:r>
            <a:r>
              <a:rPr lang="en-IN" sz="2800" u="none" strike="noStrike" kern="100" cap="none" dirty="0" err="1">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Vardhini</a:t>
            </a:r>
            <a:r>
              <a:rPr lang="en-IN" sz="2800"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2800" i="1"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Wireless Vehicle Alert And Collision Prevention System Design            </a:t>
            </a:r>
          </a:p>
          <a:p>
            <a:pPr marL="0" marR="2540" indent="0" algn="just" fontAlgn="base">
              <a:lnSpc>
                <a:spcPct val="150000"/>
              </a:lnSpc>
              <a:spcAft>
                <a:spcPts val="65"/>
              </a:spcAft>
              <a:buClr>
                <a:srgbClr val="231F20"/>
              </a:buClr>
              <a:buSzPts val="800"/>
              <a:buNone/>
            </a:pPr>
            <a:r>
              <a:rPr lang="en-IN" sz="2800" i="1"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Using Atmel Microcontroller.</a:t>
            </a:r>
            <a:r>
              <a:rPr lang="en-IN" sz="2800"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2016 International Conference On Electrical, Electronics, And Optimization              </a:t>
            </a:r>
          </a:p>
          <a:p>
            <a:pPr marL="0" marR="2540" indent="0" algn="just" fontAlgn="base">
              <a:lnSpc>
                <a:spcPct val="150000"/>
              </a:lnSpc>
              <a:spcAft>
                <a:spcPts val="65"/>
              </a:spcAft>
              <a:buClr>
                <a:srgbClr val="231F20"/>
              </a:buClr>
              <a:buSzPts val="800"/>
              <a:buNone/>
            </a:pPr>
            <a:r>
              <a:rPr lang="en-IN" sz="2800" u="none" strike="noStrike" kern="100" cap="non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Techniques (ICEEOT) (2016): 27842787. </a:t>
            </a:r>
          </a:p>
        </p:txBody>
      </p:sp>
    </p:spTree>
    <p:extLst>
      <p:ext uri="{BB962C8B-B14F-4D97-AF65-F5344CB8AC3E}">
        <p14:creationId xmlns:p14="http://schemas.microsoft.com/office/powerpoint/2010/main" val="3548495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1974-5D10-EDCC-4048-F5225D89F04D}"/>
              </a:ext>
            </a:extLst>
          </p:cNvPr>
          <p:cNvSpPr>
            <a:spLocks noGrp="1"/>
          </p:cNvSpPr>
          <p:nvPr>
            <p:ph type="title"/>
          </p:nvPr>
        </p:nvSpPr>
        <p:spPr>
          <a:xfrm>
            <a:off x="4038600" y="2705100"/>
            <a:ext cx="12496800" cy="4419600"/>
          </a:xfrm>
        </p:spPr>
        <p:txBody>
          <a:bodyPr>
            <a:noAutofit/>
          </a:bodyPr>
          <a:lstStyle/>
          <a:p>
            <a:r>
              <a:rPr lang="en-US" sz="12000" cap="none" dirty="0">
                <a:ln w="0"/>
                <a:solidFill>
                  <a:srgbClr val="FF0000"/>
                </a:solidFill>
                <a:effectLst>
                  <a:outerShdw blurRad="50800" dist="38100" dir="18900000" algn="bl" rotWithShape="0">
                    <a:prstClr val="black">
                      <a:alpha val="40000"/>
                    </a:prst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endParaRPr lang="en-IN" sz="12000" cap="none" dirty="0">
              <a:ln w="0"/>
              <a:solidFill>
                <a:srgbClr val="FF0000"/>
              </a:solidFill>
              <a:effectLst>
                <a:outerShdw blurRad="50800" dist="38100" dir="18900000" algn="bl" rotWithShape="0">
                  <a:prstClr val="black">
                    <a:alpha val="40000"/>
                  </a:prstClr>
                </a:outerShdw>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80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duotone>
              <a:schemeClr val="bg1">
                <a:shade val="48000"/>
                <a:satMod val="110000"/>
                <a:lumMod val="40000"/>
              </a:schemeClr>
              <a:schemeClr val="bg1">
                <a:tint val="90000"/>
                <a:lumMod val="106000"/>
              </a:schemeClr>
            </a:duotone>
            <a:extLst>
              <a:ext uri="{BEBA8EAE-BF5A-486C-A8C5-ECC9F3942E4B}">
                <a14:imgProps xmlns:a14="http://schemas.microsoft.com/office/drawing/2010/main">
                  <a14:imgLayer r:embed="rId3">
                    <a14:imgEffect>
                      <a14:artisticCutout/>
                    </a14:imgEffect>
                  </a14:imgLayer>
                </a14:imgProps>
              </a:ext>
            </a:extLst>
          </a:blip>
          <a:stretch/>
        </a:blipFill>
        <a:effectLst/>
      </p:bgPr>
    </p:bg>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1523032"/>
            <a:ext cx="3325875" cy="628377"/>
          </a:xfrm>
          <a:prstGeom prst="rect">
            <a:avLst/>
          </a:prstGeom>
        </p:spPr>
        <p:txBody>
          <a:bodyPr vert="horz" wrap="square" lIns="0" tIns="12700" rIns="0" bIns="0" rtlCol="0">
            <a:spAutoFit/>
          </a:bodyPr>
          <a:lstStyle/>
          <a:p>
            <a:pPr marL="12700">
              <a:lnSpc>
                <a:spcPct val="100000"/>
              </a:lnSpc>
              <a:spcBef>
                <a:spcPts val="100"/>
              </a:spcBef>
            </a:pPr>
            <a:r>
              <a:rPr sz="4000" b="1" spc="-190" dirty="0">
                <a:solidFill>
                  <a:srgbClr val="FF0000"/>
                </a:solidFill>
                <a:latin typeface="Times New Roman"/>
                <a:cs typeface="Times New Roman"/>
              </a:rPr>
              <a:t>Contents</a:t>
            </a:r>
          </a:p>
        </p:txBody>
      </p:sp>
      <p:pic>
        <p:nvPicPr>
          <p:cNvPr id="7" name="object 7"/>
          <p:cNvPicPr/>
          <p:nvPr/>
        </p:nvPicPr>
        <p:blipFill>
          <a:blip r:embed="rId4" cstate="print"/>
          <a:stretch>
            <a:fillRect/>
          </a:stretch>
        </p:blipFill>
        <p:spPr>
          <a:xfrm>
            <a:off x="3962400" y="1523032"/>
            <a:ext cx="608529" cy="632998"/>
          </a:xfrm>
          <a:prstGeom prst="rect">
            <a:avLst/>
          </a:prstGeom>
        </p:spPr>
      </p:pic>
      <p:sp>
        <p:nvSpPr>
          <p:cNvPr id="16" name="object 16"/>
          <p:cNvSpPr txBox="1"/>
          <p:nvPr/>
        </p:nvSpPr>
        <p:spPr>
          <a:xfrm>
            <a:off x="2286000" y="2628900"/>
            <a:ext cx="5638800" cy="5195781"/>
          </a:xfrm>
          <a:prstGeom prst="rect">
            <a:avLst/>
          </a:prstGeom>
        </p:spPr>
        <p:txBody>
          <a:bodyPr vert="horz" wrap="square" lIns="0" tIns="12700" rIns="0" bIns="0" rtlCol="0">
            <a:spAutoFit/>
          </a:bodyPr>
          <a:lstStyle/>
          <a:p>
            <a:pPr marL="469900" indent="-457200">
              <a:lnSpc>
                <a:spcPct val="150000"/>
              </a:lnSpc>
              <a:spcBef>
                <a:spcPts val="100"/>
              </a:spcBef>
              <a:buFont typeface="Arial" panose="020B0604020202020204" pitchFamily="34" charset="0"/>
              <a:buChar char="•"/>
            </a:pPr>
            <a:r>
              <a:rPr lang="en-IN" sz="2800" spc="125" dirty="0">
                <a:latin typeface="Times New Roman" panose="02020603050405020304" pitchFamily="18" charset="0"/>
                <a:cs typeface="Times New Roman" panose="02020603050405020304" pitchFamily="18" charset="0"/>
              </a:rPr>
              <a:t>Introduction</a:t>
            </a:r>
          </a:p>
          <a:p>
            <a:pPr marL="469900" indent="-457200">
              <a:lnSpc>
                <a:spcPct val="150000"/>
              </a:lnSpc>
              <a:spcBef>
                <a:spcPts val="100"/>
              </a:spcBef>
              <a:buFont typeface="Arial" panose="020B0604020202020204" pitchFamily="34" charset="0"/>
              <a:buChar char="•"/>
            </a:pPr>
            <a:r>
              <a:rPr lang="en-IN" sz="2800" spc="125" dirty="0">
                <a:latin typeface="Times New Roman" panose="02020603050405020304" pitchFamily="18" charset="0"/>
                <a:cs typeface="Times New Roman" panose="02020603050405020304" pitchFamily="18" charset="0"/>
              </a:rPr>
              <a:t>Literature Survey</a:t>
            </a:r>
            <a:endParaRPr lang="en-US" sz="2800" spc="125" dirty="0">
              <a:latin typeface="Times New Roman" panose="02020603050405020304" pitchFamily="18" charset="0"/>
              <a:cs typeface="Times New Roman" panose="02020603050405020304" pitchFamily="18" charset="0"/>
            </a:endParaRPr>
          </a:p>
          <a:p>
            <a:pPr marL="469900" indent="-457200">
              <a:lnSpc>
                <a:spcPct val="150000"/>
              </a:lnSpc>
              <a:spcBef>
                <a:spcPts val="100"/>
              </a:spcBef>
              <a:buFont typeface="Arial" panose="020B0604020202020204" pitchFamily="34" charset="0"/>
              <a:buChar char="•"/>
            </a:pPr>
            <a:r>
              <a:rPr lang="en-US" sz="2800" spc="125" dirty="0">
                <a:latin typeface="Times New Roman" panose="02020603050405020304" pitchFamily="18" charset="0"/>
                <a:cs typeface="Times New Roman" panose="02020603050405020304" pitchFamily="18" charset="0"/>
              </a:rPr>
              <a:t>Key Findings</a:t>
            </a:r>
          </a:p>
          <a:p>
            <a:pPr marL="469900" indent="-457200">
              <a:lnSpc>
                <a:spcPct val="150000"/>
              </a:lnSpc>
              <a:spcBef>
                <a:spcPts val="100"/>
              </a:spcBef>
              <a:buFont typeface="Arial" panose="020B0604020202020204" pitchFamily="34" charset="0"/>
              <a:buChar char="•"/>
            </a:pPr>
            <a:r>
              <a:rPr lang="en-US" sz="2800" spc="125" dirty="0">
                <a:latin typeface="Times New Roman" panose="02020603050405020304" pitchFamily="18" charset="0"/>
                <a:cs typeface="Times New Roman" panose="02020603050405020304" pitchFamily="18" charset="0"/>
              </a:rPr>
              <a:t>Problem Statement</a:t>
            </a:r>
          </a:p>
          <a:p>
            <a:pPr marL="469900" indent="-457200">
              <a:lnSpc>
                <a:spcPct val="150000"/>
              </a:lnSpc>
              <a:spcBef>
                <a:spcPts val="100"/>
              </a:spcBef>
              <a:buFont typeface="Arial" panose="020B0604020202020204" pitchFamily="34" charset="0"/>
              <a:buChar char="•"/>
            </a:pPr>
            <a:r>
              <a:rPr lang="en-US" sz="2800" spc="125" dirty="0">
                <a:latin typeface="Times New Roman" panose="02020603050405020304" pitchFamily="18" charset="0"/>
                <a:cs typeface="Times New Roman" panose="02020603050405020304" pitchFamily="18" charset="0"/>
              </a:rPr>
              <a:t>Proposed Methodology</a:t>
            </a:r>
          </a:p>
          <a:p>
            <a:pPr marL="469900" indent="-457200">
              <a:lnSpc>
                <a:spcPct val="150000"/>
              </a:lnSpc>
              <a:spcBef>
                <a:spcPts val="100"/>
              </a:spcBef>
              <a:buFont typeface="Arial" panose="020B0604020202020204" pitchFamily="34" charset="0"/>
              <a:buChar char="•"/>
            </a:pPr>
            <a:r>
              <a:rPr lang="en-US" sz="2800" spc="125" dirty="0">
                <a:latin typeface="Times New Roman" panose="02020603050405020304" pitchFamily="18" charset="0"/>
                <a:cs typeface="Times New Roman" panose="02020603050405020304" pitchFamily="18" charset="0"/>
              </a:rPr>
              <a:t>Expected Result</a:t>
            </a:r>
          </a:p>
          <a:p>
            <a:pPr marL="469900" indent="-457200">
              <a:lnSpc>
                <a:spcPct val="150000"/>
              </a:lnSpc>
              <a:spcBef>
                <a:spcPts val="100"/>
              </a:spcBef>
              <a:buFont typeface="Arial" panose="020B0604020202020204" pitchFamily="34" charset="0"/>
              <a:buChar char="•"/>
            </a:pPr>
            <a:r>
              <a:rPr lang="en-US" sz="2800" spc="125" dirty="0">
                <a:latin typeface="Times New Roman" panose="02020603050405020304" pitchFamily="18" charset="0"/>
                <a:cs typeface="Times New Roman" panose="02020603050405020304" pitchFamily="18" charset="0"/>
              </a:rPr>
              <a:t>Summary</a:t>
            </a:r>
          </a:p>
          <a:p>
            <a:pPr marL="469900" indent="-457200">
              <a:lnSpc>
                <a:spcPct val="150000"/>
              </a:lnSpc>
              <a:spcBef>
                <a:spcPts val="100"/>
              </a:spcBef>
              <a:buFont typeface="Arial" panose="020B0604020202020204" pitchFamily="34" charset="0"/>
              <a:buChar char="•"/>
            </a:pPr>
            <a:r>
              <a:rPr lang="en-US" sz="2800" spc="125" dirty="0">
                <a:latin typeface="Times New Roman" panose="02020603050405020304" pitchFamily="18" charset="0"/>
                <a:cs typeface="Times New Roman" panose="02020603050405020304" pitchFamily="18" charset="0"/>
              </a:rPr>
              <a:t>References</a:t>
            </a:r>
          </a:p>
        </p:txBody>
      </p:sp>
      <p:pic>
        <p:nvPicPr>
          <p:cNvPr id="2052" name="Picture 4" descr="Index of /wp-content/uploads/2015/06">
            <a:extLst>
              <a:ext uri="{FF2B5EF4-FFF2-40B4-BE49-F238E27FC236}">
                <a16:creationId xmlns:a16="http://schemas.microsoft.com/office/drawing/2014/main" id="{7C4A2F37-EF97-427C-426E-F1DA7942C1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15600" y="2662237"/>
            <a:ext cx="4191000" cy="52705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1181100"/>
            <a:ext cx="4536352" cy="628377"/>
          </a:xfrm>
          <a:prstGeom prst="rect">
            <a:avLst/>
          </a:prstGeom>
        </p:spPr>
        <p:txBody>
          <a:bodyPr vert="horz" wrap="square" lIns="0" tIns="12700" rIns="0" bIns="0" rtlCol="0">
            <a:spAutoFit/>
          </a:bodyPr>
          <a:lstStyle/>
          <a:p>
            <a:pPr marL="12700">
              <a:lnSpc>
                <a:spcPct val="100000"/>
              </a:lnSpc>
              <a:spcBef>
                <a:spcPts val="100"/>
              </a:spcBef>
            </a:pPr>
            <a:r>
              <a:rPr lang="en-US" sz="4000" b="1" spc="-245" dirty="0">
                <a:solidFill>
                  <a:srgbClr val="002060"/>
                </a:solidFill>
                <a:latin typeface="Times New Roman"/>
                <a:cs typeface="Times New Roman"/>
              </a:rPr>
              <a:t>INTRODUCTION</a:t>
            </a:r>
            <a:endParaRPr sz="4000" b="1" spc="-245" dirty="0">
              <a:solidFill>
                <a:srgbClr val="002060"/>
              </a:solidFill>
              <a:latin typeface="Times New Roman"/>
              <a:cs typeface="Times New Roman"/>
            </a:endParaRPr>
          </a:p>
        </p:txBody>
      </p:sp>
      <p:sp>
        <p:nvSpPr>
          <p:cNvPr id="7" name="object 7"/>
          <p:cNvSpPr txBox="1"/>
          <p:nvPr/>
        </p:nvSpPr>
        <p:spPr>
          <a:xfrm>
            <a:off x="1066800" y="2267328"/>
            <a:ext cx="15925800" cy="5752344"/>
          </a:xfrm>
          <a:prstGeom prst="rect">
            <a:avLst/>
          </a:prstGeom>
        </p:spPr>
        <p:txBody>
          <a:bodyPr vert="horz" wrap="square" lIns="0" tIns="12700" rIns="0" bIns="0" rtlCol="0">
            <a:spAutoFit/>
          </a:bodyPr>
          <a:lstStyle/>
          <a:p>
            <a:pPr marL="457200" indent="-457200" algn="just">
              <a:lnSpc>
                <a:spcPct val="150000"/>
              </a:lnSpc>
              <a:buFont typeface="Arial" panose="020B0604020202020204" pitchFamily="34" charset="0"/>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In the current generation it is quite common to see people both young and old who are on</a:t>
            </a:r>
            <a:r>
              <a:rPr lang="en-IN" sz="2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medication due to some illness, for cosmetic purpose or who are required to take supplements</a:t>
            </a:r>
            <a:r>
              <a:rPr lang="en-IN" sz="2800" spc="-3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due to some defects.</a:t>
            </a:r>
            <a:r>
              <a:rPr lang="en-US" sz="2800" dirty="0">
                <a:latin typeface="Times New Roman" panose="02020603050405020304" pitchFamily="18" charset="0"/>
                <a:cs typeface="Times New Roman" panose="02020603050405020304" pitchFamily="18" charset="0"/>
              </a:rPr>
              <a:t> If missing or delaying the medicines it can leads to severe health complications.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But it’s quite common for one to forget to take medication due to their</a:t>
            </a:r>
            <a:r>
              <a:rPr lang="en-IN" sz="2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hectic schedule and this is especially true in the case of the elderly who tend to forget things</a:t>
            </a:r>
            <a:r>
              <a:rPr lang="en-IN" sz="2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due</a:t>
            </a:r>
            <a:r>
              <a:rPr lang="en-IN" sz="2800" spc="-7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z="28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old</a:t>
            </a:r>
            <a:r>
              <a:rPr lang="en-IN" sz="2800" spc="-7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age. </a:t>
            </a:r>
            <a:r>
              <a:rPr lang="en-US" sz="2800" dirty="0">
                <a:latin typeface="Times New Roman" panose="02020603050405020304" pitchFamily="18" charset="0"/>
                <a:cs typeface="Times New Roman" panose="02020603050405020304" pitchFamily="18" charset="0"/>
              </a:rPr>
              <a:t>To address this issue, we propose an </a:t>
            </a:r>
            <a:r>
              <a:rPr lang="en-US" sz="2800" b="1" dirty="0">
                <a:latin typeface="Times New Roman" panose="02020603050405020304" pitchFamily="18" charset="0"/>
                <a:cs typeface="Times New Roman" panose="02020603050405020304" pitchFamily="18" charset="0"/>
              </a:rPr>
              <a:t>IoT-based Medicine Assistive System </a:t>
            </a:r>
            <a:r>
              <a:rPr lang="en-US" sz="2800" dirty="0">
                <a:latin typeface="Times New Roman" panose="02020603050405020304" pitchFamily="18" charset="0"/>
                <a:cs typeface="Times New Roman" panose="02020603050405020304" pitchFamily="18" charset="0"/>
              </a:rPr>
              <a:t>for patients.</a:t>
            </a:r>
          </a:p>
          <a:p>
            <a:pPr marL="457200" indent="-457200" algn="just">
              <a:lnSpc>
                <a:spcPct val="150000"/>
              </a:lnSpc>
              <a:buFont typeface="Arial" panose="020B0604020202020204" pitchFamily="34" charset="0"/>
              <a:buChar char="•"/>
            </a:pPr>
            <a:r>
              <a:rPr lang="en-IN" sz="2800" spc="-85" dirty="0">
                <a:latin typeface="Times New Roman" panose="02020603050405020304" pitchFamily="18" charset="0"/>
                <a:ea typeface="Calibri" panose="020F0502020204030204" pitchFamily="34" charset="0"/>
                <a:cs typeface="Times New Roman" panose="02020603050405020304" pitchFamily="18" charset="0"/>
              </a:rPr>
              <a:t>The Internet of Things (IoT) offers diverse solutions to address key challenges in healthcare systems and it is becoming more focused on patients and their needs.</a:t>
            </a:r>
            <a:endParaRPr lang="en-US" sz="2800" b="1"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800" spc="-85" dirty="0">
                <a:effectLst/>
                <a:latin typeface="Times New Roman" panose="02020603050405020304" pitchFamily="18" charset="0"/>
                <a:ea typeface="Calibri" panose="020F0502020204030204" pitchFamily="34" charset="0"/>
                <a:cs typeface="Times New Roman" panose="02020603050405020304" pitchFamily="18" charset="0"/>
              </a:rPr>
              <a:t>As this Medicine Assistive System </a:t>
            </a:r>
            <a:r>
              <a:rPr lang="en-US" sz="2800" dirty="0">
                <a:latin typeface="Times New Roman" panose="02020603050405020304" pitchFamily="18" charset="0"/>
                <a:cs typeface="Times New Roman" panose="02020603050405020304" pitchFamily="18" charset="0"/>
              </a:rPr>
              <a:t>ensures timely medication reminders and proper intake tracking.</a:t>
            </a:r>
            <a:endParaRPr lang="en-IN" sz="2800" spc="-85"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00C030-D56E-8BA8-9DEE-75BB52C24622}"/>
              </a:ext>
            </a:extLst>
          </p:cNvPr>
          <p:cNvSpPr txBox="1"/>
          <p:nvPr/>
        </p:nvSpPr>
        <p:spPr>
          <a:xfrm>
            <a:off x="6934200" y="2442760"/>
            <a:ext cx="2514600" cy="5770811"/>
          </a:xfrm>
          <a:prstGeom prst="rect">
            <a:avLst/>
          </a:prstGeom>
          <a:noFill/>
          <a:ln w="38100">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nSpc>
                <a:spcPct val="150000"/>
              </a:lnSpc>
            </a:pPr>
            <a:r>
              <a:rPr lang="en-US" dirty="0"/>
              <a:t>            </a:t>
            </a:r>
            <a:r>
              <a:rPr lang="en-US" b="1" dirty="0">
                <a:latin typeface="Times New Roman" panose="02020603050405020304" pitchFamily="18" charset="0"/>
                <a:cs typeface="Times New Roman" panose="02020603050405020304" pitchFamily="18" charset="0"/>
              </a:rPr>
              <a:t>NODE MCU</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
        <p:nvSpPr>
          <p:cNvPr id="6" name="TextBox 5">
            <a:extLst>
              <a:ext uri="{FF2B5EF4-FFF2-40B4-BE49-F238E27FC236}">
                <a16:creationId xmlns:a16="http://schemas.microsoft.com/office/drawing/2014/main" id="{B7C28204-8191-1482-02DA-20A41341CC26}"/>
              </a:ext>
            </a:extLst>
          </p:cNvPr>
          <p:cNvSpPr txBox="1"/>
          <p:nvPr/>
        </p:nvSpPr>
        <p:spPr>
          <a:xfrm>
            <a:off x="7142525" y="1245631"/>
            <a:ext cx="2097950" cy="369332"/>
          </a:xfrm>
          <a:prstGeom prst="rect">
            <a:avLst/>
          </a:prstGeom>
          <a:noFill/>
          <a:ln w="38100">
            <a:solidFill>
              <a:schemeClr val="tx1"/>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POWER SUPPLY</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21A822E-E570-8BCF-9D43-0D1838204168}"/>
              </a:ext>
            </a:extLst>
          </p:cNvPr>
          <p:cNvSpPr txBox="1"/>
          <p:nvPr/>
        </p:nvSpPr>
        <p:spPr>
          <a:xfrm>
            <a:off x="2550794" y="2977634"/>
            <a:ext cx="2133600" cy="369332"/>
          </a:xfrm>
          <a:prstGeom prst="rect">
            <a:avLst/>
          </a:prstGeom>
          <a:noFill/>
          <a:ln w="38100">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READ SWITCH -1</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867AF7B-33FF-B37E-14D1-E03C4E3E7F84}"/>
              </a:ext>
            </a:extLst>
          </p:cNvPr>
          <p:cNvSpPr txBox="1"/>
          <p:nvPr/>
        </p:nvSpPr>
        <p:spPr>
          <a:xfrm>
            <a:off x="2550794" y="4255592"/>
            <a:ext cx="2133600" cy="369332"/>
          </a:xfrm>
          <a:prstGeom prst="rect">
            <a:avLst/>
          </a:prstGeom>
          <a:noFill/>
          <a:ln w="38100">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READ SWITCH -2</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0CBB6D1-0ABF-5598-6789-A6A4415FF3F0}"/>
              </a:ext>
            </a:extLst>
          </p:cNvPr>
          <p:cNvSpPr txBox="1"/>
          <p:nvPr/>
        </p:nvSpPr>
        <p:spPr>
          <a:xfrm>
            <a:off x="2608897" y="5727083"/>
            <a:ext cx="2133600" cy="369332"/>
          </a:xfrm>
          <a:prstGeom prst="rect">
            <a:avLst/>
          </a:prstGeom>
          <a:noFill/>
          <a:ln w="38100">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          LDR 1</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C2210C8-6D85-F589-C3FB-509AA652282E}"/>
              </a:ext>
            </a:extLst>
          </p:cNvPr>
          <p:cNvSpPr txBox="1"/>
          <p:nvPr/>
        </p:nvSpPr>
        <p:spPr>
          <a:xfrm>
            <a:off x="2593657" y="7175323"/>
            <a:ext cx="2133600" cy="369332"/>
          </a:xfrm>
          <a:prstGeom prst="rect">
            <a:avLst/>
          </a:prstGeom>
          <a:noFill/>
          <a:ln w="38100">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          LDR 2</a:t>
            </a:r>
            <a:endParaRPr lang="en-IN"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7F0A4316-B63C-9D3C-C3A5-7684E8AA16DE}"/>
              </a:ext>
            </a:extLst>
          </p:cNvPr>
          <p:cNvSpPr/>
          <p:nvPr/>
        </p:nvSpPr>
        <p:spPr>
          <a:xfrm>
            <a:off x="11049000" y="2785408"/>
            <a:ext cx="1524000" cy="72699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LCD</a:t>
            </a:r>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BC138C5D-57A7-F8D3-94C3-7BCE15BCDFD2}"/>
              </a:ext>
            </a:extLst>
          </p:cNvPr>
          <p:cNvSpPr txBox="1"/>
          <p:nvPr/>
        </p:nvSpPr>
        <p:spPr>
          <a:xfrm>
            <a:off x="11064240" y="4316671"/>
            <a:ext cx="1524000" cy="369332"/>
          </a:xfrm>
          <a:prstGeom prst="rect">
            <a:avLst/>
          </a:prstGeom>
          <a:noFill/>
          <a:ln w="38100">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  BUZZER</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C2244D5-621F-8784-F03C-80B01576C283}"/>
              </a:ext>
            </a:extLst>
          </p:cNvPr>
          <p:cNvSpPr txBox="1"/>
          <p:nvPr/>
        </p:nvSpPr>
        <p:spPr>
          <a:xfrm>
            <a:off x="11064240" y="5263634"/>
            <a:ext cx="1524000" cy="369332"/>
          </a:xfrm>
          <a:prstGeom prst="rect">
            <a:avLst/>
          </a:prstGeom>
          <a:noFill/>
          <a:ln w="38100">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     WIFI</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CB5D8383-628B-F016-651A-2613EF2AC257}"/>
              </a:ext>
            </a:extLst>
          </p:cNvPr>
          <p:cNvSpPr txBox="1"/>
          <p:nvPr/>
        </p:nvSpPr>
        <p:spPr>
          <a:xfrm>
            <a:off x="11064240" y="6085701"/>
            <a:ext cx="1524000" cy="646331"/>
          </a:xfrm>
          <a:prstGeom prst="rect">
            <a:avLst/>
          </a:prstGeom>
          <a:noFill/>
          <a:ln w="38100">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DC MOTORS (L293D)</a:t>
            </a: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31BE08C-B54C-7742-EB42-28D5D3975B85}"/>
              </a:ext>
            </a:extLst>
          </p:cNvPr>
          <p:cNvSpPr txBox="1"/>
          <p:nvPr/>
        </p:nvSpPr>
        <p:spPr>
          <a:xfrm>
            <a:off x="11064240" y="7441177"/>
            <a:ext cx="1524000" cy="369332"/>
          </a:xfrm>
          <a:prstGeom prst="rect">
            <a:avLst/>
          </a:prstGeom>
          <a:noFill/>
          <a:ln w="38100">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  SPEAKER</a:t>
            </a:r>
            <a:endParaRPr lang="en-IN" dirty="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B57670B5-F5D1-BF6E-DB22-6CA78DFFF343}"/>
              </a:ext>
            </a:extLst>
          </p:cNvPr>
          <p:cNvCxnSpPr>
            <a:cxnSpLocks/>
          </p:cNvCxnSpPr>
          <p:nvPr/>
        </p:nvCxnSpPr>
        <p:spPr>
          <a:xfrm>
            <a:off x="4714874" y="3162300"/>
            <a:ext cx="22193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6FC52C6E-B271-9C26-1C78-9D4AD938B5F3}"/>
              </a:ext>
            </a:extLst>
          </p:cNvPr>
          <p:cNvCxnSpPr>
            <a:cxnSpLocks/>
          </p:cNvCxnSpPr>
          <p:nvPr/>
        </p:nvCxnSpPr>
        <p:spPr>
          <a:xfrm>
            <a:off x="4714874" y="4440258"/>
            <a:ext cx="22193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7F9920E1-72B3-1193-F8C0-B293B8C0D6CA}"/>
              </a:ext>
            </a:extLst>
          </p:cNvPr>
          <p:cNvCxnSpPr>
            <a:cxnSpLocks/>
          </p:cNvCxnSpPr>
          <p:nvPr/>
        </p:nvCxnSpPr>
        <p:spPr>
          <a:xfrm>
            <a:off x="4724400" y="7349237"/>
            <a:ext cx="2209800" cy="215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774A99BE-0BD3-BD17-57BE-F0A18E48E534}"/>
              </a:ext>
            </a:extLst>
          </p:cNvPr>
          <p:cNvCxnSpPr>
            <a:cxnSpLocks/>
          </p:cNvCxnSpPr>
          <p:nvPr/>
        </p:nvCxnSpPr>
        <p:spPr>
          <a:xfrm>
            <a:off x="4724400" y="5905500"/>
            <a:ext cx="2209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74E8DC29-30F4-C8E6-5199-7A9BD9B0E5E0}"/>
              </a:ext>
            </a:extLst>
          </p:cNvPr>
          <p:cNvCxnSpPr>
            <a:cxnSpLocks/>
          </p:cNvCxnSpPr>
          <p:nvPr/>
        </p:nvCxnSpPr>
        <p:spPr>
          <a:xfrm>
            <a:off x="9448800" y="3162300"/>
            <a:ext cx="16002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A8D54B3F-E39B-4FEB-06F6-33CC397DF0E8}"/>
              </a:ext>
            </a:extLst>
          </p:cNvPr>
          <p:cNvCxnSpPr>
            <a:cxnSpLocks/>
          </p:cNvCxnSpPr>
          <p:nvPr/>
        </p:nvCxnSpPr>
        <p:spPr>
          <a:xfrm flipV="1">
            <a:off x="9448800" y="4501337"/>
            <a:ext cx="1600200" cy="29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DE776B22-5DC2-BF50-49F1-CC1C0EBD4624}"/>
              </a:ext>
            </a:extLst>
          </p:cNvPr>
          <p:cNvCxnSpPr>
            <a:cxnSpLocks/>
          </p:cNvCxnSpPr>
          <p:nvPr/>
        </p:nvCxnSpPr>
        <p:spPr>
          <a:xfrm>
            <a:off x="9448800" y="6362700"/>
            <a:ext cx="16002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B6309065-B1C6-345C-3719-8A2F7DB123DD}"/>
              </a:ext>
            </a:extLst>
          </p:cNvPr>
          <p:cNvCxnSpPr>
            <a:cxnSpLocks/>
          </p:cNvCxnSpPr>
          <p:nvPr/>
        </p:nvCxnSpPr>
        <p:spPr>
          <a:xfrm flipV="1">
            <a:off x="9464040" y="7625843"/>
            <a:ext cx="1600200" cy="215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65D1F77D-6575-C214-DB11-ADA04920BE20}"/>
              </a:ext>
            </a:extLst>
          </p:cNvPr>
          <p:cNvCxnSpPr>
            <a:cxnSpLocks/>
          </p:cNvCxnSpPr>
          <p:nvPr/>
        </p:nvCxnSpPr>
        <p:spPr>
          <a:xfrm>
            <a:off x="8191500" y="1625500"/>
            <a:ext cx="0" cy="8172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9E1CEE4D-F697-1378-B9E3-FD11AC84C5C3}"/>
              </a:ext>
            </a:extLst>
          </p:cNvPr>
          <p:cNvCxnSpPr>
            <a:cxnSpLocks/>
          </p:cNvCxnSpPr>
          <p:nvPr/>
        </p:nvCxnSpPr>
        <p:spPr>
          <a:xfrm>
            <a:off x="9464040" y="5448300"/>
            <a:ext cx="160020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13901D70-DF33-39E2-2380-13BF372B8465}"/>
              </a:ext>
            </a:extLst>
          </p:cNvPr>
          <p:cNvSpPr txBox="1"/>
          <p:nvPr/>
        </p:nvSpPr>
        <p:spPr>
          <a:xfrm>
            <a:off x="6629400" y="8830776"/>
            <a:ext cx="37338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FIG 1: BLOCK DIAGRAM</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D36703F-FDEE-C8B3-7D85-27548D39AA23}"/>
              </a:ext>
            </a:extLst>
          </p:cNvPr>
          <p:cNvSpPr txBox="1"/>
          <p:nvPr/>
        </p:nvSpPr>
        <p:spPr>
          <a:xfrm>
            <a:off x="533400" y="920712"/>
            <a:ext cx="5638799"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BLOCK DIAGRAM</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829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1F8FD8-B31A-5123-0E53-19CB4FDF11DF}"/>
              </a:ext>
            </a:extLst>
          </p:cNvPr>
          <p:cNvSpPr txBox="1"/>
          <p:nvPr/>
        </p:nvSpPr>
        <p:spPr>
          <a:xfrm>
            <a:off x="304800" y="1257300"/>
            <a:ext cx="17373600" cy="5831853"/>
          </a:xfrm>
          <a:prstGeom prst="rect">
            <a:avLst/>
          </a:prstGeom>
          <a:noFill/>
        </p:spPr>
        <p:txBody>
          <a:bodyPr wrap="square">
            <a:spAutoFit/>
          </a:bodyPr>
          <a:lstStyle/>
          <a:p>
            <a:pPr marL="850265" marR="706120" indent="-457200" algn="just">
              <a:lnSpc>
                <a:spcPct val="150000"/>
              </a:lnSpc>
              <a:spcBef>
                <a:spcPts val="5"/>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While the NODE MCU is ON and system is turned on it takes data from the patient and gives alert of the medicine to be taken as per patient requirement.</a:t>
            </a:r>
          </a:p>
          <a:p>
            <a:pPr marL="850265" marR="706120" indent="-457200" algn="just">
              <a:lnSpc>
                <a:spcPct val="150000"/>
              </a:lnSpc>
              <a:spcBef>
                <a:spcPts val="5"/>
              </a:spcBef>
              <a:buFont typeface="Arial" panose="020B0604020202020204" pitchFamily="34" charset="0"/>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2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medicine</a:t>
            </a:r>
            <a:r>
              <a:rPr lang="en-IN" sz="2800" spc="-7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box</a:t>
            </a:r>
            <a:r>
              <a:rPr lang="en-IN" sz="28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proposed</a:t>
            </a:r>
            <a:r>
              <a:rPr lang="en-IN" sz="2800" spc="-3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will have a knob through which either the patient or the guardian can set the time and then at</a:t>
            </a:r>
            <a:r>
              <a:rPr lang="en-IN" sz="2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2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corresponding</a:t>
            </a:r>
            <a:r>
              <a:rPr lang="en-IN" sz="28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time</a:t>
            </a:r>
            <a:r>
              <a:rPr lang="en-IN" sz="28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an</a:t>
            </a:r>
            <a:r>
              <a:rPr lang="en-IN" sz="2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alarm</a:t>
            </a:r>
            <a:r>
              <a:rPr lang="en-IN" sz="2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sound will be on as well as an audio message will be heard .</a:t>
            </a:r>
          </a:p>
          <a:p>
            <a:pPr marL="850265" marR="706120" indent="-457200" algn="just">
              <a:lnSpc>
                <a:spcPct val="150000"/>
              </a:lnSpc>
              <a:spcBef>
                <a:spcPts val="5"/>
              </a:spcBef>
              <a:buFont typeface="Arial" panose="020B0604020202020204" pitchFamily="34" charset="0"/>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motors are driven b</a:t>
            </a:r>
            <a:r>
              <a:rPr lang="en-IN" sz="2800" dirty="0">
                <a:latin typeface="Times New Roman" panose="02020603050405020304" pitchFamily="18" charset="0"/>
                <a:ea typeface="Calibri" panose="020F0502020204030204" pitchFamily="34" charset="0"/>
                <a:cs typeface="Times New Roman" panose="02020603050405020304" pitchFamily="18" charset="0"/>
              </a:rPr>
              <a:t>y the L293D driver module and used to open and close the medicine box.</a:t>
            </a:r>
          </a:p>
          <a:p>
            <a:pPr marL="850265" marR="706120" indent="-457200" algn="just">
              <a:lnSpc>
                <a:spcPct val="150000"/>
              </a:lnSpc>
              <a:spcBef>
                <a:spcPts val="5"/>
              </a:spcBef>
              <a:buFont typeface="Arial" panose="020B0604020202020204" pitchFamily="34" charset="0"/>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LDR sensor usually detects the li</a:t>
            </a:r>
            <a:r>
              <a:rPr lang="en-IN" sz="2800" dirty="0">
                <a:latin typeface="Times New Roman" panose="02020603050405020304" pitchFamily="18" charset="0"/>
                <a:ea typeface="Calibri" panose="020F0502020204030204" pitchFamily="34" charset="0"/>
                <a:cs typeface="Times New Roman" panose="02020603050405020304" pitchFamily="18" charset="0"/>
              </a:rPr>
              <a:t>ght, this activates when any one of the medicine box is activated and it is used to sense whether the patient has taken medicine or not.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850265" marR="706120" indent="-457200" algn="just">
              <a:lnSpc>
                <a:spcPct val="150000"/>
              </a:lnSpc>
              <a:spcBef>
                <a:spcPts val="5"/>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system enhances medication observance and contributes to better health management for both children and adults.</a:t>
            </a:r>
          </a:p>
        </p:txBody>
      </p:sp>
      <p:sp>
        <p:nvSpPr>
          <p:cNvPr id="2" name="AutoShape 4" descr="Pill Organizer by Ellie | Pill Box Sends Reminders, Tracks Progress with  Sensors, and Organizes Pills in Sensors : Amazon.in: Health &amp; Personal Care">
            <a:extLst>
              <a:ext uri="{FF2B5EF4-FFF2-40B4-BE49-F238E27FC236}">
                <a16:creationId xmlns:a16="http://schemas.microsoft.com/office/drawing/2014/main" id="{F6E6AEFC-8C4D-6619-1365-24C3D7A36A09}"/>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ABADB2-A2C9-4551-F3ED-5084E5A8F2EB}"/>
              </a:ext>
            </a:extLst>
          </p:cNvPr>
          <p:cNvSpPr txBox="1"/>
          <p:nvPr/>
        </p:nvSpPr>
        <p:spPr>
          <a:xfrm>
            <a:off x="457200" y="952500"/>
            <a:ext cx="9144000" cy="707886"/>
          </a:xfrm>
          <a:prstGeom prst="rect">
            <a:avLst/>
          </a:prstGeom>
          <a:noFill/>
        </p:spPr>
        <p:txBody>
          <a:bodyPr wrap="square">
            <a:spAutoFit/>
          </a:bodyPr>
          <a:lstStyle/>
          <a:p>
            <a:r>
              <a:rPr lang="en-IN" sz="4000" b="1" spc="125" dirty="0">
                <a:solidFill>
                  <a:srgbClr val="FF3300"/>
                </a:solidFill>
                <a:latin typeface="Times New Roman" panose="02020603050405020304" pitchFamily="18" charset="0"/>
                <a:cs typeface="Times New Roman" panose="02020603050405020304" pitchFamily="18" charset="0"/>
              </a:rPr>
              <a:t>LITERATURE SURVEY</a:t>
            </a:r>
            <a:endParaRPr lang="en-IN" sz="4000" dirty="0">
              <a:solidFill>
                <a:srgbClr val="FF3300"/>
              </a:solidFill>
            </a:endParaRPr>
          </a:p>
        </p:txBody>
      </p:sp>
      <p:graphicFrame>
        <p:nvGraphicFramePr>
          <p:cNvPr id="2" name="Table 1">
            <a:extLst>
              <a:ext uri="{FF2B5EF4-FFF2-40B4-BE49-F238E27FC236}">
                <a16:creationId xmlns:a16="http://schemas.microsoft.com/office/drawing/2014/main" id="{7ECD9AE3-864C-BEF5-8F0F-B1698479669B}"/>
              </a:ext>
            </a:extLst>
          </p:cNvPr>
          <p:cNvGraphicFramePr>
            <a:graphicFrameLocks noGrp="1"/>
          </p:cNvGraphicFramePr>
          <p:nvPr>
            <p:extLst>
              <p:ext uri="{D42A27DB-BD31-4B8C-83A1-F6EECF244321}">
                <p14:modId xmlns:p14="http://schemas.microsoft.com/office/powerpoint/2010/main" val="2697276683"/>
              </p:ext>
            </p:extLst>
          </p:nvPr>
        </p:nvGraphicFramePr>
        <p:xfrm>
          <a:off x="609599" y="2419933"/>
          <a:ext cx="16611601" cy="7185805"/>
        </p:xfrm>
        <a:graphic>
          <a:graphicData uri="http://schemas.openxmlformats.org/drawingml/2006/table">
            <a:tbl>
              <a:tblPr firstRow="1" bandRow="1">
                <a:tableStyleId>{D7AC3CCA-C797-4891-BE02-D94E43425B78}</a:tableStyleId>
              </a:tblPr>
              <a:tblGrid>
                <a:gridCol w="1349033">
                  <a:extLst>
                    <a:ext uri="{9D8B030D-6E8A-4147-A177-3AD203B41FA5}">
                      <a16:colId xmlns:a16="http://schemas.microsoft.com/office/drawing/2014/main" val="898968500"/>
                    </a:ext>
                  </a:extLst>
                </a:gridCol>
                <a:gridCol w="3753569">
                  <a:extLst>
                    <a:ext uri="{9D8B030D-6E8A-4147-A177-3AD203B41FA5}">
                      <a16:colId xmlns:a16="http://schemas.microsoft.com/office/drawing/2014/main" val="4058124407"/>
                    </a:ext>
                  </a:extLst>
                </a:gridCol>
                <a:gridCol w="2356890">
                  <a:extLst>
                    <a:ext uri="{9D8B030D-6E8A-4147-A177-3AD203B41FA5}">
                      <a16:colId xmlns:a16="http://schemas.microsoft.com/office/drawing/2014/main" val="1464388238"/>
                    </a:ext>
                  </a:extLst>
                </a:gridCol>
                <a:gridCol w="1398297">
                  <a:extLst>
                    <a:ext uri="{9D8B030D-6E8A-4147-A177-3AD203B41FA5}">
                      <a16:colId xmlns:a16="http://schemas.microsoft.com/office/drawing/2014/main" val="365792228"/>
                    </a:ext>
                  </a:extLst>
                </a:gridCol>
                <a:gridCol w="4401012">
                  <a:extLst>
                    <a:ext uri="{9D8B030D-6E8A-4147-A177-3AD203B41FA5}">
                      <a16:colId xmlns:a16="http://schemas.microsoft.com/office/drawing/2014/main" val="2041715150"/>
                    </a:ext>
                  </a:extLst>
                </a:gridCol>
                <a:gridCol w="3352800">
                  <a:extLst>
                    <a:ext uri="{9D8B030D-6E8A-4147-A177-3AD203B41FA5}">
                      <a16:colId xmlns:a16="http://schemas.microsoft.com/office/drawing/2014/main" val="3957683864"/>
                    </a:ext>
                  </a:extLst>
                </a:gridCol>
              </a:tblGrid>
              <a:tr h="78500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2800" spc="-55" dirty="0">
                          <a:solidFill>
                            <a:schemeClr val="tx1"/>
                          </a:solidFill>
                          <a:latin typeface="Times New Roman" panose="02020603050405020304" pitchFamily="18" charset="0"/>
                          <a:cs typeface="Times New Roman" panose="02020603050405020304" pitchFamily="18" charset="0"/>
                        </a:rPr>
                        <a:t>S</a:t>
                      </a:r>
                      <a:r>
                        <a:rPr lang="en-IN" sz="2800" dirty="0">
                          <a:solidFill>
                            <a:schemeClr val="tx1"/>
                          </a:solidFill>
                          <a:latin typeface="Times New Roman" panose="02020603050405020304" pitchFamily="18" charset="0"/>
                          <a:cs typeface="Times New Roman" panose="02020603050405020304" pitchFamily="18" charset="0"/>
                        </a:rPr>
                        <a:t>. </a:t>
                      </a:r>
                      <a:r>
                        <a:rPr lang="en-IN" sz="2800" spc="175" dirty="0">
                          <a:solidFill>
                            <a:schemeClr val="tx1"/>
                          </a:solidFill>
                          <a:latin typeface="Times New Roman" panose="02020603050405020304" pitchFamily="18" charset="0"/>
                          <a:cs typeface="Times New Roman" panose="02020603050405020304" pitchFamily="18" charset="0"/>
                        </a:rPr>
                        <a:t>N</a:t>
                      </a:r>
                      <a:r>
                        <a:rPr lang="en-IN" sz="2800" spc="110" dirty="0">
                          <a:solidFill>
                            <a:schemeClr val="tx1"/>
                          </a:solidFill>
                          <a:latin typeface="Times New Roman" panose="02020603050405020304" pitchFamily="18" charset="0"/>
                          <a:cs typeface="Times New Roman" panose="02020603050405020304" pitchFamily="18" charset="0"/>
                        </a:rPr>
                        <a:t>o</a:t>
                      </a:r>
                      <a:endParaRPr lang="en-IN" sz="2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2800" spc="75" dirty="0">
                          <a:solidFill>
                            <a:schemeClr val="tx1"/>
                          </a:solidFill>
                          <a:latin typeface="Times New Roman" panose="02020603050405020304" pitchFamily="18" charset="0"/>
                          <a:cs typeface="Times New Roman" panose="02020603050405020304" pitchFamily="18" charset="0"/>
                        </a:rPr>
                        <a:t>T</a:t>
                      </a:r>
                      <a:r>
                        <a:rPr lang="en-IN" sz="2800" spc="-60" dirty="0">
                          <a:solidFill>
                            <a:schemeClr val="tx1"/>
                          </a:solidFill>
                          <a:latin typeface="Times New Roman" panose="02020603050405020304" pitchFamily="18" charset="0"/>
                          <a:cs typeface="Times New Roman" panose="02020603050405020304" pitchFamily="18" charset="0"/>
                        </a:rPr>
                        <a:t>i</a:t>
                      </a:r>
                      <a:r>
                        <a:rPr lang="en-IN" sz="2800" spc="75" dirty="0">
                          <a:solidFill>
                            <a:schemeClr val="tx1"/>
                          </a:solidFill>
                          <a:latin typeface="Times New Roman" panose="02020603050405020304" pitchFamily="18" charset="0"/>
                          <a:cs typeface="Times New Roman" panose="02020603050405020304" pitchFamily="18" charset="0"/>
                        </a:rPr>
                        <a:t>t</a:t>
                      </a:r>
                      <a:r>
                        <a:rPr lang="en-IN" sz="2800" spc="-60" dirty="0">
                          <a:solidFill>
                            <a:schemeClr val="tx1"/>
                          </a:solidFill>
                          <a:latin typeface="Times New Roman" panose="02020603050405020304" pitchFamily="18" charset="0"/>
                          <a:cs typeface="Times New Roman" panose="02020603050405020304" pitchFamily="18" charset="0"/>
                        </a:rPr>
                        <a:t>l</a:t>
                      </a:r>
                      <a:r>
                        <a:rPr lang="en-IN" sz="2800" spc="-15" dirty="0">
                          <a:solidFill>
                            <a:schemeClr val="tx1"/>
                          </a:solidFill>
                          <a:latin typeface="Times New Roman" panose="02020603050405020304" pitchFamily="18" charset="0"/>
                          <a:cs typeface="Times New Roman" panose="02020603050405020304" pitchFamily="18" charset="0"/>
                        </a:rPr>
                        <a:t>e</a:t>
                      </a:r>
                      <a:endParaRPr lang="en-IN" sz="2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800" spc="60" dirty="0">
                          <a:solidFill>
                            <a:schemeClr val="tx1"/>
                          </a:solidFill>
                          <a:latin typeface="Times New Roman" panose="02020603050405020304" pitchFamily="18" charset="0"/>
                          <a:cs typeface="Times New Roman" panose="02020603050405020304" pitchFamily="18" charset="0"/>
                        </a:rPr>
                        <a:t>A</a:t>
                      </a:r>
                      <a:r>
                        <a:rPr lang="en-IN" sz="2800" spc="65" dirty="0">
                          <a:solidFill>
                            <a:schemeClr val="tx1"/>
                          </a:solidFill>
                          <a:latin typeface="Times New Roman" panose="02020603050405020304" pitchFamily="18" charset="0"/>
                          <a:cs typeface="Times New Roman" panose="02020603050405020304" pitchFamily="18" charset="0"/>
                        </a:rPr>
                        <a:t>u</a:t>
                      </a:r>
                      <a:r>
                        <a:rPr lang="en-IN" sz="2800" spc="75" dirty="0">
                          <a:solidFill>
                            <a:schemeClr val="tx1"/>
                          </a:solidFill>
                          <a:latin typeface="Times New Roman" panose="02020603050405020304" pitchFamily="18" charset="0"/>
                          <a:cs typeface="Times New Roman" panose="02020603050405020304" pitchFamily="18" charset="0"/>
                        </a:rPr>
                        <a:t>t</a:t>
                      </a:r>
                      <a:r>
                        <a:rPr lang="en-IN" sz="2800" spc="65" dirty="0">
                          <a:solidFill>
                            <a:schemeClr val="tx1"/>
                          </a:solidFill>
                          <a:latin typeface="Times New Roman" panose="02020603050405020304" pitchFamily="18" charset="0"/>
                          <a:cs typeface="Times New Roman" panose="02020603050405020304" pitchFamily="18" charset="0"/>
                        </a:rPr>
                        <a:t>hor</a:t>
                      </a:r>
                      <a:r>
                        <a:rPr lang="en-IN" sz="2800" spc="-45" dirty="0">
                          <a:solidFill>
                            <a:schemeClr val="tx1"/>
                          </a:solidFill>
                          <a:latin typeface="Times New Roman" panose="02020603050405020304" pitchFamily="18" charset="0"/>
                          <a:cs typeface="Times New Roman" panose="02020603050405020304" pitchFamily="18" charset="0"/>
                        </a:rPr>
                        <a:t>(</a:t>
                      </a:r>
                      <a:r>
                        <a:rPr lang="en-IN" sz="2800" spc="-55" dirty="0">
                          <a:solidFill>
                            <a:schemeClr val="tx1"/>
                          </a:solidFill>
                          <a:latin typeface="Times New Roman" panose="02020603050405020304" pitchFamily="18" charset="0"/>
                          <a:cs typeface="Times New Roman" panose="02020603050405020304" pitchFamily="18" charset="0"/>
                        </a:rPr>
                        <a:t>s)</a:t>
                      </a:r>
                      <a:endParaRPr lang="en-IN" sz="2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2800" spc="60" dirty="0">
                          <a:solidFill>
                            <a:schemeClr val="tx1"/>
                          </a:solidFill>
                          <a:latin typeface="Times New Roman" panose="02020603050405020304" pitchFamily="18" charset="0"/>
                          <a:cs typeface="Times New Roman" panose="02020603050405020304" pitchFamily="18" charset="0"/>
                        </a:rPr>
                        <a:t>Y</a:t>
                      </a:r>
                      <a:r>
                        <a:rPr lang="en-IN" sz="2800" spc="-60" dirty="0">
                          <a:solidFill>
                            <a:schemeClr val="tx1"/>
                          </a:solidFill>
                          <a:latin typeface="Times New Roman" panose="02020603050405020304" pitchFamily="18" charset="0"/>
                          <a:cs typeface="Times New Roman" panose="02020603050405020304" pitchFamily="18" charset="0"/>
                        </a:rPr>
                        <a:t>e</a:t>
                      </a:r>
                      <a:r>
                        <a:rPr lang="en-IN" sz="2800" spc="75" dirty="0">
                          <a:solidFill>
                            <a:schemeClr val="tx1"/>
                          </a:solidFill>
                          <a:latin typeface="Times New Roman" panose="02020603050405020304" pitchFamily="18" charset="0"/>
                          <a:cs typeface="Times New Roman" panose="02020603050405020304" pitchFamily="18" charset="0"/>
                        </a:rPr>
                        <a:t>a</a:t>
                      </a:r>
                      <a:r>
                        <a:rPr lang="en-IN" sz="2800" spc="110" dirty="0">
                          <a:solidFill>
                            <a:schemeClr val="tx1"/>
                          </a:solidFill>
                          <a:latin typeface="Times New Roman" panose="02020603050405020304" pitchFamily="18" charset="0"/>
                          <a:cs typeface="Times New Roman" panose="02020603050405020304" pitchFamily="18" charset="0"/>
                        </a:rPr>
                        <a:t>r</a:t>
                      </a:r>
                      <a:endParaRPr lang="en-IN" sz="2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2800" spc="35" dirty="0">
                          <a:solidFill>
                            <a:schemeClr val="tx1"/>
                          </a:solidFill>
                          <a:latin typeface="Times New Roman" panose="02020603050405020304" pitchFamily="18" charset="0"/>
                          <a:cs typeface="Times New Roman" panose="02020603050405020304" pitchFamily="18" charset="0"/>
                        </a:rPr>
                        <a:t>Key</a:t>
                      </a:r>
                      <a:r>
                        <a:rPr lang="en-IN" sz="2800" spc="-135" dirty="0">
                          <a:solidFill>
                            <a:schemeClr val="tx1"/>
                          </a:solidFill>
                          <a:latin typeface="Times New Roman" panose="02020603050405020304" pitchFamily="18" charset="0"/>
                          <a:cs typeface="Times New Roman" panose="02020603050405020304" pitchFamily="18" charset="0"/>
                        </a:rPr>
                        <a:t> </a:t>
                      </a:r>
                      <a:r>
                        <a:rPr lang="en-IN" sz="2800" spc="50" dirty="0">
                          <a:solidFill>
                            <a:schemeClr val="tx1"/>
                          </a:solidFill>
                          <a:latin typeface="Times New Roman" panose="02020603050405020304" pitchFamily="18" charset="0"/>
                          <a:cs typeface="Times New Roman" panose="02020603050405020304" pitchFamily="18" charset="0"/>
                        </a:rPr>
                        <a:t>Finding</a:t>
                      </a:r>
                      <a:endParaRPr lang="en-IN" sz="2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2800" spc="100" dirty="0">
                          <a:solidFill>
                            <a:schemeClr val="tx1"/>
                          </a:solidFill>
                          <a:latin typeface="Times New Roman" panose="02020603050405020304" pitchFamily="18" charset="0"/>
                          <a:cs typeface="Times New Roman" panose="02020603050405020304" pitchFamily="18" charset="0"/>
                        </a:rPr>
                        <a:t>P</a:t>
                      </a:r>
                      <a:r>
                        <a:rPr lang="en-IN" sz="2800" spc="105" dirty="0">
                          <a:solidFill>
                            <a:schemeClr val="tx1"/>
                          </a:solidFill>
                          <a:latin typeface="Times New Roman" panose="02020603050405020304" pitchFamily="18" charset="0"/>
                          <a:cs typeface="Times New Roman" panose="02020603050405020304" pitchFamily="18" charset="0"/>
                        </a:rPr>
                        <a:t>ub</a:t>
                      </a:r>
                      <a:r>
                        <a:rPr lang="en-IN" sz="2800" spc="-15" dirty="0">
                          <a:solidFill>
                            <a:schemeClr val="tx1"/>
                          </a:solidFill>
                          <a:latin typeface="Times New Roman" panose="02020603050405020304" pitchFamily="18" charset="0"/>
                          <a:cs typeface="Times New Roman" panose="02020603050405020304" pitchFamily="18" charset="0"/>
                        </a:rPr>
                        <a:t>li</a:t>
                      </a:r>
                      <a:r>
                        <a:rPr lang="en-IN" sz="2800" spc="-20" dirty="0">
                          <a:solidFill>
                            <a:schemeClr val="tx1"/>
                          </a:solidFill>
                          <a:latin typeface="Times New Roman" panose="02020603050405020304" pitchFamily="18" charset="0"/>
                          <a:cs typeface="Times New Roman" panose="02020603050405020304" pitchFamily="18" charset="0"/>
                        </a:rPr>
                        <a:t>c</a:t>
                      </a:r>
                      <a:r>
                        <a:rPr lang="en-IN" sz="2800" spc="114" dirty="0">
                          <a:solidFill>
                            <a:schemeClr val="tx1"/>
                          </a:solidFill>
                          <a:latin typeface="Times New Roman" panose="02020603050405020304" pitchFamily="18" charset="0"/>
                          <a:cs typeface="Times New Roman" panose="02020603050405020304" pitchFamily="18" charset="0"/>
                        </a:rPr>
                        <a:t>a</a:t>
                      </a:r>
                      <a:r>
                        <a:rPr lang="en-IN" sz="2800" spc="120" dirty="0">
                          <a:solidFill>
                            <a:schemeClr val="tx1"/>
                          </a:solidFill>
                          <a:latin typeface="Times New Roman" panose="02020603050405020304" pitchFamily="18" charset="0"/>
                          <a:cs typeface="Times New Roman" panose="02020603050405020304" pitchFamily="18" charset="0"/>
                        </a:rPr>
                        <a:t>t</a:t>
                      </a:r>
                      <a:r>
                        <a:rPr lang="en-IN" sz="2800" spc="-15" dirty="0">
                          <a:solidFill>
                            <a:schemeClr val="tx1"/>
                          </a:solidFill>
                          <a:latin typeface="Times New Roman" panose="02020603050405020304" pitchFamily="18" charset="0"/>
                          <a:cs typeface="Times New Roman" panose="02020603050405020304" pitchFamily="18" charset="0"/>
                        </a:rPr>
                        <a:t>i</a:t>
                      </a:r>
                      <a:r>
                        <a:rPr lang="en-IN" sz="2800" spc="105" dirty="0">
                          <a:solidFill>
                            <a:schemeClr val="tx1"/>
                          </a:solidFill>
                          <a:latin typeface="Times New Roman" panose="02020603050405020304" pitchFamily="18" charset="0"/>
                          <a:cs typeface="Times New Roman" panose="02020603050405020304" pitchFamily="18" charset="0"/>
                        </a:rPr>
                        <a:t>o</a:t>
                      </a:r>
                      <a:r>
                        <a:rPr lang="en-IN" sz="2800" spc="110" dirty="0">
                          <a:solidFill>
                            <a:schemeClr val="tx1"/>
                          </a:solidFill>
                          <a:latin typeface="Times New Roman" panose="02020603050405020304" pitchFamily="18" charset="0"/>
                          <a:cs typeface="Times New Roman" panose="02020603050405020304" pitchFamily="18" charset="0"/>
                        </a:rPr>
                        <a:t>n</a:t>
                      </a:r>
                      <a:endParaRPr lang="en-IN" sz="2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71220826"/>
                  </a:ext>
                </a:extLst>
              </a:tr>
              <a:tr h="78500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anose="02020603050405020304" pitchFamily="18" charset="0"/>
                          <a:cs typeface="Times New Roman" panose="02020603050405020304" pitchFamily="18" charset="0"/>
                        </a:rPr>
                        <a:t>1</a:t>
                      </a:r>
                      <a:endParaRPr lang="en-IN"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IoT-based Assistive System for Medication Compliance</a:t>
                      </a:r>
                      <a:endParaRPr lang="en-IN"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sz="2400" b="0" dirty="0">
                          <a:latin typeface="Times New Roman" panose="02020603050405020304" pitchFamily="18" charset="0"/>
                          <a:cs typeface="Times New Roman" panose="02020603050405020304" pitchFamily="18" charset="0"/>
                        </a:rPr>
                        <a:t>N. Ahmed, L. Zhou</a:t>
                      </a:r>
                      <a:endParaRPr lang="en-IN"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2018</a:t>
                      </a:r>
                      <a:endParaRPr lang="en-IN"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2400" b="0" dirty="0">
                          <a:latin typeface="Times New Roman" panose="02020603050405020304" pitchFamily="18" charset="0"/>
                          <a:cs typeface="Times New Roman" panose="02020603050405020304" pitchFamily="18" charset="0"/>
                        </a:rPr>
                        <a:t>The study proposed an assistive IoT system to improve medication compliance by integrating real-time reminders, compliance tracking, and wearable health monitoring devices. It helps patients adhere to prescriptions while allowing remote monitoring by caregivers</a:t>
                      </a:r>
                      <a:endParaRPr lang="en-IN"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IN" sz="2400" b="0" dirty="0">
                          <a:latin typeface="Times New Roman" panose="02020603050405020304" pitchFamily="18" charset="0"/>
                          <a:cs typeface="Times New Roman" panose="02020603050405020304" pitchFamily="18" charset="0"/>
                        </a:rPr>
                        <a:t>Journal of Medical Systems</a:t>
                      </a:r>
                      <a:endParaRPr lang="en-IN" sz="24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6981039"/>
                  </a:ext>
                </a:extLst>
              </a:tr>
              <a:tr h="2102113">
                <a:tc>
                  <a:txBody>
                    <a:bodyPr/>
                    <a:lstStyle/>
                    <a:p>
                      <a:pPr algn="ctr"/>
                      <a:r>
                        <a:rPr lang="en-US" sz="2400" spc="5" dirty="0">
                          <a:solidFill>
                            <a:schemeClr val="tx1"/>
                          </a:solidFill>
                          <a:latin typeface="Times New Roman" panose="02020603050405020304" pitchFamily="18" charset="0"/>
                          <a:cs typeface="Times New Roman" panose="02020603050405020304" pitchFamily="18" charset="0"/>
                        </a:rPr>
                        <a:t>2</a:t>
                      </a:r>
                      <a:endParaRPr lang="en-IN"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Smart Medicine Dispenser Using IoT</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 Kumar, P. Sharma, R. Singh</a:t>
                      </a:r>
                      <a:endParaRPr lang="en-IN"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2400" spc="-45" dirty="0">
                          <a:solidFill>
                            <a:schemeClr val="tx1"/>
                          </a:solidFill>
                          <a:latin typeface="Times New Roman" panose="02020603050405020304" pitchFamily="18" charset="0"/>
                          <a:cs typeface="Times New Roman" panose="02020603050405020304" pitchFamily="18" charset="0"/>
                        </a:rPr>
                        <a:t>2019</a:t>
                      </a:r>
                      <a:endParaRPr lang="en-IN"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The study proposed a smart medicine dispenser integrated with IoT technology to track and notify patients about their medicine schedules. The system includes a mobile app for reminders and real-time data logging to monitor adherence.</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International Journal of Emerging Technologies in Engineering Research (IJETER)</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5978070"/>
                  </a:ext>
                </a:extLst>
              </a:tr>
            </a:tbl>
          </a:graphicData>
        </a:graphic>
      </p:graphicFrame>
    </p:spTree>
    <p:extLst>
      <p:ext uri="{BB962C8B-B14F-4D97-AF65-F5344CB8AC3E}">
        <p14:creationId xmlns:p14="http://schemas.microsoft.com/office/powerpoint/2010/main" val="2817446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EDE18B3-E7C4-A080-DBA7-BB174BF0FA16}"/>
              </a:ext>
            </a:extLst>
          </p:cNvPr>
          <p:cNvGraphicFramePr>
            <a:graphicFrameLocks noGrp="1"/>
          </p:cNvGraphicFramePr>
          <p:nvPr>
            <p:extLst>
              <p:ext uri="{D42A27DB-BD31-4B8C-83A1-F6EECF244321}">
                <p14:modId xmlns:p14="http://schemas.microsoft.com/office/powerpoint/2010/main" val="3685426379"/>
              </p:ext>
            </p:extLst>
          </p:nvPr>
        </p:nvGraphicFramePr>
        <p:xfrm>
          <a:off x="685800" y="1714500"/>
          <a:ext cx="17144999" cy="7589520"/>
        </p:xfrm>
        <a:graphic>
          <a:graphicData uri="http://schemas.openxmlformats.org/drawingml/2006/table">
            <a:tbl>
              <a:tblPr firstRow="1" bandRow="1">
                <a:tableStyleId>{D7AC3CCA-C797-4891-BE02-D94E43425B78}</a:tableStyleId>
              </a:tblPr>
              <a:tblGrid>
                <a:gridCol w="1209686">
                  <a:extLst>
                    <a:ext uri="{9D8B030D-6E8A-4147-A177-3AD203B41FA5}">
                      <a16:colId xmlns:a16="http://schemas.microsoft.com/office/drawing/2014/main" val="3464103737"/>
                    </a:ext>
                  </a:extLst>
                </a:gridCol>
                <a:gridCol w="3244710">
                  <a:extLst>
                    <a:ext uri="{9D8B030D-6E8A-4147-A177-3AD203B41FA5}">
                      <a16:colId xmlns:a16="http://schemas.microsoft.com/office/drawing/2014/main" val="427488336"/>
                    </a:ext>
                  </a:extLst>
                </a:gridCol>
                <a:gridCol w="2912862">
                  <a:extLst>
                    <a:ext uri="{9D8B030D-6E8A-4147-A177-3AD203B41FA5}">
                      <a16:colId xmlns:a16="http://schemas.microsoft.com/office/drawing/2014/main" val="2536687985"/>
                    </a:ext>
                  </a:extLst>
                </a:gridCol>
                <a:gridCol w="1570026">
                  <a:extLst>
                    <a:ext uri="{9D8B030D-6E8A-4147-A177-3AD203B41FA5}">
                      <a16:colId xmlns:a16="http://schemas.microsoft.com/office/drawing/2014/main" val="4134606912"/>
                    </a:ext>
                  </a:extLst>
                </a:gridCol>
                <a:gridCol w="4931115">
                  <a:extLst>
                    <a:ext uri="{9D8B030D-6E8A-4147-A177-3AD203B41FA5}">
                      <a16:colId xmlns:a16="http://schemas.microsoft.com/office/drawing/2014/main" val="2655696290"/>
                    </a:ext>
                  </a:extLst>
                </a:gridCol>
                <a:gridCol w="3276600">
                  <a:extLst>
                    <a:ext uri="{9D8B030D-6E8A-4147-A177-3AD203B41FA5}">
                      <a16:colId xmlns:a16="http://schemas.microsoft.com/office/drawing/2014/main" val="2095522937"/>
                    </a:ext>
                  </a:extLst>
                </a:gridCol>
              </a:tblGrid>
              <a:tr h="750553">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3</a:t>
                      </a:r>
                      <a:endParaRPr lang="en-IN"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IN" sz="2400" b="0" dirty="0">
                          <a:latin typeface="Times New Roman" panose="02020603050405020304" pitchFamily="18" charset="0"/>
                          <a:cs typeface="Times New Roman" panose="02020603050405020304" pitchFamily="18" charset="0"/>
                        </a:rPr>
                        <a:t>IoT-Based Smart Medicine Reminder with Patient Monitoring</a:t>
                      </a:r>
                      <a:endParaRPr lang="en-IN"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i-FI" sz="2400" b="0" dirty="0">
                          <a:latin typeface="Times New Roman" panose="02020603050405020304" pitchFamily="18" charset="0"/>
                          <a:cs typeface="Times New Roman" panose="02020603050405020304" pitchFamily="18" charset="0"/>
                        </a:rPr>
                        <a:t>H. Raj, V. Mehta, S. Kumar</a:t>
                      </a:r>
                      <a:endParaRPr lang="en-IN"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2400" b="0" spc="-45" dirty="0">
                          <a:solidFill>
                            <a:schemeClr val="tx1"/>
                          </a:solidFill>
                          <a:latin typeface="Times New Roman" panose="02020603050405020304" pitchFamily="18" charset="0"/>
                          <a:cs typeface="Times New Roman" panose="02020603050405020304" pitchFamily="18" charset="0"/>
                        </a:rPr>
                        <a:t>2020</a:t>
                      </a:r>
                      <a:endParaRPr lang="en-IN"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2400" b="0" dirty="0">
                          <a:latin typeface="Times New Roman" panose="02020603050405020304" pitchFamily="18" charset="0"/>
                          <a:cs typeface="Times New Roman" panose="02020603050405020304" pitchFamily="18" charset="0"/>
                        </a:rPr>
                        <a:t>This study proposed a system that combines medicine reminders with basic patient health monitoring. It includes features such as scheduled alarms, heart rate monitoring, and caregiver notifications in case of missed doses. The system is affordable and scalable for widespread use.</a:t>
                      </a:r>
                      <a:endParaRPr lang="en-US"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2400" b="0" dirty="0">
                          <a:latin typeface="Times New Roman" panose="02020603050405020304" pitchFamily="18" charset="0"/>
                          <a:cs typeface="Times New Roman" panose="02020603050405020304" pitchFamily="18" charset="0"/>
                        </a:rPr>
                        <a:t>International Journal of Emerging Technologies in Engineering Research (IJETER)</a:t>
                      </a:r>
                      <a:endParaRPr lang="en-US" sz="2400" b="0" dirty="0">
                        <a:solidFill>
                          <a:schemeClr val="tx1"/>
                        </a:solidFill>
                        <a:latin typeface="Times New Roman" panose="02020603050405020304" pitchFamily="18" charset="0"/>
                        <a:cs typeface="Times New Roman" panose="02020603050405020304" pitchFamily="18" charset="0"/>
                      </a:endParaRPr>
                    </a:p>
                    <a:p>
                      <a:pPr marL="0" marR="0" lvl="0" indent="0" algn="just" defTabSz="68580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7523238"/>
                  </a:ext>
                </a:extLst>
              </a:tr>
              <a:tr h="1758323">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4</a:t>
                      </a:r>
                      <a:endParaRPr lang="en-IN"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IoT-Enabled Medication Reminder System for Elderly People</a:t>
                      </a:r>
                      <a:endParaRPr lang="en-US"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S. Patel, M. Desai</a:t>
                      </a:r>
                      <a:endParaRPr lang="en-IN"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2400" b="0" spc="-5" dirty="0">
                          <a:solidFill>
                            <a:schemeClr val="tx1"/>
                          </a:solidFill>
                          <a:latin typeface="Times New Roman" panose="02020603050405020304" pitchFamily="18" charset="0"/>
                          <a:cs typeface="Times New Roman" panose="02020603050405020304" pitchFamily="18" charset="0"/>
                        </a:rPr>
                        <a:t>2021</a:t>
                      </a:r>
                      <a:endParaRPr lang="en-IN" sz="2400" b="0" dirty="0">
                        <a:solidFill>
                          <a:schemeClr val="tx1"/>
                        </a:solidFill>
                        <a:latin typeface="Times New Roman" panose="02020603050405020304" pitchFamily="18" charset="0"/>
                        <a:cs typeface="Times New Roman" panose="02020603050405020304" pitchFamily="18" charset="0"/>
                      </a:endParaRPr>
                    </a:p>
                    <a:p>
                      <a:pPr algn="ctr"/>
                      <a:endParaRPr lang="en-IN"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The proposed system improves medication adherence among elderly individuals by using LED indicators and IoT connectivity. The system also provides caregivers with real-time updates through a web application.</a:t>
                      </a:r>
                      <a:endParaRPr lang="en-US"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IEEE Internet of Things Journal</a:t>
                      </a:r>
                      <a:endParaRPr lang="en-US" sz="24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4846510"/>
                  </a:ext>
                </a:extLst>
              </a:tr>
              <a:tr h="1758323">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b="0" dirty="0">
                          <a:solidFill>
                            <a:schemeClr val="tx1"/>
                          </a:solidFill>
                          <a:latin typeface="Times New Roman" panose="02020603050405020304" pitchFamily="18" charset="0"/>
                          <a:cs typeface="Times New Roman" panose="02020603050405020304" pitchFamily="18" charset="0"/>
                        </a:rPr>
                        <a:t>5</a:t>
                      </a:r>
                      <a:endParaRPr lang="en-IN"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A Smart Pill Box with IoT Integration</a:t>
                      </a:r>
                      <a:endParaRPr lang="en-IN"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K. Tan, Y. Li</a:t>
                      </a:r>
                      <a:endParaRPr lang="en-IN"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2400" b="0" spc="-5" dirty="0">
                          <a:solidFill>
                            <a:schemeClr val="tx1"/>
                          </a:solidFill>
                          <a:latin typeface="Times New Roman" panose="02020603050405020304" pitchFamily="18" charset="0"/>
                          <a:cs typeface="Times New Roman" panose="02020603050405020304" pitchFamily="18" charset="0"/>
                        </a:rPr>
                        <a:t>2022</a:t>
                      </a:r>
                      <a:endParaRPr lang="en-IN" sz="2400" b="0" dirty="0">
                        <a:solidFill>
                          <a:schemeClr val="tx1"/>
                        </a:solidFill>
                        <a:latin typeface="Times New Roman" panose="02020603050405020304" pitchFamily="18" charset="0"/>
                        <a:cs typeface="Times New Roman" panose="02020603050405020304" pitchFamily="18" charset="0"/>
                      </a:endParaRPr>
                    </a:p>
                    <a:p>
                      <a:pPr algn="ctr"/>
                      <a:endParaRPr lang="en-IN"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The system uses a smart pillbox integrated with IoT to dispense medication on time. It employs cloud storage for medical records and can be integrated with healthcare systems to track patient adherence.</a:t>
                      </a:r>
                      <a:endParaRPr lang="en-US"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Elsevier Computers in Biology and Medicine</a:t>
                      </a:r>
                      <a:endParaRPr lang="en-IN" sz="24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49040631"/>
                  </a:ext>
                </a:extLst>
              </a:tr>
            </a:tbl>
          </a:graphicData>
        </a:graphic>
      </p:graphicFrame>
    </p:spTree>
    <p:extLst>
      <p:ext uri="{BB962C8B-B14F-4D97-AF65-F5344CB8AC3E}">
        <p14:creationId xmlns:p14="http://schemas.microsoft.com/office/powerpoint/2010/main" val="1805798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9EA0-39F2-4455-92BB-A6CA3C989066}"/>
              </a:ext>
            </a:extLst>
          </p:cNvPr>
          <p:cNvSpPr>
            <a:spLocks noGrp="1"/>
          </p:cNvSpPr>
          <p:nvPr>
            <p:ph type="title"/>
          </p:nvPr>
        </p:nvSpPr>
        <p:spPr>
          <a:xfrm>
            <a:off x="1028703" y="1028701"/>
            <a:ext cx="4914898" cy="1727948"/>
          </a:xfrm>
        </p:spPr>
        <p:txBody>
          <a:bodyPr>
            <a:normAutofit/>
          </a:bodyPr>
          <a:lstStyle/>
          <a:p>
            <a:r>
              <a:rPr lang="en-US" sz="4000" b="1" dirty="0">
                <a:solidFill>
                  <a:schemeClr val="accent1">
                    <a:lumMod val="60000"/>
                    <a:lumOff val="40000"/>
                  </a:schemeClr>
                </a:solidFill>
                <a:latin typeface="Times New Roman" panose="02020603050405020304" pitchFamily="18" charset="0"/>
                <a:cs typeface="Times New Roman" panose="02020603050405020304" pitchFamily="18" charset="0"/>
              </a:rPr>
              <a:t>Key findings</a:t>
            </a:r>
            <a:endParaRPr lang="en-IN" sz="40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8D6DFBB-BE63-E585-DDD7-57AFDBB60F66}"/>
              </a:ext>
            </a:extLst>
          </p:cNvPr>
          <p:cNvSpPr txBox="1"/>
          <p:nvPr/>
        </p:nvSpPr>
        <p:spPr>
          <a:xfrm>
            <a:off x="1028703" y="2756649"/>
            <a:ext cx="15278097" cy="3246530"/>
          </a:xfrm>
          <a:prstGeom prst="rect">
            <a:avLst/>
          </a:prstGeom>
          <a:noFill/>
        </p:spPr>
        <p:txBody>
          <a:bodyPr wrap="square">
            <a:spAutoFit/>
          </a:bodyPr>
          <a:lstStyle/>
          <a:p>
            <a:pPr marL="850900" marR="709930" indent="-457200" algn="just">
              <a:lnSpc>
                <a:spcPct val="150000"/>
              </a:lnSpc>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system provides voice reminders and buzzer alerts at the scheduled time to ensure that patient is reminded about their medication. This dual-alert mechanism enhances accessibility for patients with hearing or visual impairments.</a:t>
            </a:r>
          </a:p>
          <a:p>
            <a:pPr marL="850900" marR="709930" indent="-457200" algn="just">
              <a:lnSpc>
                <a:spcPct val="150000"/>
              </a:lnSpc>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 the patient misses their dose, the system automatically sends notifications and report it to the designated patient or caretaker. </a:t>
            </a:r>
          </a:p>
        </p:txBody>
      </p:sp>
    </p:spTree>
    <p:extLst>
      <p:ext uri="{BB962C8B-B14F-4D97-AF65-F5344CB8AC3E}">
        <p14:creationId xmlns:p14="http://schemas.microsoft.com/office/powerpoint/2010/main" val="3172564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865E20A-11A7-AA54-5FC6-4624D3DD4C2B}"/>
              </a:ext>
            </a:extLst>
          </p:cNvPr>
          <p:cNvSpPr txBox="1"/>
          <p:nvPr/>
        </p:nvSpPr>
        <p:spPr>
          <a:xfrm>
            <a:off x="685800" y="1409700"/>
            <a:ext cx="6629400" cy="707886"/>
          </a:xfrm>
          <a:prstGeom prst="rect">
            <a:avLst/>
          </a:prstGeom>
          <a:noFill/>
        </p:spPr>
        <p:txBody>
          <a:bodyPr wrap="square" rtlCol="0">
            <a:spAutoFit/>
          </a:bodyPr>
          <a:lstStyle/>
          <a:p>
            <a:r>
              <a:rPr lang="en-US" sz="4000" b="1" dirty="0">
                <a:solidFill>
                  <a:schemeClr val="accent5">
                    <a:lumMod val="50000"/>
                  </a:schemeClr>
                </a:solidFill>
                <a:latin typeface="Times New Roman" panose="02020603050405020304" pitchFamily="18" charset="0"/>
                <a:cs typeface="Times New Roman" panose="02020603050405020304" pitchFamily="18" charset="0"/>
              </a:rPr>
              <a:t>PROBLEM STATEMENT</a:t>
            </a:r>
            <a:endParaRPr lang="en-IN" sz="40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30259B06-0C91-A89D-BACF-DC4744CBD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4527" y="3319462"/>
            <a:ext cx="8468139" cy="3657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988BC8E-3C10-CC66-BC73-6BE970800897}"/>
              </a:ext>
            </a:extLst>
          </p:cNvPr>
          <p:cNvSpPr txBox="1"/>
          <p:nvPr/>
        </p:nvSpPr>
        <p:spPr>
          <a:xfrm>
            <a:off x="904875" y="3390900"/>
            <a:ext cx="7848600" cy="2246769"/>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Forgetting medication on time and difficulty for use, especially for elderly or illiterate patients. Lack of awareness about missed doses further increases health risks. Additionally, the high cost of assistive systems limits accessibility for many in need.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4160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33746</TotalTime>
  <Words>1500</Words>
  <Application>Microsoft Office PowerPoint</Application>
  <PresentationFormat>Custom</PresentationFormat>
  <Paragraphs>164</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Impact</vt:lpstr>
      <vt:lpstr>Times New Roman</vt:lpstr>
      <vt:lpstr>Main Event</vt:lpstr>
      <vt:lpstr>Iot-Based medicine ASSISTIVE system FOR PATIENT</vt:lpstr>
      <vt:lpstr>Contents</vt:lpstr>
      <vt:lpstr>INTRODUCTION</vt:lpstr>
      <vt:lpstr>PowerPoint Presentation</vt:lpstr>
      <vt:lpstr>PowerPoint Presentation</vt:lpstr>
      <vt:lpstr>PowerPoint Presentation</vt:lpstr>
      <vt:lpstr>PowerPoint Presentation</vt:lpstr>
      <vt:lpstr>Key findings</vt:lpstr>
      <vt:lpstr>PowerPoint Presentation</vt:lpstr>
      <vt:lpstr>PowerPoint Presentation</vt:lpstr>
      <vt:lpstr>PowerPoint Presentation</vt:lpstr>
      <vt:lpstr>SUMMARY</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amba1234 (1).pdf</dc:title>
  <dc:creator>Ramya Chowdary</dc:creator>
  <cp:keywords>DAGSINmOK7w,BAFpsSvGC0I</cp:keywords>
  <cp:lastModifiedBy>Jani Basha</cp:lastModifiedBy>
  <cp:revision>15</cp:revision>
  <dcterms:created xsi:type="dcterms:W3CDTF">2024-10-25T19:56:56Z</dcterms:created>
  <dcterms:modified xsi:type="dcterms:W3CDTF">2025-03-02T16:36:26Z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2024-10-25T00:00:00Z</vt:filetime>
  </property>
  <property fmtid="{D5CDD505-2E9C-101B-9397-08002B2CF9AE}" pid="3" name="Creator">
    <vt:lpwstr>Canva</vt:lpwstr>
  </property>
  <property fmtid="{D5CDD505-2E9C-101B-9397-08002B2CF9AE}" pid="4" name="LastSaved">
    <vt:filetime>2024-10-25T00:00:00Z</vt:filetime>
  </property>
</Properties>
</file>