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374EA-BDC6-3BBC-EED5-D465B1158BE6}" v="1744" dt="2023-04-09T07:20:08.900"/>
    <p1510:client id="{69DAF52A-99F2-5213-53D7-888CDE53E8B3}" v="705" dt="2023-04-08T16:51:19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75983-A8A1-4A99-A2CD-23B5557E10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490374-C10A-4460-A8B2-46C43346A005}">
      <dgm:prSet/>
      <dgm:spPr/>
      <dgm:t>
        <a:bodyPr/>
        <a:lstStyle/>
        <a:p>
          <a:r>
            <a:rPr lang="en-US" baseline="0"/>
            <a:t>Task: Surgical Tool Detection</a:t>
          </a:r>
          <a:endParaRPr lang="en-US"/>
        </a:p>
      </dgm:t>
    </dgm:pt>
    <dgm:pt modelId="{BDE0E8E2-1D77-489C-8119-191A942CF663}" type="parTrans" cxnId="{12AA026F-F99B-492C-9EE4-F7042D4C8AD1}">
      <dgm:prSet/>
      <dgm:spPr/>
      <dgm:t>
        <a:bodyPr/>
        <a:lstStyle/>
        <a:p>
          <a:endParaRPr lang="en-US"/>
        </a:p>
      </dgm:t>
    </dgm:pt>
    <dgm:pt modelId="{2CC19CDA-0F30-4274-998A-50CC66BA96EB}" type="sibTrans" cxnId="{12AA026F-F99B-492C-9EE4-F7042D4C8AD1}">
      <dgm:prSet/>
      <dgm:spPr/>
      <dgm:t>
        <a:bodyPr/>
        <a:lstStyle/>
        <a:p>
          <a:endParaRPr lang="en-US"/>
        </a:p>
      </dgm:t>
    </dgm:pt>
    <dgm:pt modelId="{AC086D3E-0F6F-447B-887B-BECD892CE7DE}">
      <dgm:prSet/>
      <dgm:spPr/>
      <dgm:t>
        <a:bodyPr/>
        <a:lstStyle/>
        <a:p>
          <a:r>
            <a:rPr lang="en-US" baseline="0"/>
            <a:t>Dataset: m2cai-16 tool localizations</a:t>
          </a:r>
          <a:endParaRPr lang="en-US"/>
        </a:p>
      </dgm:t>
    </dgm:pt>
    <dgm:pt modelId="{B94987B5-B1FC-4F21-8674-A74E998006AB}" type="parTrans" cxnId="{0A8C996E-23D9-470F-A79F-D8600727724E}">
      <dgm:prSet/>
      <dgm:spPr/>
      <dgm:t>
        <a:bodyPr/>
        <a:lstStyle/>
        <a:p>
          <a:endParaRPr lang="en-US"/>
        </a:p>
      </dgm:t>
    </dgm:pt>
    <dgm:pt modelId="{65C40AD3-7E30-452F-B3E7-C92917B6CF8E}" type="sibTrans" cxnId="{0A8C996E-23D9-470F-A79F-D8600727724E}">
      <dgm:prSet/>
      <dgm:spPr/>
      <dgm:t>
        <a:bodyPr/>
        <a:lstStyle/>
        <a:p>
          <a:endParaRPr lang="en-US"/>
        </a:p>
      </dgm:t>
    </dgm:pt>
    <dgm:pt modelId="{EBA4BDCF-C3AB-4E8E-B6A7-D18F99D30AB9}" type="pres">
      <dgm:prSet presAssocID="{A1875983-A8A1-4A99-A2CD-23B5557E10CC}" presName="root" presStyleCnt="0">
        <dgm:presLayoutVars>
          <dgm:dir/>
          <dgm:resizeHandles val="exact"/>
        </dgm:presLayoutVars>
      </dgm:prSet>
      <dgm:spPr/>
    </dgm:pt>
    <dgm:pt modelId="{0ECA2A46-7AE0-4A7E-92C4-0FA73EB351AE}" type="pres">
      <dgm:prSet presAssocID="{3C490374-C10A-4460-A8B2-46C43346A005}" presName="compNode" presStyleCnt="0"/>
      <dgm:spPr/>
    </dgm:pt>
    <dgm:pt modelId="{C61F0E4F-7F10-49F0-977B-E06F6D9F6AF6}" type="pres">
      <dgm:prSet presAssocID="{3C490374-C10A-4460-A8B2-46C43346A005}" presName="bgRect" presStyleLbl="bgShp" presStyleIdx="0" presStyleCnt="2"/>
      <dgm:spPr/>
    </dgm:pt>
    <dgm:pt modelId="{248A1ED6-CE27-4C34-846E-1A6EDDF23B88}" type="pres">
      <dgm:prSet presAssocID="{3C490374-C10A-4460-A8B2-46C43346A0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CED4BF1-7180-45BD-87AD-748F3B2396F6}" type="pres">
      <dgm:prSet presAssocID="{3C490374-C10A-4460-A8B2-46C43346A005}" presName="spaceRect" presStyleCnt="0"/>
      <dgm:spPr/>
    </dgm:pt>
    <dgm:pt modelId="{5E8C67A7-42E8-4C92-904A-FD1B8D2B7C37}" type="pres">
      <dgm:prSet presAssocID="{3C490374-C10A-4460-A8B2-46C43346A005}" presName="parTx" presStyleLbl="revTx" presStyleIdx="0" presStyleCnt="2">
        <dgm:presLayoutVars>
          <dgm:chMax val="0"/>
          <dgm:chPref val="0"/>
        </dgm:presLayoutVars>
      </dgm:prSet>
      <dgm:spPr/>
    </dgm:pt>
    <dgm:pt modelId="{E3F64CCD-DC9C-43FF-BE16-8D8950677BCC}" type="pres">
      <dgm:prSet presAssocID="{2CC19CDA-0F30-4274-998A-50CC66BA96EB}" presName="sibTrans" presStyleCnt="0"/>
      <dgm:spPr/>
    </dgm:pt>
    <dgm:pt modelId="{BBED32B5-787D-4B1B-AEF3-9670D8774C51}" type="pres">
      <dgm:prSet presAssocID="{AC086D3E-0F6F-447B-887B-BECD892CE7DE}" presName="compNode" presStyleCnt="0"/>
      <dgm:spPr/>
    </dgm:pt>
    <dgm:pt modelId="{D4E25593-5630-4694-9B89-353138E8E7A9}" type="pres">
      <dgm:prSet presAssocID="{AC086D3E-0F6F-447B-887B-BECD892CE7DE}" presName="bgRect" presStyleLbl="bgShp" presStyleIdx="1" presStyleCnt="2"/>
      <dgm:spPr/>
    </dgm:pt>
    <dgm:pt modelId="{4700138C-5726-4548-9028-3F715F61E788}" type="pres">
      <dgm:prSet presAssocID="{AC086D3E-0F6F-447B-887B-BECD892CE7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9A6CCB-A0CF-4F66-8763-E0C148063641}" type="pres">
      <dgm:prSet presAssocID="{AC086D3E-0F6F-447B-887B-BECD892CE7DE}" presName="spaceRect" presStyleCnt="0"/>
      <dgm:spPr/>
    </dgm:pt>
    <dgm:pt modelId="{0CC4E7BC-81C2-4F33-BE20-A73AC668E1D9}" type="pres">
      <dgm:prSet presAssocID="{AC086D3E-0F6F-447B-887B-BECD892CE7D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8C996E-23D9-470F-A79F-D8600727724E}" srcId="{A1875983-A8A1-4A99-A2CD-23B5557E10CC}" destId="{AC086D3E-0F6F-447B-887B-BECD892CE7DE}" srcOrd="1" destOrd="0" parTransId="{B94987B5-B1FC-4F21-8674-A74E998006AB}" sibTransId="{65C40AD3-7E30-452F-B3E7-C92917B6CF8E}"/>
    <dgm:cxn modelId="{12AA026F-F99B-492C-9EE4-F7042D4C8AD1}" srcId="{A1875983-A8A1-4A99-A2CD-23B5557E10CC}" destId="{3C490374-C10A-4460-A8B2-46C43346A005}" srcOrd="0" destOrd="0" parTransId="{BDE0E8E2-1D77-489C-8119-191A942CF663}" sibTransId="{2CC19CDA-0F30-4274-998A-50CC66BA96EB}"/>
    <dgm:cxn modelId="{1F96FAC2-633A-472D-8070-CADF0CBFD643}" type="presOf" srcId="{3C490374-C10A-4460-A8B2-46C43346A005}" destId="{5E8C67A7-42E8-4C92-904A-FD1B8D2B7C37}" srcOrd="0" destOrd="0" presId="urn:microsoft.com/office/officeart/2018/2/layout/IconVerticalSolidList"/>
    <dgm:cxn modelId="{0E8AA8D1-57DA-4A9A-97B8-BCBF282CA2B4}" type="presOf" srcId="{A1875983-A8A1-4A99-A2CD-23B5557E10CC}" destId="{EBA4BDCF-C3AB-4E8E-B6A7-D18F99D30AB9}" srcOrd="0" destOrd="0" presId="urn:microsoft.com/office/officeart/2018/2/layout/IconVerticalSolidList"/>
    <dgm:cxn modelId="{C6B140E7-D365-46A7-814A-49CC944B3E4D}" type="presOf" srcId="{AC086D3E-0F6F-447B-887B-BECD892CE7DE}" destId="{0CC4E7BC-81C2-4F33-BE20-A73AC668E1D9}" srcOrd="0" destOrd="0" presId="urn:microsoft.com/office/officeart/2018/2/layout/IconVerticalSolidList"/>
    <dgm:cxn modelId="{F420770D-9809-424B-9D59-60C666314B91}" type="presParOf" srcId="{EBA4BDCF-C3AB-4E8E-B6A7-D18F99D30AB9}" destId="{0ECA2A46-7AE0-4A7E-92C4-0FA73EB351AE}" srcOrd="0" destOrd="0" presId="urn:microsoft.com/office/officeart/2018/2/layout/IconVerticalSolidList"/>
    <dgm:cxn modelId="{58501D1F-F779-4928-8FA7-17F3E5588F3F}" type="presParOf" srcId="{0ECA2A46-7AE0-4A7E-92C4-0FA73EB351AE}" destId="{C61F0E4F-7F10-49F0-977B-E06F6D9F6AF6}" srcOrd="0" destOrd="0" presId="urn:microsoft.com/office/officeart/2018/2/layout/IconVerticalSolidList"/>
    <dgm:cxn modelId="{3C4FF967-D5ED-4620-AABA-289F3D965360}" type="presParOf" srcId="{0ECA2A46-7AE0-4A7E-92C4-0FA73EB351AE}" destId="{248A1ED6-CE27-4C34-846E-1A6EDDF23B88}" srcOrd="1" destOrd="0" presId="urn:microsoft.com/office/officeart/2018/2/layout/IconVerticalSolidList"/>
    <dgm:cxn modelId="{DF4A5572-1EA1-4364-8CDB-C7AA9B0F4108}" type="presParOf" srcId="{0ECA2A46-7AE0-4A7E-92C4-0FA73EB351AE}" destId="{DCED4BF1-7180-45BD-87AD-748F3B2396F6}" srcOrd="2" destOrd="0" presId="urn:microsoft.com/office/officeart/2018/2/layout/IconVerticalSolidList"/>
    <dgm:cxn modelId="{CD6AADE0-E92E-4ED3-949E-202A40A415C5}" type="presParOf" srcId="{0ECA2A46-7AE0-4A7E-92C4-0FA73EB351AE}" destId="{5E8C67A7-42E8-4C92-904A-FD1B8D2B7C37}" srcOrd="3" destOrd="0" presId="urn:microsoft.com/office/officeart/2018/2/layout/IconVerticalSolidList"/>
    <dgm:cxn modelId="{9FF5E06D-2459-461C-8EB2-F8F34BA6220D}" type="presParOf" srcId="{EBA4BDCF-C3AB-4E8E-B6A7-D18F99D30AB9}" destId="{E3F64CCD-DC9C-43FF-BE16-8D8950677BCC}" srcOrd="1" destOrd="0" presId="urn:microsoft.com/office/officeart/2018/2/layout/IconVerticalSolidList"/>
    <dgm:cxn modelId="{A76A5B32-32F4-4BFC-932A-EE574EEA9018}" type="presParOf" srcId="{EBA4BDCF-C3AB-4E8E-B6A7-D18F99D30AB9}" destId="{BBED32B5-787D-4B1B-AEF3-9670D8774C51}" srcOrd="2" destOrd="0" presId="urn:microsoft.com/office/officeart/2018/2/layout/IconVerticalSolidList"/>
    <dgm:cxn modelId="{1B150F6F-E030-4C91-B0FB-D4323C710AD7}" type="presParOf" srcId="{BBED32B5-787D-4B1B-AEF3-9670D8774C51}" destId="{D4E25593-5630-4694-9B89-353138E8E7A9}" srcOrd="0" destOrd="0" presId="urn:microsoft.com/office/officeart/2018/2/layout/IconVerticalSolidList"/>
    <dgm:cxn modelId="{ED569A17-40FD-4D7F-BCFA-9C43E803F561}" type="presParOf" srcId="{BBED32B5-787D-4B1B-AEF3-9670D8774C51}" destId="{4700138C-5726-4548-9028-3F715F61E788}" srcOrd="1" destOrd="0" presId="urn:microsoft.com/office/officeart/2018/2/layout/IconVerticalSolidList"/>
    <dgm:cxn modelId="{4F906F4E-B51E-4C55-8593-1A4AB6141201}" type="presParOf" srcId="{BBED32B5-787D-4B1B-AEF3-9670D8774C51}" destId="{7A9A6CCB-A0CF-4F66-8763-E0C148063641}" srcOrd="2" destOrd="0" presId="urn:microsoft.com/office/officeart/2018/2/layout/IconVerticalSolidList"/>
    <dgm:cxn modelId="{3044E8A9-F34C-4CEE-AC2E-87D90ACCE1BA}" type="presParOf" srcId="{BBED32B5-787D-4B1B-AEF3-9670D8774C51}" destId="{0CC4E7BC-81C2-4F33-BE20-A73AC668E1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21A4C-CF7F-4A23-A082-CBCBB5E4C76C}" type="doc">
      <dgm:prSet loTypeId="urn:microsoft.com/office/officeart/2005/8/layout/bProcess2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DAC8CB-364A-4250-86F7-EFBEB97F57F6}">
      <dgm:prSet/>
      <dgm:spPr/>
      <dgm:t>
        <a:bodyPr/>
        <a:lstStyle/>
        <a:p>
          <a:r>
            <a:rPr lang="en-US" baseline="0"/>
            <a:t>YOLOv7 (If anything is left)</a:t>
          </a:r>
          <a:endParaRPr lang="en-US"/>
        </a:p>
      </dgm:t>
    </dgm:pt>
    <dgm:pt modelId="{9D5E9558-0F24-423B-AE89-973343C0E229}" type="parTrans" cxnId="{DDF5A9DE-D69D-4428-BE0D-CCCC960AE153}">
      <dgm:prSet/>
      <dgm:spPr/>
      <dgm:t>
        <a:bodyPr/>
        <a:lstStyle/>
        <a:p>
          <a:endParaRPr lang="en-US"/>
        </a:p>
      </dgm:t>
    </dgm:pt>
    <dgm:pt modelId="{2006A4B8-F0C9-4F81-9FBF-5164F0FD093F}" type="sibTrans" cxnId="{DDF5A9DE-D69D-4428-BE0D-CCCC960AE153}">
      <dgm:prSet/>
      <dgm:spPr/>
      <dgm:t>
        <a:bodyPr/>
        <a:lstStyle/>
        <a:p>
          <a:endParaRPr lang="en-US"/>
        </a:p>
      </dgm:t>
    </dgm:pt>
    <dgm:pt modelId="{24E0248C-D6FD-44DD-BDC8-C5C99F233892}">
      <dgm:prSet/>
      <dgm:spPr/>
      <dgm:t>
        <a:bodyPr/>
        <a:lstStyle/>
        <a:p>
          <a:r>
            <a:rPr lang="en-US" baseline="0"/>
            <a:t>Start the implementation of this model on the m2cai-16 tool locations dataset</a:t>
          </a:r>
          <a:endParaRPr lang="en-US"/>
        </a:p>
      </dgm:t>
    </dgm:pt>
    <dgm:pt modelId="{B5C19113-F334-4147-8010-FDE39B2E492B}" type="parTrans" cxnId="{9BA90C62-8E6D-4604-A016-2F4A3A74A82A}">
      <dgm:prSet/>
      <dgm:spPr/>
      <dgm:t>
        <a:bodyPr/>
        <a:lstStyle/>
        <a:p>
          <a:endParaRPr lang="en-US"/>
        </a:p>
      </dgm:t>
    </dgm:pt>
    <dgm:pt modelId="{B0A5F7FB-5850-4FB4-92A8-38D22466090D}" type="sibTrans" cxnId="{9BA90C62-8E6D-4604-A016-2F4A3A74A82A}">
      <dgm:prSet/>
      <dgm:spPr/>
      <dgm:t>
        <a:bodyPr/>
        <a:lstStyle/>
        <a:p>
          <a:endParaRPr lang="en-US"/>
        </a:p>
      </dgm:t>
    </dgm:pt>
    <dgm:pt modelId="{322D3314-FB76-405A-86B1-C0085F977EA0}" type="pres">
      <dgm:prSet presAssocID="{D4121A4C-CF7F-4A23-A082-CBCBB5E4C76C}" presName="diagram" presStyleCnt="0">
        <dgm:presLayoutVars>
          <dgm:dir/>
          <dgm:resizeHandles/>
        </dgm:presLayoutVars>
      </dgm:prSet>
      <dgm:spPr/>
    </dgm:pt>
    <dgm:pt modelId="{1879265C-8E18-4C49-9023-62C0192C4123}" type="pres">
      <dgm:prSet presAssocID="{57DAC8CB-364A-4250-86F7-EFBEB97F57F6}" presName="firstNode" presStyleLbl="node1" presStyleIdx="0" presStyleCnt="2">
        <dgm:presLayoutVars>
          <dgm:bulletEnabled val="1"/>
        </dgm:presLayoutVars>
      </dgm:prSet>
      <dgm:spPr/>
    </dgm:pt>
    <dgm:pt modelId="{E0245890-F94B-4389-8A7F-6D5709B152D1}" type="pres">
      <dgm:prSet presAssocID="{2006A4B8-F0C9-4F81-9FBF-5164F0FD093F}" presName="sibTrans" presStyleLbl="sibTrans2D1" presStyleIdx="0" presStyleCnt="1"/>
      <dgm:spPr/>
    </dgm:pt>
    <dgm:pt modelId="{DABC889D-3696-4328-BE22-6427A3F52D19}" type="pres">
      <dgm:prSet presAssocID="{24E0248C-D6FD-44DD-BDC8-C5C99F23389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9373CA05-46C5-4FDE-82DD-11FA1E383E34}" type="presOf" srcId="{57DAC8CB-364A-4250-86F7-EFBEB97F57F6}" destId="{1879265C-8E18-4C49-9023-62C0192C4123}" srcOrd="0" destOrd="0" presId="urn:microsoft.com/office/officeart/2005/8/layout/bProcess2"/>
    <dgm:cxn modelId="{9BA90C62-8E6D-4604-A016-2F4A3A74A82A}" srcId="{D4121A4C-CF7F-4A23-A082-CBCBB5E4C76C}" destId="{24E0248C-D6FD-44DD-BDC8-C5C99F233892}" srcOrd="1" destOrd="0" parTransId="{B5C19113-F334-4147-8010-FDE39B2E492B}" sibTransId="{B0A5F7FB-5850-4FB4-92A8-38D22466090D}"/>
    <dgm:cxn modelId="{B235B25A-CB22-420E-A658-29759C5A96F7}" type="presOf" srcId="{2006A4B8-F0C9-4F81-9FBF-5164F0FD093F}" destId="{E0245890-F94B-4389-8A7F-6D5709B152D1}" srcOrd="0" destOrd="0" presId="urn:microsoft.com/office/officeart/2005/8/layout/bProcess2"/>
    <dgm:cxn modelId="{2311C2D4-8FD0-424A-9677-D532D3F1C21E}" type="presOf" srcId="{D4121A4C-CF7F-4A23-A082-CBCBB5E4C76C}" destId="{322D3314-FB76-405A-86B1-C0085F977EA0}" srcOrd="0" destOrd="0" presId="urn:microsoft.com/office/officeart/2005/8/layout/bProcess2"/>
    <dgm:cxn modelId="{C84EFAD6-24E0-430C-A791-E1EACF8F3293}" type="presOf" srcId="{24E0248C-D6FD-44DD-BDC8-C5C99F233892}" destId="{DABC889D-3696-4328-BE22-6427A3F52D19}" srcOrd="0" destOrd="0" presId="urn:microsoft.com/office/officeart/2005/8/layout/bProcess2"/>
    <dgm:cxn modelId="{DDF5A9DE-D69D-4428-BE0D-CCCC960AE153}" srcId="{D4121A4C-CF7F-4A23-A082-CBCBB5E4C76C}" destId="{57DAC8CB-364A-4250-86F7-EFBEB97F57F6}" srcOrd="0" destOrd="0" parTransId="{9D5E9558-0F24-423B-AE89-973343C0E229}" sibTransId="{2006A4B8-F0C9-4F81-9FBF-5164F0FD093F}"/>
    <dgm:cxn modelId="{6E2DC34D-821A-4D03-9D3F-321164B89955}" type="presParOf" srcId="{322D3314-FB76-405A-86B1-C0085F977EA0}" destId="{1879265C-8E18-4C49-9023-62C0192C4123}" srcOrd="0" destOrd="0" presId="urn:microsoft.com/office/officeart/2005/8/layout/bProcess2"/>
    <dgm:cxn modelId="{3F3CF63D-D506-4E20-AAAE-89992E5F8C65}" type="presParOf" srcId="{322D3314-FB76-405A-86B1-C0085F977EA0}" destId="{E0245890-F94B-4389-8A7F-6D5709B152D1}" srcOrd="1" destOrd="0" presId="urn:microsoft.com/office/officeart/2005/8/layout/bProcess2"/>
    <dgm:cxn modelId="{2EF27913-6AF8-40A8-9F75-BD8B9CF57E42}" type="presParOf" srcId="{322D3314-FB76-405A-86B1-C0085F977EA0}" destId="{DABC889D-3696-4328-BE22-6427A3F52D19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F0E4F-7F10-49F0-977B-E06F6D9F6AF6}">
      <dsp:nvSpPr>
        <dsp:cNvPr id="0" name=""/>
        <dsp:cNvSpPr/>
      </dsp:nvSpPr>
      <dsp:spPr>
        <a:xfrm>
          <a:off x="0" y="879017"/>
          <a:ext cx="6188689" cy="16228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A1ED6-CE27-4C34-846E-1A6EDDF23B88}">
      <dsp:nvSpPr>
        <dsp:cNvPr id="0" name=""/>
        <dsp:cNvSpPr/>
      </dsp:nvSpPr>
      <dsp:spPr>
        <a:xfrm>
          <a:off x="490897" y="1244147"/>
          <a:ext cx="892540" cy="8925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C67A7-42E8-4C92-904A-FD1B8D2B7C37}">
      <dsp:nvSpPr>
        <dsp:cNvPr id="0" name=""/>
        <dsp:cNvSpPr/>
      </dsp:nvSpPr>
      <dsp:spPr>
        <a:xfrm>
          <a:off x="1874334" y="879017"/>
          <a:ext cx="4314354" cy="162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46" tIns="171746" rIns="171746" bIns="1717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Task: Surgical Tool Detection</a:t>
          </a:r>
          <a:endParaRPr lang="en-US" sz="2500" kern="1200"/>
        </a:p>
      </dsp:txBody>
      <dsp:txXfrm>
        <a:off x="1874334" y="879017"/>
        <a:ext cx="4314354" cy="1622800"/>
      </dsp:txXfrm>
    </dsp:sp>
    <dsp:sp modelId="{D4E25593-5630-4694-9B89-353138E8E7A9}">
      <dsp:nvSpPr>
        <dsp:cNvPr id="0" name=""/>
        <dsp:cNvSpPr/>
      </dsp:nvSpPr>
      <dsp:spPr>
        <a:xfrm>
          <a:off x="0" y="2907518"/>
          <a:ext cx="6188689" cy="16228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138C-5726-4548-9028-3F715F61E788}">
      <dsp:nvSpPr>
        <dsp:cNvPr id="0" name=""/>
        <dsp:cNvSpPr/>
      </dsp:nvSpPr>
      <dsp:spPr>
        <a:xfrm>
          <a:off x="490897" y="3272648"/>
          <a:ext cx="892540" cy="8925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4E7BC-81C2-4F33-BE20-A73AC668E1D9}">
      <dsp:nvSpPr>
        <dsp:cNvPr id="0" name=""/>
        <dsp:cNvSpPr/>
      </dsp:nvSpPr>
      <dsp:spPr>
        <a:xfrm>
          <a:off x="1874334" y="2907518"/>
          <a:ext cx="4314354" cy="162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46" tIns="171746" rIns="171746" bIns="1717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Dataset: m2cai-16 tool localizations</a:t>
          </a:r>
          <a:endParaRPr lang="en-US" sz="2500" kern="1200"/>
        </a:p>
      </dsp:txBody>
      <dsp:txXfrm>
        <a:off x="1874334" y="2907518"/>
        <a:ext cx="4314354" cy="162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9265C-8E18-4C49-9023-62C0192C4123}">
      <dsp:nvSpPr>
        <dsp:cNvPr id="0" name=""/>
        <dsp:cNvSpPr/>
      </dsp:nvSpPr>
      <dsp:spPr>
        <a:xfrm>
          <a:off x="885296" y="2328"/>
          <a:ext cx="3583092" cy="35830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YOLOv7 (If anything is left)</a:t>
          </a:r>
          <a:endParaRPr lang="en-US" sz="2500" kern="1200"/>
        </a:p>
      </dsp:txBody>
      <dsp:txXfrm>
        <a:off x="1410028" y="527060"/>
        <a:ext cx="2533628" cy="2533628"/>
      </dsp:txXfrm>
    </dsp:sp>
    <dsp:sp modelId="{E0245890-F94B-4389-8A7F-6D5709B152D1}">
      <dsp:nvSpPr>
        <dsp:cNvPr id="0" name=""/>
        <dsp:cNvSpPr/>
      </dsp:nvSpPr>
      <dsp:spPr>
        <a:xfrm rot="5400000">
          <a:off x="4763994" y="1319115"/>
          <a:ext cx="1254082" cy="94951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BC889D-3696-4328-BE22-6427A3F52D19}">
      <dsp:nvSpPr>
        <dsp:cNvPr id="0" name=""/>
        <dsp:cNvSpPr/>
      </dsp:nvSpPr>
      <dsp:spPr>
        <a:xfrm>
          <a:off x="6259935" y="2328"/>
          <a:ext cx="3583092" cy="358309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Start the implementation of this model on the m2cai-16 tool locations dataset</a:t>
          </a:r>
          <a:endParaRPr lang="en-US" sz="2500" kern="1200"/>
        </a:p>
      </dsp:txBody>
      <dsp:txXfrm>
        <a:off x="6784667" y="527060"/>
        <a:ext cx="2533628" cy="253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11,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11,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11,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11,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94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Surgical Video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AI ML Project Elective Term-II 2022-23</a:t>
            </a:r>
          </a:p>
          <a:p>
            <a:r>
              <a:rPr lang="en-US" dirty="0">
                <a:cs typeface="Calibri"/>
              </a:rPr>
              <a:t>Week IV Mar31-Apr7</a:t>
            </a:r>
          </a:p>
        </p:txBody>
      </p:sp>
      <p:pic>
        <p:nvPicPr>
          <p:cNvPr id="14" name="Picture 3" descr="Cells as seen on a microscope">
            <a:extLst>
              <a:ext uri="{FF2B5EF4-FFF2-40B4-BE49-F238E27FC236}">
                <a16:creationId xmlns:a16="http://schemas.microsoft.com/office/drawing/2014/main" id="{4537FDC3-D71A-5286-0732-E55B0A515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8" r="17718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2EA1-70CF-E76F-2B41-7C5B3488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575E-2569-351F-BB0F-700C6DF1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There is no valid resource (as far as I know) that guarantees </a:t>
            </a:r>
            <a:r>
              <a:rPr lang="en-US" b="1" dirty="0">
                <a:solidFill>
                  <a:srgbClr val="FFFFFF">
                    <a:alpha val="58000"/>
                  </a:srgbClr>
                </a:solidFill>
              </a:rPr>
              <a:t>this is the YOLOv7 loss function 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However, the predictions that needs to be sent into the loss function were explained</a:t>
            </a:r>
            <a:endParaRPr lang="en-US" b="1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7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D880-85CE-5E68-E16D-9D56C80D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sz="3200"/>
              <a:t>Next week..</a:t>
            </a: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05258CB-ABF3-607E-30D5-9201AFFF0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584437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29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BFAE37A-3D7B-4045-A015-17022D98C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69" r="283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14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2164-2E9A-3838-013B-89359102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Task Assigned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CCB15-14A4-0709-5E9A-E7F5935F7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080949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4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92C2-9C79-5548-CA16-1324BC14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3136192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This Week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98DD-CE12-7123-2DBE-869C2724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537" y="2636838"/>
            <a:ext cx="3107463" cy="3132137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2">
                    <a:lumMod val="90000"/>
                  </a:schemeClr>
                </a:solidFill>
              </a:rPr>
              <a:t>YOLO v7 – Trainable bag-of-freebies</a:t>
            </a:r>
          </a:p>
        </p:txBody>
      </p:sp>
    </p:spTree>
    <p:extLst>
      <p:ext uri="{BB962C8B-B14F-4D97-AF65-F5344CB8AC3E}">
        <p14:creationId xmlns:p14="http://schemas.microsoft.com/office/powerpoint/2010/main" val="396076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405284-95C2-8D23-97D1-E65B1A34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pc="-100"/>
              <a:t>Trainable bag-of-freebies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66D9A-4723-B5B1-271C-6B6FC35D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</a:rPr>
              <a:t>Optimization modules and models that strengthen the training cost to improve the accuracy without affecting the inference cost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ED167-4741-468C-596E-D7768780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Planned Re-parameterized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BED3-EA18-CE2A-B892-A9D63B35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/>
              <a:t>RepConv – a technique to improve the efficiency of a model</a:t>
            </a:r>
          </a:p>
          <a:p>
            <a:pPr>
              <a:lnSpc>
                <a:spcPct val="110000"/>
              </a:lnSpc>
            </a:pPr>
            <a:r>
              <a:rPr lang="en-US" sz="1300"/>
              <a:t>Combines 3x3 conv, 1x1 conv and identity connection in one layer</a:t>
            </a:r>
          </a:p>
          <a:p>
            <a:pPr>
              <a:lnSpc>
                <a:spcPct val="110000"/>
              </a:lnSpc>
            </a:pPr>
            <a:r>
              <a:rPr lang="en-US" sz="1300"/>
              <a:t>Works well for VGG, but significant downfall in accuracy when applied to ResNet or DenseNet</a:t>
            </a:r>
          </a:p>
          <a:p>
            <a:pPr>
              <a:lnSpc>
                <a:spcPct val="110000"/>
              </a:lnSpc>
            </a:pPr>
            <a:r>
              <a:rPr lang="en-US" sz="1300"/>
              <a:t>On analysis – identity connection destroys residual in ResNet and concatenation in </a:t>
            </a:r>
            <a:r>
              <a:rPr lang="en-US" sz="1300" err="1"/>
              <a:t>DenseNet</a:t>
            </a:r>
          </a:p>
          <a:p>
            <a:pPr>
              <a:lnSpc>
                <a:spcPct val="110000"/>
              </a:lnSpc>
            </a:pPr>
            <a:r>
              <a:rPr lang="en-US" sz="1300"/>
              <a:t>Remedy – when a conv layer with residual/concatenation connection is replaced with re-parameterized layer, identity connection must be avoided</a:t>
            </a:r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8106-91D2-1735-41DB-74641069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292" y="1901710"/>
            <a:ext cx="445808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5D77-2CFB-FF31-66B7-16506E2A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4216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 dirty="0"/>
              <a:t>Coarse for auxiliary and fine for lead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51E9-7EEB-4E72-0043-3EE3F005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Deep Supervision </a:t>
            </a:r>
          </a:p>
          <a:p>
            <a:pPr lvl="1"/>
            <a:r>
              <a:rPr lang="en-US"/>
              <a:t>add extra auxiliary heads in the middle layer of the networks</a:t>
            </a:r>
          </a:p>
          <a:p>
            <a:pPr lvl="1"/>
            <a:r>
              <a:rPr lang="en-US"/>
              <a:t>add </a:t>
            </a:r>
            <a:r>
              <a:rPr lang="en-US" dirty="0">
                <a:ea typeface="+mn-lt"/>
                <a:cs typeface="+mn-lt"/>
              </a:rPr>
              <a:t>shallow network weights with assistant loss as the guide</a:t>
            </a:r>
            <a:endParaRPr lang="en-US"/>
          </a:p>
          <a:p>
            <a:pPr lvl="1"/>
            <a:r>
              <a:rPr lang="en-US"/>
              <a:t>Optimizes the model</a:t>
            </a:r>
          </a:p>
          <a:p>
            <a:endParaRPr lang="en-US"/>
          </a:p>
          <a:p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C365C55-8A14-2AE9-CA1C-D9ACF167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62" y="2171599"/>
            <a:ext cx="4284000" cy="2506139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805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86B50-50F0-3246-F416-C0864720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Coarse for auxiliary and fine for lead loss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4F75-18CC-7EEE-D36E-6755CC6A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Traditionally., label assignment for deep supervision is done by separating the predictions of lead and auxiliary head and assigning the labels using the ground truth</a:t>
            </a:r>
          </a:p>
          <a:p>
            <a:pPr>
              <a:lnSpc>
                <a:spcPct val="110000"/>
              </a:lnSpc>
            </a:pPr>
            <a:r>
              <a:rPr lang="en-US" sz="1900"/>
              <a:t>Here, we have new methods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Lead head guided label assigner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Coarse-to-fine lead head guided label assigner 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B2D6B64-3F9D-E068-4E5C-0D3161DB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19" y="720000"/>
            <a:ext cx="4171285" cy="5409338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63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158A-2ED8-7CF1-DE54-5BA3D0E3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Lead head guided label assigner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A17E919-429D-9DEE-2EB5-7B33A5244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6" r="1" b="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0787-7F18-396E-0C8E-27D9C63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Calculated based on prediction of the lead head and the ground truth</a:t>
            </a:r>
          </a:p>
          <a:p>
            <a:pPr>
              <a:lnSpc>
                <a:spcPct val="110000"/>
              </a:lnSpc>
            </a:pPr>
            <a:r>
              <a:rPr lang="en-US" sz="1600"/>
              <a:t>From this soft label is generated through optimization process</a:t>
            </a:r>
          </a:p>
          <a:p>
            <a:pPr>
              <a:lnSpc>
                <a:spcPct val="110000"/>
              </a:lnSpc>
            </a:pPr>
            <a:r>
              <a:rPr lang="en-US" sz="1600"/>
              <a:t>Along with lead head, these soft labels are used as the target training models for the auxiliary head too.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Because lead head has a relatively strong learning capability. Thus, this can represent the correlation effectively. 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 lvl="1">
              <a:lnSpc>
                <a:spcPct val="11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297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CEFE4-0B07-8E50-BA4D-B057536D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Coarse-to-fine lead head guided label assigner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4CAA0F-4ACB-7E13-8829-0E7E67A25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8" r="13638"/>
          <a:stretch/>
        </p:blipFill>
        <p:spPr>
          <a:xfrm>
            <a:off x="0" y="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913F-F7B4-CB15-5277-59ACD8DD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Like previous assigner</a:t>
            </a:r>
          </a:p>
          <a:p>
            <a:pPr>
              <a:lnSpc>
                <a:spcPct val="110000"/>
              </a:lnSpc>
            </a:pPr>
            <a:r>
              <a:rPr lang="en-US" sz="1100"/>
              <a:t>Instead, generates two sets of soft labels – coarse label, fine label</a:t>
            </a:r>
          </a:p>
          <a:p>
            <a:pPr>
              <a:lnSpc>
                <a:spcPct val="110000"/>
              </a:lnSpc>
            </a:pPr>
            <a:r>
              <a:rPr lang="en-US" sz="1100"/>
              <a:t>Fine-label : Same as the one generated by lead head guided label designer</a:t>
            </a:r>
          </a:p>
          <a:p>
            <a:pPr>
              <a:lnSpc>
                <a:spcPct val="110000"/>
              </a:lnSpc>
            </a:pPr>
            <a:r>
              <a:rPr lang="en-US" sz="1100"/>
              <a:t>Coarse-label: Relaxing the constraints on positive targeting – allowing more grids to be taken as positive label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Auxiliary head can't learn as good as lead head, so we focus on optimizing the recall of auxiliary head to avoid the info it needs to learn</a:t>
            </a:r>
          </a:p>
          <a:p>
            <a:pPr>
              <a:lnSpc>
                <a:spcPct val="110000"/>
              </a:lnSpc>
            </a:pPr>
            <a:r>
              <a:rPr lang="en-US" sz="1100"/>
              <a:t>To have these grids less impact, </a:t>
            </a:r>
            <a:r>
              <a:rPr lang="en-US" sz="1100">
                <a:ea typeface="+mn-lt"/>
                <a:cs typeface="+mn-lt"/>
              </a:rPr>
              <a:t>we put restrictions in the decoder, so that the extra coarse positive grids cannot produce soft label perfectly</a:t>
            </a:r>
            <a:endParaRPr lang="en-US" sz="1100"/>
          </a:p>
          <a:p>
            <a:pPr lvl="1"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5882169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446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Sagona Book</vt:lpstr>
      <vt:lpstr>The Hand Extrablack</vt:lpstr>
      <vt:lpstr>BlobVTI</vt:lpstr>
      <vt:lpstr>Surgical Video Analysis</vt:lpstr>
      <vt:lpstr>Task Assigned</vt:lpstr>
      <vt:lpstr>This Week</vt:lpstr>
      <vt:lpstr>Trainable bag-of-freebies</vt:lpstr>
      <vt:lpstr>Planned Re-parameterized Convolution</vt:lpstr>
      <vt:lpstr>Coarse for auxiliary and fine for lead loss</vt:lpstr>
      <vt:lpstr>Coarse for auxiliary and fine for lead loss </vt:lpstr>
      <vt:lpstr>Lead head guided label assigner</vt:lpstr>
      <vt:lpstr>Coarse-to-fine lead head guided label assigner</vt:lpstr>
      <vt:lpstr>Loss Function</vt:lpstr>
      <vt:lpstr>Next week..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 V SAI LIKHITH</cp:lastModifiedBy>
  <cp:revision>270</cp:revision>
  <dcterms:created xsi:type="dcterms:W3CDTF">2023-04-08T10:13:50Z</dcterms:created>
  <dcterms:modified xsi:type="dcterms:W3CDTF">2023-04-11T13:15:12Z</dcterms:modified>
</cp:coreProperties>
</file>