
<file path=[Content_Types].xml><?xml version="1.0" encoding="utf-8"?>
<Types xmlns="http://schemas.openxmlformats.org/package/2006/content-types">
  <Default ContentType="image/jpeg" Extension="jpg"/>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96DFF08F-DC6B-4601-B491-B0F83F6DD2DA}" type="datetimeFigureOut">
              <a:rPr lang="en-US" smtClean="0"/>
              <a:pPr/>
              <a:t>9/12/2022</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DFF08F-DC6B-4601-B491-B0F83F6DD2DA}" type="datetimeFigureOut">
              <a:rPr lang="en-US" smtClean="0"/>
              <a:pPr/>
              <a:t>9/12/2022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96DFF08F-DC6B-4601-B491-B0F83F6DD2DA}" type="datetimeFigureOut">
              <a:rPr lang="en-US" smtClean="0"/>
              <a:pPr/>
              <a:t>9/12/2022</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2CEF3B-A037-46D0-B02C-1428F07E9383}" type="datetimeFigureOut">
              <a:rPr lang="en-US" smtClean="0"/>
              <a:pPr/>
              <a:t>9/12/2022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CE482DC-2269-4F26-9D2A-7E44B1A4CD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96DFF08F-DC6B-4601-B491-B0F83F6DD2DA}" type="datetimeFigureOut">
              <a:rPr lang="en-US" smtClean="0"/>
              <a:pPr/>
              <a:t>9/12/2022</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extLst/>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DFF08F-DC6B-4601-B491-B0F83F6DD2DA}" type="datetimeFigureOut">
              <a:rPr lang="en-US" smtClean="0"/>
              <a:pPr/>
              <a:t>9/12/2022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DFF08F-DC6B-4601-B491-B0F83F6DD2DA}" type="datetimeFigureOut">
              <a:rPr lang="en-US" smtClean="0"/>
              <a:pPr/>
              <a:t>9/12/2022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6DFF08F-DC6B-4601-B491-B0F83F6DD2DA}" type="datetimeFigureOut">
              <a:rPr lang="en-US" smtClean="0"/>
              <a:pPr/>
              <a:t>9/12/2022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6DFF08F-DC6B-4601-B491-B0F83F6DD2DA}" type="datetimeFigureOut">
              <a:rPr lang="en-US" smtClean="0"/>
              <a:pPr/>
              <a:t>9/12/2022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DFF08F-DC6B-4601-B491-B0F83F6DD2DA}" type="datetimeFigureOut">
              <a:rPr lang="en-US" smtClean="0"/>
              <a:pPr/>
              <a:t>9/12/2022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6DFF08F-DC6B-4601-B491-B0F83F6DD2DA}" type="datetimeFigureOut">
              <a:rPr lang="en-US" smtClean="0"/>
              <a:pPr/>
              <a:t>9/12/2022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96DFF08F-DC6B-4601-B491-B0F83F6DD2DA}" type="datetimeFigureOut">
              <a:rPr lang="en-US" smtClean="0"/>
              <a:pPr/>
              <a:t>9/12/2022</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8.jpe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www.alpharithms.com/predicting-stock-prices-with-linear-regression-214618/"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 Stock Price Prediction using </a:t>
            </a:r>
            <a:r>
              <a:rPr lang="en-IN" dirty="0"/>
              <a:t>Python &amp; ML</a:t>
            </a:r>
          </a:p>
        </p:txBody>
      </p:sp>
      <p:sp>
        <p:nvSpPr>
          <p:cNvPr id="3" name="Subtitle 2"/>
          <p:cNvSpPr>
            <a:spLocks noGrp="1"/>
          </p:cNvSpPr>
          <p:nvPr>
            <p:ph type="subTitle" idx="1"/>
          </p:nvPr>
        </p:nvSpPr>
        <p:spPr/>
        <p:txBody>
          <a:bodyPr/>
          <a:lstStyle/>
          <a:p>
            <a:r>
              <a:rPr lang="en-IN" dirty="0" smtClean="0"/>
              <a:t>Using simple GUI</a:t>
            </a:r>
            <a:endParaRPr lang="en-IN" dirty="0"/>
          </a:p>
        </p:txBody>
      </p:sp>
      <p:sp>
        <p:nvSpPr>
          <p:cNvPr id="4" name="TextBox 3"/>
          <p:cNvSpPr txBox="1"/>
          <p:nvPr/>
        </p:nvSpPr>
        <p:spPr>
          <a:xfrm>
            <a:off x="8759832" y="5250555"/>
            <a:ext cx="3257558" cy="1477328"/>
          </a:xfrm>
          <a:prstGeom prst="rect">
            <a:avLst/>
          </a:prstGeom>
          <a:noFill/>
        </p:spPr>
        <p:txBody>
          <a:bodyPr wrap="none" rtlCol="0">
            <a:spAutoFit/>
          </a:bodyPr>
          <a:lstStyle/>
          <a:p>
            <a:r>
              <a:rPr lang="en-US" dirty="0" smtClean="0"/>
              <a:t>A.LIKHITHI – N170307</a:t>
            </a:r>
          </a:p>
          <a:p>
            <a:r>
              <a:rPr lang="en-US" dirty="0" smtClean="0"/>
              <a:t>A.SATISH – N170455  </a:t>
            </a:r>
          </a:p>
          <a:p>
            <a:r>
              <a:rPr lang="en-US" dirty="0" smtClean="0"/>
              <a:t>P.NAGA MANEENDRA –N170465</a:t>
            </a:r>
          </a:p>
          <a:p>
            <a:r>
              <a:rPr lang="en-US" dirty="0" smtClean="0"/>
              <a:t>V.VINOD KUMAR – N170482</a:t>
            </a:r>
          </a:p>
          <a:p>
            <a:r>
              <a:rPr lang="en-US" dirty="0" smtClean="0"/>
              <a:t>D.JEEVAN SAI – N170466</a:t>
            </a:r>
            <a:endParaRPr lang="en-US" dirty="0"/>
          </a:p>
        </p:txBody>
      </p:sp>
    </p:spTree>
    <p:extLst>
      <p:ext uri="{BB962C8B-B14F-4D97-AF65-F5344CB8AC3E}">
        <p14:creationId xmlns="" xmlns:p14="http://schemas.microsoft.com/office/powerpoint/2010/main" val="574215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5033" y="613458"/>
            <a:ext cx="7721922" cy="523220"/>
          </a:xfrm>
          <a:prstGeom prst="rect">
            <a:avLst/>
          </a:prstGeom>
          <a:noFill/>
        </p:spPr>
        <p:txBody>
          <a:bodyPr wrap="none" rtlCol="0">
            <a:spAutoFit/>
          </a:bodyPr>
          <a:lstStyle/>
          <a:p>
            <a:r>
              <a:rPr lang="en-US" sz="2800" dirty="0" smtClean="0"/>
              <a:t>5. Visualization of actual and predicted prices </a:t>
            </a:r>
            <a:endParaRPr lang="en-US" sz="2800" dirty="0"/>
          </a:p>
        </p:txBody>
      </p:sp>
      <p:pic>
        <p:nvPicPr>
          <p:cNvPr id="4" name="Picture 3" descr="WhatsApp Image 2022-09-11 at 2.39.33 PM.jpeg"/>
          <p:cNvPicPr>
            <a:picLocks noChangeAspect="1"/>
          </p:cNvPicPr>
          <p:nvPr/>
        </p:nvPicPr>
        <p:blipFill>
          <a:blip r:embed="rId2"/>
          <a:stretch>
            <a:fillRect/>
          </a:stretch>
        </p:blipFill>
        <p:spPr>
          <a:xfrm>
            <a:off x="1082881" y="1481559"/>
            <a:ext cx="8570398" cy="481415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2730" y="358814"/>
            <a:ext cx="5766387" cy="707886"/>
          </a:xfrm>
          <a:prstGeom prst="rect">
            <a:avLst/>
          </a:prstGeom>
          <a:noFill/>
        </p:spPr>
        <p:txBody>
          <a:bodyPr wrap="none" rtlCol="0">
            <a:spAutoFit/>
          </a:bodyPr>
          <a:lstStyle/>
          <a:p>
            <a:r>
              <a:rPr lang="en-US" sz="4000" dirty="0" smtClean="0"/>
              <a:t>5. Experimental Results </a:t>
            </a:r>
            <a:endParaRPr lang="en-US" sz="4000" dirty="0"/>
          </a:p>
        </p:txBody>
      </p:sp>
      <p:sp>
        <p:nvSpPr>
          <p:cNvPr id="4" name="TextBox 3"/>
          <p:cNvSpPr txBox="1"/>
          <p:nvPr/>
        </p:nvSpPr>
        <p:spPr>
          <a:xfrm>
            <a:off x="405114" y="1225689"/>
            <a:ext cx="10081549" cy="5632311"/>
          </a:xfrm>
          <a:prstGeom prst="rect">
            <a:avLst/>
          </a:prstGeom>
          <a:noFill/>
        </p:spPr>
        <p:txBody>
          <a:bodyPr wrap="square" rtlCol="0">
            <a:spAutoFit/>
          </a:bodyPr>
          <a:lstStyle/>
          <a:p>
            <a:pPr marL="400050" indent="-400050"/>
            <a:r>
              <a:rPr lang="en-US" sz="2000" dirty="0" smtClean="0"/>
              <a:t>Libraries used : </a:t>
            </a:r>
          </a:p>
          <a:p>
            <a:pPr marL="400050" indent="-400050"/>
            <a:endParaRPr lang="en-US" sz="2000" dirty="0" smtClean="0"/>
          </a:p>
          <a:p>
            <a:pPr marL="400050" indent="-400050"/>
            <a:r>
              <a:rPr lang="en-US" sz="2000" dirty="0" err="1" smtClean="0"/>
              <a:t>numpy</a:t>
            </a:r>
            <a:r>
              <a:rPr lang="en-US" sz="2000" dirty="0" smtClean="0"/>
              <a:t>:  </a:t>
            </a:r>
            <a:r>
              <a:rPr lang="en-US" sz="2000" dirty="0" err="1" smtClean="0"/>
              <a:t>NumPy</a:t>
            </a:r>
            <a:r>
              <a:rPr lang="en-US" sz="2000" dirty="0" smtClean="0"/>
              <a:t> stands for Numerical Python,</a:t>
            </a:r>
          </a:p>
          <a:p>
            <a:pPr marL="400050" indent="-400050"/>
            <a:r>
              <a:rPr lang="en-US" sz="2000" dirty="0" smtClean="0"/>
              <a:t>             it's a python library used for working with arrays</a:t>
            </a:r>
          </a:p>
          <a:p>
            <a:pPr marL="400050" indent="-400050"/>
            <a:endParaRPr lang="en-US" sz="2000" dirty="0" smtClean="0"/>
          </a:p>
          <a:p>
            <a:pPr marL="400050" indent="-400050"/>
            <a:r>
              <a:rPr lang="en-US" sz="2000" dirty="0" err="1" smtClean="0"/>
              <a:t>Matplotlib</a:t>
            </a:r>
            <a:r>
              <a:rPr lang="en-US" sz="2000" dirty="0" smtClean="0"/>
              <a:t> :  for data visualization </a:t>
            </a:r>
          </a:p>
          <a:p>
            <a:pPr marL="400050" indent="-400050"/>
            <a:endParaRPr lang="en-US" sz="2000" dirty="0" smtClean="0"/>
          </a:p>
          <a:p>
            <a:pPr marL="400050" indent="-400050"/>
            <a:r>
              <a:rPr lang="en-US" sz="2000" dirty="0" smtClean="0"/>
              <a:t>Pandas : data analysis and associated manipulation of tabular data in               </a:t>
            </a:r>
          </a:p>
          <a:p>
            <a:pPr marL="400050" indent="-400050"/>
            <a:r>
              <a:rPr lang="en-US" sz="2000" dirty="0" smtClean="0"/>
              <a:t>			    Data frames </a:t>
            </a:r>
          </a:p>
          <a:p>
            <a:pPr marL="400050" indent="-400050"/>
            <a:endParaRPr lang="en-US" sz="2000" dirty="0" smtClean="0"/>
          </a:p>
          <a:p>
            <a:pPr marL="400050" indent="-400050"/>
            <a:r>
              <a:rPr lang="en-US" sz="2000" dirty="0" err="1" smtClean="0"/>
              <a:t>Sklearn</a:t>
            </a:r>
            <a:r>
              <a:rPr lang="en-US" sz="2000" dirty="0" smtClean="0"/>
              <a:t> : It provides a selection of efficient tools for machine learning and statistical   		modeling like classification , regression and dimensionality reduction.</a:t>
            </a:r>
          </a:p>
          <a:p>
            <a:pPr marL="400050" indent="-400050"/>
            <a:endParaRPr lang="en-US" sz="2000" dirty="0" smtClean="0"/>
          </a:p>
          <a:p>
            <a:pPr marL="400050" indent="-400050"/>
            <a:r>
              <a:rPr lang="en-US" sz="2000" dirty="0" smtClean="0"/>
              <a:t>Tensor Flow  : Tensor Flow is a Python library for </a:t>
            </a:r>
            <a:r>
              <a:rPr lang="en-US" sz="2000" b="1" dirty="0" smtClean="0"/>
              <a:t>fast numerical computing</a:t>
            </a:r>
            <a:r>
              <a:rPr lang="en-US" sz="2000" dirty="0" smtClean="0"/>
              <a:t> created 		          and released by Google. It is a foundation library that can be used to  	                create Deep Learning models directly or by using wrapper libraries that   	                simplify the process built on top of Tensor Flow</a:t>
            </a:r>
          </a:p>
          <a:p>
            <a:pPr marL="400050" indent="-400050"/>
            <a:r>
              <a:rPr lang="en-US" sz="2000"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2192" y="902825"/>
            <a:ext cx="9595413" cy="1200329"/>
          </a:xfrm>
          <a:prstGeom prst="rect">
            <a:avLst/>
          </a:prstGeom>
          <a:noFill/>
        </p:spPr>
        <p:txBody>
          <a:bodyPr wrap="square" rtlCol="0">
            <a:spAutoFit/>
          </a:bodyPr>
          <a:lstStyle/>
          <a:p>
            <a:r>
              <a:rPr lang="en-US" dirty="0" smtClean="0"/>
              <a:t>Data set  :    it’s 7 feature dataset comprises of date, high , low, open, close, Volume,                     	             </a:t>
            </a:r>
            <a:r>
              <a:rPr lang="en-US" dirty="0" err="1" smtClean="0"/>
              <a:t>Adj</a:t>
            </a:r>
            <a:r>
              <a:rPr lang="en-US" dirty="0" smtClean="0"/>
              <a:t> close  as features. </a:t>
            </a:r>
          </a:p>
          <a:p>
            <a:r>
              <a:rPr lang="en-US" dirty="0" smtClean="0"/>
              <a:t>			training data set is of 9 years from 2013 10 2022</a:t>
            </a:r>
          </a:p>
          <a:p>
            <a:r>
              <a:rPr lang="en-US" dirty="0" smtClean="0"/>
              <a:t>			testing data set is of up to now from 2022.</a:t>
            </a:r>
            <a:endParaRPr lang="en-US" dirty="0"/>
          </a:p>
        </p:txBody>
      </p:sp>
      <p:pic>
        <p:nvPicPr>
          <p:cNvPr id="4" name="Picture 3" descr="WhatsApp Image 2022-09-08 at 4.02.07 PM.jpeg"/>
          <p:cNvPicPr>
            <a:picLocks noChangeAspect="1"/>
          </p:cNvPicPr>
          <p:nvPr/>
        </p:nvPicPr>
        <p:blipFill>
          <a:blip r:embed="rId2"/>
          <a:srcRect t="25458" r="62082" b="5348"/>
          <a:stretch>
            <a:fillRect/>
          </a:stretch>
        </p:blipFill>
        <p:spPr>
          <a:xfrm>
            <a:off x="2720051" y="2281121"/>
            <a:ext cx="5729468" cy="37029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320" y="497840"/>
            <a:ext cx="5770880" cy="523220"/>
          </a:xfrm>
          <a:prstGeom prst="rect">
            <a:avLst/>
          </a:prstGeom>
          <a:noFill/>
        </p:spPr>
        <p:txBody>
          <a:bodyPr wrap="square" rtlCol="0">
            <a:spAutoFit/>
          </a:bodyPr>
          <a:lstStyle/>
          <a:p>
            <a:r>
              <a:rPr lang="en-US" sz="2800" dirty="0" smtClean="0"/>
              <a:t>Functionality of LSTM LAYERS</a:t>
            </a:r>
            <a:endParaRPr lang="en-US" sz="2800" dirty="0"/>
          </a:p>
        </p:txBody>
      </p:sp>
      <p:sp>
        <p:nvSpPr>
          <p:cNvPr id="4" name="TextBox 3"/>
          <p:cNvSpPr txBox="1"/>
          <p:nvPr/>
        </p:nvSpPr>
        <p:spPr>
          <a:xfrm>
            <a:off x="416561" y="1259840"/>
            <a:ext cx="9936480" cy="1200329"/>
          </a:xfrm>
          <a:prstGeom prst="rect">
            <a:avLst/>
          </a:prstGeom>
          <a:noFill/>
        </p:spPr>
        <p:txBody>
          <a:bodyPr wrap="square" rtlCol="0">
            <a:spAutoFit/>
          </a:bodyPr>
          <a:lstStyle/>
          <a:p>
            <a:r>
              <a:rPr lang="en-US" dirty="0" smtClean="0"/>
              <a:t>An LSTM layer learns long-term dependencies between time steps in time series and sequence data . The layer performs additive interactions, which can help improve gradient flow over long sequences during training. LSTM’s have a Nature of Remembering information for a long periods of time is their Default behavior. </a:t>
            </a:r>
            <a:endParaRPr lang="en-US" dirty="0"/>
          </a:p>
        </p:txBody>
      </p:sp>
      <p:pic>
        <p:nvPicPr>
          <p:cNvPr id="5" name="Picture 4" descr="Screenshot_20220912_070517.jpg"/>
          <p:cNvPicPr>
            <a:picLocks noChangeAspect="1"/>
          </p:cNvPicPr>
          <p:nvPr/>
        </p:nvPicPr>
        <p:blipFill>
          <a:blip r:embed="rId2"/>
          <a:stretch>
            <a:fillRect/>
          </a:stretch>
        </p:blipFill>
        <p:spPr>
          <a:xfrm>
            <a:off x="450716" y="3429348"/>
            <a:ext cx="4902340" cy="2026572"/>
          </a:xfrm>
          <a:prstGeom prst="rect">
            <a:avLst/>
          </a:prstGeom>
        </p:spPr>
      </p:pic>
      <p:pic>
        <p:nvPicPr>
          <p:cNvPr id="10" name="Picture 9" descr="Screenshot_20220912_071354.jpg"/>
          <p:cNvPicPr>
            <a:picLocks noChangeAspect="1"/>
          </p:cNvPicPr>
          <p:nvPr/>
        </p:nvPicPr>
        <p:blipFill>
          <a:blip r:embed="rId3"/>
          <a:stretch>
            <a:fillRect/>
          </a:stretch>
        </p:blipFill>
        <p:spPr>
          <a:xfrm>
            <a:off x="5184648" y="3149474"/>
            <a:ext cx="5582743" cy="245579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9757" y="405114"/>
            <a:ext cx="4140301" cy="584775"/>
          </a:xfrm>
          <a:prstGeom prst="rect">
            <a:avLst/>
          </a:prstGeom>
          <a:noFill/>
        </p:spPr>
        <p:txBody>
          <a:bodyPr wrap="none" rtlCol="0">
            <a:spAutoFit/>
          </a:bodyPr>
          <a:lstStyle/>
          <a:p>
            <a:r>
              <a:rPr lang="en-US" sz="3200" dirty="0" smtClean="0"/>
              <a:t>Results screenshots : </a:t>
            </a:r>
            <a:endParaRPr lang="en-US" sz="3200" dirty="0"/>
          </a:p>
        </p:txBody>
      </p:sp>
      <p:pic>
        <p:nvPicPr>
          <p:cNvPr id="3" name="Picture 2" descr="WhatsApp Image 2022-09-08 at 3.59.26 PM(1).jpeg"/>
          <p:cNvPicPr>
            <a:picLocks noChangeAspect="1"/>
          </p:cNvPicPr>
          <p:nvPr/>
        </p:nvPicPr>
        <p:blipFill>
          <a:blip r:embed="rId2"/>
          <a:stretch>
            <a:fillRect/>
          </a:stretch>
        </p:blipFill>
        <p:spPr>
          <a:xfrm>
            <a:off x="775504" y="1134281"/>
            <a:ext cx="9456516" cy="531190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txBox="1"/>
          <p:nvPr/>
        </p:nvSpPr>
        <p:spPr>
          <a:xfrm>
            <a:off x="625033" y="509286"/>
            <a:ext cx="6106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Results comparison with other approaches </a:t>
            </a:r>
            <a:endParaRPr sz="2400">
              <a:solidFill>
                <a:schemeClr val="dk1"/>
              </a:solidFill>
              <a:latin typeface="Trebuchet MS"/>
              <a:ea typeface="Trebuchet MS"/>
              <a:cs typeface="Trebuchet MS"/>
              <a:sym typeface="Trebuchet MS"/>
            </a:endParaRPr>
          </a:p>
        </p:txBody>
      </p:sp>
      <p:pic>
        <p:nvPicPr>
          <p:cNvPr descr="WhatsApp Image 2022-09-11 at 2.39.33 PM(1).jpeg" id="35" name="Google Shape;35;p1"/>
          <p:cNvPicPr preferRelativeResize="0"/>
          <p:nvPr/>
        </p:nvPicPr>
        <p:blipFill rotWithShape="1">
          <a:blip r:embed="rId2">
            <a:alphaModFix/>
          </a:blip>
          <a:srcRect b="8015" l="6839" r="9141" t="8748"/>
          <a:stretch/>
        </p:blipFill>
        <p:spPr>
          <a:xfrm>
            <a:off x="428265" y="1319514"/>
            <a:ext cx="5139158" cy="3429880"/>
          </a:xfrm>
          <a:prstGeom prst="rect">
            <a:avLst/>
          </a:prstGeom>
          <a:noFill/>
          <a:ln>
            <a:noFill/>
          </a:ln>
        </p:spPr>
      </p:pic>
      <p:pic>
        <p:nvPicPr>
          <p:cNvPr descr="WhatsApp Image 2022-09-11 at 2.39.32 PM.jpeg" id="36" name="Google Shape;36;p1"/>
          <p:cNvPicPr preferRelativeResize="0"/>
          <p:nvPr/>
        </p:nvPicPr>
        <p:blipFill rotWithShape="1">
          <a:blip r:embed="rId3">
            <a:alphaModFix/>
          </a:blip>
          <a:srcRect b="7953" l="7016" r="9357" t="9106"/>
          <a:stretch/>
        </p:blipFill>
        <p:spPr>
          <a:xfrm>
            <a:off x="5775766" y="3287210"/>
            <a:ext cx="4965539" cy="2766351"/>
          </a:xfrm>
          <a:prstGeom prst="rect">
            <a:avLst/>
          </a:prstGeom>
          <a:noFill/>
          <a:ln>
            <a:noFill/>
          </a:ln>
        </p:spPr>
      </p:pic>
      <p:sp>
        <p:nvSpPr>
          <p:cNvPr id="37" name="Google Shape;37;p1"/>
          <p:cNvSpPr txBox="1"/>
          <p:nvPr/>
        </p:nvSpPr>
        <p:spPr>
          <a:xfrm>
            <a:off x="2095019" y="4861366"/>
            <a:ext cx="212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Using LSTM LAYERS</a:t>
            </a:r>
            <a:endParaRPr sz="1800">
              <a:solidFill>
                <a:schemeClr val="dk1"/>
              </a:solidFill>
              <a:latin typeface="Trebuchet MS"/>
              <a:ea typeface="Trebuchet MS"/>
              <a:cs typeface="Trebuchet MS"/>
              <a:sym typeface="Trebuchet MS"/>
            </a:endParaRPr>
          </a:p>
        </p:txBody>
      </p:sp>
      <p:sp>
        <p:nvSpPr>
          <p:cNvPr id="38" name="Google Shape;38;p1"/>
          <p:cNvSpPr txBox="1"/>
          <p:nvPr/>
        </p:nvSpPr>
        <p:spPr>
          <a:xfrm>
            <a:off x="6805914" y="2696901"/>
            <a:ext cx="2932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USING LINEAR REGRESSION</a:t>
            </a:r>
            <a:endParaRPr sz="1800">
              <a:solidFill>
                <a:schemeClr val="dk1"/>
              </a:solidFill>
              <a:latin typeface="Trebuchet MS"/>
              <a:ea typeface="Trebuchet MS"/>
              <a:cs typeface="Trebuchet MS"/>
              <a:sym typeface="Trebuchet MS"/>
            </a:endParaRPr>
          </a:p>
        </p:txBody>
      </p:sp>
      <p:cxnSp>
        <p:nvCxnSpPr>
          <p:cNvPr id="39" name="Google Shape;39;p1"/>
          <p:cNvCxnSpPr/>
          <p:nvPr/>
        </p:nvCxnSpPr>
        <p:spPr>
          <a:xfrm flipH="1" rot="-5400000">
            <a:off x="4975890" y="2804130"/>
            <a:ext cx="403800" cy="266700"/>
          </a:xfrm>
          <a:prstGeom prst="straightConnector1">
            <a:avLst/>
          </a:prstGeom>
          <a:noFill/>
          <a:ln cap="flat" cmpd="sng" w="11425">
            <a:solidFill>
              <a:schemeClr val="accent1"/>
            </a:solidFill>
            <a:prstDash val="solid"/>
            <a:round/>
            <a:headEnd len="sm" w="sm" type="none"/>
            <a:tailEnd len="med" w="med" type="stealth"/>
          </a:ln>
        </p:spPr>
      </p:cxnSp>
      <p:cxnSp>
        <p:nvCxnSpPr>
          <p:cNvPr id="40" name="Google Shape;40;p1"/>
          <p:cNvCxnSpPr/>
          <p:nvPr/>
        </p:nvCxnSpPr>
        <p:spPr>
          <a:xfrm flipH="1" rot="-5400000">
            <a:off x="10290900" y="4514760"/>
            <a:ext cx="251400" cy="183000"/>
          </a:xfrm>
          <a:prstGeom prst="straightConnector1">
            <a:avLst/>
          </a:prstGeom>
          <a:noFill/>
          <a:ln cap="flat" cmpd="sng" w="11425">
            <a:solidFill>
              <a:schemeClr val="accent1"/>
            </a:solidFill>
            <a:prstDash val="solid"/>
            <a:round/>
            <a:headEnd len="sm" w="sm" type="none"/>
            <a:tailEnd len="med" w="med" type="stealth"/>
          </a:ln>
        </p:spPr>
      </p:cxnSp>
      <p:cxnSp>
        <p:nvCxnSpPr>
          <p:cNvPr id="41" name="Google Shape;41;p1"/>
          <p:cNvCxnSpPr/>
          <p:nvPr/>
        </p:nvCxnSpPr>
        <p:spPr>
          <a:xfrm flipH="1" rot="-5400000">
            <a:off x="10321320" y="4690080"/>
            <a:ext cx="175200" cy="152400"/>
          </a:xfrm>
          <a:prstGeom prst="straightConnector1">
            <a:avLst/>
          </a:prstGeom>
          <a:noFill/>
          <a:ln cap="flat" cmpd="sng" w="11425">
            <a:solidFill>
              <a:schemeClr val="accent1"/>
            </a:solidFill>
            <a:prstDash val="solid"/>
            <a:round/>
            <a:headEnd len="sm" w="sm" type="none"/>
            <a:tailEnd len="med" w="med" type="stealth"/>
          </a:ln>
        </p:spPr>
      </p:cxnSp>
      <p:pic>
        <p:nvPicPr>
          <p:cNvPr id="42" name="Google Shape;42;p1"/>
          <p:cNvPicPr preferRelativeResize="0"/>
          <p:nvPr/>
        </p:nvPicPr>
        <p:blipFill rotWithShape="1">
          <a:blip r:embed="rId4">
            <a:alphaModFix/>
          </a:blip>
          <a:srcRect b="70718" l="49440" r="20480" t="61041"/>
          <a:stretch/>
        </p:blipFill>
        <p:spPr>
          <a:xfrm flipH="1" rot="10800000">
            <a:off x="6731525" y="143750"/>
            <a:ext cx="3869149" cy="233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880" y="497840"/>
            <a:ext cx="4155305" cy="923330"/>
          </a:xfrm>
          <a:prstGeom prst="rect">
            <a:avLst/>
          </a:prstGeom>
          <a:noFill/>
        </p:spPr>
        <p:txBody>
          <a:bodyPr wrap="none" rtlCol="0">
            <a:spAutoFit/>
          </a:bodyPr>
          <a:lstStyle/>
          <a:p>
            <a:r>
              <a:rPr lang="en-US" sz="5400" dirty="0" smtClean="0"/>
              <a:t>CONCLUSION</a:t>
            </a:r>
            <a:endParaRPr lang="en-US" sz="5400" dirty="0"/>
          </a:p>
        </p:txBody>
      </p:sp>
      <p:sp>
        <p:nvSpPr>
          <p:cNvPr id="3" name="TextBox 2"/>
          <p:cNvSpPr txBox="1"/>
          <p:nvPr/>
        </p:nvSpPr>
        <p:spPr>
          <a:xfrm>
            <a:off x="965200" y="1981200"/>
            <a:ext cx="9408160" cy="3539430"/>
          </a:xfrm>
          <a:prstGeom prst="rect">
            <a:avLst/>
          </a:prstGeom>
          <a:noFill/>
        </p:spPr>
        <p:txBody>
          <a:bodyPr wrap="square" rtlCol="0">
            <a:spAutoFit/>
          </a:bodyPr>
          <a:lstStyle/>
          <a:p>
            <a:r>
              <a:rPr lang="en-US" sz="2800" dirty="0" smtClean="0"/>
              <a:t>NOW, WE CAN PREDICT THE VALUE OF ONE DAY INTO THE FUTURE BY TAKING THE DATA OF PAST 60 DAYS.</a:t>
            </a:r>
          </a:p>
          <a:p>
            <a:endParaRPr lang="en-US" sz="2800" dirty="0" smtClean="0"/>
          </a:p>
          <a:p>
            <a:r>
              <a:rPr lang="en-US" sz="2800" dirty="0" smtClean="0"/>
              <a:t>We visualized the both actual values and predicted values.</a:t>
            </a:r>
          </a:p>
          <a:p>
            <a:r>
              <a:rPr lang="en-US" sz="2800" dirty="0" smtClean="0"/>
              <a:t>By observing those, we can say the using LSTM layers we can predict the values more accurately than using LINEAR REGRESSION</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 y="426720"/>
            <a:ext cx="3757760" cy="707886"/>
          </a:xfrm>
          <a:prstGeom prst="rect">
            <a:avLst/>
          </a:prstGeom>
          <a:noFill/>
        </p:spPr>
        <p:txBody>
          <a:bodyPr wrap="none" rtlCol="0">
            <a:spAutoFit/>
          </a:bodyPr>
          <a:lstStyle/>
          <a:p>
            <a:r>
              <a:rPr lang="en-US" sz="4000" dirty="0" smtClean="0"/>
              <a:t>FUTURE SCOPE </a:t>
            </a:r>
            <a:endParaRPr lang="en-US" sz="4000" dirty="0"/>
          </a:p>
        </p:txBody>
      </p:sp>
      <p:sp>
        <p:nvSpPr>
          <p:cNvPr id="3" name="TextBox 2"/>
          <p:cNvSpPr txBox="1"/>
          <p:nvPr/>
        </p:nvSpPr>
        <p:spPr>
          <a:xfrm>
            <a:off x="711200" y="1524000"/>
            <a:ext cx="9611360" cy="4832092"/>
          </a:xfrm>
          <a:prstGeom prst="rect">
            <a:avLst/>
          </a:prstGeom>
          <a:noFill/>
        </p:spPr>
        <p:txBody>
          <a:bodyPr wrap="square" rtlCol="0">
            <a:spAutoFit/>
          </a:bodyPr>
          <a:lstStyle/>
          <a:p>
            <a:r>
              <a:rPr lang="en-US" sz="2800" dirty="0" smtClean="0"/>
              <a:t>As we have designed a desktop application for predicting future stock prices of the </a:t>
            </a:r>
          </a:p>
          <a:p>
            <a:r>
              <a:rPr lang="en-US" sz="2800" dirty="0" smtClean="0"/>
              <a:t>Companies it is limited to a selected set of companies stocks and every time we create </a:t>
            </a:r>
          </a:p>
          <a:p>
            <a:r>
              <a:rPr lang="en-US" sz="2800" dirty="0" smtClean="0"/>
              <a:t>or update internal working of our application the user must update the app manually for this, we can create a web application implementing our project and deploy in our server so that </a:t>
            </a:r>
          </a:p>
          <a:p>
            <a:r>
              <a:rPr lang="en-US" sz="2800" dirty="0" smtClean="0"/>
              <a:t>The users can directly access from browser and even select any company for prediction.</a:t>
            </a:r>
          </a:p>
          <a:p>
            <a:r>
              <a:rPr lang="en-US" sz="28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endParaRPr lang="en-US" dirty="0" smtClean="0"/>
          </a:p>
          <a:p>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content</a:t>
            </a:r>
            <a:endParaRPr lang="en-IN" dirty="0">
              <a:solidFill>
                <a:schemeClr val="tx1"/>
              </a:solidFill>
            </a:endParaRPr>
          </a:p>
        </p:txBody>
      </p:sp>
      <p:sp>
        <p:nvSpPr>
          <p:cNvPr id="3" name="Content Placeholder 2"/>
          <p:cNvSpPr>
            <a:spLocks noGrp="1"/>
          </p:cNvSpPr>
          <p:nvPr>
            <p:ph sz="half" idx="1"/>
          </p:nvPr>
        </p:nvSpPr>
        <p:spPr>
          <a:xfrm>
            <a:off x="4352027" y="1024818"/>
            <a:ext cx="6492240" cy="5257800"/>
          </a:xfrm>
        </p:spPr>
        <p:txBody>
          <a:bodyPr>
            <a:normAutofit/>
          </a:bodyPr>
          <a:lstStyle/>
          <a:p>
            <a:pPr>
              <a:buFont typeface="Wingdings" panose="05000000000000000000" pitchFamily="2" charset="2"/>
              <a:buChar char=""/>
            </a:pPr>
            <a:r>
              <a:rPr lang="en-IN" sz="2800" dirty="0"/>
              <a:t>Abstract</a:t>
            </a:r>
          </a:p>
          <a:p>
            <a:pPr>
              <a:buFont typeface="Wingdings" panose="05000000000000000000" pitchFamily="2" charset="2"/>
              <a:buChar char=""/>
            </a:pPr>
            <a:r>
              <a:rPr lang="en-IN" sz="2800" dirty="0" smtClean="0"/>
              <a:t>Introduction</a:t>
            </a:r>
            <a:endParaRPr lang="en-IN" sz="1600" dirty="0"/>
          </a:p>
          <a:p>
            <a:pPr>
              <a:buFont typeface="Wingdings" panose="05000000000000000000" pitchFamily="2" charset="2"/>
              <a:buChar char=""/>
            </a:pPr>
            <a:r>
              <a:rPr lang="en-IN" sz="2800" dirty="0" smtClean="0"/>
              <a:t>Related works</a:t>
            </a:r>
            <a:endParaRPr lang="en-IN" sz="2000" dirty="0" smtClean="0"/>
          </a:p>
          <a:p>
            <a:pPr>
              <a:buFont typeface="Wingdings" panose="05000000000000000000" pitchFamily="2" charset="2"/>
              <a:buChar char=""/>
            </a:pPr>
            <a:r>
              <a:rPr lang="en-IN" sz="2800" dirty="0" smtClean="0"/>
              <a:t>Proposed method </a:t>
            </a:r>
            <a:endParaRPr lang="en-IN" sz="2800" dirty="0"/>
          </a:p>
          <a:p>
            <a:pPr>
              <a:buFont typeface="Wingdings" panose="05000000000000000000" pitchFamily="2" charset="2"/>
              <a:buChar char=""/>
            </a:pPr>
            <a:r>
              <a:rPr lang="en-IN" sz="2800" dirty="0" smtClean="0"/>
              <a:t>Experimental results </a:t>
            </a:r>
            <a:endParaRPr lang="en-IN" sz="2800" dirty="0"/>
          </a:p>
          <a:p>
            <a:pPr lvl="2">
              <a:buFont typeface="Wingdings" panose="05000000000000000000" pitchFamily="2" charset="2"/>
              <a:buChar char=""/>
            </a:pPr>
            <a:r>
              <a:rPr lang="en-IN" sz="2000" dirty="0" smtClean="0"/>
              <a:t>Technologies used </a:t>
            </a:r>
          </a:p>
          <a:p>
            <a:pPr lvl="2">
              <a:buFont typeface="Wingdings" panose="05000000000000000000" pitchFamily="2" charset="2"/>
              <a:buChar char=""/>
            </a:pPr>
            <a:r>
              <a:rPr lang="en-IN" sz="2000" dirty="0" smtClean="0"/>
              <a:t>Datasets </a:t>
            </a:r>
          </a:p>
          <a:p>
            <a:pPr lvl="2">
              <a:buFont typeface="Wingdings" panose="05000000000000000000" pitchFamily="2" charset="2"/>
              <a:buChar char=""/>
            </a:pPr>
            <a:r>
              <a:rPr lang="en-IN" sz="2000" dirty="0" smtClean="0"/>
              <a:t>System Hardware</a:t>
            </a:r>
          </a:p>
          <a:p>
            <a:pPr lvl="2">
              <a:buFont typeface="Wingdings" panose="05000000000000000000" pitchFamily="2" charset="2"/>
              <a:buChar char=""/>
            </a:pPr>
            <a:r>
              <a:rPr lang="en-IN" sz="2000" dirty="0" smtClean="0"/>
              <a:t>Result comparison with other approaches </a:t>
            </a:r>
            <a:endParaRPr lang="en-IN" sz="2000" dirty="0"/>
          </a:p>
          <a:p>
            <a:pPr>
              <a:buFont typeface="Wingdings" panose="05000000000000000000" pitchFamily="2" charset="2"/>
              <a:buChar char=""/>
            </a:pPr>
            <a:r>
              <a:rPr lang="en-IN" sz="2800" dirty="0" smtClean="0"/>
              <a:t>Conclusion</a:t>
            </a:r>
          </a:p>
          <a:p>
            <a:pPr>
              <a:buFont typeface="Wingdings" panose="05000000000000000000" pitchFamily="2" charset="2"/>
              <a:buChar char=""/>
            </a:pPr>
            <a:r>
              <a:rPr lang="en-IN" sz="2800" dirty="0" smtClean="0"/>
              <a:t>Future scope </a:t>
            </a:r>
            <a:endParaRPr lang="en-IN" sz="2800" dirty="0"/>
          </a:p>
          <a:p>
            <a:pPr marL="0" indent="0">
              <a:buNone/>
            </a:pPr>
            <a:endParaRPr lang="en-IN" sz="2800" dirty="0"/>
          </a:p>
        </p:txBody>
      </p:sp>
    </p:spTree>
    <p:extLst>
      <p:ext uri="{BB962C8B-B14F-4D97-AF65-F5344CB8AC3E}">
        <p14:creationId xmlns="" xmlns:p14="http://schemas.microsoft.com/office/powerpoint/2010/main" val="2814226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63840" cy="1173480"/>
          </a:xfrm>
        </p:spPr>
        <p:txBody>
          <a:bodyPr/>
          <a:lstStyle/>
          <a:p>
            <a:r>
              <a:rPr lang="en-IN" dirty="0">
                <a:solidFill>
                  <a:schemeClr val="tx1"/>
                </a:solidFill>
              </a:rPr>
              <a:t>ABSTRACT</a:t>
            </a:r>
          </a:p>
        </p:txBody>
      </p:sp>
      <p:sp>
        <p:nvSpPr>
          <p:cNvPr id="3" name="Content Placeholder 2"/>
          <p:cNvSpPr>
            <a:spLocks noGrp="1"/>
          </p:cNvSpPr>
          <p:nvPr>
            <p:ph sz="half" idx="1"/>
          </p:nvPr>
        </p:nvSpPr>
        <p:spPr>
          <a:xfrm>
            <a:off x="4929997" y="2051362"/>
            <a:ext cx="6492240" cy="2253220"/>
          </a:xfrm>
        </p:spPr>
        <p:txBody>
          <a:bodyPr>
            <a:noAutofit/>
          </a:bodyPr>
          <a:lstStyle/>
          <a:p>
            <a:pPr marL="201168" lvl="1" indent="0">
              <a:buNone/>
            </a:pPr>
            <a:r>
              <a:rPr lang="en-US" sz="2800" dirty="0"/>
              <a:t>	</a:t>
            </a:r>
            <a:r>
              <a:rPr lang="en-US" sz="2800" dirty="0" smtClean="0"/>
              <a:t> </a:t>
            </a:r>
            <a:endParaRPr lang="en-IN" sz="2800" dirty="0"/>
          </a:p>
        </p:txBody>
      </p:sp>
      <p:sp>
        <p:nvSpPr>
          <p:cNvPr id="5" name="TextBox 4"/>
          <p:cNvSpPr txBox="1"/>
          <p:nvPr/>
        </p:nvSpPr>
        <p:spPr>
          <a:xfrm>
            <a:off x="879676" y="1595021"/>
            <a:ext cx="9815331" cy="5262979"/>
          </a:xfrm>
          <a:prstGeom prst="rect">
            <a:avLst/>
          </a:prstGeom>
          <a:noFill/>
        </p:spPr>
        <p:txBody>
          <a:bodyPr wrap="square" rtlCol="0">
            <a:spAutoFit/>
          </a:bodyPr>
          <a:lstStyle/>
          <a:p>
            <a:r>
              <a:rPr lang="en-US" sz="2400" dirty="0" smtClean="0"/>
              <a:t>The prediction of stock value is a complex task which needs a robust algorithm background in order to compute the longer term share prices. Stock prices are correlated within the nature of market; hence it will be difficult to predict the costs. </a:t>
            </a:r>
          </a:p>
          <a:p>
            <a:r>
              <a:rPr lang="en-US" sz="2400" dirty="0" smtClean="0"/>
              <a:t>The proposed algorithm using the market data to predict the share price using machine learning techniques like recurrent neural</a:t>
            </a:r>
          </a:p>
          <a:p>
            <a:r>
              <a:rPr lang="en-US" sz="2400" dirty="0" smtClean="0"/>
              <a:t>network named as Long Short Term Memory. </a:t>
            </a:r>
          </a:p>
          <a:p>
            <a:endParaRPr lang="en-US" sz="2400" dirty="0" smtClean="0"/>
          </a:p>
          <a:p>
            <a:r>
              <a:rPr lang="en-US" sz="2400" dirty="0" smtClean="0"/>
              <a:t>This system will provide accurate outcomes in comparison to currently available stock price predictor algorithms. The network is trained and evaluated with various sizes </a:t>
            </a:r>
          </a:p>
          <a:p>
            <a:r>
              <a:rPr lang="en-US" sz="2400" dirty="0" smtClean="0"/>
              <a:t>of input data to urge the graphical outcomes. </a:t>
            </a:r>
          </a:p>
          <a:p>
            <a:endParaRPr lang="en-US" sz="2400" dirty="0" smtClean="0"/>
          </a:p>
          <a:p>
            <a:endParaRPr lang="en-US" sz="2400" dirty="0" smtClean="0"/>
          </a:p>
        </p:txBody>
      </p:sp>
    </p:spTree>
    <p:extLst>
      <p:ext uri="{BB962C8B-B14F-4D97-AF65-F5344CB8AC3E}">
        <p14:creationId xmlns="" xmlns:p14="http://schemas.microsoft.com/office/powerpoint/2010/main" val="2086119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chemeClr val="tx1"/>
                </a:solidFill>
              </a:rPr>
              <a:t>introduction</a:t>
            </a:r>
            <a:endParaRPr lang="en-US" dirty="0">
              <a:solidFill>
                <a:schemeClr val="tx1"/>
              </a:solidFill>
            </a:endParaRPr>
          </a:p>
        </p:txBody>
      </p:sp>
      <p:sp>
        <p:nvSpPr>
          <p:cNvPr id="3" name="Text Placeholder 2"/>
          <p:cNvSpPr>
            <a:spLocks noGrp="1"/>
          </p:cNvSpPr>
          <p:nvPr>
            <p:ph type="body" idx="2"/>
          </p:nvPr>
        </p:nvSpPr>
        <p:spPr/>
        <p:txBody>
          <a:bodyPr>
            <a:normAutofit/>
          </a:bodyPr>
          <a:lstStyle/>
          <a:p>
            <a:r>
              <a:rPr lang="en-US" sz="2800" dirty="0" smtClean="0"/>
              <a:t>Real-world Problem:</a:t>
            </a:r>
          </a:p>
          <a:p>
            <a:endParaRPr lang="en-US" sz="2800" dirty="0"/>
          </a:p>
        </p:txBody>
      </p:sp>
      <p:sp>
        <p:nvSpPr>
          <p:cNvPr id="4" name="Content Placeholder 3"/>
          <p:cNvSpPr>
            <a:spLocks noGrp="1"/>
          </p:cNvSpPr>
          <p:nvPr>
            <p:ph sz="half" idx="1"/>
          </p:nvPr>
        </p:nvSpPr>
        <p:spPr/>
        <p:txBody>
          <a:bodyPr>
            <a:normAutofit/>
          </a:bodyPr>
          <a:lstStyle/>
          <a:p>
            <a:pPr>
              <a:buNone/>
            </a:pPr>
            <a:r>
              <a:rPr lang="en-US" dirty="0" smtClean="0"/>
              <a:t>	The task of predicting stock prices is one of the difficult tasks for many analysts and in fact for investors. For a successful investment, many investors are very keen in predicting the future ups and down of share in the market. Good and effective prediction models help investors and analysts to predict the future of the</a:t>
            </a:r>
          </a:p>
          <a:p>
            <a:pPr>
              <a:buNone/>
            </a:pPr>
            <a:r>
              <a:rPr lang="en-US" dirty="0" smtClean="0"/>
              <a:t>	stock market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280" y="629920"/>
            <a:ext cx="3382657" cy="646331"/>
          </a:xfrm>
          <a:prstGeom prst="rect">
            <a:avLst/>
          </a:prstGeom>
          <a:noFill/>
        </p:spPr>
        <p:txBody>
          <a:bodyPr wrap="none" rtlCol="0">
            <a:spAutoFit/>
          </a:bodyPr>
          <a:lstStyle/>
          <a:p>
            <a:r>
              <a:rPr lang="en-US" sz="3600" b="1" dirty="0" smtClean="0"/>
              <a:t>Related works </a:t>
            </a:r>
            <a:endParaRPr lang="en-US" sz="3600" b="1" dirty="0"/>
          </a:p>
        </p:txBody>
      </p:sp>
      <p:sp>
        <p:nvSpPr>
          <p:cNvPr id="4" name="TextBox 3">
            <a:hlinkClick r:id="rId2"/>
          </p:cNvPr>
          <p:cNvSpPr txBox="1"/>
          <p:nvPr/>
        </p:nvSpPr>
        <p:spPr>
          <a:xfrm>
            <a:off x="1554480" y="1737360"/>
            <a:ext cx="7132320" cy="1754326"/>
          </a:xfrm>
          <a:prstGeom prst="rect">
            <a:avLst/>
          </a:prstGeom>
          <a:noFill/>
        </p:spPr>
        <p:txBody>
          <a:bodyPr wrap="square" rtlCol="0">
            <a:spAutoFit/>
          </a:bodyPr>
          <a:lstStyle/>
          <a:p>
            <a:r>
              <a:rPr lang="en-US" dirty="0" smtClean="0"/>
              <a:t>Prediction of stock prices using python and ML using Linear regression by Zack West</a:t>
            </a:r>
          </a:p>
          <a:p>
            <a:endParaRPr lang="en-US" dirty="0" smtClean="0"/>
          </a:p>
          <a:p>
            <a:r>
              <a:rPr lang="en-US" dirty="0" smtClean="0"/>
              <a:t>Ref link  :  https://www.alpharithms.com/predicting-stock-prices-with-linear-regression-214618/</a:t>
            </a:r>
          </a:p>
          <a:p>
            <a:endParaRPr lang="en-US" dirty="0"/>
          </a:p>
        </p:txBody>
      </p:sp>
      <p:sp>
        <p:nvSpPr>
          <p:cNvPr id="5" name="TextBox 4"/>
          <p:cNvSpPr txBox="1"/>
          <p:nvPr/>
        </p:nvSpPr>
        <p:spPr>
          <a:xfrm>
            <a:off x="1463040" y="3992880"/>
            <a:ext cx="9174480" cy="923330"/>
          </a:xfrm>
          <a:prstGeom prst="rect">
            <a:avLst/>
          </a:prstGeom>
          <a:noFill/>
        </p:spPr>
        <p:txBody>
          <a:bodyPr wrap="square" rtlCol="0">
            <a:spAutoFit/>
          </a:bodyPr>
          <a:lstStyle/>
          <a:p>
            <a:r>
              <a:rPr lang="en-US" dirty="0" smtClean="0"/>
              <a:t>Prediction of stock prices using LSTM LAYERS </a:t>
            </a:r>
          </a:p>
          <a:p>
            <a:r>
              <a:rPr lang="en-US" dirty="0" smtClean="0"/>
              <a:t>Ref link : https://towardsdatascience.com/lstm-for-google-stock-price-prediction-e35f5cc84165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2480" y="447040"/>
            <a:ext cx="3304110" cy="584775"/>
          </a:xfrm>
          <a:prstGeom prst="rect">
            <a:avLst/>
          </a:prstGeom>
          <a:noFill/>
        </p:spPr>
        <p:txBody>
          <a:bodyPr wrap="none" rtlCol="0">
            <a:spAutoFit/>
          </a:bodyPr>
          <a:lstStyle/>
          <a:p>
            <a:r>
              <a:rPr lang="en-US" sz="3200" dirty="0" smtClean="0"/>
              <a:t>GUI APPLICATION</a:t>
            </a:r>
            <a:endParaRPr lang="en-US" sz="3200" dirty="0"/>
          </a:p>
        </p:txBody>
      </p:sp>
      <p:sp>
        <p:nvSpPr>
          <p:cNvPr id="3" name="TextBox 2"/>
          <p:cNvSpPr txBox="1"/>
          <p:nvPr/>
        </p:nvSpPr>
        <p:spPr>
          <a:xfrm>
            <a:off x="792480" y="1178560"/>
            <a:ext cx="9611360" cy="2862322"/>
          </a:xfrm>
          <a:prstGeom prst="rect">
            <a:avLst/>
          </a:prstGeom>
          <a:noFill/>
        </p:spPr>
        <p:txBody>
          <a:bodyPr wrap="square" rtlCol="0">
            <a:spAutoFit/>
          </a:bodyPr>
          <a:lstStyle/>
          <a:p>
            <a:r>
              <a:rPr lang="en-US" b="1" dirty="0" smtClean="0"/>
              <a:t>A graphical user interface is an application that has buttons, windows, and lots of other widgets that the user can use to interact with your application</a:t>
            </a:r>
            <a:r>
              <a:rPr lang="en-US" dirty="0" smtClean="0"/>
              <a:t>.</a:t>
            </a:r>
          </a:p>
          <a:p>
            <a:endParaRPr lang="en-US" dirty="0" smtClean="0"/>
          </a:p>
          <a:p>
            <a:r>
              <a:rPr lang="en-US" dirty="0" smtClean="0"/>
              <a:t>We created GUI application using </a:t>
            </a:r>
            <a:r>
              <a:rPr lang="en-US" dirty="0" err="1" smtClean="0"/>
              <a:t>PySimpleGUI</a:t>
            </a:r>
            <a:r>
              <a:rPr lang="en-US" dirty="0" smtClean="0"/>
              <a:t> library.</a:t>
            </a:r>
          </a:p>
          <a:p>
            <a:endParaRPr lang="en-US" dirty="0" smtClean="0"/>
          </a:p>
          <a:p>
            <a:r>
              <a:rPr lang="en-US" dirty="0" err="1" smtClean="0"/>
              <a:t>PySimpleGUI</a:t>
            </a:r>
            <a:r>
              <a:rPr lang="en-US" dirty="0" smtClean="0"/>
              <a:t> is </a:t>
            </a:r>
            <a:r>
              <a:rPr lang="en-US" b="1" dirty="0" smtClean="0"/>
              <a:t>a python library that wraps </a:t>
            </a:r>
            <a:r>
              <a:rPr lang="en-US" b="1" dirty="0" err="1" smtClean="0"/>
              <a:t>tkinter</a:t>
            </a:r>
            <a:r>
              <a:rPr lang="en-US" b="1" dirty="0" smtClean="0"/>
              <a:t>, Qt (pyside2), </a:t>
            </a:r>
            <a:r>
              <a:rPr lang="en-US" b="1" dirty="0" err="1" smtClean="0"/>
              <a:t>wxPython</a:t>
            </a:r>
            <a:r>
              <a:rPr lang="en-US" b="1" dirty="0" smtClean="0"/>
              <a:t> and </a:t>
            </a:r>
            <a:r>
              <a:rPr lang="en-US" b="1" dirty="0" err="1" smtClean="0"/>
              <a:t>Remi</a:t>
            </a:r>
            <a:r>
              <a:rPr lang="en-US" b="1" dirty="0" smtClean="0"/>
              <a:t> (for browser support)</a:t>
            </a:r>
            <a:r>
              <a:rPr lang="en-US" dirty="0" smtClean="0"/>
              <a:t>, allowing very fast and simple-to-learn GUI programming.</a:t>
            </a:r>
          </a:p>
          <a:p>
            <a:endParaRPr lang="en-US" dirty="0" smtClean="0"/>
          </a:p>
          <a:p>
            <a:r>
              <a:rPr lang="en-US" b="1" dirty="0" smtClean="0"/>
              <a:t>You can use Python and the </a:t>
            </a:r>
            <a:r>
              <a:rPr lang="en-US" b="1" dirty="0" err="1" smtClean="0"/>
              <a:t>PySimpleGUI</a:t>
            </a:r>
            <a:r>
              <a:rPr lang="en-US" b="1" dirty="0" smtClean="0"/>
              <a:t> package to create nice-looking user interfaces</a:t>
            </a:r>
            <a:r>
              <a:rPr lang="en-US" dirty="0" smtClean="0"/>
              <a:t> that you and your users will enjoy!</a:t>
            </a:r>
            <a:endParaRPr lang="en-US" dirty="0"/>
          </a:p>
        </p:txBody>
      </p:sp>
      <p:pic>
        <p:nvPicPr>
          <p:cNvPr id="4" name="Picture 3" descr="WhatsApp Image 2022-09-08 at 3.59.20 PM.jpeg"/>
          <p:cNvPicPr>
            <a:picLocks noChangeAspect="1"/>
          </p:cNvPicPr>
          <p:nvPr/>
        </p:nvPicPr>
        <p:blipFill>
          <a:blip r:embed="rId2"/>
          <a:stretch>
            <a:fillRect/>
          </a:stretch>
        </p:blipFill>
        <p:spPr>
          <a:xfrm>
            <a:off x="3347720" y="4367732"/>
            <a:ext cx="4095115" cy="19960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4896137" y="1134323"/>
            <a:ext cx="4965539" cy="70605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1.Loading the  data</a:t>
            </a:r>
            <a:endParaRPr lang="en-US" dirty="0"/>
          </a:p>
        </p:txBody>
      </p:sp>
      <p:sp>
        <p:nvSpPr>
          <p:cNvPr id="8" name="Round Diagonal Corner Rectangle 7"/>
          <p:cNvSpPr/>
          <p:nvPr/>
        </p:nvSpPr>
        <p:spPr>
          <a:xfrm>
            <a:off x="4838222" y="2330378"/>
            <a:ext cx="5011838" cy="70605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2.Preparing the data </a:t>
            </a:r>
            <a:endParaRPr lang="en-US" dirty="0"/>
          </a:p>
        </p:txBody>
      </p:sp>
      <p:sp>
        <p:nvSpPr>
          <p:cNvPr id="9" name="Round Diagonal Corner Rectangle 8"/>
          <p:cNvSpPr/>
          <p:nvPr/>
        </p:nvSpPr>
        <p:spPr>
          <a:xfrm>
            <a:off x="4803538" y="3466626"/>
            <a:ext cx="5034988" cy="70605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3.Building the model </a:t>
            </a:r>
            <a:endParaRPr lang="en-US" dirty="0"/>
          </a:p>
        </p:txBody>
      </p:sp>
      <p:sp>
        <p:nvSpPr>
          <p:cNvPr id="10" name="Round Diagonal Corner Rectangle 9"/>
          <p:cNvSpPr/>
          <p:nvPr/>
        </p:nvSpPr>
        <p:spPr>
          <a:xfrm>
            <a:off x="4838264" y="4660747"/>
            <a:ext cx="5034987" cy="70605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4.Testing the model </a:t>
            </a:r>
            <a:endParaRPr lang="en-US" dirty="0"/>
          </a:p>
        </p:txBody>
      </p:sp>
      <p:sp>
        <p:nvSpPr>
          <p:cNvPr id="11" name="Round Diagonal Corner Rectangle 10"/>
          <p:cNvSpPr/>
          <p:nvPr/>
        </p:nvSpPr>
        <p:spPr>
          <a:xfrm>
            <a:off x="4768779" y="5901165"/>
            <a:ext cx="5069712" cy="70605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5.Visualizng the prediction and Predicting the output</a:t>
            </a:r>
            <a:endParaRPr lang="en-US" dirty="0"/>
          </a:p>
        </p:txBody>
      </p:sp>
      <p:cxnSp>
        <p:nvCxnSpPr>
          <p:cNvPr id="16" name="Straight Arrow Connector 15"/>
          <p:cNvCxnSpPr/>
          <p:nvPr/>
        </p:nvCxnSpPr>
        <p:spPr>
          <a:xfrm rot="5400000">
            <a:off x="7286320" y="2066088"/>
            <a:ext cx="28936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311395" y="3225513"/>
            <a:ext cx="28936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301745" y="4396513"/>
            <a:ext cx="28936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7268945" y="5625388"/>
            <a:ext cx="28936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1332" y="625033"/>
            <a:ext cx="2649389" cy="1077218"/>
          </a:xfrm>
          <a:prstGeom prst="rect">
            <a:avLst/>
          </a:prstGeom>
          <a:noFill/>
        </p:spPr>
        <p:txBody>
          <a:bodyPr wrap="square" rtlCol="0">
            <a:spAutoFit/>
          </a:bodyPr>
          <a:lstStyle/>
          <a:p>
            <a:r>
              <a:rPr lang="en-US" sz="3200" b="1" dirty="0" smtClean="0"/>
              <a:t>Proposed Model</a:t>
            </a:r>
            <a:endParaRPr lang="en-US" sz="3200" b="1" dirty="0"/>
          </a:p>
        </p:txBody>
      </p:sp>
      <p:sp>
        <p:nvSpPr>
          <p:cNvPr id="23" name="TextBox 22"/>
          <p:cNvSpPr txBox="1"/>
          <p:nvPr/>
        </p:nvSpPr>
        <p:spPr>
          <a:xfrm>
            <a:off x="4965539" y="462987"/>
            <a:ext cx="1891865" cy="523220"/>
          </a:xfrm>
          <a:prstGeom prst="rect">
            <a:avLst/>
          </a:prstGeom>
          <a:noFill/>
        </p:spPr>
        <p:txBody>
          <a:bodyPr wrap="none" rtlCol="0">
            <a:spAutoFit/>
          </a:bodyPr>
          <a:lstStyle/>
          <a:p>
            <a:r>
              <a:rPr lang="en-US" sz="2800" dirty="0" smtClean="0"/>
              <a:t>Flow chart</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601886" y="567158"/>
            <a:ext cx="4074286" cy="593781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smtClean="0"/>
              <a:t>Loading the data</a:t>
            </a:r>
          </a:p>
          <a:p>
            <a:pPr marL="342900" indent="-342900" algn="ctr"/>
            <a:endParaRPr lang="en-US" dirty="0" smtClean="0"/>
          </a:p>
          <a:p>
            <a:pPr marL="342900" indent="-342900" algn="ctr"/>
            <a:endParaRPr lang="en-US" dirty="0" smtClean="0"/>
          </a:p>
          <a:p>
            <a:pPr marL="342900" indent="-342900" algn="ctr"/>
            <a:r>
              <a:rPr lang="en-US" dirty="0" smtClean="0"/>
              <a:t>Downloaded the dataset of stocks of 9 years from Yahoo’s financial API site using pandas Data Reader</a:t>
            </a:r>
          </a:p>
        </p:txBody>
      </p:sp>
      <p:sp>
        <p:nvSpPr>
          <p:cNvPr id="3" name="Round Diagonal Corner Rectangle 2"/>
          <p:cNvSpPr/>
          <p:nvPr/>
        </p:nvSpPr>
        <p:spPr>
          <a:xfrm>
            <a:off x="5777696" y="580663"/>
            <a:ext cx="4502552" cy="591466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2.Preparing the data</a:t>
            </a:r>
          </a:p>
          <a:p>
            <a:pPr algn="ctr"/>
            <a:endParaRPr lang="en-US" dirty="0" smtClean="0"/>
          </a:p>
          <a:p>
            <a:pPr algn="ctr"/>
            <a:r>
              <a:rPr lang="en-US" dirty="0" smtClean="0"/>
              <a:t>Using the </a:t>
            </a:r>
            <a:r>
              <a:rPr lang="en-US" dirty="0" err="1" smtClean="0"/>
              <a:t>MinMax</a:t>
            </a:r>
            <a:r>
              <a:rPr lang="en-US" dirty="0" smtClean="0"/>
              <a:t> </a:t>
            </a:r>
            <a:r>
              <a:rPr lang="en-US" dirty="0" err="1" smtClean="0"/>
              <a:t>scaler</a:t>
            </a:r>
            <a:r>
              <a:rPr lang="en-US" dirty="0" smtClean="0"/>
              <a:t> </a:t>
            </a:r>
          </a:p>
          <a:p>
            <a:pPr algn="ctr"/>
            <a:r>
              <a:rPr lang="en-US" dirty="0" smtClean="0"/>
              <a:t>We shrink the data into a given range (0,1) and transform the data.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497711" y="567159"/>
            <a:ext cx="4502552" cy="591466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3.Building the Model.</a:t>
            </a:r>
          </a:p>
          <a:p>
            <a:pPr algn="ctr"/>
            <a:endParaRPr lang="en-US" dirty="0" smtClean="0"/>
          </a:p>
          <a:p>
            <a:pPr algn="ctr"/>
            <a:r>
              <a:rPr lang="en-US" dirty="0" smtClean="0"/>
              <a:t>we built the model using Tensor flow layers  i.e., LSTM, Dropout , Dense layers. </a:t>
            </a:r>
            <a:endParaRPr lang="en-US" dirty="0"/>
          </a:p>
        </p:txBody>
      </p:sp>
      <p:sp>
        <p:nvSpPr>
          <p:cNvPr id="3" name="Round Diagonal Corner Rectangle 2"/>
          <p:cNvSpPr/>
          <p:nvPr/>
        </p:nvSpPr>
        <p:spPr>
          <a:xfrm>
            <a:off x="5777696" y="580663"/>
            <a:ext cx="4502552" cy="591466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t>4.Testing the Model</a:t>
            </a:r>
          </a:p>
          <a:p>
            <a:pPr algn="ctr"/>
            <a:endParaRPr lang="en-US" dirty="0" smtClean="0"/>
          </a:p>
          <a:p>
            <a:pPr algn="ctr"/>
            <a:r>
              <a:rPr lang="en-US" dirty="0" smtClean="0"/>
              <a:t>We tested the model accuracy on existing data and the model has not seen this dataset before </a:t>
            </a:r>
          </a:p>
          <a:p>
            <a:pPr algn="ctr"/>
            <a:endParaRPr lang="en-US" dirty="0" smtClean="0"/>
          </a:p>
          <a:p>
            <a:pPr algn="ctr"/>
            <a:endParaRPr lang="en-US" dirty="0" smtClean="0"/>
          </a:p>
          <a:p>
            <a:pPr algn="ct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