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52741c2fd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52741c2f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52741c2fd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52741c2f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52741c2fd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52741c2f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572000" y="50625"/>
            <a:ext cx="4572000" cy="50928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hyperlink" Target="https://www.fool.com/investing/2018/03/11/what-is-cryptocurrency.aspx" TargetMode="External"/><Relationship Id="rId5" Type="http://schemas.openxmlformats.org/officeDocument/2006/relationships/hyperlink" Target="https://www.kaspersky.com/resource-center/definitions/encryption" TargetMode="External"/><Relationship Id="rId6" Type="http://schemas.openxmlformats.org/officeDocument/2006/relationships/hyperlink" Target="https://www.kaspersky.com/resource-center/definitions/what-is-bitco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126250" y="1103625"/>
            <a:ext cx="4637100" cy="97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CRYPTOVERSE</a:t>
            </a:r>
            <a:endParaRPr/>
          </a:p>
        </p:txBody>
      </p:sp>
      <p:pic>
        <p:nvPicPr>
          <p:cNvPr id="60" name="Google Shape;60;p13"/>
          <p:cNvPicPr preferRelativeResize="0"/>
          <p:nvPr/>
        </p:nvPicPr>
        <p:blipFill>
          <a:blip r:embed="rId3">
            <a:alphaModFix/>
          </a:blip>
          <a:stretch>
            <a:fillRect/>
          </a:stretch>
        </p:blipFill>
        <p:spPr>
          <a:xfrm>
            <a:off x="3347138" y="2660150"/>
            <a:ext cx="2449725" cy="2178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22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D2926"/>
                </a:solidFill>
              </a:rPr>
              <a:t>What is Cryptocurrency?!</a:t>
            </a:r>
            <a:endParaRPr b="1">
              <a:solidFill>
                <a:srgbClr val="2D2926"/>
              </a:solidFill>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434343"/>
                </a:solidFill>
                <a:highlight>
                  <a:srgbClr val="BDC1C6"/>
                </a:highlight>
                <a:latin typeface="Arial"/>
                <a:ea typeface="Arial"/>
                <a:cs typeface="Arial"/>
                <a:sym typeface="Arial"/>
              </a:rPr>
              <a:t>Cryptocurrency is a digital payment system that doesn't rely on banks to verify transactions. </a:t>
            </a:r>
            <a:r>
              <a:rPr b="1" lang="en" sz="1200">
                <a:solidFill>
                  <a:srgbClr val="434343"/>
                </a:solidFill>
                <a:highlight>
                  <a:srgbClr val="BDC1C6"/>
                </a:highlight>
                <a:uFill>
                  <a:noFill/>
                </a:uFill>
                <a:latin typeface="Arial"/>
                <a:ea typeface="Arial"/>
                <a:cs typeface="Arial"/>
                <a:sym typeface="Arial"/>
                <a:hlinkClick r:id="rId4">
                  <a:extLst>
                    <a:ext uri="{A12FA001-AC4F-418D-AE19-62706E023703}">
                      <ahyp:hlinkClr val="tx"/>
                    </a:ext>
                  </a:extLst>
                </a:hlinkClick>
              </a:rPr>
              <a:t>It’s a peer-to-peer system that can enable anyone anywhere to send and receive payments</a:t>
            </a:r>
            <a:r>
              <a:rPr b="1" lang="en" sz="1200">
                <a:solidFill>
                  <a:srgbClr val="434343"/>
                </a:solidFill>
                <a:highlight>
                  <a:srgbClr val="BDC1C6"/>
                </a:highlight>
                <a:latin typeface="Arial"/>
                <a:ea typeface="Arial"/>
                <a:cs typeface="Arial"/>
                <a:sym typeface="Arial"/>
              </a:rPr>
              <a:t>. Instead of being physical money carried around and exchanged in the real world, cryptocurrency payments exist purely as digital entries to an online database describing specific transactions. When you transfer cryptocurrency funds, the transactions are recorded in a public ledger. Cryptocurrency is stored in digital wallets.</a:t>
            </a:r>
            <a:endParaRPr b="1" sz="1200">
              <a:solidFill>
                <a:srgbClr val="434343"/>
              </a:solidFill>
              <a:highlight>
                <a:srgbClr val="BDC1C6"/>
              </a:highlight>
              <a:latin typeface="Arial"/>
              <a:ea typeface="Arial"/>
              <a:cs typeface="Arial"/>
              <a:sym typeface="Arial"/>
            </a:endParaRPr>
          </a:p>
          <a:p>
            <a:pPr indent="0" lvl="0" marL="0" rtl="0" algn="l">
              <a:spcBef>
                <a:spcPts val="1200"/>
              </a:spcBef>
              <a:spcAft>
                <a:spcPts val="0"/>
              </a:spcAft>
              <a:buNone/>
            </a:pPr>
            <a:r>
              <a:rPr b="1" lang="en" sz="1200">
                <a:solidFill>
                  <a:srgbClr val="434343"/>
                </a:solidFill>
                <a:highlight>
                  <a:srgbClr val="BDC1C6"/>
                </a:highlight>
                <a:latin typeface="Arial"/>
                <a:ea typeface="Arial"/>
                <a:cs typeface="Arial"/>
                <a:sym typeface="Arial"/>
              </a:rPr>
              <a:t>Cryptocurrency received its name because it uses </a:t>
            </a:r>
            <a:r>
              <a:rPr b="1" lang="en" sz="1200">
                <a:solidFill>
                  <a:srgbClr val="434343"/>
                </a:solidFill>
                <a:highlight>
                  <a:srgbClr val="BDC1C6"/>
                </a:highlight>
                <a:uFill>
                  <a:noFill/>
                </a:uFill>
                <a:latin typeface="Arial"/>
                <a:ea typeface="Arial"/>
                <a:cs typeface="Arial"/>
                <a:sym typeface="Arial"/>
                <a:hlinkClick r:id="rId5">
                  <a:extLst>
                    <a:ext uri="{A12FA001-AC4F-418D-AE19-62706E023703}">
                      <ahyp:hlinkClr val="tx"/>
                    </a:ext>
                  </a:extLst>
                </a:hlinkClick>
              </a:rPr>
              <a:t>encryption</a:t>
            </a:r>
            <a:r>
              <a:rPr b="1" lang="en" sz="1200">
                <a:solidFill>
                  <a:srgbClr val="434343"/>
                </a:solidFill>
                <a:highlight>
                  <a:srgbClr val="BDC1C6"/>
                </a:highlight>
                <a:latin typeface="Arial"/>
                <a:ea typeface="Arial"/>
                <a:cs typeface="Arial"/>
                <a:sym typeface="Arial"/>
              </a:rPr>
              <a:t> to verify transactions. This means advanced coding is involved in storing and transmitting cryptocurrency data between wallets and to public ledgers. The aim of encryption is to provide security and safety.</a:t>
            </a:r>
            <a:endParaRPr b="1" sz="1200">
              <a:solidFill>
                <a:srgbClr val="434343"/>
              </a:solidFill>
              <a:highlight>
                <a:srgbClr val="BDC1C6"/>
              </a:highlight>
              <a:latin typeface="Arial"/>
              <a:ea typeface="Arial"/>
              <a:cs typeface="Arial"/>
              <a:sym typeface="Arial"/>
            </a:endParaRPr>
          </a:p>
          <a:p>
            <a:pPr indent="0" lvl="0" marL="0" rtl="0" algn="l">
              <a:spcBef>
                <a:spcPts val="1200"/>
              </a:spcBef>
              <a:spcAft>
                <a:spcPts val="0"/>
              </a:spcAft>
              <a:buNone/>
            </a:pPr>
            <a:r>
              <a:rPr b="1" lang="en" sz="1200">
                <a:solidFill>
                  <a:srgbClr val="434343"/>
                </a:solidFill>
                <a:highlight>
                  <a:srgbClr val="BDC1C6"/>
                </a:highlight>
                <a:latin typeface="Arial"/>
                <a:ea typeface="Arial"/>
                <a:cs typeface="Arial"/>
                <a:sym typeface="Arial"/>
              </a:rPr>
              <a:t>The first cryptocurrency was </a:t>
            </a:r>
            <a:r>
              <a:rPr b="1" lang="en" sz="1200">
                <a:solidFill>
                  <a:srgbClr val="434343"/>
                </a:solidFill>
                <a:highlight>
                  <a:srgbClr val="BDC1C6"/>
                </a:highlight>
                <a:uFill>
                  <a:noFill/>
                </a:uFill>
                <a:latin typeface="Arial"/>
                <a:ea typeface="Arial"/>
                <a:cs typeface="Arial"/>
                <a:sym typeface="Arial"/>
                <a:hlinkClick r:id="rId6">
                  <a:extLst>
                    <a:ext uri="{A12FA001-AC4F-418D-AE19-62706E023703}">
                      <ahyp:hlinkClr val="tx"/>
                    </a:ext>
                  </a:extLst>
                </a:hlinkClick>
              </a:rPr>
              <a:t>Bitcoin</a:t>
            </a:r>
            <a:r>
              <a:rPr b="1" lang="en" sz="1200">
                <a:solidFill>
                  <a:srgbClr val="434343"/>
                </a:solidFill>
                <a:highlight>
                  <a:srgbClr val="BDC1C6"/>
                </a:highlight>
                <a:latin typeface="Arial"/>
                <a:ea typeface="Arial"/>
                <a:cs typeface="Arial"/>
                <a:sym typeface="Arial"/>
              </a:rPr>
              <a:t>, which was founded in 2009 and remains the best known today. Much of the interest in cryptocurrencies is to trade for profit, with speculators at times driving prices skyward.</a:t>
            </a:r>
            <a:endParaRPr b="1" sz="1200">
              <a:solidFill>
                <a:srgbClr val="434343"/>
              </a:solidFill>
              <a:highlight>
                <a:srgbClr val="BDC1C6"/>
              </a:highlight>
              <a:latin typeface="Arial"/>
              <a:ea typeface="Arial"/>
              <a:cs typeface="Arial"/>
              <a:sym typeface="Arial"/>
            </a:endParaRPr>
          </a:p>
          <a:p>
            <a:pPr indent="0" lvl="0" marL="0" rtl="0" algn="l">
              <a:spcBef>
                <a:spcPts val="1200"/>
              </a:spcBef>
              <a:spcAft>
                <a:spcPts val="1600"/>
              </a:spcAft>
              <a:buNone/>
            </a:pPr>
            <a:r>
              <a:t/>
            </a:r>
            <a:endParaRPr b="1">
              <a:solidFill>
                <a:srgbClr val="434343"/>
              </a:solidFill>
              <a:highlight>
                <a:srgbClr val="BDC1C6"/>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D2926"/>
                </a:solidFill>
              </a:rPr>
              <a:t>How does Cryptocurrency work</a:t>
            </a:r>
            <a:r>
              <a:rPr b="1" lang="en">
                <a:solidFill>
                  <a:srgbClr val="2D2926"/>
                </a:solidFill>
              </a:rPr>
              <a:t>?!</a:t>
            </a:r>
            <a:endParaRPr b="1">
              <a:solidFill>
                <a:srgbClr val="2D2926"/>
              </a:solidFill>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chemeClr val="lt1"/>
                </a:solidFill>
                <a:highlight>
                  <a:srgbClr val="BDC1C6"/>
                </a:highlight>
                <a:latin typeface="Arial"/>
                <a:ea typeface="Arial"/>
                <a:cs typeface="Arial"/>
                <a:sym typeface="Arial"/>
              </a:rPr>
              <a:t>Cryptocurrencies run on a distributed public ledger called blockchain, a record of all transactions updated and held by currency holders.</a:t>
            </a:r>
            <a:endParaRPr b="1" sz="1200">
              <a:solidFill>
                <a:schemeClr val="lt1"/>
              </a:solidFill>
              <a:highlight>
                <a:srgbClr val="BDC1C6"/>
              </a:highlight>
              <a:latin typeface="Arial"/>
              <a:ea typeface="Arial"/>
              <a:cs typeface="Arial"/>
              <a:sym typeface="Arial"/>
            </a:endParaRPr>
          </a:p>
          <a:p>
            <a:pPr indent="457200" lvl="0" marL="0" rtl="0" algn="l">
              <a:spcBef>
                <a:spcPts val="1200"/>
              </a:spcBef>
              <a:spcAft>
                <a:spcPts val="0"/>
              </a:spcAft>
              <a:buNone/>
            </a:pPr>
            <a:r>
              <a:rPr b="1" lang="en" sz="1200">
                <a:solidFill>
                  <a:schemeClr val="lt1"/>
                </a:solidFill>
                <a:highlight>
                  <a:srgbClr val="BDC1C6"/>
                </a:highlight>
                <a:latin typeface="Arial"/>
                <a:ea typeface="Arial"/>
                <a:cs typeface="Arial"/>
                <a:sym typeface="Arial"/>
              </a:rPr>
              <a:t>Units of cryptocurrency are created through a process called mining, which involves using computer power to solve complicated mathematical problems that generate coins. Users can also buy the currencies from brokers, then store and spend them using cryptographic wallets.</a:t>
            </a:r>
            <a:endParaRPr b="1" sz="1200">
              <a:solidFill>
                <a:schemeClr val="lt1"/>
              </a:solidFill>
              <a:highlight>
                <a:srgbClr val="BDC1C6"/>
              </a:highlight>
              <a:latin typeface="Arial"/>
              <a:ea typeface="Arial"/>
              <a:cs typeface="Arial"/>
              <a:sym typeface="Arial"/>
            </a:endParaRPr>
          </a:p>
          <a:p>
            <a:pPr indent="0" lvl="0" marL="0" rtl="0" algn="l">
              <a:spcBef>
                <a:spcPts val="1200"/>
              </a:spcBef>
              <a:spcAft>
                <a:spcPts val="0"/>
              </a:spcAft>
              <a:buNone/>
            </a:pPr>
            <a:r>
              <a:rPr b="1" lang="en" sz="1200">
                <a:solidFill>
                  <a:schemeClr val="lt1"/>
                </a:solidFill>
                <a:highlight>
                  <a:srgbClr val="BDC1C6"/>
                </a:highlight>
                <a:latin typeface="Arial"/>
                <a:ea typeface="Arial"/>
                <a:cs typeface="Arial"/>
                <a:sym typeface="Arial"/>
              </a:rPr>
              <a:t>If you own cryptocurrency, you don’t own anything tangible. What you own is a key that allows you to move a record or a unit of measure from one person to another without a trusted third party.</a:t>
            </a:r>
            <a:endParaRPr b="1" sz="1200">
              <a:solidFill>
                <a:schemeClr val="lt1"/>
              </a:solidFill>
              <a:highlight>
                <a:srgbClr val="BDC1C6"/>
              </a:highlight>
              <a:latin typeface="Arial"/>
              <a:ea typeface="Arial"/>
              <a:cs typeface="Arial"/>
              <a:sym typeface="Arial"/>
            </a:endParaRPr>
          </a:p>
          <a:p>
            <a:pPr indent="0" lvl="0" marL="0" rtl="0" algn="l">
              <a:spcBef>
                <a:spcPts val="1200"/>
              </a:spcBef>
              <a:spcAft>
                <a:spcPts val="0"/>
              </a:spcAft>
              <a:buNone/>
            </a:pPr>
            <a:r>
              <a:rPr b="1" lang="en" sz="1200">
                <a:solidFill>
                  <a:schemeClr val="lt1"/>
                </a:solidFill>
                <a:highlight>
                  <a:srgbClr val="BDC1C6"/>
                </a:highlight>
                <a:latin typeface="Arial"/>
                <a:ea typeface="Arial"/>
                <a:cs typeface="Arial"/>
                <a:sym typeface="Arial"/>
              </a:rPr>
              <a:t>Although Bitcoin has been around since 2009, cryptocurrencies and applications of blockchain technology are still emerging in financial terms, and more uses are expected in the future. Transactions including bonds, stocks, and other financial assets could eventually be traded using the technology.</a:t>
            </a:r>
            <a:endParaRPr b="1" sz="1200">
              <a:solidFill>
                <a:schemeClr val="lt1"/>
              </a:solidFill>
              <a:highlight>
                <a:srgbClr val="BDC1C6"/>
              </a:highlight>
              <a:latin typeface="Arial"/>
              <a:ea typeface="Arial"/>
              <a:cs typeface="Arial"/>
              <a:sym typeface="Arial"/>
            </a:endParaRPr>
          </a:p>
          <a:p>
            <a:pPr indent="0" lvl="0" marL="0" rtl="0" algn="l">
              <a:spcBef>
                <a:spcPts val="1200"/>
              </a:spcBef>
              <a:spcAft>
                <a:spcPts val="1600"/>
              </a:spcAft>
              <a:buNone/>
            </a:pPr>
            <a:r>
              <a:t/>
            </a:r>
            <a:endParaRPr b="1" sz="1200">
              <a:solidFill>
                <a:schemeClr val="lt1"/>
              </a:solidFill>
              <a:highlight>
                <a:srgbClr val="BDC1C6"/>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l">
              <a:lnSpc>
                <a:spcPct val="120000"/>
              </a:lnSpc>
              <a:spcBef>
                <a:spcPts val="1500"/>
              </a:spcBef>
              <a:spcAft>
                <a:spcPts val="0"/>
              </a:spcAft>
              <a:buNone/>
            </a:pPr>
            <a:r>
              <a:rPr lang="en" sz="2400">
                <a:latin typeface="Times New Roman"/>
                <a:ea typeface="Times New Roman"/>
                <a:cs typeface="Times New Roman"/>
                <a:sym typeface="Times New Roman"/>
              </a:rPr>
              <a:t>Why is Crypto so important and should I care?</a:t>
            </a:r>
            <a:endParaRPr sz="2400">
              <a:latin typeface="Times New Roman"/>
              <a:ea typeface="Times New Roman"/>
              <a:cs typeface="Times New Roman"/>
              <a:sym typeface="Times New Roman"/>
            </a:endParaRPr>
          </a:p>
          <a:p>
            <a:pPr indent="0" lvl="0" marL="0" rtl="0" algn="ctr">
              <a:spcBef>
                <a:spcPts val="2700"/>
              </a:spcBef>
              <a:spcAft>
                <a:spcPts val="0"/>
              </a:spcAft>
              <a:buNone/>
            </a:pPr>
            <a:r>
              <a:t/>
            </a:r>
            <a:endParaRPr sz="1500"/>
          </a:p>
        </p:txBody>
      </p:sp>
      <p:sp>
        <p:nvSpPr>
          <p:cNvPr id="78" name="Google Shape;78;p16"/>
          <p:cNvSpPr txBox="1"/>
          <p:nvPr>
            <p:ph idx="2" type="body"/>
          </p:nvPr>
        </p:nvSpPr>
        <p:spPr>
          <a:xfrm>
            <a:off x="4572000" y="50625"/>
            <a:ext cx="4572000" cy="50928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sz="1350">
                <a:solidFill>
                  <a:srgbClr val="2D2926"/>
                </a:solidFill>
                <a:highlight>
                  <a:srgbClr val="FFFFFF"/>
                </a:highlight>
                <a:latin typeface="Times New Roman"/>
                <a:ea typeface="Times New Roman"/>
                <a:cs typeface="Times New Roman"/>
                <a:sym typeface="Times New Roman"/>
              </a:rPr>
              <a:t>In essence, cryptocurrency is – as blockchain based platforms are meant to be – completely decentralised. As a financial based blockchain, that means it is not governed by any central bank or monetary authority. It is rather maintained by a peer-to-peer community computer network made up of users’ machines or “nodes”. If you know what BitTorrent is, the same principle applies.</a:t>
            </a:r>
            <a:endParaRPr sz="1350">
              <a:solidFill>
                <a:srgbClr val="2D2926"/>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 sz="1350">
                <a:solidFill>
                  <a:srgbClr val="2D2926"/>
                </a:solidFill>
                <a:highlight>
                  <a:srgbClr val="FFFFFF"/>
                </a:highlight>
                <a:latin typeface="Times New Roman"/>
                <a:ea typeface="Times New Roman"/>
                <a:cs typeface="Times New Roman"/>
                <a:sym typeface="Times New Roman"/>
              </a:rPr>
              <a:t>Using blockchain, it is effectively a digital database  a “distributed public ledger” – which is run via cryptography. Cryptocurrency such as Bitcoin is secure as it has been digitally confirmed by a process called “mining”. Mining is a process where all the information entering the Bitcoin blockchain has been mathematically checked using a highly complex digital code set up on the network. That blockchain network will confirm and verify all new entries into the ledger, as well </a:t>
            </a:r>
            <a:r>
              <a:rPr lang="en" sz="1350">
                <a:solidFill>
                  <a:srgbClr val="2D2926"/>
                </a:solidFill>
                <a:highlight>
                  <a:srgbClr val="FFFFFF"/>
                </a:highlight>
                <a:latin typeface="Times New Roman"/>
                <a:ea typeface="Times New Roman"/>
                <a:cs typeface="Times New Roman"/>
                <a:sym typeface="Times New Roman"/>
              </a:rPr>
              <a:t>as any </a:t>
            </a:r>
            <a:r>
              <a:rPr lang="en" sz="1350">
                <a:solidFill>
                  <a:srgbClr val="2D2926"/>
                </a:solidFill>
                <a:highlight>
                  <a:srgbClr val="FFFFFF"/>
                </a:highlight>
                <a:latin typeface="Times New Roman"/>
                <a:ea typeface="Times New Roman"/>
                <a:cs typeface="Times New Roman"/>
                <a:sym typeface="Times New Roman"/>
              </a:rPr>
              <a:t>changes to it.</a:t>
            </a:r>
            <a:endParaRPr sz="1350">
              <a:solidFill>
                <a:srgbClr val="2D2926"/>
              </a:solidFill>
              <a:highlight>
                <a:srgbClr val="FFFFFF"/>
              </a:highlight>
              <a:latin typeface="Times New Roman"/>
              <a:ea typeface="Times New Roman"/>
              <a:cs typeface="Times New Roman"/>
              <a:sym typeface="Times New Roman"/>
            </a:endParaRPr>
          </a:p>
          <a:p>
            <a:pPr indent="-234950" lvl="0" marL="457200" rtl="0" algn="l">
              <a:spcBef>
                <a:spcPts val="0"/>
              </a:spcBef>
              <a:spcAft>
                <a:spcPts val="0"/>
              </a:spcAft>
              <a:buSzPts val="100"/>
              <a:buChar char="●"/>
            </a:pPr>
            <a:r>
              <a:t/>
            </a:r>
            <a:endParaRPr sz="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225000" y="1063125"/>
            <a:ext cx="4045200" cy="19440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t/>
            </a:r>
            <a:endParaRPr b="1" sz="2250">
              <a:solidFill>
                <a:srgbClr val="BDC1C6"/>
              </a:solidFill>
              <a:latin typeface="Arial"/>
              <a:ea typeface="Arial"/>
              <a:cs typeface="Arial"/>
              <a:sym typeface="Arial"/>
            </a:endParaRPr>
          </a:p>
          <a:p>
            <a:pPr indent="0" lvl="0" marL="0" rtl="0" algn="l">
              <a:lnSpc>
                <a:spcPct val="115000"/>
              </a:lnSpc>
              <a:spcBef>
                <a:spcPts val="2300"/>
              </a:spcBef>
              <a:spcAft>
                <a:spcPts val="0"/>
              </a:spcAft>
              <a:buNone/>
            </a:pPr>
            <a:r>
              <a:t/>
            </a:r>
            <a:endParaRPr b="1" sz="2650">
              <a:solidFill>
                <a:srgbClr val="BDC1C6"/>
              </a:solidFill>
              <a:latin typeface="Arial"/>
              <a:ea typeface="Arial"/>
              <a:cs typeface="Arial"/>
              <a:sym typeface="Arial"/>
            </a:endParaRPr>
          </a:p>
          <a:p>
            <a:pPr indent="0" lvl="0" marL="0" rtl="0" algn="l">
              <a:lnSpc>
                <a:spcPct val="115000"/>
              </a:lnSpc>
              <a:spcBef>
                <a:spcPts val="2300"/>
              </a:spcBef>
              <a:spcAft>
                <a:spcPts val="0"/>
              </a:spcAft>
              <a:buNone/>
            </a:pPr>
            <a:r>
              <a:rPr b="1" lang="en" sz="2650">
                <a:solidFill>
                  <a:srgbClr val="BDC1C6"/>
                </a:solidFill>
                <a:latin typeface="Arial"/>
                <a:ea typeface="Arial"/>
                <a:cs typeface="Arial"/>
                <a:sym typeface="Arial"/>
              </a:rPr>
              <a:t>Advantages of News Distribution Through Apps over Print Media</a:t>
            </a:r>
            <a:endParaRPr b="1" sz="2650">
              <a:solidFill>
                <a:srgbClr val="BDC1C6"/>
              </a:solidFill>
              <a:latin typeface="Arial"/>
              <a:ea typeface="Arial"/>
              <a:cs typeface="Arial"/>
              <a:sym typeface="Arial"/>
            </a:endParaRPr>
          </a:p>
          <a:p>
            <a:pPr indent="0" lvl="0" marL="0" rtl="0" algn="l">
              <a:lnSpc>
                <a:spcPct val="120000"/>
              </a:lnSpc>
              <a:spcBef>
                <a:spcPts val="0"/>
              </a:spcBef>
              <a:spcAft>
                <a:spcPts val="0"/>
              </a:spcAft>
              <a:buNone/>
            </a:pPr>
            <a:r>
              <a:t/>
            </a:r>
            <a:endParaRPr b="1" sz="2250">
              <a:solidFill>
                <a:srgbClr val="BDC1C6"/>
              </a:solidFill>
              <a:latin typeface="Arial"/>
              <a:ea typeface="Arial"/>
              <a:cs typeface="Arial"/>
              <a:sym typeface="Arial"/>
            </a:endParaRPr>
          </a:p>
          <a:p>
            <a:pPr indent="0" lvl="0" marL="0" rtl="0" algn="l">
              <a:lnSpc>
                <a:spcPct val="120000"/>
              </a:lnSpc>
              <a:spcBef>
                <a:spcPts val="1500"/>
              </a:spcBef>
              <a:spcAft>
                <a:spcPts val="0"/>
              </a:spcAft>
              <a:buNone/>
            </a:pPr>
            <a:r>
              <a:t/>
            </a:r>
            <a:endParaRPr b="1" sz="2100">
              <a:solidFill>
                <a:srgbClr val="BDC1C6"/>
              </a:solidFill>
              <a:latin typeface="Times New Roman"/>
              <a:ea typeface="Times New Roman"/>
              <a:cs typeface="Times New Roman"/>
              <a:sym typeface="Times New Roman"/>
            </a:endParaRPr>
          </a:p>
          <a:p>
            <a:pPr indent="0" lvl="0" marL="0" rtl="0" algn="l">
              <a:spcBef>
                <a:spcPts val="2700"/>
              </a:spcBef>
              <a:spcAft>
                <a:spcPts val="0"/>
              </a:spcAft>
              <a:buNone/>
            </a:pPr>
            <a:r>
              <a:t/>
            </a:r>
            <a:endParaRPr b="1" sz="1200">
              <a:solidFill>
                <a:srgbClr val="BDC1C6"/>
              </a:solidFill>
            </a:endParaRPr>
          </a:p>
        </p:txBody>
      </p:sp>
      <p:sp>
        <p:nvSpPr>
          <p:cNvPr id="84" name="Google Shape;84;p17"/>
          <p:cNvSpPr txBox="1"/>
          <p:nvPr>
            <p:ph idx="2" type="body"/>
          </p:nvPr>
        </p:nvSpPr>
        <p:spPr>
          <a:xfrm>
            <a:off x="4572000" y="1721250"/>
            <a:ext cx="4572000" cy="17010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n"/>
              <a:t>Portable</a:t>
            </a:r>
            <a:endParaRPr/>
          </a:p>
          <a:p>
            <a:pPr indent="-342900" lvl="0" marL="457200" rtl="0" algn="l">
              <a:spcBef>
                <a:spcPts val="0"/>
              </a:spcBef>
              <a:spcAft>
                <a:spcPts val="0"/>
              </a:spcAft>
              <a:buSzPts val="1800"/>
              <a:buChar char="●"/>
            </a:pPr>
            <a:r>
              <a:rPr lang="en"/>
              <a:t>Better user experience</a:t>
            </a:r>
            <a:endParaRPr/>
          </a:p>
          <a:p>
            <a:pPr indent="-342900" lvl="0" marL="457200" rtl="0" algn="l">
              <a:spcBef>
                <a:spcPts val="0"/>
              </a:spcBef>
              <a:spcAft>
                <a:spcPts val="0"/>
              </a:spcAft>
              <a:buSzPts val="1800"/>
              <a:buChar char="●"/>
            </a:pPr>
            <a:r>
              <a:rPr lang="en"/>
              <a:t>Stay up to date</a:t>
            </a:r>
            <a:endParaRPr/>
          </a:p>
          <a:p>
            <a:pPr indent="-342900" lvl="0" marL="457200" rtl="0" algn="l">
              <a:spcBef>
                <a:spcPts val="0"/>
              </a:spcBef>
              <a:spcAft>
                <a:spcPts val="0"/>
              </a:spcAft>
              <a:buSzPts val="1800"/>
              <a:buChar char="●"/>
            </a:pPr>
            <a:r>
              <a:rPr lang="en"/>
              <a:t>Clear Visualization</a:t>
            </a:r>
            <a:endParaRPr/>
          </a:p>
          <a:p>
            <a:pPr indent="-342900" lvl="0" marL="457200" rtl="0" algn="l">
              <a:spcBef>
                <a:spcPts val="0"/>
              </a:spcBef>
              <a:spcAft>
                <a:spcPts val="0"/>
              </a:spcAft>
              <a:buSzPts val="1800"/>
              <a:buChar char="●"/>
            </a:pPr>
            <a:r>
              <a:rPr lang="en"/>
              <a:t>Knowing information time to time</a:t>
            </a:r>
            <a:endParaRPr/>
          </a:p>
          <a:p>
            <a:pPr indent="0" lvl="0" marL="0" rtl="0" algn="l">
              <a:spcBef>
                <a:spcPts val="1600"/>
              </a:spcBef>
              <a:spcAft>
                <a:spcPts val="1600"/>
              </a:spcAft>
              <a:buNone/>
            </a:pPr>
            <a:r>
              <a:t/>
            </a:r>
            <a:endParaRPr/>
          </a:p>
        </p:txBody>
      </p:sp>
      <p:pic>
        <p:nvPicPr>
          <p:cNvPr id="85" name="Google Shape;85;p17"/>
          <p:cNvPicPr preferRelativeResize="0"/>
          <p:nvPr/>
        </p:nvPicPr>
        <p:blipFill>
          <a:blip r:embed="rId3">
            <a:alphaModFix/>
          </a:blip>
          <a:stretch>
            <a:fillRect/>
          </a:stretch>
        </p:blipFill>
        <p:spPr>
          <a:xfrm>
            <a:off x="4572000" y="0"/>
            <a:ext cx="4572000" cy="1476225"/>
          </a:xfrm>
          <a:prstGeom prst="rect">
            <a:avLst/>
          </a:prstGeom>
          <a:noFill/>
          <a:ln>
            <a:noFill/>
          </a:ln>
        </p:spPr>
      </p:pic>
      <p:pic>
        <p:nvPicPr>
          <p:cNvPr id="86" name="Google Shape;86;p17"/>
          <p:cNvPicPr preferRelativeResize="0"/>
          <p:nvPr/>
        </p:nvPicPr>
        <p:blipFill>
          <a:blip r:embed="rId3">
            <a:alphaModFix/>
          </a:blip>
          <a:stretch>
            <a:fillRect/>
          </a:stretch>
        </p:blipFill>
        <p:spPr>
          <a:xfrm>
            <a:off x="4572000" y="3308850"/>
            <a:ext cx="4572000" cy="1834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4294967295" type="title"/>
          </p:nvPr>
        </p:nvSpPr>
        <p:spPr>
          <a:xfrm>
            <a:off x="119325" y="177600"/>
            <a:ext cx="8520600" cy="4793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950">
                <a:latin typeface="Arial"/>
                <a:ea typeface="Arial"/>
                <a:cs typeface="Arial"/>
                <a:sym typeface="Arial"/>
              </a:rPr>
              <a:t>Importance of financial news:</a:t>
            </a:r>
            <a:endParaRPr b="1" sz="1950">
              <a:latin typeface="Arial"/>
              <a:ea typeface="Arial"/>
              <a:cs typeface="Arial"/>
              <a:sym typeface="Arial"/>
            </a:endParaRPr>
          </a:p>
          <a:p>
            <a:pPr indent="0" lvl="0" marL="0" rtl="0" algn="l">
              <a:lnSpc>
                <a:spcPct val="115000"/>
              </a:lnSpc>
              <a:spcBef>
                <a:spcPts val="0"/>
              </a:spcBef>
              <a:spcAft>
                <a:spcPts val="0"/>
              </a:spcAft>
              <a:buNone/>
            </a:pPr>
            <a:r>
              <a:rPr lang="en" sz="1200">
                <a:latin typeface="Arial"/>
                <a:ea typeface="Arial"/>
                <a:cs typeface="Arial"/>
                <a:sym typeface="Arial"/>
              </a:rPr>
              <a:t>Financial news is important because it tells you about the market trends and the performances of the various financial instruments. It guides you in the correct direction and helps you to invest in a correct and effective manner. </a:t>
            </a:r>
            <a:endParaRPr sz="1200">
              <a:latin typeface="Arial"/>
              <a:ea typeface="Arial"/>
              <a:cs typeface="Arial"/>
              <a:sym typeface="Arial"/>
            </a:endParaRPr>
          </a:p>
          <a:p>
            <a:pPr indent="0" lvl="0" marL="0" rtl="0" algn="l">
              <a:lnSpc>
                <a:spcPct val="115000"/>
              </a:lnSpc>
              <a:spcBef>
                <a:spcPts val="0"/>
              </a:spcBef>
              <a:spcAft>
                <a:spcPts val="0"/>
              </a:spcAft>
              <a:buNone/>
            </a:pPr>
            <a:r>
              <a:t/>
            </a:r>
            <a:endParaRPr sz="1200">
              <a:latin typeface="Arial"/>
              <a:ea typeface="Arial"/>
              <a:cs typeface="Arial"/>
              <a:sym typeface="Arial"/>
            </a:endParaRPr>
          </a:p>
          <a:p>
            <a:pPr indent="0" lvl="0" marL="0" rtl="0" algn="l">
              <a:lnSpc>
                <a:spcPct val="115000"/>
              </a:lnSpc>
              <a:spcBef>
                <a:spcPts val="0"/>
              </a:spcBef>
              <a:spcAft>
                <a:spcPts val="0"/>
              </a:spcAft>
              <a:buNone/>
            </a:pPr>
            <a:r>
              <a:t/>
            </a:r>
            <a:endParaRPr sz="1200">
              <a:latin typeface="Arial"/>
              <a:ea typeface="Arial"/>
              <a:cs typeface="Arial"/>
              <a:sym typeface="Arial"/>
            </a:endParaRPr>
          </a:p>
          <a:p>
            <a:pPr indent="0" lvl="0" marL="0" rtl="0" algn="l">
              <a:lnSpc>
                <a:spcPct val="115000"/>
              </a:lnSpc>
              <a:spcBef>
                <a:spcPts val="0"/>
              </a:spcBef>
              <a:spcAft>
                <a:spcPts val="0"/>
              </a:spcAft>
              <a:buNone/>
            </a:pPr>
            <a:r>
              <a:rPr b="1" lang="en" sz="1600" u="sng">
                <a:latin typeface="Arial"/>
                <a:ea typeface="Arial"/>
                <a:cs typeface="Arial"/>
                <a:sym typeface="Arial"/>
              </a:rPr>
              <a:t>There are various sources of financial news, some of them are:</a:t>
            </a:r>
            <a:endParaRPr b="1" sz="1600" u="sng">
              <a:latin typeface="Arial"/>
              <a:ea typeface="Arial"/>
              <a:cs typeface="Arial"/>
              <a:sym typeface="Arial"/>
            </a:endParaRPr>
          </a:p>
          <a:p>
            <a:pPr indent="0" lvl="0" marL="0" rtl="0" algn="l">
              <a:lnSpc>
                <a:spcPct val="150000"/>
              </a:lnSpc>
              <a:spcBef>
                <a:spcPts val="0"/>
              </a:spcBef>
              <a:spcAft>
                <a:spcPts val="0"/>
              </a:spcAft>
              <a:buNone/>
            </a:pPr>
            <a:r>
              <a:t/>
            </a:r>
            <a:endParaRPr b="1" sz="1650">
              <a:solidFill>
                <a:srgbClr val="FFFFFF"/>
              </a:solidFill>
              <a:latin typeface="Arial"/>
              <a:ea typeface="Arial"/>
              <a:cs typeface="Arial"/>
              <a:sym typeface="Arial"/>
            </a:endParaRPr>
          </a:p>
          <a:p>
            <a:pPr indent="0" lvl="0" marL="0" rtl="0" algn="l">
              <a:lnSpc>
                <a:spcPct val="150000"/>
              </a:lnSpc>
              <a:spcBef>
                <a:spcPts val="0"/>
              </a:spcBef>
              <a:spcAft>
                <a:spcPts val="0"/>
              </a:spcAft>
              <a:buNone/>
            </a:pPr>
            <a:r>
              <a:rPr b="1" lang="en" sz="1650">
                <a:solidFill>
                  <a:srgbClr val="FFFFFF"/>
                </a:solidFill>
                <a:latin typeface="Arial"/>
                <a:ea typeface="Arial"/>
                <a:cs typeface="Arial"/>
                <a:sym typeface="Arial"/>
              </a:rPr>
              <a:t> =&gt; Television</a:t>
            </a:r>
            <a:endParaRPr b="1" sz="1650">
              <a:solidFill>
                <a:srgbClr val="FFFFFF"/>
              </a:solidFill>
              <a:latin typeface="Arial"/>
              <a:ea typeface="Arial"/>
              <a:cs typeface="Arial"/>
              <a:sym typeface="Arial"/>
            </a:endParaRPr>
          </a:p>
          <a:p>
            <a:pPr indent="0" lvl="0" marL="0" rtl="0" algn="l">
              <a:lnSpc>
                <a:spcPct val="150000"/>
              </a:lnSpc>
              <a:spcBef>
                <a:spcPts val="0"/>
              </a:spcBef>
              <a:spcAft>
                <a:spcPts val="0"/>
              </a:spcAft>
              <a:buNone/>
            </a:pPr>
            <a:r>
              <a:rPr b="1" lang="en" sz="1650">
                <a:solidFill>
                  <a:srgbClr val="FFFFFF"/>
                </a:solidFill>
                <a:latin typeface="Arial"/>
                <a:ea typeface="Arial"/>
                <a:cs typeface="Arial"/>
                <a:sym typeface="Arial"/>
              </a:rPr>
              <a:t> =&gt; Newspapers</a:t>
            </a:r>
            <a:endParaRPr b="1" sz="1650">
              <a:solidFill>
                <a:srgbClr val="FFFFFF"/>
              </a:solidFill>
              <a:latin typeface="Arial"/>
              <a:ea typeface="Arial"/>
              <a:cs typeface="Arial"/>
              <a:sym typeface="Arial"/>
            </a:endParaRPr>
          </a:p>
          <a:p>
            <a:pPr indent="0" lvl="0" marL="0" rtl="0" algn="l">
              <a:lnSpc>
                <a:spcPct val="150000"/>
              </a:lnSpc>
              <a:spcBef>
                <a:spcPts val="0"/>
              </a:spcBef>
              <a:spcAft>
                <a:spcPts val="0"/>
              </a:spcAft>
              <a:buNone/>
            </a:pPr>
            <a:r>
              <a:rPr b="1" lang="en" sz="1650">
                <a:solidFill>
                  <a:srgbClr val="FFFFFF"/>
                </a:solidFill>
                <a:latin typeface="Arial"/>
                <a:ea typeface="Arial"/>
                <a:cs typeface="Arial"/>
                <a:sym typeface="Arial"/>
              </a:rPr>
              <a:t> =&gt; News-apps</a:t>
            </a:r>
            <a:endParaRPr b="1" sz="1650">
              <a:solidFill>
                <a:srgbClr val="FFFFFF"/>
              </a:solidFill>
              <a:latin typeface="Arial"/>
              <a:ea typeface="Arial"/>
              <a:cs typeface="Arial"/>
              <a:sym typeface="Arial"/>
            </a:endParaRPr>
          </a:p>
          <a:p>
            <a:pPr indent="0" lvl="0" marL="0" rtl="0" algn="l">
              <a:lnSpc>
                <a:spcPct val="150000"/>
              </a:lnSpc>
              <a:spcBef>
                <a:spcPts val="0"/>
              </a:spcBef>
              <a:spcAft>
                <a:spcPts val="0"/>
              </a:spcAft>
              <a:buNone/>
            </a:pPr>
            <a:r>
              <a:rPr b="1" lang="en" sz="1650">
                <a:solidFill>
                  <a:srgbClr val="FFFFFF"/>
                </a:solidFill>
                <a:latin typeface="Arial"/>
                <a:ea typeface="Arial"/>
                <a:cs typeface="Arial"/>
                <a:sym typeface="Arial"/>
              </a:rPr>
              <a:t>=&gt; Journals</a:t>
            </a:r>
            <a:endParaRPr b="1" sz="1650">
              <a:solidFill>
                <a:srgbClr val="FFFFFF"/>
              </a:solidFill>
              <a:latin typeface="Arial"/>
              <a:ea typeface="Arial"/>
              <a:cs typeface="Arial"/>
              <a:sym typeface="Arial"/>
            </a:endParaRPr>
          </a:p>
          <a:p>
            <a:pPr indent="0" lvl="0" marL="0" rtl="0" algn="l">
              <a:lnSpc>
                <a:spcPct val="150000"/>
              </a:lnSpc>
              <a:spcBef>
                <a:spcPts val="0"/>
              </a:spcBef>
              <a:spcAft>
                <a:spcPts val="0"/>
              </a:spcAft>
              <a:buNone/>
            </a:pPr>
            <a:r>
              <a:rPr b="1" lang="en" sz="1650">
                <a:solidFill>
                  <a:srgbClr val="FFFFFF"/>
                </a:solidFill>
                <a:latin typeface="Arial"/>
                <a:ea typeface="Arial"/>
                <a:cs typeface="Arial"/>
                <a:sym typeface="Arial"/>
              </a:rPr>
              <a:t>=&gt; Research-material</a:t>
            </a:r>
            <a:endParaRPr b="1" sz="1650">
              <a:solidFill>
                <a:srgbClr val="FFFFFF"/>
              </a:solidFill>
              <a:latin typeface="Arial"/>
              <a:ea typeface="Arial"/>
              <a:cs typeface="Arial"/>
              <a:sym typeface="Arial"/>
            </a:endParaRPr>
          </a:p>
        </p:txBody>
      </p:sp>
      <p:sp>
        <p:nvSpPr>
          <p:cNvPr id="92" name="Google Shape;92;p18"/>
          <p:cNvSpPr txBox="1"/>
          <p:nvPr>
            <p:ph idx="4294967295" type="body"/>
          </p:nvPr>
        </p:nvSpPr>
        <p:spPr>
          <a:xfrm>
            <a:off x="5688925" y="45447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dk1"/>
                </a:solidFill>
              </a:rPr>
              <a:t>20XX</a:t>
            </a:r>
            <a:endParaRPr sz="1400"/>
          </a:p>
        </p:txBody>
      </p:sp>
      <p:sp>
        <p:nvSpPr>
          <p:cNvPr id="93" name="Google Shape;93;p18"/>
          <p:cNvSpPr txBox="1"/>
          <p:nvPr>
            <p:ph idx="4294967295" type="body"/>
          </p:nvPr>
        </p:nvSpPr>
        <p:spPr>
          <a:xfrm>
            <a:off x="5689050" y="27458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accent5"/>
                </a:solidFill>
              </a:rPr>
              <a:t>20</a:t>
            </a:r>
            <a:endParaRPr sz="1400">
              <a:solidFill>
                <a:schemeClr val="accent5"/>
              </a:solidFill>
            </a:endParaRPr>
          </a:p>
        </p:txBody>
      </p:sp>
      <p:sp>
        <p:nvSpPr>
          <p:cNvPr id="94" name="Google Shape;94;p18"/>
          <p:cNvSpPr/>
          <p:nvPr/>
        </p:nvSpPr>
        <p:spPr>
          <a:xfrm>
            <a:off x="5688763" y="3060256"/>
            <a:ext cx="689700" cy="371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txBox="1"/>
          <p:nvPr>
            <p:ph idx="4294967295" type="body"/>
          </p:nvPr>
        </p:nvSpPr>
        <p:spPr>
          <a:xfrm>
            <a:off x="5689075" y="3083375"/>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5</a:t>
            </a:r>
            <a:endParaRPr sz="1400">
              <a:solidFill>
                <a:schemeClr val="lt1"/>
              </a:solidFill>
            </a:endParaRPr>
          </a:p>
        </p:txBody>
      </p:sp>
      <p:sp>
        <p:nvSpPr>
          <p:cNvPr id="96" name="Google Shape;96;p18"/>
          <p:cNvSpPr/>
          <p:nvPr/>
        </p:nvSpPr>
        <p:spPr>
          <a:xfrm>
            <a:off x="5688775" y="3432000"/>
            <a:ext cx="689700" cy="111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ph idx="4294967295" type="body"/>
          </p:nvPr>
        </p:nvSpPr>
        <p:spPr>
          <a:xfrm>
            <a:off x="5689050" y="381403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15</a:t>
            </a:r>
            <a:endParaRPr sz="1400">
              <a:solidFill>
                <a:schemeClr val="lt1"/>
              </a:solidFill>
            </a:endParaRPr>
          </a:p>
        </p:txBody>
      </p:sp>
      <p:sp>
        <p:nvSpPr>
          <p:cNvPr id="98" name="Google Shape;98;p18"/>
          <p:cNvSpPr txBox="1"/>
          <p:nvPr>
            <p:ph idx="4294967295" type="body"/>
          </p:nvPr>
        </p:nvSpPr>
        <p:spPr>
          <a:xfrm>
            <a:off x="6534813" y="45447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dk1"/>
                </a:solidFill>
              </a:rPr>
              <a:t>20XX</a:t>
            </a:r>
            <a:endParaRPr sz="1400"/>
          </a:p>
        </p:txBody>
      </p:sp>
      <p:sp>
        <p:nvSpPr>
          <p:cNvPr id="99" name="Google Shape;99;p18"/>
          <p:cNvSpPr txBox="1"/>
          <p:nvPr>
            <p:ph idx="4294967295" type="body"/>
          </p:nvPr>
        </p:nvSpPr>
        <p:spPr>
          <a:xfrm>
            <a:off x="6534825" y="20691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accent5"/>
                </a:solidFill>
              </a:rPr>
              <a:t>29</a:t>
            </a:r>
            <a:endParaRPr sz="1400">
              <a:solidFill>
                <a:schemeClr val="accent5"/>
              </a:solidFill>
            </a:endParaRPr>
          </a:p>
        </p:txBody>
      </p:sp>
      <p:sp>
        <p:nvSpPr>
          <p:cNvPr id="100" name="Google Shape;100;p18"/>
          <p:cNvSpPr/>
          <p:nvPr/>
        </p:nvSpPr>
        <p:spPr>
          <a:xfrm>
            <a:off x="6534875" y="2383507"/>
            <a:ext cx="689400" cy="30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ph idx="4294967295" type="body"/>
          </p:nvPr>
        </p:nvSpPr>
        <p:spPr>
          <a:xfrm>
            <a:off x="6534875" y="2380513"/>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4</a:t>
            </a:r>
            <a:endParaRPr sz="1400">
              <a:solidFill>
                <a:schemeClr val="lt1"/>
              </a:solidFill>
            </a:endParaRPr>
          </a:p>
        </p:txBody>
      </p:sp>
      <p:sp>
        <p:nvSpPr>
          <p:cNvPr id="102" name="Google Shape;102;p18"/>
          <p:cNvSpPr/>
          <p:nvPr/>
        </p:nvSpPr>
        <p:spPr>
          <a:xfrm>
            <a:off x="6534875" y="2689800"/>
            <a:ext cx="689400" cy="1855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25</a:t>
            </a:r>
            <a:endParaRPr sz="1400">
              <a:solidFill>
                <a:schemeClr val="lt1"/>
              </a:solidFill>
            </a:endParaRPr>
          </a:p>
        </p:txBody>
      </p:sp>
      <p:sp>
        <p:nvSpPr>
          <p:cNvPr id="104" name="Google Shape;104;p18"/>
          <p:cNvSpPr txBox="1"/>
          <p:nvPr>
            <p:ph idx="4294967295" type="body"/>
          </p:nvPr>
        </p:nvSpPr>
        <p:spPr>
          <a:xfrm>
            <a:off x="7380800" y="45447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dk1"/>
                </a:solidFill>
              </a:rPr>
              <a:t>20XX</a:t>
            </a:r>
            <a:endParaRPr sz="1400"/>
          </a:p>
        </p:txBody>
      </p:sp>
      <p:sp>
        <p:nvSpPr>
          <p:cNvPr id="105" name="Google Shape;105;p18"/>
          <p:cNvSpPr txBox="1"/>
          <p:nvPr>
            <p:ph idx="4294967295" type="body"/>
          </p:nvPr>
        </p:nvSpPr>
        <p:spPr>
          <a:xfrm>
            <a:off x="7380800" y="13269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accent5"/>
                </a:solidFill>
              </a:rPr>
              <a:t>39</a:t>
            </a:r>
            <a:endParaRPr sz="1400">
              <a:solidFill>
                <a:schemeClr val="accent5"/>
              </a:solidFill>
            </a:endParaRPr>
          </a:p>
        </p:txBody>
      </p:sp>
      <p:sp>
        <p:nvSpPr>
          <p:cNvPr id="106" name="Google Shape;106;p18"/>
          <p:cNvSpPr/>
          <p:nvPr/>
        </p:nvSpPr>
        <p:spPr>
          <a:xfrm>
            <a:off x="7380700" y="1641307"/>
            <a:ext cx="689400" cy="30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txBox="1"/>
          <p:nvPr>
            <p:ph idx="4294967295" type="body"/>
          </p:nvPr>
        </p:nvSpPr>
        <p:spPr>
          <a:xfrm>
            <a:off x="7374938" y="164128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4</a:t>
            </a:r>
            <a:endParaRPr sz="1400">
              <a:solidFill>
                <a:schemeClr val="lt1"/>
              </a:solidFill>
            </a:endParaRPr>
          </a:p>
        </p:txBody>
      </p:sp>
      <p:sp>
        <p:nvSpPr>
          <p:cNvPr id="108" name="Google Shape;108;p18"/>
          <p:cNvSpPr/>
          <p:nvPr/>
        </p:nvSpPr>
        <p:spPr>
          <a:xfrm>
            <a:off x="7380700" y="1947601"/>
            <a:ext cx="689400" cy="2597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txBox="1"/>
          <p:nvPr>
            <p:ph idx="4294967295" type="body"/>
          </p:nvPr>
        </p:nvSpPr>
        <p:spPr>
          <a:xfrm>
            <a:off x="7374913" y="2935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35</a:t>
            </a:r>
            <a:endParaRPr sz="1400">
              <a:solidFill>
                <a:schemeClr val="lt1"/>
              </a:solidFill>
            </a:endParaRPr>
          </a:p>
        </p:txBody>
      </p:sp>
      <p:sp>
        <p:nvSpPr>
          <p:cNvPr id="110" name="Google Shape;110;p18"/>
          <p:cNvSpPr txBox="1"/>
          <p:nvPr>
            <p:ph idx="4294967295" type="body"/>
          </p:nvPr>
        </p:nvSpPr>
        <p:spPr>
          <a:xfrm>
            <a:off x="8226775" y="45447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dk1"/>
                </a:solidFill>
              </a:rPr>
              <a:t>20XX</a:t>
            </a:r>
            <a:endParaRPr sz="1400"/>
          </a:p>
        </p:txBody>
      </p:sp>
      <p:sp>
        <p:nvSpPr>
          <p:cNvPr id="111" name="Google Shape;111;p18"/>
          <p:cNvSpPr txBox="1"/>
          <p:nvPr>
            <p:ph idx="4294967295" type="body"/>
          </p:nvPr>
        </p:nvSpPr>
        <p:spPr>
          <a:xfrm>
            <a:off x="8215175" y="22213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accent5"/>
                </a:solidFill>
              </a:rPr>
              <a:t>27</a:t>
            </a:r>
            <a:endParaRPr sz="1400">
              <a:solidFill>
                <a:schemeClr val="accent5"/>
              </a:solidFill>
            </a:endParaRPr>
          </a:p>
        </p:txBody>
      </p:sp>
      <p:sp>
        <p:nvSpPr>
          <p:cNvPr id="112" name="Google Shape;112;p18"/>
          <p:cNvSpPr/>
          <p:nvPr/>
        </p:nvSpPr>
        <p:spPr>
          <a:xfrm>
            <a:off x="8215013" y="2535706"/>
            <a:ext cx="689700" cy="371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idx="4294967295" type="body"/>
          </p:nvPr>
        </p:nvSpPr>
        <p:spPr>
          <a:xfrm>
            <a:off x="8226525" y="256403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5</a:t>
            </a:r>
            <a:endParaRPr sz="1400">
              <a:solidFill>
                <a:schemeClr val="lt1"/>
              </a:solidFill>
            </a:endParaRPr>
          </a:p>
        </p:txBody>
      </p:sp>
      <p:sp>
        <p:nvSpPr>
          <p:cNvPr id="114" name="Google Shape;114;p18"/>
          <p:cNvSpPr/>
          <p:nvPr/>
        </p:nvSpPr>
        <p:spPr>
          <a:xfrm>
            <a:off x="8215175" y="2906800"/>
            <a:ext cx="689400" cy="1638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277625" y="263250"/>
            <a:ext cx="5928900" cy="72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Environment Setup</a:t>
            </a:r>
            <a:endParaRPr sz="4200"/>
          </a:p>
        </p:txBody>
      </p:sp>
      <p:pic>
        <p:nvPicPr>
          <p:cNvPr id="121" name="Google Shape;121;p19"/>
          <p:cNvPicPr preferRelativeResize="0"/>
          <p:nvPr/>
        </p:nvPicPr>
        <p:blipFill>
          <a:blip r:embed="rId3">
            <a:alphaModFix/>
          </a:blip>
          <a:stretch>
            <a:fillRect/>
          </a:stretch>
        </p:blipFill>
        <p:spPr>
          <a:xfrm>
            <a:off x="527025" y="1904025"/>
            <a:ext cx="1548601" cy="1548601"/>
          </a:xfrm>
          <a:prstGeom prst="rect">
            <a:avLst/>
          </a:prstGeom>
          <a:noFill/>
          <a:ln>
            <a:noFill/>
          </a:ln>
        </p:spPr>
      </p:pic>
      <p:pic>
        <p:nvPicPr>
          <p:cNvPr id="122" name="Google Shape;122;p19"/>
          <p:cNvPicPr preferRelativeResize="0"/>
          <p:nvPr/>
        </p:nvPicPr>
        <p:blipFill rotWithShape="1">
          <a:blip r:embed="rId4">
            <a:alphaModFix/>
          </a:blip>
          <a:srcRect b="30905" l="16444" r="15319" t="29314"/>
          <a:stretch/>
        </p:blipFill>
        <p:spPr>
          <a:xfrm>
            <a:off x="2952000" y="2369513"/>
            <a:ext cx="2014875" cy="617625"/>
          </a:xfrm>
          <a:prstGeom prst="rect">
            <a:avLst/>
          </a:prstGeom>
          <a:noFill/>
          <a:ln>
            <a:noFill/>
          </a:ln>
        </p:spPr>
      </p:pic>
      <p:pic>
        <p:nvPicPr>
          <p:cNvPr id="123" name="Google Shape;123;p19"/>
          <p:cNvPicPr preferRelativeResize="0"/>
          <p:nvPr/>
        </p:nvPicPr>
        <p:blipFill>
          <a:blip r:embed="rId5">
            <a:alphaModFix/>
          </a:blip>
          <a:stretch>
            <a:fillRect/>
          </a:stretch>
        </p:blipFill>
        <p:spPr>
          <a:xfrm>
            <a:off x="5605275" y="2055900"/>
            <a:ext cx="3466725" cy="1160700"/>
          </a:xfrm>
          <a:prstGeom prst="rect">
            <a:avLst/>
          </a:prstGeom>
          <a:noFill/>
          <a:ln>
            <a:noFill/>
          </a:ln>
        </p:spPr>
      </p:pic>
      <p:sp>
        <p:nvSpPr>
          <p:cNvPr id="124" name="Google Shape;124;p19"/>
          <p:cNvSpPr txBox="1"/>
          <p:nvPr/>
        </p:nvSpPr>
        <p:spPr>
          <a:xfrm>
            <a:off x="678375" y="3564000"/>
            <a:ext cx="1437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Average"/>
                <a:ea typeface="Average"/>
                <a:cs typeface="Average"/>
                <a:sym typeface="Average"/>
              </a:rPr>
              <a:t>Visual Studio</a:t>
            </a:r>
            <a:endParaRPr b="1" sz="1500">
              <a:latin typeface="Average"/>
              <a:ea typeface="Average"/>
              <a:cs typeface="Average"/>
              <a:sym typeface="Average"/>
            </a:endParaRPr>
          </a:p>
        </p:txBody>
      </p:sp>
      <p:sp>
        <p:nvSpPr>
          <p:cNvPr id="125" name="Google Shape;125;p19"/>
          <p:cNvSpPr txBox="1"/>
          <p:nvPr/>
        </p:nvSpPr>
        <p:spPr>
          <a:xfrm>
            <a:off x="3463275" y="3564000"/>
            <a:ext cx="1437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Average"/>
                <a:ea typeface="Average"/>
                <a:cs typeface="Average"/>
                <a:sym typeface="Average"/>
              </a:rPr>
              <a:t>Rapid API</a:t>
            </a:r>
            <a:endParaRPr b="1" sz="1500">
              <a:latin typeface="Average"/>
              <a:ea typeface="Average"/>
              <a:cs typeface="Average"/>
              <a:sym typeface="Average"/>
            </a:endParaRPr>
          </a:p>
        </p:txBody>
      </p:sp>
      <p:sp>
        <p:nvSpPr>
          <p:cNvPr id="126" name="Google Shape;126;p19"/>
          <p:cNvSpPr txBox="1"/>
          <p:nvPr/>
        </p:nvSpPr>
        <p:spPr>
          <a:xfrm>
            <a:off x="6126825" y="3564000"/>
            <a:ext cx="2590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Average"/>
                <a:ea typeface="Average"/>
                <a:cs typeface="Average"/>
                <a:sym typeface="Average"/>
              </a:rPr>
              <a:t>Ant Design Framework</a:t>
            </a:r>
            <a:endParaRPr b="1" sz="1500">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277625" y="263250"/>
            <a:ext cx="5928900" cy="72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u="sng"/>
              <a:t>Languages Used </a:t>
            </a:r>
            <a:endParaRPr sz="4200" u="sng"/>
          </a:p>
        </p:txBody>
      </p:sp>
      <p:pic>
        <p:nvPicPr>
          <p:cNvPr id="132" name="Google Shape;132;p20"/>
          <p:cNvPicPr preferRelativeResize="0"/>
          <p:nvPr/>
        </p:nvPicPr>
        <p:blipFill>
          <a:blip r:embed="rId3">
            <a:alphaModFix/>
          </a:blip>
          <a:stretch>
            <a:fillRect/>
          </a:stretch>
        </p:blipFill>
        <p:spPr>
          <a:xfrm>
            <a:off x="5688863" y="2200800"/>
            <a:ext cx="3466725" cy="1160700"/>
          </a:xfrm>
          <a:prstGeom prst="rect">
            <a:avLst/>
          </a:prstGeom>
          <a:noFill/>
          <a:ln>
            <a:noFill/>
          </a:ln>
        </p:spPr>
      </p:pic>
      <p:sp>
        <p:nvSpPr>
          <p:cNvPr id="133" name="Google Shape;133;p20"/>
          <p:cNvSpPr txBox="1"/>
          <p:nvPr/>
        </p:nvSpPr>
        <p:spPr>
          <a:xfrm>
            <a:off x="632000" y="3120638"/>
            <a:ext cx="1959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Average"/>
                <a:ea typeface="Average"/>
                <a:cs typeface="Average"/>
                <a:sym typeface="Average"/>
              </a:rPr>
              <a:t>React JS + Redux</a:t>
            </a:r>
            <a:endParaRPr b="1" sz="1500">
              <a:latin typeface="Average"/>
              <a:ea typeface="Average"/>
              <a:cs typeface="Average"/>
              <a:sym typeface="Average"/>
            </a:endParaRPr>
          </a:p>
        </p:txBody>
      </p:sp>
      <p:sp>
        <p:nvSpPr>
          <p:cNvPr id="134" name="Google Shape;134;p20"/>
          <p:cNvSpPr txBox="1"/>
          <p:nvPr/>
        </p:nvSpPr>
        <p:spPr>
          <a:xfrm>
            <a:off x="3463275" y="3564000"/>
            <a:ext cx="1437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Average"/>
                <a:ea typeface="Average"/>
                <a:cs typeface="Average"/>
                <a:sym typeface="Average"/>
              </a:rPr>
              <a:t>HTML/CSS/JS</a:t>
            </a:r>
            <a:endParaRPr b="1" sz="1500">
              <a:latin typeface="Average"/>
              <a:ea typeface="Average"/>
              <a:cs typeface="Average"/>
              <a:sym typeface="Average"/>
            </a:endParaRPr>
          </a:p>
        </p:txBody>
      </p:sp>
      <p:sp>
        <p:nvSpPr>
          <p:cNvPr id="135" name="Google Shape;135;p20"/>
          <p:cNvSpPr txBox="1"/>
          <p:nvPr/>
        </p:nvSpPr>
        <p:spPr>
          <a:xfrm>
            <a:off x="6126825" y="3564000"/>
            <a:ext cx="2590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Average"/>
                <a:ea typeface="Average"/>
                <a:cs typeface="Average"/>
                <a:sym typeface="Average"/>
              </a:rPr>
              <a:t>Ant Design Language</a:t>
            </a:r>
            <a:endParaRPr b="1" sz="1500">
              <a:latin typeface="Average"/>
              <a:ea typeface="Average"/>
              <a:cs typeface="Average"/>
              <a:sym typeface="Average"/>
            </a:endParaRPr>
          </a:p>
        </p:txBody>
      </p:sp>
      <p:pic>
        <p:nvPicPr>
          <p:cNvPr id="136" name="Google Shape;136;p20"/>
          <p:cNvPicPr preferRelativeResize="0"/>
          <p:nvPr/>
        </p:nvPicPr>
        <p:blipFill>
          <a:blip r:embed="rId4">
            <a:alphaModFix/>
          </a:blip>
          <a:stretch>
            <a:fillRect/>
          </a:stretch>
        </p:blipFill>
        <p:spPr>
          <a:xfrm>
            <a:off x="98638" y="1235775"/>
            <a:ext cx="2712975" cy="1751101"/>
          </a:xfrm>
          <a:prstGeom prst="rect">
            <a:avLst/>
          </a:prstGeom>
          <a:noFill/>
          <a:ln>
            <a:noFill/>
          </a:ln>
        </p:spPr>
      </p:pic>
      <p:pic>
        <p:nvPicPr>
          <p:cNvPr id="137" name="Google Shape;137;p20"/>
          <p:cNvPicPr preferRelativeResize="0"/>
          <p:nvPr/>
        </p:nvPicPr>
        <p:blipFill>
          <a:blip r:embed="rId5">
            <a:alphaModFix/>
          </a:blip>
          <a:stretch>
            <a:fillRect/>
          </a:stretch>
        </p:blipFill>
        <p:spPr>
          <a:xfrm>
            <a:off x="3159000" y="1487562"/>
            <a:ext cx="2182500" cy="1892372"/>
          </a:xfrm>
          <a:prstGeom prst="rect">
            <a:avLst/>
          </a:prstGeom>
          <a:noFill/>
          <a:ln>
            <a:noFill/>
          </a:ln>
        </p:spPr>
      </p:pic>
      <p:pic>
        <p:nvPicPr>
          <p:cNvPr id="138" name="Google Shape;138;p20"/>
          <p:cNvPicPr preferRelativeResize="0"/>
          <p:nvPr/>
        </p:nvPicPr>
        <p:blipFill>
          <a:blip r:embed="rId6">
            <a:alphaModFix/>
          </a:blip>
          <a:stretch>
            <a:fillRect/>
          </a:stretch>
        </p:blipFill>
        <p:spPr>
          <a:xfrm>
            <a:off x="488661" y="3669925"/>
            <a:ext cx="1837575" cy="1437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21"/>
          <p:cNvSpPr txBox="1"/>
          <p:nvPr>
            <p:ph type="title"/>
          </p:nvPr>
        </p:nvSpPr>
        <p:spPr>
          <a:xfrm>
            <a:off x="2212275" y="855375"/>
            <a:ext cx="3574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Teammates</a:t>
            </a:r>
            <a:endParaRPr b="1"/>
          </a:p>
        </p:txBody>
      </p:sp>
      <p:pic>
        <p:nvPicPr>
          <p:cNvPr id="144" name="Google Shape;144;p21"/>
          <p:cNvPicPr preferRelativeResize="0"/>
          <p:nvPr/>
        </p:nvPicPr>
        <p:blipFill>
          <a:blip r:embed="rId4">
            <a:alphaModFix/>
          </a:blip>
          <a:stretch>
            <a:fillRect/>
          </a:stretch>
        </p:blipFill>
        <p:spPr>
          <a:xfrm>
            <a:off x="6551738" y="2862925"/>
            <a:ext cx="2449725" cy="2178550"/>
          </a:xfrm>
          <a:prstGeom prst="rect">
            <a:avLst/>
          </a:prstGeom>
          <a:noFill/>
          <a:ln>
            <a:noFill/>
          </a:ln>
        </p:spPr>
      </p:pic>
      <p:sp>
        <p:nvSpPr>
          <p:cNvPr id="145" name="Google Shape;145;p21"/>
          <p:cNvSpPr/>
          <p:nvPr/>
        </p:nvSpPr>
        <p:spPr>
          <a:xfrm>
            <a:off x="2541375" y="1528875"/>
            <a:ext cx="2916000" cy="26475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txBox="1"/>
          <p:nvPr/>
        </p:nvSpPr>
        <p:spPr>
          <a:xfrm>
            <a:off x="2622375" y="1670625"/>
            <a:ext cx="2774400" cy="20319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Average"/>
              <a:buChar char="●"/>
            </a:pPr>
            <a:r>
              <a:rPr lang="en" sz="2400">
                <a:latin typeface="Average"/>
                <a:ea typeface="Average"/>
                <a:cs typeface="Average"/>
                <a:sym typeface="Average"/>
              </a:rPr>
              <a:t>Keerthy</a:t>
            </a:r>
            <a:endParaRPr sz="2400">
              <a:latin typeface="Average"/>
              <a:ea typeface="Average"/>
              <a:cs typeface="Average"/>
              <a:sym typeface="Average"/>
            </a:endParaRPr>
          </a:p>
          <a:p>
            <a:pPr indent="-381000" lvl="0" marL="457200" rtl="0" algn="l">
              <a:spcBef>
                <a:spcPts val="0"/>
              </a:spcBef>
              <a:spcAft>
                <a:spcPts val="0"/>
              </a:spcAft>
              <a:buSzPts val="2400"/>
              <a:buFont typeface="Average"/>
              <a:buChar char="●"/>
            </a:pPr>
            <a:r>
              <a:rPr lang="en" sz="2400">
                <a:latin typeface="Average"/>
                <a:ea typeface="Average"/>
                <a:cs typeface="Average"/>
                <a:sym typeface="Average"/>
              </a:rPr>
              <a:t>Karthik</a:t>
            </a:r>
            <a:endParaRPr sz="2400">
              <a:latin typeface="Average"/>
              <a:ea typeface="Average"/>
              <a:cs typeface="Average"/>
              <a:sym typeface="Average"/>
            </a:endParaRPr>
          </a:p>
          <a:p>
            <a:pPr indent="-381000" lvl="0" marL="457200" rtl="0" algn="l">
              <a:spcBef>
                <a:spcPts val="0"/>
              </a:spcBef>
              <a:spcAft>
                <a:spcPts val="0"/>
              </a:spcAft>
              <a:buSzPts val="2400"/>
              <a:buFont typeface="Average"/>
              <a:buChar char="●"/>
            </a:pPr>
            <a:r>
              <a:rPr lang="en" sz="2400">
                <a:latin typeface="Average"/>
                <a:ea typeface="Average"/>
                <a:cs typeface="Average"/>
                <a:sym typeface="Average"/>
              </a:rPr>
              <a:t>Rohit</a:t>
            </a:r>
            <a:endParaRPr sz="2400">
              <a:latin typeface="Average"/>
              <a:ea typeface="Average"/>
              <a:cs typeface="Average"/>
              <a:sym typeface="Average"/>
            </a:endParaRPr>
          </a:p>
          <a:p>
            <a:pPr indent="-381000" lvl="0" marL="457200" rtl="0" algn="l">
              <a:spcBef>
                <a:spcPts val="0"/>
              </a:spcBef>
              <a:spcAft>
                <a:spcPts val="0"/>
              </a:spcAft>
              <a:buSzPts val="2400"/>
              <a:buFont typeface="Average"/>
              <a:buChar char="●"/>
            </a:pPr>
            <a:r>
              <a:rPr lang="en" sz="2400">
                <a:latin typeface="Average"/>
                <a:ea typeface="Average"/>
                <a:cs typeface="Average"/>
                <a:sym typeface="Average"/>
              </a:rPr>
              <a:t>Sandeep</a:t>
            </a:r>
            <a:endParaRPr sz="2400">
              <a:latin typeface="Average"/>
              <a:ea typeface="Average"/>
              <a:cs typeface="Average"/>
              <a:sym typeface="Average"/>
            </a:endParaRPr>
          </a:p>
          <a:p>
            <a:pPr indent="-381000" lvl="0" marL="457200" rtl="0" algn="l">
              <a:spcBef>
                <a:spcPts val="0"/>
              </a:spcBef>
              <a:spcAft>
                <a:spcPts val="0"/>
              </a:spcAft>
              <a:buSzPts val="2400"/>
              <a:buFont typeface="Average"/>
              <a:buChar char="●"/>
            </a:pPr>
            <a:r>
              <a:rPr lang="en" sz="2400">
                <a:latin typeface="Average"/>
                <a:ea typeface="Average"/>
                <a:cs typeface="Average"/>
                <a:sym typeface="Average"/>
              </a:rPr>
              <a:t>Likhith</a:t>
            </a:r>
            <a:endParaRPr sz="2400">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