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1" r:id="rId6"/>
    <p:sldId id="260" r:id="rId7"/>
    <p:sldId id="262" r:id="rId8"/>
    <p:sldId id="263" r:id="rId9"/>
    <p:sldId id="264" r:id="rId10"/>
    <p:sldId id="265" r:id="rId11"/>
    <p:sldId id="266" r:id="rId12"/>
  </p:sldIdLst>
  <p:sldSz cx="14630400" cy="8229600"/>
  <p:notesSz cx="8229600" cy="14630400"/>
  <p:embeddedFontLst>
    <p:embeddedFont>
      <p:font typeface="Barlow" panose="00000500000000000000" pitchFamily="2" charset="0"/>
      <p:regular r:id="rId14"/>
    </p:embeddedFont>
    <p:embeddedFont>
      <p:font typeface="Fraunces" panose="020B0604020202020204" charset="0"/>
      <p:regular r:id="rId15"/>
    </p:embeddedFont>
    <p:embeddedFont>
      <p:font typeface="Nobile"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696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68787" y="806291"/>
            <a:ext cx="7606427" cy="3789045"/>
          </a:xfrm>
          <a:prstGeom prst="rect">
            <a:avLst/>
          </a:prstGeom>
          <a:noFill/>
          <a:ln/>
        </p:spPr>
        <p:txBody>
          <a:bodyPr wrap="square" lIns="0" tIns="0" rIns="0" bIns="0" rtlCol="0" anchor="t"/>
          <a:lstStyle/>
          <a:p>
            <a:pPr marL="0" indent="0">
              <a:lnSpc>
                <a:spcPts val="7450"/>
              </a:lnSpc>
              <a:buNone/>
            </a:pPr>
            <a:r>
              <a:rPr lang="en-US" sz="5950" b="1" dirty="0">
                <a:solidFill>
                  <a:srgbClr val="3B4540"/>
                </a:solidFill>
                <a:latin typeface="Fraunces" pitchFamily="34" charset="0"/>
                <a:ea typeface="Fraunces" pitchFamily="34" charset="-122"/>
                <a:cs typeface="Fraunces" pitchFamily="34" charset="-120"/>
              </a:rPr>
              <a:t>AI-POWERED CHATBOTS FOR MENTAL HEALTH SUPPORT</a:t>
            </a:r>
            <a:endParaRPr lang="en-US" sz="5950" dirty="0"/>
          </a:p>
        </p:txBody>
      </p:sp>
      <p:sp>
        <p:nvSpPr>
          <p:cNvPr id="4" name="Text 1"/>
          <p:cNvSpPr/>
          <p:nvPr/>
        </p:nvSpPr>
        <p:spPr>
          <a:xfrm>
            <a:off x="768787" y="4924782"/>
            <a:ext cx="7606427" cy="702945"/>
          </a:xfrm>
          <a:prstGeom prst="rect">
            <a:avLst/>
          </a:prstGeom>
          <a:noFill/>
          <a:ln/>
        </p:spPr>
        <p:txBody>
          <a:bodyPr wrap="square" lIns="0" tIns="0" rIns="0" bIns="0" rtlCol="0" anchor="t"/>
          <a:lstStyle/>
          <a:p>
            <a:pPr marL="0" indent="0">
              <a:lnSpc>
                <a:spcPts val="2750"/>
              </a:lnSpc>
              <a:buNone/>
            </a:pPr>
            <a:r>
              <a:rPr lang="en-US" sz="1700" b="1" dirty="0">
                <a:solidFill>
                  <a:srgbClr val="405449"/>
                </a:solidFill>
                <a:latin typeface="Nobile" pitchFamily="34" charset="0"/>
                <a:ea typeface="Nobile" pitchFamily="34" charset="-122"/>
                <a:cs typeface="Nobile" pitchFamily="34" charset="-120"/>
              </a:rPr>
              <a:t>Submitted by
M.MOHAN VENKATA MANOJ(192211137)</a:t>
            </a:r>
            <a:endParaRPr lang="en-US" sz="1700" b="1" dirty="0"/>
          </a:p>
        </p:txBody>
      </p:sp>
      <p:sp>
        <p:nvSpPr>
          <p:cNvPr id="5" name="Text 2"/>
          <p:cNvSpPr/>
          <p:nvPr/>
        </p:nvSpPr>
        <p:spPr>
          <a:xfrm>
            <a:off x="768787" y="5627728"/>
            <a:ext cx="7606427" cy="329446"/>
          </a:xfrm>
          <a:prstGeom prst="rect">
            <a:avLst/>
          </a:prstGeom>
          <a:noFill/>
          <a:ln/>
        </p:spPr>
        <p:txBody>
          <a:bodyPr wrap="none" lIns="0" tIns="0" rIns="0" bIns="0" rtlCol="0" anchor="t"/>
          <a:lstStyle/>
          <a:p>
            <a:pPr marL="0" indent="0">
              <a:lnSpc>
                <a:spcPts val="2750"/>
              </a:lnSpc>
              <a:buNone/>
            </a:pPr>
            <a:r>
              <a:rPr lang="en-US" sz="1700" b="1" dirty="0">
                <a:solidFill>
                  <a:srgbClr val="405449"/>
                </a:solidFill>
                <a:latin typeface="Nobile" pitchFamily="34" charset="0"/>
                <a:ea typeface="Nobile" pitchFamily="34" charset="-122"/>
                <a:cs typeface="Nobile" pitchFamily="34" charset="-120"/>
              </a:rPr>
              <a:t>R.LIKHITH (192211086)</a:t>
            </a:r>
            <a:endParaRPr lang="en-US" sz="1700" b="1" dirty="0"/>
          </a:p>
        </p:txBody>
      </p:sp>
      <p:sp>
        <p:nvSpPr>
          <p:cNvPr id="6" name="Text 3"/>
          <p:cNvSpPr/>
          <p:nvPr/>
        </p:nvSpPr>
        <p:spPr>
          <a:xfrm>
            <a:off x="768787" y="5957174"/>
            <a:ext cx="7606427" cy="1764425"/>
          </a:xfrm>
          <a:prstGeom prst="rect">
            <a:avLst/>
          </a:prstGeom>
          <a:noFill/>
          <a:ln/>
        </p:spPr>
        <p:txBody>
          <a:bodyPr wrap="none" lIns="0" tIns="0" rIns="0" bIns="0" rtlCol="0" anchor="t"/>
          <a:lstStyle/>
          <a:p>
            <a:pPr marL="0" indent="0">
              <a:lnSpc>
                <a:spcPts val="2750"/>
              </a:lnSpc>
              <a:buNone/>
            </a:pPr>
            <a:endParaRPr lang="en-US" sz="1700" b="1" dirty="0">
              <a:solidFill>
                <a:srgbClr val="405449"/>
              </a:solidFill>
              <a:latin typeface="Nobile" pitchFamily="34" charset="0"/>
              <a:ea typeface="Nobile" pitchFamily="34" charset="-122"/>
              <a:cs typeface="Nobile" pitchFamily="34" charset="-120"/>
            </a:endParaRPr>
          </a:p>
          <a:p>
            <a:pPr>
              <a:lnSpc>
                <a:spcPts val="2750"/>
              </a:lnSpc>
            </a:pPr>
            <a:r>
              <a:rPr lang="en-US" sz="1700" b="1" dirty="0">
                <a:latin typeface="Nobile" panose="020B0604020202020204" charset="0"/>
              </a:rPr>
              <a:t>Under the guidance of </a:t>
            </a:r>
          </a:p>
          <a:p>
            <a:pPr>
              <a:lnSpc>
                <a:spcPts val="2750"/>
              </a:lnSpc>
            </a:pPr>
            <a:r>
              <a:rPr lang="en-US" sz="1700" b="1" dirty="0">
                <a:latin typeface="Nobile" panose="020B0604020202020204" charset="0"/>
              </a:rPr>
              <a:t>DR.SENTHIVADIVU</a:t>
            </a:r>
          </a:p>
        </p:txBody>
      </p:sp>
      <p:sp>
        <p:nvSpPr>
          <p:cNvPr id="7" name="Text 4"/>
          <p:cNvSpPr/>
          <p:nvPr/>
        </p:nvSpPr>
        <p:spPr>
          <a:xfrm>
            <a:off x="768787" y="7071836"/>
            <a:ext cx="7606427" cy="351472"/>
          </a:xfrm>
          <a:prstGeom prst="rect">
            <a:avLst/>
          </a:prstGeom>
          <a:noFill/>
          <a:ln/>
        </p:spPr>
        <p:txBody>
          <a:bodyPr wrap="none" lIns="0" tIns="0" rIns="0" bIns="0" rtlCol="0" anchor="t"/>
          <a:lstStyle/>
          <a:p>
            <a:pPr marL="0" indent="0">
              <a:lnSpc>
                <a:spcPts val="2750"/>
              </a:lnSpc>
              <a:buNone/>
            </a:pPr>
            <a:endParaRPr lang="en-US"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11411" y="1010007"/>
            <a:ext cx="5796439" cy="724495"/>
          </a:xfrm>
          <a:prstGeom prst="rect">
            <a:avLst/>
          </a:prstGeom>
          <a:noFill/>
          <a:ln/>
        </p:spPr>
        <p:txBody>
          <a:bodyPr wrap="none" lIns="0" tIns="0" rIns="0" bIns="0" rtlCol="0" anchor="t"/>
          <a:lstStyle/>
          <a:p>
            <a:pPr marL="0" indent="0">
              <a:lnSpc>
                <a:spcPts val="5700"/>
              </a:lnSpc>
              <a:buNone/>
            </a:pPr>
            <a:r>
              <a:rPr lang="en-US" sz="4550" b="1" dirty="0">
                <a:solidFill>
                  <a:srgbClr val="3B4540"/>
                </a:solidFill>
                <a:latin typeface="Fraunces" pitchFamily="34" charset="0"/>
                <a:ea typeface="Fraunces" pitchFamily="34" charset="-122"/>
                <a:cs typeface="Fraunces" pitchFamily="34" charset="-120"/>
              </a:rPr>
              <a:t>Result and Output</a:t>
            </a:r>
            <a:endParaRPr lang="en-US" sz="4550" dirty="0"/>
          </a:p>
        </p:txBody>
      </p:sp>
      <p:pic>
        <p:nvPicPr>
          <p:cNvPr id="3" name="Image 0" descr="preencoded.png"/>
          <p:cNvPicPr>
            <a:picLocks noChangeAspect="1"/>
          </p:cNvPicPr>
          <p:nvPr/>
        </p:nvPicPr>
        <p:blipFill>
          <a:blip r:embed="rId3"/>
          <a:stretch>
            <a:fillRect/>
          </a:stretch>
        </p:blipFill>
        <p:spPr>
          <a:xfrm>
            <a:off x="811411" y="2198132"/>
            <a:ext cx="579596" cy="579596"/>
          </a:xfrm>
          <a:prstGeom prst="rect">
            <a:avLst/>
          </a:prstGeom>
        </p:spPr>
      </p:pic>
      <p:sp>
        <p:nvSpPr>
          <p:cNvPr id="4" name="Text 1"/>
          <p:cNvSpPr/>
          <p:nvPr/>
        </p:nvSpPr>
        <p:spPr>
          <a:xfrm>
            <a:off x="811411" y="3009543"/>
            <a:ext cx="3296245" cy="362188"/>
          </a:xfrm>
          <a:prstGeom prst="rect">
            <a:avLst/>
          </a:prstGeom>
          <a:noFill/>
          <a:ln/>
        </p:spPr>
        <p:txBody>
          <a:bodyPr wrap="none" lIns="0" tIns="0" rIns="0" bIns="0" rtlCol="0" anchor="t"/>
          <a:lstStyle/>
          <a:p>
            <a:pPr marL="0" indent="0" algn="l">
              <a:lnSpc>
                <a:spcPts val="2850"/>
              </a:lnSpc>
              <a:buNone/>
            </a:pPr>
            <a:r>
              <a:rPr lang="en-US" sz="2250" b="1" dirty="0">
                <a:solidFill>
                  <a:srgbClr val="405449"/>
                </a:solidFill>
                <a:latin typeface="Fraunces" pitchFamily="34" charset="0"/>
                <a:ea typeface="Fraunces" pitchFamily="34" charset="-122"/>
                <a:cs typeface="Fraunces" pitchFamily="34" charset="-120"/>
              </a:rPr>
              <a:t>Training Performance</a:t>
            </a:r>
            <a:endParaRPr lang="en-US" sz="2250" dirty="0"/>
          </a:p>
        </p:txBody>
      </p:sp>
      <p:sp>
        <p:nvSpPr>
          <p:cNvPr id="5" name="Text 2"/>
          <p:cNvSpPr/>
          <p:nvPr/>
        </p:nvSpPr>
        <p:spPr>
          <a:xfrm>
            <a:off x="811411" y="3510796"/>
            <a:ext cx="4103965" cy="2967038"/>
          </a:xfrm>
          <a:prstGeom prst="rect">
            <a:avLst/>
          </a:prstGeom>
          <a:noFill/>
          <a:ln/>
        </p:spPr>
        <p:txBody>
          <a:bodyPr wrap="square" lIns="0" tIns="0" rIns="0" bIns="0" rtlCol="0" anchor="t"/>
          <a:lstStyle/>
          <a:p>
            <a:pPr marL="0" indent="0" algn="l">
              <a:lnSpc>
                <a:spcPts val="2900"/>
              </a:lnSpc>
              <a:buNone/>
            </a:pPr>
            <a:r>
              <a:rPr lang="en-US" sz="1800" dirty="0">
                <a:solidFill>
                  <a:srgbClr val="405449"/>
                </a:solidFill>
                <a:latin typeface="Nobile" pitchFamily="34" charset="0"/>
                <a:ea typeface="Nobile" pitchFamily="34" charset="-122"/>
                <a:cs typeface="Nobile" pitchFamily="34" charset="-120"/>
              </a:rPr>
              <a:t>The chatbot demonstrates impressive performance during training. The model achieves high accuracy with enough training epochs. The loss gradually decreases over time, signifying the model's increasing ability to classify inputs correctly.</a:t>
            </a:r>
            <a:endParaRPr lang="en-US" sz="1800" dirty="0"/>
          </a:p>
        </p:txBody>
      </p:sp>
      <p:pic>
        <p:nvPicPr>
          <p:cNvPr id="6" name="Image 1" descr="preencoded.png"/>
          <p:cNvPicPr>
            <a:picLocks noChangeAspect="1"/>
          </p:cNvPicPr>
          <p:nvPr/>
        </p:nvPicPr>
        <p:blipFill>
          <a:blip r:embed="rId4"/>
          <a:stretch>
            <a:fillRect/>
          </a:stretch>
        </p:blipFill>
        <p:spPr>
          <a:xfrm>
            <a:off x="5263158" y="2198132"/>
            <a:ext cx="579596" cy="579596"/>
          </a:xfrm>
          <a:prstGeom prst="rect">
            <a:avLst/>
          </a:prstGeom>
        </p:spPr>
      </p:pic>
      <p:sp>
        <p:nvSpPr>
          <p:cNvPr id="7" name="Text 3"/>
          <p:cNvSpPr/>
          <p:nvPr/>
        </p:nvSpPr>
        <p:spPr>
          <a:xfrm>
            <a:off x="5263158" y="3009543"/>
            <a:ext cx="2925961" cy="362188"/>
          </a:xfrm>
          <a:prstGeom prst="rect">
            <a:avLst/>
          </a:prstGeom>
          <a:noFill/>
          <a:ln/>
        </p:spPr>
        <p:txBody>
          <a:bodyPr wrap="none" lIns="0" tIns="0" rIns="0" bIns="0" rtlCol="0" anchor="t"/>
          <a:lstStyle/>
          <a:p>
            <a:pPr marL="0" indent="0" algn="l">
              <a:lnSpc>
                <a:spcPts val="2850"/>
              </a:lnSpc>
              <a:buNone/>
            </a:pPr>
            <a:r>
              <a:rPr lang="en-US" sz="2250" b="1" dirty="0">
                <a:solidFill>
                  <a:srgbClr val="405449"/>
                </a:solidFill>
                <a:latin typeface="Fraunces" pitchFamily="34" charset="0"/>
                <a:ea typeface="Fraunces" pitchFamily="34" charset="-122"/>
                <a:cs typeface="Fraunces" pitchFamily="34" charset="-120"/>
              </a:rPr>
              <a:t>Chatbot Interaction</a:t>
            </a:r>
            <a:endParaRPr lang="en-US" sz="2250" dirty="0"/>
          </a:p>
        </p:txBody>
      </p:sp>
      <p:sp>
        <p:nvSpPr>
          <p:cNvPr id="8" name="Text 4"/>
          <p:cNvSpPr/>
          <p:nvPr/>
        </p:nvSpPr>
        <p:spPr>
          <a:xfrm>
            <a:off x="5263158" y="3510796"/>
            <a:ext cx="4103965" cy="3708797"/>
          </a:xfrm>
          <a:prstGeom prst="rect">
            <a:avLst/>
          </a:prstGeom>
          <a:noFill/>
          <a:ln/>
        </p:spPr>
        <p:txBody>
          <a:bodyPr wrap="square" lIns="0" tIns="0" rIns="0" bIns="0" rtlCol="0" anchor="t"/>
          <a:lstStyle/>
          <a:p>
            <a:pPr marL="0" indent="0" algn="l">
              <a:lnSpc>
                <a:spcPts val="2900"/>
              </a:lnSpc>
              <a:buNone/>
            </a:pPr>
            <a:r>
              <a:rPr lang="en-US" sz="1800" dirty="0">
                <a:solidFill>
                  <a:srgbClr val="405449"/>
                </a:solidFill>
                <a:latin typeface="Nobile" pitchFamily="34" charset="0"/>
                <a:ea typeface="Nobile" pitchFamily="34" charset="-122"/>
                <a:cs typeface="Nobile" pitchFamily="34" charset="-120"/>
              </a:rPr>
              <a:t>The chatbot effectively interacts with users, providing personalized responses based on intent classification. It responds appropriately to various user inputs, including greetings, expressions of distress, and requests for help. The chatbot's sensitive and empathetic responses promote a supportive and engaging experience for users.</a:t>
            </a:r>
            <a:endParaRPr lang="en-US" sz="1800" dirty="0"/>
          </a:p>
        </p:txBody>
      </p:sp>
      <p:pic>
        <p:nvPicPr>
          <p:cNvPr id="9" name="Image 2" descr="preencoded.png"/>
          <p:cNvPicPr>
            <a:picLocks noChangeAspect="1"/>
          </p:cNvPicPr>
          <p:nvPr/>
        </p:nvPicPr>
        <p:blipFill>
          <a:blip r:embed="rId5"/>
          <a:stretch>
            <a:fillRect/>
          </a:stretch>
        </p:blipFill>
        <p:spPr>
          <a:xfrm>
            <a:off x="9714905" y="2198132"/>
            <a:ext cx="579596" cy="579596"/>
          </a:xfrm>
          <a:prstGeom prst="rect">
            <a:avLst/>
          </a:prstGeom>
        </p:spPr>
      </p:pic>
      <p:sp>
        <p:nvSpPr>
          <p:cNvPr id="10" name="Text 5"/>
          <p:cNvSpPr/>
          <p:nvPr/>
        </p:nvSpPr>
        <p:spPr>
          <a:xfrm>
            <a:off x="9714905" y="3009543"/>
            <a:ext cx="3006090" cy="362188"/>
          </a:xfrm>
          <a:prstGeom prst="rect">
            <a:avLst/>
          </a:prstGeom>
          <a:noFill/>
          <a:ln/>
        </p:spPr>
        <p:txBody>
          <a:bodyPr wrap="none" lIns="0" tIns="0" rIns="0" bIns="0" rtlCol="0" anchor="t"/>
          <a:lstStyle/>
          <a:p>
            <a:pPr marL="0" indent="0" algn="l">
              <a:lnSpc>
                <a:spcPts val="2850"/>
              </a:lnSpc>
              <a:buNone/>
            </a:pPr>
            <a:r>
              <a:rPr lang="en-US" sz="2250" b="1" dirty="0">
                <a:solidFill>
                  <a:srgbClr val="405449"/>
                </a:solidFill>
                <a:latin typeface="Fraunces" pitchFamily="34" charset="0"/>
                <a:ea typeface="Fraunces" pitchFamily="34" charset="-122"/>
                <a:cs typeface="Fraunces" pitchFamily="34" charset="-120"/>
              </a:rPr>
              <a:t>Real-Time Response</a:t>
            </a:r>
            <a:endParaRPr lang="en-US" sz="2250" dirty="0"/>
          </a:p>
        </p:txBody>
      </p:sp>
      <p:sp>
        <p:nvSpPr>
          <p:cNvPr id="11" name="Text 6"/>
          <p:cNvSpPr/>
          <p:nvPr/>
        </p:nvSpPr>
        <p:spPr>
          <a:xfrm>
            <a:off x="9714905" y="3510796"/>
            <a:ext cx="4103965" cy="2596158"/>
          </a:xfrm>
          <a:prstGeom prst="rect">
            <a:avLst/>
          </a:prstGeom>
          <a:noFill/>
          <a:ln/>
        </p:spPr>
        <p:txBody>
          <a:bodyPr wrap="square" lIns="0" tIns="0" rIns="0" bIns="0" rtlCol="0" anchor="t"/>
          <a:lstStyle/>
          <a:p>
            <a:pPr marL="0" indent="0" algn="l">
              <a:lnSpc>
                <a:spcPts val="2900"/>
              </a:lnSpc>
              <a:buNone/>
            </a:pPr>
            <a:r>
              <a:rPr lang="en-US" sz="1800" dirty="0">
                <a:solidFill>
                  <a:srgbClr val="405449"/>
                </a:solidFill>
                <a:latin typeface="Nobile" pitchFamily="34" charset="0"/>
                <a:ea typeface="Nobile" pitchFamily="34" charset="-122"/>
                <a:cs typeface="Nobile" pitchFamily="34" charset="-120"/>
              </a:rPr>
              <a:t>The chatbot offers real-time responses to user queries. This allows for immediate assistance and minimizes user waiting time. The system's rapid response capabilities enhance its effectiveness and provide a seamless user experience.</a:t>
            </a:r>
            <a:endParaRPr lang="en-US" sz="1800" dirty="0"/>
          </a:p>
        </p:txBody>
      </p:sp>
      <p:sp>
        <p:nvSpPr>
          <p:cNvPr id="12" name="Rectangle 11">
            <a:extLst>
              <a:ext uri="{FF2B5EF4-FFF2-40B4-BE49-F238E27FC236}">
                <a16:creationId xmlns:a16="http://schemas.microsoft.com/office/drawing/2014/main" id="{3ACBEB03-FD58-47B1-9ADE-A988CBFEBD27}"/>
              </a:ext>
            </a:extLst>
          </p:cNvPr>
          <p:cNvSpPr/>
          <p:nvPr/>
        </p:nvSpPr>
        <p:spPr>
          <a:xfrm>
            <a:off x="12816347" y="7567136"/>
            <a:ext cx="1681317" cy="646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ohnny Sins – Bio, Birthday, Age, Video | Cameo">
            <a:extLst>
              <a:ext uri="{FF2B5EF4-FFF2-40B4-BE49-F238E27FC236}">
                <a16:creationId xmlns:a16="http://schemas.microsoft.com/office/drawing/2014/main" id="{E7515D94-A6D3-247B-6AEA-7BF69E585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2E76E3-9515-7BE1-C5BE-F47BDD59126E}"/>
              </a:ext>
            </a:extLst>
          </p:cNvPr>
          <p:cNvSpPr txBox="1"/>
          <p:nvPr/>
        </p:nvSpPr>
        <p:spPr>
          <a:xfrm>
            <a:off x="2776655" y="5910147"/>
            <a:ext cx="6244682" cy="1569660"/>
          </a:xfrm>
          <a:prstGeom prst="rect">
            <a:avLst/>
          </a:prstGeom>
          <a:noFill/>
        </p:spPr>
        <p:txBody>
          <a:bodyPr wrap="square" rtlCol="0">
            <a:spAutoFit/>
          </a:bodyPr>
          <a:lstStyle/>
          <a:p>
            <a:r>
              <a:rPr lang="en-US" sz="9600" dirty="0"/>
              <a:t>THANK YOU </a:t>
            </a:r>
            <a:endParaRPr lang="en-IN" sz="9600" dirty="0"/>
          </a:p>
        </p:txBody>
      </p:sp>
    </p:spTree>
    <p:extLst>
      <p:ext uri="{BB962C8B-B14F-4D97-AF65-F5344CB8AC3E}">
        <p14:creationId xmlns:p14="http://schemas.microsoft.com/office/powerpoint/2010/main" val="376567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42248" y="662345"/>
            <a:ext cx="6016109" cy="751999"/>
          </a:xfrm>
          <a:prstGeom prst="rect">
            <a:avLst/>
          </a:prstGeom>
          <a:noFill/>
          <a:ln/>
        </p:spPr>
        <p:txBody>
          <a:bodyPr wrap="none" lIns="0" tIns="0" rIns="0" bIns="0" rtlCol="0" anchor="t"/>
          <a:lstStyle/>
          <a:p>
            <a:pPr marL="0" indent="0">
              <a:lnSpc>
                <a:spcPts val="5900"/>
              </a:lnSpc>
              <a:buNone/>
            </a:pPr>
            <a:r>
              <a:rPr lang="en-US" sz="4700" b="1" dirty="0">
                <a:solidFill>
                  <a:srgbClr val="3B4540"/>
                </a:solidFill>
                <a:latin typeface="Fraunces" pitchFamily="34" charset="0"/>
                <a:ea typeface="Fraunces" pitchFamily="34" charset="-122"/>
                <a:cs typeface="Fraunces" pitchFamily="34" charset="-120"/>
              </a:rPr>
              <a:t>Abstract</a:t>
            </a:r>
            <a:endParaRPr lang="en-US" sz="4700" dirty="0"/>
          </a:p>
        </p:txBody>
      </p:sp>
      <p:sp>
        <p:nvSpPr>
          <p:cNvPr id="3" name="Shape 1"/>
          <p:cNvSpPr/>
          <p:nvPr/>
        </p:nvSpPr>
        <p:spPr>
          <a:xfrm>
            <a:off x="842248" y="2166223"/>
            <a:ext cx="541377" cy="541377"/>
          </a:xfrm>
          <a:prstGeom prst="roundRect">
            <a:avLst>
              <a:gd name="adj" fmla="val 40006"/>
            </a:avLst>
          </a:prstGeom>
          <a:solidFill>
            <a:srgbClr val="E8F3E8"/>
          </a:solidFill>
          <a:ln/>
        </p:spPr>
      </p:sp>
      <p:sp>
        <p:nvSpPr>
          <p:cNvPr id="4" name="Text 2"/>
          <p:cNvSpPr/>
          <p:nvPr/>
        </p:nvSpPr>
        <p:spPr>
          <a:xfrm>
            <a:off x="1022866" y="2256353"/>
            <a:ext cx="180142" cy="360998"/>
          </a:xfrm>
          <a:prstGeom prst="rect">
            <a:avLst/>
          </a:prstGeom>
          <a:noFill/>
          <a:ln/>
        </p:spPr>
        <p:txBody>
          <a:bodyPr wrap="none" lIns="0" tIns="0" rIns="0" bIns="0" rtlCol="0" anchor="t"/>
          <a:lstStyle/>
          <a:p>
            <a:pPr marL="0" indent="0" algn="ctr">
              <a:lnSpc>
                <a:spcPts val="2800"/>
              </a:lnSpc>
              <a:buNone/>
            </a:pPr>
            <a:r>
              <a:rPr lang="en-US" sz="2800" b="1" dirty="0">
                <a:solidFill>
                  <a:srgbClr val="405449"/>
                </a:solidFill>
                <a:latin typeface="Fraunces" pitchFamily="34" charset="0"/>
                <a:ea typeface="Fraunces" pitchFamily="34" charset="-122"/>
                <a:cs typeface="Fraunces" pitchFamily="34" charset="-120"/>
              </a:rPr>
              <a:t>1</a:t>
            </a:r>
            <a:endParaRPr lang="en-US" sz="2800" dirty="0"/>
          </a:p>
        </p:txBody>
      </p:sp>
      <p:sp>
        <p:nvSpPr>
          <p:cNvPr id="5" name="Text 3"/>
          <p:cNvSpPr/>
          <p:nvPr/>
        </p:nvSpPr>
        <p:spPr>
          <a:xfrm>
            <a:off x="1624251" y="2166223"/>
            <a:ext cx="3007995" cy="375880"/>
          </a:xfrm>
          <a:prstGeom prst="rect">
            <a:avLst/>
          </a:prstGeom>
          <a:noFill/>
          <a:ln/>
        </p:spPr>
        <p:txBody>
          <a:bodyPr wrap="none" lIns="0" tIns="0" rIns="0" bIns="0" rtlCol="0" anchor="t"/>
          <a:lstStyle/>
          <a:p>
            <a:pPr marL="0" indent="0">
              <a:lnSpc>
                <a:spcPts val="2950"/>
              </a:lnSpc>
              <a:buNone/>
            </a:pPr>
            <a:r>
              <a:rPr lang="en-US" sz="2350" b="1" dirty="0">
                <a:solidFill>
                  <a:srgbClr val="405449"/>
                </a:solidFill>
                <a:latin typeface="Fraunces" pitchFamily="34" charset="0"/>
                <a:ea typeface="Fraunces" pitchFamily="34" charset="-122"/>
                <a:cs typeface="Fraunces" pitchFamily="34" charset="-120"/>
              </a:rPr>
              <a:t>1. Rising Demand</a:t>
            </a:r>
            <a:endParaRPr lang="en-US" sz="2350" dirty="0"/>
          </a:p>
        </p:txBody>
      </p:sp>
      <p:sp>
        <p:nvSpPr>
          <p:cNvPr id="6" name="Text 4"/>
          <p:cNvSpPr/>
          <p:nvPr/>
        </p:nvSpPr>
        <p:spPr>
          <a:xfrm>
            <a:off x="1624251" y="2686407"/>
            <a:ext cx="5570696" cy="1924645"/>
          </a:xfrm>
          <a:prstGeom prst="rect">
            <a:avLst/>
          </a:prstGeom>
          <a:noFill/>
          <a:ln/>
        </p:spPr>
        <p:txBody>
          <a:bodyPr wrap="square" lIns="0" tIns="0" rIns="0" bIns="0" rtlCol="0" anchor="t"/>
          <a:lstStyle/>
          <a:p>
            <a:pPr marL="0" indent="0">
              <a:lnSpc>
                <a:spcPts val="3000"/>
              </a:lnSpc>
              <a:buNone/>
            </a:pPr>
            <a:r>
              <a:rPr lang="en-US" sz="1850" dirty="0">
                <a:solidFill>
                  <a:srgbClr val="405449"/>
                </a:solidFill>
                <a:latin typeface="Nobile" pitchFamily="34" charset="0"/>
                <a:ea typeface="Nobile" pitchFamily="34" charset="-122"/>
                <a:cs typeface="Nobile" pitchFamily="34" charset="-120"/>
              </a:rPr>
              <a:t>Mental health issues are increasingly prevalent, straining mental health services worldwide. The growing demand outpaces the supply of professionals, creating a significant gap in access to care.</a:t>
            </a:r>
            <a:endParaRPr lang="en-US" sz="1850" dirty="0"/>
          </a:p>
        </p:txBody>
      </p:sp>
      <p:sp>
        <p:nvSpPr>
          <p:cNvPr id="7" name="Shape 5"/>
          <p:cNvSpPr/>
          <p:nvPr/>
        </p:nvSpPr>
        <p:spPr>
          <a:xfrm>
            <a:off x="7435572" y="2166223"/>
            <a:ext cx="541377" cy="541377"/>
          </a:xfrm>
          <a:prstGeom prst="roundRect">
            <a:avLst>
              <a:gd name="adj" fmla="val 40006"/>
            </a:avLst>
          </a:prstGeom>
          <a:solidFill>
            <a:srgbClr val="E8F3E8"/>
          </a:solidFill>
          <a:ln/>
        </p:spPr>
      </p:sp>
      <p:sp>
        <p:nvSpPr>
          <p:cNvPr id="8" name="Text 6"/>
          <p:cNvSpPr/>
          <p:nvPr/>
        </p:nvSpPr>
        <p:spPr>
          <a:xfrm>
            <a:off x="7588329" y="2256353"/>
            <a:ext cx="235863" cy="360998"/>
          </a:xfrm>
          <a:prstGeom prst="rect">
            <a:avLst/>
          </a:prstGeom>
          <a:noFill/>
          <a:ln/>
        </p:spPr>
        <p:txBody>
          <a:bodyPr wrap="none" lIns="0" tIns="0" rIns="0" bIns="0" rtlCol="0" anchor="t"/>
          <a:lstStyle/>
          <a:p>
            <a:pPr marL="0" indent="0" algn="ctr">
              <a:lnSpc>
                <a:spcPts val="2800"/>
              </a:lnSpc>
              <a:buNone/>
            </a:pPr>
            <a:r>
              <a:rPr lang="en-US" sz="2800" b="1" dirty="0">
                <a:solidFill>
                  <a:srgbClr val="405449"/>
                </a:solidFill>
                <a:latin typeface="Fraunces" pitchFamily="34" charset="0"/>
                <a:ea typeface="Fraunces" pitchFamily="34" charset="-122"/>
                <a:cs typeface="Fraunces" pitchFamily="34" charset="-120"/>
              </a:rPr>
              <a:t>2</a:t>
            </a:r>
            <a:endParaRPr lang="en-US" sz="2800" dirty="0"/>
          </a:p>
        </p:txBody>
      </p:sp>
      <p:sp>
        <p:nvSpPr>
          <p:cNvPr id="9" name="Text 7"/>
          <p:cNvSpPr/>
          <p:nvPr/>
        </p:nvSpPr>
        <p:spPr>
          <a:xfrm>
            <a:off x="8217575" y="2166223"/>
            <a:ext cx="3633192" cy="375880"/>
          </a:xfrm>
          <a:prstGeom prst="rect">
            <a:avLst/>
          </a:prstGeom>
          <a:noFill/>
          <a:ln/>
        </p:spPr>
        <p:txBody>
          <a:bodyPr wrap="none" lIns="0" tIns="0" rIns="0" bIns="0" rtlCol="0" anchor="t"/>
          <a:lstStyle/>
          <a:p>
            <a:pPr marL="0" indent="0">
              <a:lnSpc>
                <a:spcPts val="2950"/>
              </a:lnSpc>
              <a:buNone/>
            </a:pPr>
            <a:r>
              <a:rPr lang="en-US" sz="2350" b="1" dirty="0">
                <a:solidFill>
                  <a:srgbClr val="405449"/>
                </a:solidFill>
                <a:latin typeface="Fraunces" pitchFamily="34" charset="0"/>
                <a:ea typeface="Fraunces" pitchFamily="34" charset="-122"/>
                <a:cs typeface="Fraunces" pitchFamily="34" charset="-120"/>
              </a:rPr>
              <a:t>2. AI-Powered Chatbots</a:t>
            </a:r>
            <a:endParaRPr lang="en-US" sz="2350" dirty="0"/>
          </a:p>
        </p:txBody>
      </p:sp>
      <p:sp>
        <p:nvSpPr>
          <p:cNvPr id="10" name="Text 8"/>
          <p:cNvSpPr/>
          <p:nvPr/>
        </p:nvSpPr>
        <p:spPr>
          <a:xfrm>
            <a:off x="8217575" y="2686407"/>
            <a:ext cx="5570696" cy="1924645"/>
          </a:xfrm>
          <a:prstGeom prst="rect">
            <a:avLst/>
          </a:prstGeom>
          <a:noFill/>
          <a:ln/>
        </p:spPr>
        <p:txBody>
          <a:bodyPr wrap="square" lIns="0" tIns="0" rIns="0" bIns="0" rtlCol="0" anchor="t"/>
          <a:lstStyle/>
          <a:p>
            <a:pPr marL="0" indent="0">
              <a:lnSpc>
                <a:spcPts val="3000"/>
              </a:lnSpc>
              <a:buNone/>
            </a:pPr>
            <a:r>
              <a:rPr lang="en-US" sz="1850" dirty="0">
                <a:solidFill>
                  <a:srgbClr val="405449"/>
                </a:solidFill>
                <a:latin typeface="Nobile" pitchFamily="34" charset="0"/>
                <a:ea typeface="Nobile" pitchFamily="34" charset="-122"/>
                <a:cs typeface="Nobile" pitchFamily="34" charset="-120"/>
              </a:rPr>
              <a:t>AI-powered chatbots have emerged as a potential solution to address the mental health crisis. These chatbots offer accessible, scalable, and 24/7 support, providing users with immediate assistance.</a:t>
            </a:r>
            <a:endParaRPr lang="en-US" sz="1850" dirty="0"/>
          </a:p>
        </p:txBody>
      </p:sp>
      <p:sp>
        <p:nvSpPr>
          <p:cNvPr id="11" name="Shape 9"/>
          <p:cNvSpPr/>
          <p:nvPr/>
        </p:nvSpPr>
        <p:spPr>
          <a:xfrm>
            <a:off x="842248" y="5122307"/>
            <a:ext cx="541377" cy="541377"/>
          </a:xfrm>
          <a:prstGeom prst="roundRect">
            <a:avLst>
              <a:gd name="adj" fmla="val 40006"/>
            </a:avLst>
          </a:prstGeom>
          <a:solidFill>
            <a:srgbClr val="E8F3E8"/>
          </a:solidFill>
          <a:ln/>
        </p:spPr>
      </p:sp>
      <p:sp>
        <p:nvSpPr>
          <p:cNvPr id="12" name="Text 10"/>
          <p:cNvSpPr/>
          <p:nvPr/>
        </p:nvSpPr>
        <p:spPr>
          <a:xfrm>
            <a:off x="1003935" y="5212437"/>
            <a:ext cx="218003" cy="360998"/>
          </a:xfrm>
          <a:prstGeom prst="rect">
            <a:avLst/>
          </a:prstGeom>
          <a:noFill/>
          <a:ln/>
        </p:spPr>
        <p:txBody>
          <a:bodyPr wrap="none" lIns="0" tIns="0" rIns="0" bIns="0" rtlCol="0" anchor="t"/>
          <a:lstStyle/>
          <a:p>
            <a:pPr marL="0" indent="0" algn="ctr">
              <a:lnSpc>
                <a:spcPts val="2800"/>
              </a:lnSpc>
              <a:buNone/>
            </a:pPr>
            <a:r>
              <a:rPr lang="en-US" sz="2800" b="1" dirty="0">
                <a:solidFill>
                  <a:srgbClr val="405449"/>
                </a:solidFill>
                <a:latin typeface="Fraunces" pitchFamily="34" charset="0"/>
                <a:ea typeface="Fraunces" pitchFamily="34" charset="-122"/>
                <a:cs typeface="Fraunces" pitchFamily="34" charset="-120"/>
              </a:rPr>
              <a:t>3</a:t>
            </a:r>
            <a:endParaRPr lang="en-US" sz="2800" dirty="0"/>
          </a:p>
        </p:txBody>
      </p:sp>
      <p:sp>
        <p:nvSpPr>
          <p:cNvPr id="13" name="Text 11"/>
          <p:cNvSpPr/>
          <p:nvPr/>
        </p:nvSpPr>
        <p:spPr>
          <a:xfrm>
            <a:off x="1624251" y="5122307"/>
            <a:ext cx="3981212" cy="375880"/>
          </a:xfrm>
          <a:prstGeom prst="rect">
            <a:avLst/>
          </a:prstGeom>
          <a:noFill/>
          <a:ln/>
        </p:spPr>
        <p:txBody>
          <a:bodyPr wrap="none" lIns="0" tIns="0" rIns="0" bIns="0" rtlCol="0" anchor="t"/>
          <a:lstStyle/>
          <a:p>
            <a:pPr marL="0" indent="0">
              <a:lnSpc>
                <a:spcPts val="2950"/>
              </a:lnSpc>
              <a:buNone/>
            </a:pPr>
            <a:r>
              <a:rPr lang="en-US" sz="2350" b="1" dirty="0">
                <a:solidFill>
                  <a:srgbClr val="405449"/>
                </a:solidFill>
                <a:latin typeface="Fraunces" pitchFamily="34" charset="0"/>
                <a:ea typeface="Fraunces" pitchFamily="34" charset="-122"/>
                <a:cs typeface="Fraunces" pitchFamily="34" charset="-120"/>
              </a:rPr>
              <a:t>3. Conversational Support</a:t>
            </a:r>
            <a:endParaRPr lang="en-US" sz="2350" dirty="0"/>
          </a:p>
        </p:txBody>
      </p:sp>
      <p:sp>
        <p:nvSpPr>
          <p:cNvPr id="14" name="Text 12"/>
          <p:cNvSpPr/>
          <p:nvPr/>
        </p:nvSpPr>
        <p:spPr>
          <a:xfrm>
            <a:off x="1624251" y="5642491"/>
            <a:ext cx="5570696" cy="1924645"/>
          </a:xfrm>
          <a:prstGeom prst="rect">
            <a:avLst/>
          </a:prstGeom>
          <a:noFill/>
          <a:ln/>
        </p:spPr>
        <p:txBody>
          <a:bodyPr wrap="square" lIns="0" tIns="0" rIns="0" bIns="0" rtlCol="0" anchor="t"/>
          <a:lstStyle/>
          <a:p>
            <a:pPr marL="0" indent="0">
              <a:lnSpc>
                <a:spcPts val="3000"/>
              </a:lnSpc>
              <a:buNone/>
            </a:pPr>
            <a:r>
              <a:rPr lang="en-US" sz="1850" dirty="0">
                <a:solidFill>
                  <a:srgbClr val="405449"/>
                </a:solidFill>
                <a:latin typeface="Nobile" pitchFamily="34" charset="0"/>
                <a:ea typeface="Nobile" pitchFamily="34" charset="-122"/>
                <a:cs typeface="Nobile" pitchFamily="34" charset="-120"/>
              </a:rPr>
              <a:t>Leveraging natural language processing and machine learning, chatbots simulate human conversation, offering personalized and empathetic responses. They provide users with a sense of anonymity and availability.</a:t>
            </a:r>
            <a:endParaRPr lang="en-US" sz="1850" dirty="0"/>
          </a:p>
        </p:txBody>
      </p:sp>
      <p:sp>
        <p:nvSpPr>
          <p:cNvPr id="15" name="Shape 13"/>
          <p:cNvSpPr/>
          <p:nvPr/>
        </p:nvSpPr>
        <p:spPr>
          <a:xfrm>
            <a:off x="7435572" y="5122307"/>
            <a:ext cx="541377" cy="541377"/>
          </a:xfrm>
          <a:prstGeom prst="roundRect">
            <a:avLst>
              <a:gd name="adj" fmla="val 40006"/>
            </a:avLst>
          </a:prstGeom>
          <a:solidFill>
            <a:srgbClr val="E8F3E8"/>
          </a:solidFill>
          <a:ln/>
        </p:spPr>
      </p:sp>
      <p:sp>
        <p:nvSpPr>
          <p:cNvPr id="16" name="Text 14"/>
          <p:cNvSpPr/>
          <p:nvPr/>
        </p:nvSpPr>
        <p:spPr>
          <a:xfrm>
            <a:off x="7583567" y="5212437"/>
            <a:ext cx="245269" cy="360998"/>
          </a:xfrm>
          <a:prstGeom prst="rect">
            <a:avLst/>
          </a:prstGeom>
          <a:noFill/>
          <a:ln/>
        </p:spPr>
        <p:txBody>
          <a:bodyPr wrap="none" lIns="0" tIns="0" rIns="0" bIns="0" rtlCol="0" anchor="t"/>
          <a:lstStyle/>
          <a:p>
            <a:pPr marL="0" indent="0" algn="ctr">
              <a:lnSpc>
                <a:spcPts val="2800"/>
              </a:lnSpc>
              <a:buNone/>
            </a:pPr>
            <a:r>
              <a:rPr lang="en-US" sz="2800" b="1" dirty="0">
                <a:solidFill>
                  <a:srgbClr val="405449"/>
                </a:solidFill>
                <a:latin typeface="Fraunces" pitchFamily="34" charset="0"/>
                <a:ea typeface="Fraunces" pitchFamily="34" charset="-122"/>
                <a:cs typeface="Fraunces" pitchFamily="34" charset="-120"/>
              </a:rPr>
              <a:t>4</a:t>
            </a:r>
            <a:endParaRPr lang="en-US" sz="2800" dirty="0"/>
          </a:p>
        </p:txBody>
      </p:sp>
      <p:sp>
        <p:nvSpPr>
          <p:cNvPr id="17" name="Text 15"/>
          <p:cNvSpPr/>
          <p:nvPr/>
        </p:nvSpPr>
        <p:spPr>
          <a:xfrm>
            <a:off x="8217575" y="5122307"/>
            <a:ext cx="3342561" cy="375880"/>
          </a:xfrm>
          <a:prstGeom prst="rect">
            <a:avLst/>
          </a:prstGeom>
          <a:noFill/>
          <a:ln/>
        </p:spPr>
        <p:txBody>
          <a:bodyPr wrap="none" lIns="0" tIns="0" rIns="0" bIns="0" rtlCol="0" anchor="t"/>
          <a:lstStyle/>
          <a:p>
            <a:pPr marL="0" indent="0">
              <a:lnSpc>
                <a:spcPts val="2950"/>
              </a:lnSpc>
              <a:buNone/>
            </a:pPr>
            <a:r>
              <a:rPr lang="en-US" sz="2350" b="1" dirty="0">
                <a:solidFill>
                  <a:srgbClr val="405449"/>
                </a:solidFill>
                <a:latin typeface="Fraunces" pitchFamily="34" charset="0"/>
                <a:ea typeface="Fraunces" pitchFamily="34" charset="-122"/>
                <a:cs typeface="Fraunces" pitchFamily="34" charset="-120"/>
              </a:rPr>
              <a:t>4. Exploring Potential</a:t>
            </a:r>
            <a:endParaRPr lang="en-US" sz="2350" dirty="0"/>
          </a:p>
        </p:txBody>
      </p:sp>
      <p:sp>
        <p:nvSpPr>
          <p:cNvPr id="18" name="Text 16"/>
          <p:cNvSpPr/>
          <p:nvPr/>
        </p:nvSpPr>
        <p:spPr>
          <a:xfrm>
            <a:off x="8217575" y="5642491"/>
            <a:ext cx="5570696" cy="1539716"/>
          </a:xfrm>
          <a:prstGeom prst="rect">
            <a:avLst/>
          </a:prstGeom>
          <a:noFill/>
          <a:ln/>
        </p:spPr>
        <p:txBody>
          <a:bodyPr wrap="square" lIns="0" tIns="0" rIns="0" bIns="0" rtlCol="0" anchor="t"/>
          <a:lstStyle/>
          <a:p>
            <a:pPr marL="0" indent="0">
              <a:lnSpc>
                <a:spcPts val="3000"/>
              </a:lnSpc>
              <a:buNone/>
            </a:pPr>
            <a:r>
              <a:rPr lang="en-US" sz="1850" dirty="0">
                <a:solidFill>
                  <a:srgbClr val="405449"/>
                </a:solidFill>
                <a:latin typeface="Nobile" pitchFamily="34" charset="0"/>
                <a:ea typeface="Nobile" pitchFamily="34" charset="-122"/>
                <a:cs typeface="Nobile" pitchFamily="34" charset="-120"/>
              </a:rPr>
              <a:t>This paper explores the potential of AI-powered chatbots in addressing mental health concerns. It examines the benefits, limitations, and ethical considerations of these technologies.</a:t>
            </a:r>
            <a:endParaRPr lang="en-US" sz="1850" dirty="0"/>
          </a:p>
        </p:txBody>
      </p:sp>
      <p:sp>
        <p:nvSpPr>
          <p:cNvPr id="20" name="Rectangle 19">
            <a:extLst>
              <a:ext uri="{FF2B5EF4-FFF2-40B4-BE49-F238E27FC236}">
                <a16:creationId xmlns:a16="http://schemas.microsoft.com/office/drawing/2014/main" id="{7DDC66D5-75E8-4905-8EA4-527E8A9DB794}"/>
              </a:ext>
            </a:extLst>
          </p:cNvPr>
          <p:cNvSpPr/>
          <p:nvPr/>
        </p:nvSpPr>
        <p:spPr>
          <a:xfrm>
            <a:off x="12816347" y="7567136"/>
            <a:ext cx="1681317" cy="646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69488" y="610672"/>
            <a:ext cx="4782860" cy="597813"/>
          </a:xfrm>
          <a:prstGeom prst="rect">
            <a:avLst/>
          </a:prstGeom>
          <a:noFill/>
          <a:ln/>
        </p:spPr>
        <p:txBody>
          <a:bodyPr wrap="none" lIns="0" tIns="0" rIns="0" bIns="0" rtlCol="0" anchor="t"/>
          <a:lstStyle/>
          <a:p>
            <a:pPr marL="0" indent="0">
              <a:lnSpc>
                <a:spcPts val="4700"/>
              </a:lnSpc>
              <a:buNone/>
            </a:pPr>
            <a:r>
              <a:rPr lang="en-US" sz="3750" b="1" dirty="0">
                <a:solidFill>
                  <a:srgbClr val="3B4540"/>
                </a:solidFill>
                <a:latin typeface="Fraunces" pitchFamily="34" charset="0"/>
                <a:ea typeface="Fraunces" pitchFamily="34" charset="-122"/>
                <a:cs typeface="Fraunces" pitchFamily="34" charset="-120"/>
              </a:rPr>
              <a:t>Introduction</a:t>
            </a:r>
            <a:endParaRPr lang="en-US" sz="3750" dirty="0"/>
          </a:p>
        </p:txBody>
      </p:sp>
      <p:pic>
        <p:nvPicPr>
          <p:cNvPr id="3" name="Image 0" descr="preencoded.png"/>
          <p:cNvPicPr>
            <a:picLocks noChangeAspect="1"/>
          </p:cNvPicPr>
          <p:nvPr/>
        </p:nvPicPr>
        <p:blipFill>
          <a:blip r:embed="rId3"/>
          <a:stretch>
            <a:fillRect/>
          </a:stretch>
        </p:blipFill>
        <p:spPr>
          <a:xfrm>
            <a:off x="669488" y="1591032"/>
            <a:ext cx="4239101" cy="2619851"/>
          </a:xfrm>
          <a:prstGeom prst="rect">
            <a:avLst/>
          </a:prstGeom>
        </p:spPr>
      </p:pic>
      <p:sp>
        <p:nvSpPr>
          <p:cNvPr id="4" name="Text 1"/>
          <p:cNvSpPr/>
          <p:nvPr/>
        </p:nvSpPr>
        <p:spPr>
          <a:xfrm>
            <a:off x="669488" y="4449961"/>
            <a:ext cx="3524964" cy="298966"/>
          </a:xfrm>
          <a:prstGeom prst="rect">
            <a:avLst/>
          </a:prstGeom>
          <a:noFill/>
          <a:ln/>
        </p:spPr>
        <p:txBody>
          <a:bodyPr wrap="none" lIns="0" tIns="0" rIns="0" bIns="0" rtlCol="0" anchor="t"/>
          <a:lstStyle/>
          <a:p>
            <a:pPr marL="0" indent="0" algn="l">
              <a:lnSpc>
                <a:spcPts val="2350"/>
              </a:lnSpc>
              <a:buNone/>
            </a:pPr>
            <a:r>
              <a:rPr lang="en-US" sz="1850" b="1" dirty="0">
                <a:solidFill>
                  <a:srgbClr val="405449"/>
                </a:solidFill>
                <a:latin typeface="Fraunces" pitchFamily="34" charset="0"/>
                <a:ea typeface="Fraunces" pitchFamily="34" charset="-122"/>
                <a:cs typeface="Fraunces" pitchFamily="34" charset="-120"/>
              </a:rPr>
              <a:t>Rising Mental Health Burden</a:t>
            </a:r>
            <a:endParaRPr lang="en-US" sz="1850" dirty="0"/>
          </a:p>
        </p:txBody>
      </p:sp>
      <p:sp>
        <p:nvSpPr>
          <p:cNvPr id="5" name="Text 2"/>
          <p:cNvSpPr/>
          <p:nvPr/>
        </p:nvSpPr>
        <p:spPr>
          <a:xfrm>
            <a:off x="669488" y="4863703"/>
            <a:ext cx="4239101" cy="2754987"/>
          </a:xfrm>
          <a:prstGeom prst="rect">
            <a:avLst/>
          </a:prstGeom>
          <a:noFill/>
          <a:ln/>
        </p:spPr>
        <p:txBody>
          <a:bodyPr wrap="square" lIns="0" tIns="0" rIns="0" bIns="0" rtlCol="0" anchor="t"/>
          <a:lstStyle/>
          <a:p>
            <a:pPr marL="0" indent="0" algn="l">
              <a:lnSpc>
                <a:spcPts val="2400"/>
              </a:lnSpc>
              <a:buNone/>
            </a:pPr>
            <a:r>
              <a:rPr lang="en-US" sz="1500" dirty="0">
                <a:solidFill>
                  <a:srgbClr val="405449"/>
                </a:solidFill>
                <a:latin typeface="Nobile" pitchFamily="34" charset="0"/>
                <a:ea typeface="Nobile" pitchFamily="34" charset="-122"/>
                <a:cs typeface="Nobile" pitchFamily="34" charset="-120"/>
              </a:rPr>
              <a:t>The global mental health burden continues to rise, with a significant portion of the population experiencing mental health issues. Access to professional mental healthcare remains challenging due to factors such as long waiting times, high costs, and limited availability of mental health professionals. This challenge is particularly pronounced in underserved or remote areas.</a:t>
            </a:r>
            <a:endParaRPr lang="en-US" sz="1500" dirty="0"/>
          </a:p>
        </p:txBody>
      </p:sp>
      <p:pic>
        <p:nvPicPr>
          <p:cNvPr id="6" name="Image 1" descr="preencoded.png"/>
          <p:cNvPicPr>
            <a:picLocks noChangeAspect="1"/>
          </p:cNvPicPr>
          <p:nvPr/>
        </p:nvPicPr>
        <p:blipFill>
          <a:blip r:embed="rId4"/>
          <a:stretch>
            <a:fillRect/>
          </a:stretch>
        </p:blipFill>
        <p:spPr>
          <a:xfrm>
            <a:off x="5195530" y="1591032"/>
            <a:ext cx="4239220" cy="2619970"/>
          </a:xfrm>
          <a:prstGeom prst="rect">
            <a:avLst/>
          </a:prstGeom>
        </p:spPr>
      </p:pic>
      <p:sp>
        <p:nvSpPr>
          <p:cNvPr id="7" name="Text 3"/>
          <p:cNvSpPr/>
          <p:nvPr/>
        </p:nvSpPr>
        <p:spPr>
          <a:xfrm>
            <a:off x="5195530" y="4450080"/>
            <a:ext cx="3027045" cy="298966"/>
          </a:xfrm>
          <a:prstGeom prst="rect">
            <a:avLst/>
          </a:prstGeom>
          <a:noFill/>
          <a:ln/>
        </p:spPr>
        <p:txBody>
          <a:bodyPr wrap="none" lIns="0" tIns="0" rIns="0" bIns="0" rtlCol="0" anchor="t"/>
          <a:lstStyle/>
          <a:p>
            <a:pPr marL="0" indent="0" algn="l">
              <a:lnSpc>
                <a:spcPts val="2350"/>
              </a:lnSpc>
              <a:buNone/>
            </a:pPr>
            <a:r>
              <a:rPr lang="en-US" sz="1850" b="1" dirty="0">
                <a:solidFill>
                  <a:srgbClr val="405449"/>
                </a:solidFill>
                <a:latin typeface="Fraunces" pitchFamily="34" charset="0"/>
                <a:ea typeface="Fraunces" pitchFamily="34" charset="-122"/>
                <a:cs typeface="Fraunces" pitchFamily="34" charset="-120"/>
              </a:rPr>
              <a:t>AI Chatbots as a Solution</a:t>
            </a:r>
            <a:endParaRPr lang="en-US" sz="1850" dirty="0"/>
          </a:p>
        </p:txBody>
      </p:sp>
      <p:sp>
        <p:nvSpPr>
          <p:cNvPr id="8" name="Text 4"/>
          <p:cNvSpPr/>
          <p:nvPr/>
        </p:nvSpPr>
        <p:spPr>
          <a:xfrm>
            <a:off x="5195530" y="4863822"/>
            <a:ext cx="4239220" cy="2754987"/>
          </a:xfrm>
          <a:prstGeom prst="rect">
            <a:avLst/>
          </a:prstGeom>
          <a:noFill/>
          <a:ln/>
        </p:spPr>
        <p:txBody>
          <a:bodyPr wrap="square" lIns="0" tIns="0" rIns="0" bIns="0" rtlCol="0" anchor="t"/>
          <a:lstStyle/>
          <a:p>
            <a:pPr marL="0" indent="0" algn="l">
              <a:lnSpc>
                <a:spcPts val="2400"/>
              </a:lnSpc>
              <a:buNone/>
            </a:pPr>
            <a:r>
              <a:rPr lang="en-US" sz="1500" dirty="0">
                <a:solidFill>
                  <a:srgbClr val="405449"/>
                </a:solidFill>
                <a:latin typeface="Nobile" pitchFamily="34" charset="0"/>
                <a:ea typeface="Nobile" pitchFamily="34" charset="-122"/>
                <a:cs typeface="Nobile" pitchFamily="34" charset="-120"/>
              </a:rPr>
              <a:t>AI-powered chatbots offer a promising solution to address the mental healthcare gap. These chatbots utilize AI and NLP to engage users in text-based conversations, providing personalized responses and guidance. The anonymity, privacy, and constant availability offered by chatbots are appealing to individuals who may hesitate to seek professional help.</a:t>
            </a:r>
            <a:endParaRPr lang="en-US" sz="1500" dirty="0"/>
          </a:p>
        </p:txBody>
      </p:sp>
      <p:pic>
        <p:nvPicPr>
          <p:cNvPr id="9" name="Image 2" descr="preencoded.png"/>
          <p:cNvPicPr>
            <a:picLocks noChangeAspect="1"/>
          </p:cNvPicPr>
          <p:nvPr/>
        </p:nvPicPr>
        <p:blipFill>
          <a:blip r:embed="rId5"/>
          <a:stretch>
            <a:fillRect/>
          </a:stretch>
        </p:blipFill>
        <p:spPr>
          <a:xfrm>
            <a:off x="9721691" y="1591032"/>
            <a:ext cx="4239220" cy="2619970"/>
          </a:xfrm>
          <a:prstGeom prst="rect">
            <a:avLst/>
          </a:prstGeom>
        </p:spPr>
      </p:pic>
      <p:sp>
        <p:nvSpPr>
          <p:cNvPr id="10" name="Text 5"/>
          <p:cNvSpPr/>
          <p:nvPr/>
        </p:nvSpPr>
        <p:spPr>
          <a:xfrm>
            <a:off x="9721691" y="4450080"/>
            <a:ext cx="2913817" cy="298966"/>
          </a:xfrm>
          <a:prstGeom prst="rect">
            <a:avLst/>
          </a:prstGeom>
          <a:noFill/>
          <a:ln/>
        </p:spPr>
        <p:txBody>
          <a:bodyPr wrap="none" lIns="0" tIns="0" rIns="0" bIns="0" rtlCol="0" anchor="t"/>
          <a:lstStyle/>
          <a:p>
            <a:pPr marL="0" indent="0" algn="l">
              <a:lnSpc>
                <a:spcPts val="2350"/>
              </a:lnSpc>
              <a:buNone/>
            </a:pPr>
            <a:r>
              <a:rPr lang="en-US" sz="1850" b="1" dirty="0">
                <a:solidFill>
                  <a:srgbClr val="405449"/>
                </a:solidFill>
                <a:latin typeface="Fraunces" pitchFamily="34" charset="0"/>
                <a:ea typeface="Fraunces" pitchFamily="34" charset="-122"/>
                <a:cs typeface="Fraunces" pitchFamily="34" charset="-120"/>
              </a:rPr>
              <a:t>Potential of AI Chatbots</a:t>
            </a:r>
            <a:endParaRPr lang="en-US" sz="1850" dirty="0"/>
          </a:p>
        </p:txBody>
      </p:sp>
      <p:sp>
        <p:nvSpPr>
          <p:cNvPr id="11" name="Text 6"/>
          <p:cNvSpPr/>
          <p:nvPr/>
        </p:nvSpPr>
        <p:spPr>
          <a:xfrm>
            <a:off x="9721691" y="4863822"/>
            <a:ext cx="4239220" cy="2142768"/>
          </a:xfrm>
          <a:prstGeom prst="rect">
            <a:avLst/>
          </a:prstGeom>
          <a:noFill/>
          <a:ln/>
        </p:spPr>
        <p:txBody>
          <a:bodyPr wrap="square" lIns="0" tIns="0" rIns="0" bIns="0" rtlCol="0" anchor="t"/>
          <a:lstStyle/>
          <a:p>
            <a:pPr marL="0" indent="0" algn="l">
              <a:lnSpc>
                <a:spcPts val="2400"/>
              </a:lnSpc>
              <a:buNone/>
            </a:pPr>
            <a:r>
              <a:rPr lang="en-US" sz="1500" dirty="0">
                <a:solidFill>
                  <a:srgbClr val="405449"/>
                </a:solidFill>
                <a:latin typeface="Nobile" pitchFamily="34" charset="0"/>
                <a:ea typeface="Nobile" pitchFamily="34" charset="-122"/>
                <a:cs typeface="Nobile" pitchFamily="34" charset="-120"/>
              </a:rPr>
              <a:t>AI chatbots have the potential to deliver therapeutic techniques such as CBT exercises, mindfulness practices, and mood tracking. Some chatbots are programmed to provide immediate assistance in crisis situations, offering coping strategies or connecting users to emergency services.</a:t>
            </a:r>
            <a:endParaRPr lang="en-US" sz="1500" dirty="0"/>
          </a:p>
        </p:txBody>
      </p:sp>
      <p:sp>
        <p:nvSpPr>
          <p:cNvPr id="12" name="Rectangle 11">
            <a:extLst>
              <a:ext uri="{FF2B5EF4-FFF2-40B4-BE49-F238E27FC236}">
                <a16:creationId xmlns:a16="http://schemas.microsoft.com/office/drawing/2014/main" id="{6A7F87A1-8134-46F2-B506-5ACC08859D42}"/>
              </a:ext>
            </a:extLst>
          </p:cNvPr>
          <p:cNvSpPr/>
          <p:nvPr/>
        </p:nvSpPr>
        <p:spPr>
          <a:xfrm>
            <a:off x="12816347" y="7567136"/>
            <a:ext cx="1681317" cy="646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95920" y="928330"/>
            <a:ext cx="4971455" cy="621506"/>
          </a:xfrm>
          <a:prstGeom prst="rect">
            <a:avLst/>
          </a:prstGeom>
          <a:noFill/>
          <a:ln/>
        </p:spPr>
        <p:txBody>
          <a:bodyPr wrap="none" lIns="0" tIns="0" rIns="0" bIns="0" rtlCol="0" anchor="t"/>
          <a:lstStyle/>
          <a:p>
            <a:pPr marL="0" indent="0">
              <a:lnSpc>
                <a:spcPts val="4850"/>
              </a:lnSpc>
              <a:buNone/>
            </a:pPr>
            <a:r>
              <a:rPr lang="en-US" sz="3900" b="1" dirty="0">
                <a:solidFill>
                  <a:srgbClr val="3B4540"/>
                </a:solidFill>
                <a:latin typeface="Fraunces" pitchFamily="34" charset="0"/>
                <a:ea typeface="Fraunces" pitchFamily="34" charset="-122"/>
                <a:cs typeface="Fraunces" pitchFamily="34" charset="-120"/>
              </a:rPr>
              <a:t>Key Objectives</a:t>
            </a:r>
            <a:endParaRPr lang="en-US" sz="3900" dirty="0"/>
          </a:p>
        </p:txBody>
      </p:sp>
      <p:sp>
        <p:nvSpPr>
          <p:cNvPr id="3" name="Shape 1"/>
          <p:cNvSpPr/>
          <p:nvPr/>
        </p:nvSpPr>
        <p:spPr>
          <a:xfrm>
            <a:off x="695920" y="1947505"/>
            <a:ext cx="6519863" cy="2736533"/>
          </a:xfrm>
          <a:prstGeom prst="roundRect">
            <a:avLst>
              <a:gd name="adj" fmla="val 6540"/>
            </a:avLst>
          </a:prstGeom>
          <a:solidFill>
            <a:srgbClr val="E8F3E8"/>
          </a:solidFill>
          <a:ln/>
        </p:spPr>
      </p:sp>
      <p:sp>
        <p:nvSpPr>
          <p:cNvPr id="4" name="Text 2"/>
          <p:cNvSpPr/>
          <p:nvPr/>
        </p:nvSpPr>
        <p:spPr>
          <a:xfrm>
            <a:off x="894755" y="2146340"/>
            <a:ext cx="5408414" cy="310753"/>
          </a:xfrm>
          <a:prstGeom prst="rect">
            <a:avLst/>
          </a:prstGeom>
          <a:noFill/>
          <a:ln/>
        </p:spPr>
        <p:txBody>
          <a:bodyPr wrap="none" lIns="0" tIns="0" rIns="0" bIns="0" rtlCol="0" anchor="t"/>
          <a:lstStyle/>
          <a:p>
            <a:pPr marL="0" indent="0">
              <a:lnSpc>
                <a:spcPts val="2400"/>
              </a:lnSpc>
              <a:buNone/>
            </a:pPr>
            <a:r>
              <a:rPr lang="en-US" sz="1950" b="1" dirty="0">
                <a:solidFill>
                  <a:srgbClr val="405449"/>
                </a:solidFill>
                <a:latin typeface="Fraunces" pitchFamily="34" charset="0"/>
                <a:ea typeface="Fraunces" pitchFamily="34" charset="-122"/>
                <a:cs typeface="Fraunces" pitchFamily="34" charset="-120"/>
              </a:rPr>
              <a:t>Assessing the Role of AI-Powered Chatbots</a:t>
            </a:r>
            <a:endParaRPr lang="en-US" sz="1950" dirty="0"/>
          </a:p>
        </p:txBody>
      </p:sp>
      <p:sp>
        <p:nvSpPr>
          <p:cNvPr id="5" name="Text 3"/>
          <p:cNvSpPr/>
          <p:nvPr/>
        </p:nvSpPr>
        <p:spPr>
          <a:xfrm>
            <a:off x="894755" y="2576393"/>
            <a:ext cx="6122194" cy="1590675"/>
          </a:xfrm>
          <a:prstGeom prst="rect">
            <a:avLst/>
          </a:prstGeom>
          <a:noFill/>
          <a:ln/>
        </p:spPr>
        <p:txBody>
          <a:bodyPr wrap="square" lIns="0" tIns="0" rIns="0" bIns="0" rtlCol="0" anchor="t"/>
          <a:lstStyle/>
          <a:p>
            <a:pPr marL="0" indent="0">
              <a:lnSpc>
                <a:spcPts val="2500"/>
              </a:lnSpc>
              <a:buNone/>
            </a:pPr>
            <a:r>
              <a:rPr lang="en-US" sz="1550" dirty="0">
                <a:solidFill>
                  <a:srgbClr val="405449"/>
                </a:solidFill>
                <a:latin typeface="Nobile" pitchFamily="34" charset="0"/>
                <a:ea typeface="Nobile" pitchFamily="34" charset="-122"/>
                <a:cs typeface="Nobile" pitchFamily="34" charset="-120"/>
              </a:rPr>
              <a:t>The project will assess the role of AI-powered chatbots in mental health support. We will analyze how these chatbots are being used to provide mental health services, including emotional support, cognitive behavioral therapy, and crisis intervention.</a:t>
            </a:r>
            <a:endParaRPr lang="en-US" sz="1550" dirty="0"/>
          </a:p>
        </p:txBody>
      </p:sp>
      <p:sp>
        <p:nvSpPr>
          <p:cNvPr id="6" name="Shape 4"/>
          <p:cNvSpPr/>
          <p:nvPr/>
        </p:nvSpPr>
        <p:spPr>
          <a:xfrm>
            <a:off x="7414617" y="1947505"/>
            <a:ext cx="6519863" cy="2736533"/>
          </a:xfrm>
          <a:prstGeom prst="roundRect">
            <a:avLst>
              <a:gd name="adj" fmla="val 6540"/>
            </a:avLst>
          </a:prstGeom>
          <a:solidFill>
            <a:srgbClr val="E8F3E8"/>
          </a:solidFill>
          <a:ln/>
        </p:spPr>
      </p:sp>
      <p:sp>
        <p:nvSpPr>
          <p:cNvPr id="7" name="Text 5"/>
          <p:cNvSpPr/>
          <p:nvPr/>
        </p:nvSpPr>
        <p:spPr>
          <a:xfrm>
            <a:off x="7613452" y="2146340"/>
            <a:ext cx="4971693" cy="310753"/>
          </a:xfrm>
          <a:prstGeom prst="rect">
            <a:avLst/>
          </a:prstGeom>
          <a:noFill/>
          <a:ln/>
        </p:spPr>
        <p:txBody>
          <a:bodyPr wrap="none" lIns="0" tIns="0" rIns="0" bIns="0" rtlCol="0" anchor="t"/>
          <a:lstStyle/>
          <a:p>
            <a:pPr marL="0" indent="0">
              <a:lnSpc>
                <a:spcPts val="2400"/>
              </a:lnSpc>
              <a:buNone/>
            </a:pPr>
            <a:r>
              <a:rPr lang="en-US" sz="1950" b="1" dirty="0">
                <a:solidFill>
                  <a:srgbClr val="405449"/>
                </a:solidFill>
                <a:latin typeface="Fraunces" pitchFamily="34" charset="0"/>
                <a:ea typeface="Fraunces" pitchFamily="34" charset="-122"/>
                <a:cs typeface="Fraunces" pitchFamily="34" charset="-120"/>
              </a:rPr>
              <a:t>Benefits and Limitations of AI Chatbots</a:t>
            </a:r>
            <a:endParaRPr lang="en-US" sz="1950" dirty="0"/>
          </a:p>
        </p:txBody>
      </p:sp>
      <p:sp>
        <p:nvSpPr>
          <p:cNvPr id="8" name="Text 6"/>
          <p:cNvSpPr/>
          <p:nvPr/>
        </p:nvSpPr>
        <p:spPr>
          <a:xfrm>
            <a:off x="7613452" y="2576393"/>
            <a:ext cx="6122194" cy="1908810"/>
          </a:xfrm>
          <a:prstGeom prst="rect">
            <a:avLst/>
          </a:prstGeom>
          <a:noFill/>
          <a:ln/>
        </p:spPr>
        <p:txBody>
          <a:bodyPr wrap="square" lIns="0" tIns="0" rIns="0" bIns="0" rtlCol="0" anchor="t"/>
          <a:lstStyle/>
          <a:p>
            <a:pPr marL="0" indent="0">
              <a:lnSpc>
                <a:spcPts val="2500"/>
              </a:lnSpc>
              <a:buNone/>
            </a:pPr>
            <a:r>
              <a:rPr lang="en-US" sz="1550" dirty="0">
                <a:solidFill>
                  <a:srgbClr val="405449"/>
                </a:solidFill>
                <a:latin typeface="Nobile" pitchFamily="34" charset="0"/>
                <a:ea typeface="Nobile" pitchFamily="34" charset="-122"/>
                <a:cs typeface="Nobile" pitchFamily="34" charset="-120"/>
              </a:rPr>
              <a:t>We will examine the advantages of AI chatbots, such as scalability, accessibility, and round-the-clock availability, in delivering mental health interventions. We will also identify the limitations of AI-powered chatbots, including their inability to handle complex cases, limitations in empathy, and the potential risks of over-reliance on technology-based care.</a:t>
            </a:r>
            <a:endParaRPr lang="en-US" sz="1550" dirty="0"/>
          </a:p>
        </p:txBody>
      </p:sp>
      <p:sp>
        <p:nvSpPr>
          <p:cNvPr id="9" name="Shape 7"/>
          <p:cNvSpPr/>
          <p:nvPr/>
        </p:nvSpPr>
        <p:spPr>
          <a:xfrm>
            <a:off x="695920" y="4882872"/>
            <a:ext cx="6519863" cy="2418398"/>
          </a:xfrm>
          <a:prstGeom prst="roundRect">
            <a:avLst>
              <a:gd name="adj" fmla="val 7401"/>
            </a:avLst>
          </a:prstGeom>
          <a:solidFill>
            <a:srgbClr val="E8F3E8"/>
          </a:solidFill>
          <a:ln/>
        </p:spPr>
      </p:sp>
      <p:sp>
        <p:nvSpPr>
          <p:cNvPr id="10" name="Text 8"/>
          <p:cNvSpPr/>
          <p:nvPr/>
        </p:nvSpPr>
        <p:spPr>
          <a:xfrm>
            <a:off x="894755" y="5081707"/>
            <a:ext cx="4778573" cy="310753"/>
          </a:xfrm>
          <a:prstGeom prst="rect">
            <a:avLst/>
          </a:prstGeom>
          <a:noFill/>
          <a:ln/>
        </p:spPr>
        <p:txBody>
          <a:bodyPr wrap="none" lIns="0" tIns="0" rIns="0" bIns="0" rtlCol="0" anchor="t"/>
          <a:lstStyle/>
          <a:p>
            <a:pPr marL="0" indent="0">
              <a:lnSpc>
                <a:spcPts val="2400"/>
              </a:lnSpc>
              <a:buNone/>
            </a:pPr>
            <a:r>
              <a:rPr lang="en-US" sz="1950" b="1" dirty="0">
                <a:solidFill>
                  <a:srgbClr val="405449"/>
                </a:solidFill>
                <a:latin typeface="Fraunces" pitchFamily="34" charset="0"/>
                <a:ea typeface="Fraunces" pitchFamily="34" charset="-122"/>
                <a:cs typeface="Fraunces" pitchFamily="34" charset="-120"/>
              </a:rPr>
              <a:t>Evaluating the Efficacy of AI Chatbots</a:t>
            </a:r>
            <a:endParaRPr lang="en-US" sz="1950" dirty="0"/>
          </a:p>
        </p:txBody>
      </p:sp>
      <p:sp>
        <p:nvSpPr>
          <p:cNvPr id="11" name="Text 9"/>
          <p:cNvSpPr/>
          <p:nvPr/>
        </p:nvSpPr>
        <p:spPr>
          <a:xfrm>
            <a:off x="894755" y="5511760"/>
            <a:ext cx="6122194" cy="1590675"/>
          </a:xfrm>
          <a:prstGeom prst="rect">
            <a:avLst/>
          </a:prstGeom>
          <a:noFill/>
          <a:ln/>
        </p:spPr>
        <p:txBody>
          <a:bodyPr wrap="square" lIns="0" tIns="0" rIns="0" bIns="0" rtlCol="0" anchor="t"/>
          <a:lstStyle/>
          <a:p>
            <a:pPr marL="0" indent="0">
              <a:lnSpc>
                <a:spcPts val="2500"/>
              </a:lnSpc>
              <a:buNone/>
            </a:pPr>
            <a:r>
              <a:rPr lang="en-US" sz="1550" dirty="0">
                <a:solidFill>
                  <a:srgbClr val="405449"/>
                </a:solidFill>
                <a:latin typeface="Nobile" pitchFamily="34" charset="0"/>
                <a:ea typeface="Nobile" pitchFamily="34" charset="-122"/>
                <a:cs typeface="Nobile" pitchFamily="34" charset="-120"/>
              </a:rPr>
              <a:t>The project will evaluate the effectiveness of AI chatbots in reducing symptoms of mental health conditions like anxiety, depression, and stress. We will review studies and evidence to assess whether chatbot-based interventions can meaningfully improve user well-being and supplement traditional therapy.</a:t>
            </a:r>
            <a:endParaRPr lang="en-US" sz="1550" dirty="0"/>
          </a:p>
        </p:txBody>
      </p:sp>
      <p:sp>
        <p:nvSpPr>
          <p:cNvPr id="12" name="Shape 10"/>
          <p:cNvSpPr/>
          <p:nvPr/>
        </p:nvSpPr>
        <p:spPr>
          <a:xfrm>
            <a:off x="7414617" y="4882872"/>
            <a:ext cx="6519863" cy="2418398"/>
          </a:xfrm>
          <a:prstGeom prst="roundRect">
            <a:avLst>
              <a:gd name="adj" fmla="val 7401"/>
            </a:avLst>
          </a:prstGeom>
          <a:solidFill>
            <a:srgbClr val="E8F3E8"/>
          </a:solidFill>
          <a:ln/>
        </p:spPr>
      </p:sp>
      <p:sp>
        <p:nvSpPr>
          <p:cNvPr id="13" name="Text 11"/>
          <p:cNvSpPr/>
          <p:nvPr/>
        </p:nvSpPr>
        <p:spPr>
          <a:xfrm>
            <a:off x="7613452" y="5081707"/>
            <a:ext cx="5014436" cy="310753"/>
          </a:xfrm>
          <a:prstGeom prst="rect">
            <a:avLst/>
          </a:prstGeom>
          <a:noFill/>
          <a:ln/>
        </p:spPr>
        <p:txBody>
          <a:bodyPr wrap="none" lIns="0" tIns="0" rIns="0" bIns="0" rtlCol="0" anchor="t"/>
          <a:lstStyle/>
          <a:p>
            <a:pPr marL="0" indent="0">
              <a:lnSpc>
                <a:spcPts val="2400"/>
              </a:lnSpc>
              <a:buNone/>
            </a:pPr>
            <a:r>
              <a:rPr lang="en-US" sz="1950" b="1" dirty="0">
                <a:solidFill>
                  <a:srgbClr val="405449"/>
                </a:solidFill>
                <a:latin typeface="Fraunces" pitchFamily="34" charset="0"/>
                <a:ea typeface="Fraunces" pitchFamily="34" charset="-122"/>
                <a:cs typeface="Fraunces" pitchFamily="34" charset="-120"/>
              </a:rPr>
              <a:t>Analyzing Ethical and Privacy Concerns</a:t>
            </a:r>
            <a:endParaRPr lang="en-US" sz="1950" dirty="0"/>
          </a:p>
        </p:txBody>
      </p:sp>
      <p:sp>
        <p:nvSpPr>
          <p:cNvPr id="14" name="Text 12"/>
          <p:cNvSpPr/>
          <p:nvPr/>
        </p:nvSpPr>
        <p:spPr>
          <a:xfrm>
            <a:off x="7613452" y="5511760"/>
            <a:ext cx="6122194" cy="1590675"/>
          </a:xfrm>
          <a:prstGeom prst="rect">
            <a:avLst/>
          </a:prstGeom>
          <a:noFill/>
          <a:ln/>
        </p:spPr>
        <p:txBody>
          <a:bodyPr wrap="square" lIns="0" tIns="0" rIns="0" bIns="0" rtlCol="0" anchor="t"/>
          <a:lstStyle/>
          <a:p>
            <a:pPr marL="0" indent="0">
              <a:lnSpc>
                <a:spcPts val="2500"/>
              </a:lnSpc>
              <a:buNone/>
            </a:pPr>
            <a:r>
              <a:rPr lang="en-US" sz="1550" dirty="0">
                <a:solidFill>
                  <a:srgbClr val="405449"/>
                </a:solidFill>
                <a:latin typeface="Nobile" pitchFamily="34" charset="0"/>
                <a:ea typeface="Nobile" pitchFamily="34" charset="-122"/>
                <a:cs typeface="Nobile" pitchFamily="34" charset="-120"/>
              </a:rPr>
              <a:t>We will explore ethical issues related to data privacy, security, and consent when using AI-powered chatbots for mental health support. We will also examine the implications of using automated systems in sensitive areas of mental health, especially regarding confidentiality and safety.</a:t>
            </a:r>
            <a:endParaRPr lang="en-US" sz="1550" dirty="0"/>
          </a:p>
        </p:txBody>
      </p:sp>
      <p:sp>
        <p:nvSpPr>
          <p:cNvPr id="15" name="Rectangle 14">
            <a:extLst>
              <a:ext uri="{FF2B5EF4-FFF2-40B4-BE49-F238E27FC236}">
                <a16:creationId xmlns:a16="http://schemas.microsoft.com/office/drawing/2014/main" id="{580D93D0-05B3-49B2-9DC1-DEDAA4B8B5C6}"/>
              </a:ext>
            </a:extLst>
          </p:cNvPr>
          <p:cNvSpPr/>
          <p:nvPr/>
        </p:nvSpPr>
        <p:spPr>
          <a:xfrm>
            <a:off x="12816347" y="7567136"/>
            <a:ext cx="1681317" cy="646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412915"/>
            <a:ext cx="8394859" cy="771525"/>
          </a:xfrm>
          <a:prstGeom prst="rect">
            <a:avLst/>
          </a:prstGeom>
          <a:noFill/>
          <a:ln/>
        </p:spPr>
        <p:txBody>
          <a:bodyPr wrap="none" lIns="0" tIns="0" rIns="0" bIns="0" rtlCol="0" anchor="t"/>
          <a:lstStyle/>
          <a:p>
            <a:pPr>
              <a:lnSpc>
                <a:spcPts val="6050"/>
              </a:lnSpc>
            </a:pPr>
            <a:r>
              <a:rPr lang="en-US" sz="4850" b="1" dirty="0">
                <a:solidFill>
                  <a:schemeClr val="accent6">
                    <a:lumMod val="75000"/>
                  </a:schemeClr>
                </a:solidFill>
                <a:latin typeface="Fraunces" pitchFamily="34" charset="0"/>
                <a:ea typeface="Fraunces" pitchFamily="34" charset="-122"/>
                <a:cs typeface="Fraunces" pitchFamily="34" charset="-120"/>
              </a:rPr>
              <a:t>Quantitative Data Analysis</a:t>
            </a:r>
            <a:endParaRPr lang="en-US" sz="4850" dirty="0">
              <a:solidFill>
                <a:schemeClr val="accent6">
                  <a:lumMod val="75000"/>
                </a:schemeClr>
              </a:solidFill>
            </a:endParaRPr>
          </a:p>
          <a:p>
            <a:pPr marL="0" indent="0">
              <a:lnSpc>
                <a:spcPts val="6050"/>
              </a:lnSpc>
              <a:buNone/>
            </a:pPr>
            <a:endParaRPr lang="en-US" sz="4850" dirty="0">
              <a:solidFill>
                <a:schemeClr val="accent6">
                  <a:lumMod val="75000"/>
                </a:schemeClr>
              </a:solidFill>
            </a:endParaRPr>
          </a:p>
        </p:txBody>
      </p:sp>
      <p:sp>
        <p:nvSpPr>
          <p:cNvPr id="3" name="Text 1"/>
          <p:cNvSpPr/>
          <p:nvPr/>
        </p:nvSpPr>
        <p:spPr>
          <a:xfrm>
            <a:off x="864037" y="2801541"/>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3B4540"/>
                </a:solidFill>
                <a:latin typeface="Fraunces" pitchFamily="34" charset="0"/>
                <a:ea typeface="Fraunces" pitchFamily="34" charset="-122"/>
                <a:cs typeface="Fraunces" pitchFamily="34" charset="-120"/>
              </a:rPr>
              <a:t>Statistical Analysis</a:t>
            </a:r>
            <a:endParaRPr lang="en-US" sz="2400" dirty="0"/>
          </a:p>
        </p:txBody>
      </p:sp>
      <p:sp>
        <p:nvSpPr>
          <p:cNvPr id="4" name="Text 2"/>
          <p:cNvSpPr/>
          <p:nvPr/>
        </p:nvSpPr>
        <p:spPr>
          <a:xfrm>
            <a:off x="864037" y="3434120"/>
            <a:ext cx="6150054" cy="3160395"/>
          </a:xfrm>
          <a:prstGeom prst="rect">
            <a:avLst/>
          </a:prstGeom>
          <a:noFill/>
          <a:ln/>
        </p:spPr>
        <p:txBody>
          <a:bodyPr wrap="square" lIns="0" tIns="0" rIns="0" bIns="0" rtlCol="0" anchor="t"/>
          <a:lstStyle/>
          <a:p>
            <a:pPr>
              <a:lnSpc>
                <a:spcPts val="3100"/>
              </a:lnSpc>
            </a:pPr>
            <a:r>
              <a:rPr lang="en-US" sz="1900" dirty="0">
                <a:solidFill>
                  <a:srgbClr val="405449"/>
                </a:solidFill>
                <a:latin typeface="Nobile" panose="020B0604020202020204" charset="0"/>
                <a:ea typeface="Nobile" pitchFamily="34" charset="-122"/>
                <a:cs typeface="Nobile" pitchFamily="34" charset="-120"/>
              </a:rPr>
              <a:t>Quantitative data analysis plays a crucial role in evaluating the effectiveness of AI-powered chatbots for mental health support. Researchers use statistical methods to analyze clinical trial data and user studies that measure the impact of chatbot interventions on mental health outcomes. These outcomes include reductions in anxiety, depression, or stress symptoms.</a:t>
            </a:r>
            <a:r>
              <a:rPr lang="en-US" dirty="0">
                <a:latin typeface="Nobile" panose="020B0604020202020204" charset="0"/>
              </a:rPr>
              <a:t>  It's the science of collecting, exploring and presenting large amounts of data to discover underlying patterns and trends.</a:t>
            </a:r>
            <a:endParaRPr lang="en-US" sz="1900" dirty="0">
              <a:latin typeface="Nobile" panose="020B0604020202020204" charset="0"/>
            </a:endParaRPr>
          </a:p>
        </p:txBody>
      </p:sp>
      <p:sp>
        <p:nvSpPr>
          <p:cNvPr id="5" name="Text 3"/>
          <p:cNvSpPr/>
          <p:nvPr/>
        </p:nvSpPr>
        <p:spPr>
          <a:xfrm>
            <a:off x="7623929" y="2801541"/>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3B4540"/>
                </a:solidFill>
                <a:latin typeface="Fraunces" pitchFamily="34" charset="0"/>
                <a:ea typeface="Fraunces" pitchFamily="34" charset="-122"/>
                <a:cs typeface="Fraunces" pitchFamily="34" charset="-120"/>
              </a:rPr>
              <a:t>Meta-Analysis</a:t>
            </a:r>
            <a:endParaRPr lang="en-US" sz="2400" dirty="0"/>
          </a:p>
        </p:txBody>
      </p:sp>
      <p:sp>
        <p:nvSpPr>
          <p:cNvPr id="6" name="Text 4"/>
          <p:cNvSpPr/>
          <p:nvPr/>
        </p:nvSpPr>
        <p:spPr>
          <a:xfrm>
            <a:off x="7623929" y="3434120"/>
            <a:ext cx="6150054" cy="3160395"/>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Meta-analysis is a powerful tool that aggregates findings from multiple chatbot efficacy studies. It allows researchers to draw broader conclusions about the effectiveness of chatbot interventions across diverse populations and settings. Meta-analysis examines user outcomes, engagement levels, and therapeutic benefits to assess the overall impact of AI-powered chatbots on mental health.</a:t>
            </a:r>
          </a:p>
          <a:p>
            <a:pPr>
              <a:lnSpc>
                <a:spcPts val="3100"/>
              </a:lnSpc>
            </a:pPr>
            <a:r>
              <a:rPr lang="en-US" dirty="0">
                <a:latin typeface="Nobile" panose="020B0604020202020204" charset="0"/>
              </a:rPr>
              <a:t>Meta-analysis is the statistical combination of results from two or more separate studies.</a:t>
            </a:r>
            <a:endParaRPr lang="en-US" sz="1900" dirty="0">
              <a:latin typeface="Nobile" panose="020B0604020202020204" charset="0"/>
            </a:endParaRPr>
          </a:p>
        </p:txBody>
      </p:sp>
      <p:sp>
        <p:nvSpPr>
          <p:cNvPr id="7" name="Rectangle 6">
            <a:extLst>
              <a:ext uri="{FF2B5EF4-FFF2-40B4-BE49-F238E27FC236}">
                <a16:creationId xmlns:a16="http://schemas.microsoft.com/office/drawing/2014/main" id="{829CBB13-F52F-42D5-A9B3-68B5DC8BFFDC}"/>
              </a:ext>
            </a:extLst>
          </p:cNvPr>
          <p:cNvSpPr/>
          <p:nvPr/>
        </p:nvSpPr>
        <p:spPr>
          <a:xfrm>
            <a:off x="12816347" y="7567136"/>
            <a:ext cx="1681317" cy="646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07827" y="556141"/>
            <a:ext cx="5056108" cy="631984"/>
          </a:xfrm>
          <a:prstGeom prst="rect">
            <a:avLst/>
          </a:prstGeom>
          <a:noFill/>
          <a:ln/>
        </p:spPr>
        <p:txBody>
          <a:bodyPr wrap="none" lIns="0" tIns="0" rIns="0" bIns="0" rtlCol="0" anchor="t"/>
          <a:lstStyle/>
          <a:p>
            <a:pPr>
              <a:lnSpc>
                <a:spcPts val="5450"/>
              </a:lnSpc>
            </a:pPr>
            <a:r>
              <a:rPr lang="en-US" sz="3500" b="1" dirty="0">
                <a:solidFill>
                  <a:schemeClr val="accent6">
                    <a:lumMod val="75000"/>
                  </a:schemeClr>
                </a:solidFill>
                <a:latin typeface="Fraunces" panose="020B0604020202020204" charset="0"/>
                <a:ea typeface="Barlow" pitchFamily="34" charset="-122"/>
                <a:cs typeface="Barlow" pitchFamily="34" charset="-120"/>
              </a:rPr>
              <a:t>Real-Time Interaction: Providing Immediate Support</a:t>
            </a:r>
            <a:endParaRPr lang="en-US" sz="3500" dirty="0">
              <a:solidFill>
                <a:schemeClr val="accent6">
                  <a:lumMod val="75000"/>
                </a:schemeClr>
              </a:solidFill>
              <a:latin typeface="Fraunces" panose="020B0604020202020204" charset="0"/>
            </a:endParaRPr>
          </a:p>
        </p:txBody>
      </p:sp>
      <p:pic>
        <p:nvPicPr>
          <p:cNvPr id="3" name="Image 0" descr="preencoded.png"/>
          <p:cNvPicPr>
            <a:picLocks noChangeAspect="1"/>
          </p:cNvPicPr>
          <p:nvPr/>
        </p:nvPicPr>
        <p:blipFill>
          <a:blip r:embed="rId3"/>
          <a:stretch>
            <a:fillRect/>
          </a:stretch>
        </p:blipFill>
        <p:spPr>
          <a:xfrm>
            <a:off x="707827" y="1592580"/>
            <a:ext cx="1011198" cy="2135981"/>
          </a:xfrm>
          <a:prstGeom prst="rect">
            <a:avLst/>
          </a:prstGeom>
        </p:spPr>
      </p:pic>
      <p:sp>
        <p:nvSpPr>
          <p:cNvPr id="4" name="Text 1"/>
          <p:cNvSpPr/>
          <p:nvPr/>
        </p:nvSpPr>
        <p:spPr>
          <a:xfrm>
            <a:off x="2022396" y="1794748"/>
            <a:ext cx="2528054" cy="315873"/>
          </a:xfrm>
          <a:prstGeom prst="rect">
            <a:avLst/>
          </a:prstGeom>
          <a:noFill/>
          <a:ln/>
        </p:spPr>
        <p:txBody>
          <a:bodyPr wrap="none" lIns="0" tIns="0" rIns="0" bIns="0" rtlCol="0" anchor="t"/>
          <a:lstStyle/>
          <a:p>
            <a:pPr>
              <a:lnSpc>
                <a:spcPts val="2700"/>
              </a:lnSpc>
            </a:pPr>
            <a:r>
              <a:rPr lang="en-US" sz="2000" b="1" dirty="0">
                <a:solidFill>
                  <a:schemeClr val="accent6">
                    <a:lumMod val="75000"/>
                  </a:schemeClr>
                </a:solidFill>
                <a:latin typeface="Farunces"/>
                <a:ea typeface="Barlow" pitchFamily="34" charset="-122"/>
                <a:cs typeface="Barlow" pitchFamily="34" charset="-120"/>
              </a:rPr>
              <a:t>Availability</a:t>
            </a:r>
            <a:endParaRPr lang="en-US" sz="2000" dirty="0">
              <a:solidFill>
                <a:schemeClr val="accent6">
                  <a:lumMod val="75000"/>
                </a:schemeClr>
              </a:solidFill>
              <a:latin typeface="Farunces"/>
            </a:endParaRPr>
          </a:p>
        </p:txBody>
      </p:sp>
      <p:sp>
        <p:nvSpPr>
          <p:cNvPr id="5" name="Text 2"/>
          <p:cNvSpPr/>
          <p:nvPr/>
        </p:nvSpPr>
        <p:spPr>
          <a:xfrm>
            <a:off x="2022396" y="2231946"/>
            <a:ext cx="11900178" cy="1294448"/>
          </a:xfrm>
          <a:prstGeom prst="rect">
            <a:avLst/>
          </a:prstGeom>
          <a:noFill/>
          <a:ln/>
        </p:spPr>
        <p:txBody>
          <a:bodyPr wrap="square" lIns="0" tIns="0" rIns="0" bIns="0" rtlCol="0" anchor="t"/>
          <a:lstStyle/>
          <a:p>
            <a:pPr>
              <a:lnSpc>
                <a:spcPts val="2650"/>
              </a:lnSpc>
            </a:pPr>
            <a:r>
              <a:rPr lang="en-US" dirty="0">
                <a:latin typeface="Nobile" panose="020B0604020202020204" charset="0"/>
                <a:ea typeface="Montserrat" pitchFamily="34" charset="-122"/>
                <a:cs typeface="Montserrat" pitchFamily="34" charset="-120"/>
              </a:rPr>
              <a:t>Users can interact with the chatbot at any time, day or night. This accessibility can be crucial for individuals who experience mental health challenges during off-hours or who find it difficult to schedule traditional therapy appointments.</a:t>
            </a:r>
            <a:endParaRPr lang="en-US" dirty="0">
              <a:latin typeface="Nobile" panose="020B0604020202020204" charset="0"/>
            </a:endParaRPr>
          </a:p>
        </p:txBody>
      </p:sp>
      <p:pic>
        <p:nvPicPr>
          <p:cNvPr id="6" name="Image 1" descr="preencoded.png"/>
          <p:cNvPicPr>
            <a:picLocks noChangeAspect="1"/>
          </p:cNvPicPr>
          <p:nvPr/>
        </p:nvPicPr>
        <p:blipFill>
          <a:blip r:embed="rId4"/>
          <a:stretch>
            <a:fillRect/>
          </a:stretch>
        </p:blipFill>
        <p:spPr>
          <a:xfrm>
            <a:off x="707827" y="3728561"/>
            <a:ext cx="1011198" cy="1812369"/>
          </a:xfrm>
          <a:prstGeom prst="rect">
            <a:avLst/>
          </a:prstGeom>
        </p:spPr>
      </p:pic>
      <p:sp>
        <p:nvSpPr>
          <p:cNvPr id="7" name="Text 3"/>
          <p:cNvSpPr/>
          <p:nvPr/>
        </p:nvSpPr>
        <p:spPr>
          <a:xfrm>
            <a:off x="2022396" y="3930729"/>
            <a:ext cx="2528054" cy="315873"/>
          </a:xfrm>
          <a:prstGeom prst="rect">
            <a:avLst/>
          </a:prstGeom>
          <a:noFill/>
          <a:ln/>
        </p:spPr>
        <p:txBody>
          <a:bodyPr wrap="none" lIns="0" tIns="0" rIns="0" bIns="0" rtlCol="0" anchor="t"/>
          <a:lstStyle/>
          <a:p>
            <a:pPr>
              <a:lnSpc>
                <a:spcPts val="2700"/>
              </a:lnSpc>
            </a:pPr>
            <a:r>
              <a:rPr lang="en-US" sz="2000" b="1" dirty="0">
                <a:solidFill>
                  <a:schemeClr val="accent6">
                    <a:lumMod val="75000"/>
                  </a:schemeClr>
                </a:solidFill>
                <a:latin typeface="Barlow" pitchFamily="34" charset="0"/>
                <a:ea typeface="Barlow" pitchFamily="34" charset="-122"/>
                <a:cs typeface="Barlow" pitchFamily="34" charset="-120"/>
              </a:rPr>
              <a:t>Anonymity</a:t>
            </a:r>
            <a:endParaRPr lang="en-US" sz="2000" dirty="0">
              <a:solidFill>
                <a:schemeClr val="accent6">
                  <a:lumMod val="75000"/>
                </a:schemeClr>
              </a:solidFill>
            </a:endParaRPr>
          </a:p>
        </p:txBody>
      </p:sp>
      <p:sp>
        <p:nvSpPr>
          <p:cNvPr id="8" name="Text 4"/>
          <p:cNvSpPr/>
          <p:nvPr/>
        </p:nvSpPr>
        <p:spPr>
          <a:xfrm>
            <a:off x="2022396" y="4367927"/>
            <a:ext cx="11900178" cy="970836"/>
          </a:xfrm>
          <a:prstGeom prst="rect">
            <a:avLst/>
          </a:prstGeom>
          <a:noFill/>
          <a:ln/>
        </p:spPr>
        <p:txBody>
          <a:bodyPr wrap="square" lIns="0" tIns="0" rIns="0" bIns="0" rtlCol="0" anchor="t"/>
          <a:lstStyle/>
          <a:p>
            <a:pPr>
              <a:lnSpc>
                <a:spcPts val="2650"/>
              </a:lnSpc>
            </a:pPr>
            <a:r>
              <a:rPr lang="en-US" dirty="0">
                <a:latin typeface="Nobile" panose="020B0604020202020204" charset="0"/>
                <a:ea typeface="Montserrat" pitchFamily="34" charset="-122"/>
                <a:cs typeface="Montserrat" pitchFamily="34" charset="-120"/>
              </a:rPr>
              <a:t>Chatbots offer a sense of anonymity, which can be comforting for some users who are uncomfortable disclosing their mental health struggles to others. This anonymity can encourage open communication and facilitate a more comfortable experience.</a:t>
            </a:r>
            <a:endParaRPr lang="en-US" dirty="0">
              <a:latin typeface="Nobile" panose="020B0604020202020204" charset="0"/>
            </a:endParaRPr>
          </a:p>
        </p:txBody>
      </p:sp>
      <p:pic>
        <p:nvPicPr>
          <p:cNvPr id="9" name="Image 2" descr="preencoded.png"/>
          <p:cNvPicPr>
            <a:picLocks noChangeAspect="1"/>
          </p:cNvPicPr>
          <p:nvPr/>
        </p:nvPicPr>
        <p:blipFill>
          <a:blip r:embed="rId5"/>
          <a:stretch>
            <a:fillRect/>
          </a:stretch>
        </p:blipFill>
        <p:spPr>
          <a:xfrm>
            <a:off x="707827" y="5540931"/>
            <a:ext cx="1011198" cy="2135981"/>
          </a:xfrm>
          <a:prstGeom prst="rect">
            <a:avLst/>
          </a:prstGeom>
        </p:spPr>
      </p:pic>
      <p:sp>
        <p:nvSpPr>
          <p:cNvPr id="10" name="Text 5"/>
          <p:cNvSpPr/>
          <p:nvPr/>
        </p:nvSpPr>
        <p:spPr>
          <a:xfrm>
            <a:off x="2022396" y="5743099"/>
            <a:ext cx="4929307" cy="315873"/>
          </a:xfrm>
          <a:prstGeom prst="rect">
            <a:avLst/>
          </a:prstGeom>
          <a:noFill/>
          <a:ln/>
        </p:spPr>
        <p:txBody>
          <a:bodyPr wrap="none" lIns="0" tIns="0" rIns="0" bIns="0" rtlCol="0" anchor="t"/>
          <a:lstStyle/>
          <a:p>
            <a:pPr>
              <a:lnSpc>
                <a:spcPts val="2700"/>
              </a:lnSpc>
            </a:pPr>
            <a:r>
              <a:rPr lang="en-US" sz="2000" b="1" dirty="0">
                <a:solidFill>
                  <a:schemeClr val="accent6">
                    <a:lumMod val="75000"/>
                  </a:schemeClr>
                </a:solidFill>
                <a:latin typeface="Barlow" pitchFamily="34" charset="0"/>
                <a:ea typeface="Barlow" pitchFamily="34" charset="-122"/>
                <a:cs typeface="Barlow" pitchFamily="34" charset="-120"/>
              </a:rPr>
              <a:t>Privacy</a:t>
            </a:r>
            <a:endParaRPr lang="en-US" sz="2000" dirty="0">
              <a:solidFill>
                <a:schemeClr val="accent6">
                  <a:lumMod val="75000"/>
                </a:schemeClr>
              </a:solidFill>
            </a:endParaRPr>
          </a:p>
        </p:txBody>
      </p:sp>
      <p:sp>
        <p:nvSpPr>
          <p:cNvPr id="11" name="Text 6"/>
          <p:cNvSpPr/>
          <p:nvPr/>
        </p:nvSpPr>
        <p:spPr>
          <a:xfrm>
            <a:off x="2022396" y="6180296"/>
            <a:ext cx="11900178" cy="1294448"/>
          </a:xfrm>
          <a:prstGeom prst="rect">
            <a:avLst/>
          </a:prstGeom>
          <a:noFill/>
          <a:ln/>
        </p:spPr>
        <p:txBody>
          <a:bodyPr wrap="square" lIns="0" tIns="0" rIns="0" bIns="0" rtlCol="0" anchor="t"/>
          <a:lstStyle/>
          <a:p>
            <a:pPr>
              <a:lnSpc>
                <a:spcPts val="2650"/>
              </a:lnSpc>
            </a:pPr>
            <a:r>
              <a:rPr lang="en-US" dirty="0">
                <a:latin typeface="Nobile" panose="020B0604020202020204" charset="0"/>
                <a:ea typeface="Montserrat" pitchFamily="34" charset="-122"/>
                <a:cs typeface="Montserrat" pitchFamily="34" charset="-120"/>
              </a:rPr>
              <a:t>Chatbots are designed to prioritize user privacy. Conversations are typically encrypted and kept confidential, providing a safe space for users to share their thoughts and feelings without fear of judgment or disclosure.</a:t>
            </a:r>
            <a:endParaRPr lang="en-US" dirty="0">
              <a:latin typeface="Nobile" panose="020B0604020202020204" charset="0"/>
            </a:endParaRPr>
          </a:p>
        </p:txBody>
      </p:sp>
      <p:sp>
        <p:nvSpPr>
          <p:cNvPr id="12" name="Rectangle 11">
            <a:extLst>
              <a:ext uri="{FF2B5EF4-FFF2-40B4-BE49-F238E27FC236}">
                <a16:creationId xmlns:a16="http://schemas.microsoft.com/office/drawing/2014/main" id="{C34D7208-7D8B-4073-B59A-689CDD87845D}"/>
              </a:ext>
            </a:extLst>
          </p:cNvPr>
          <p:cNvSpPr/>
          <p:nvPr/>
        </p:nvSpPr>
        <p:spPr>
          <a:xfrm>
            <a:off x="12816347" y="7567136"/>
            <a:ext cx="1681317" cy="646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20599" y="716955"/>
            <a:ext cx="3631883" cy="412194"/>
          </a:xfrm>
          <a:prstGeom prst="rect">
            <a:avLst/>
          </a:prstGeom>
          <a:noFill/>
          <a:ln/>
        </p:spPr>
        <p:txBody>
          <a:bodyPr wrap="none" lIns="0" tIns="0" rIns="0" bIns="0" rtlCol="0" anchor="t"/>
          <a:lstStyle/>
          <a:p>
            <a:pPr marL="0" indent="0">
              <a:lnSpc>
                <a:spcPts val="3200"/>
              </a:lnSpc>
              <a:buNone/>
            </a:pPr>
            <a:r>
              <a:rPr lang="en-US" sz="2550" b="1" dirty="0">
                <a:solidFill>
                  <a:srgbClr val="3B4540"/>
                </a:solidFill>
                <a:latin typeface="Fraunces" pitchFamily="34" charset="0"/>
                <a:ea typeface="Fraunces" pitchFamily="34" charset="-122"/>
                <a:cs typeface="Fraunces" pitchFamily="34" charset="-120"/>
              </a:rPr>
              <a:t>Code Implementation</a:t>
            </a:r>
            <a:endParaRPr lang="en-US" sz="2550" dirty="0"/>
          </a:p>
        </p:txBody>
      </p:sp>
      <p:sp>
        <p:nvSpPr>
          <p:cNvPr id="3" name="Text 1"/>
          <p:cNvSpPr/>
          <p:nvPr/>
        </p:nvSpPr>
        <p:spPr>
          <a:xfrm>
            <a:off x="572095" y="1430417"/>
            <a:ext cx="13354407" cy="931784"/>
          </a:xfrm>
          <a:prstGeom prst="rect">
            <a:avLst/>
          </a:prstGeom>
          <a:noFill/>
          <a:ln/>
        </p:spPr>
        <p:txBody>
          <a:bodyPr wrap="none" lIns="0" tIns="0" rIns="0" bIns="0" rtlCol="0" anchor="t"/>
          <a:lstStyle/>
          <a:p>
            <a:pPr marL="0" indent="0">
              <a:buNone/>
            </a:pPr>
            <a:r>
              <a:rPr lang="en-US" sz="2200" dirty="0">
                <a:solidFill>
                  <a:srgbClr val="405449"/>
                </a:solidFill>
                <a:latin typeface="Nobile" pitchFamily="34" charset="0"/>
                <a:ea typeface="Nobile" pitchFamily="34" charset="-122"/>
                <a:cs typeface="Nobile" pitchFamily="34" charset="-120"/>
              </a:rPr>
              <a:t>This section delves into the practical aspects of bringing the chatbot to life. It outlines the essential </a:t>
            </a:r>
          </a:p>
          <a:p>
            <a:pPr marL="0" indent="0">
              <a:buNone/>
            </a:pPr>
            <a:r>
              <a:rPr lang="en-US" sz="2200" dirty="0">
                <a:solidFill>
                  <a:srgbClr val="405449"/>
                </a:solidFill>
                <a:latin typeface="Nobile" pitchFamily="34" charset="0"/>
                <a:ea typeface="Nobile" pitchFamily="34" charset="-122"/>
                <a:cs typeface="Nobile" pitchFamily="34" charset="-120"/>
              </a:rPr>
              <a:t>libraries and tools needed for the project, along with the steps involved in constructing the neural </a:t>
            </a:r>
          </a:p>
          <a:p>
            <a:pPr marL="0" indent="0">
              <a:buNone/>
            </a:pPr>
            <a:r>
              <a:rPr lang="en-US" sz="2200" dirty="0">
                <a:solidFill>
                  <a:srgbClr val="405449"/>
                </a:solidFill>
                <a:latin typeface="Nobile" pitchFamily="34" charset="0"/>
                <a:ea typeface="Nobile" pitchFamily="34" charset="-122"/>
                <a:cs typeface="Nobile" pitchFamily="34" charset="-120"/>
              </a:rPr>
              <a:t>network model.</a:t>
            </a:r>
            <a:endParaRPr lang="en-US" sz="2200" dirty="0"/>
          </a:p>
        </p:txBody>
      </p:sp>
      <p:pic>
        <p:nvPicPr>
          <p:cNvPr id="4" name="Image 0" descr="preencoded.png"/>
          <p:cNvPicPr>
            <a:picLocks noChangeAspect="1"/>
          </p:cNvPicPr>
          <p:nvPr/>
        </p:nvPicPr>
        <p:blipFill>
          <a:blip r:embed="rId3">
            <a:duotone>
              <a:prstClr val="black"/>
              <a:schemeClr val="accent1">
                <a:tint val="45000"/>
                <a:satMod val="400000"/>
              </a:schemeClr>
            </a:duotone>
          </a:blip>
          <a:stretch>
            <a:fillRect/>
          </a:stretch>
        </p:blipFill>
        <p:spPr>
          <a:xfrm>
            <a:off x="2830949" y="2510552"/>
            <a:ext cx="2225159" cy="1392674"/>
          </a:xfrm>
          <a:prstGeom prst="rect">
            <a:avLst/>
          </a:prstGeom>
        </p:spPr>
      </p:pic>
      <p:sp>
        <p:nvSpPr>
          <p:cNvPr id="5" name="Text 2"/>
          <p:cNvSpPr/>
          <p:nvPr/>
        </p:nvSpPr>
        <p:spPr>
          <a:xfrm>
            <a:off x="3902273" y="3263979"/>
            <a:ext cx="82272" cy="263843"/>
          </a:xfrm>
          <a:prstGeom prst="rect">
            <a:avLst/>
          </a:prstGeom>
          <a:noFill/>
          <a:ln/>
        </p:spPr>
        <p:txBody>
          <a:bodyPr wrap="none" lIns="0" tIns="0" rIns="0" bIns="0" rtlCol="0" anchor="t"/>
          <a:lstStyle/>
          <a:p>
            <a:pPr marL="0" indent="0" algn="ctr">
              <a:lnSpc>
                <a:spcPts val="2050"/>
              </a:lnSpc>
              <a:buNone/>
            </a:pPr>
            <a:r>
              <a:rPr lang="en-US" sz="1250" b="1" dirty="0">
                <a:solidFill>
                  <a:srgbClr val="405449"/>
                </a:solidFill>
                <a:latin typeface="Fraunces" pitchFamily="34" charset="0"/>
                <a:ea typeface="Fraunces" pitchFamily="34" charset="-122"/>
                <a:cs typeface="Fraunces" pitchFamily="34" charset="-120"/>
              </a:rPr>
              <a:t>1</a:t>
            </a:r>
            <a:endParaRPr lang="en-US" sz="1250" dirty="0"/>
          </a:p>
        </p:txBody>
      </p:sp>
      <p:sp>
        <p:nvSpPr>
          <p:cNvPr id="6" name="Text 3"/>
          <p:cNvSpPr/>
          <p:nvPr/>
        </p:nvSpPr>
        <p:spPr>
          <a:xfrm>
            <a:off x="5187910" y="2853333"/>
            <a:ext cx="1674138" cy="206097"/>
          </a:xfrm>
          <a:prstGeom prst="rect">
            <a:avLst/>
          </a:prstGeom>
          <a:noFill/>
          <a:ln/>
        </p:spPr>
        <p:txBody>
          <a:bodyPr wrap="none" lIns="0" tIns="0" rIns="0" bIns="0" rtlCol="0" anchor="t"/>
          <a:lstStyle/>
          <a:p>
            <a:pPr marL="0" indent="0" algn="l">
              <a:lnSpc>
                <a:spcPts val="1600"/>
              </a:lnSpc>
              <a:buNone/>
            </a:pPr>
            <a:r>
              <a:rPr lang="en-US" sz="2200" b="1" dirty="0">
                <a:solidFill>
                  <a:srgbClr val="405449"/>
                </a:solidFill>
                <a:latin typeface="Fraunces" pitchFamily="34" charset="0"/>
                <a:ea typeface="Fraunces" pitchFamily="34" charset="-122"/>
                <a:cs typeface="Fraunces" pitchFamily="34" charset="-120"/>
              </a:rPr>
              <a:t>Importing Libraries</a:t>
            </a:r>
            <a:endParaRPr lang="en-US" sz="2200" dirty="0"/>
          </a:p>
        </p:txBody>
      </p:sp>
      <p:sp>
        <p:nvSpPr>
          <p:cNvPr id="7" name="Text 4"/>
          <p:cNvSpPr/>
          <p:nvPr/>
        </p:nvSpPr>
        <p:spPr>
          <a:xfrm>
            <a:off x="5187910" y="3138488"/>
            <a:ext cx="8738592" cy="421958"/>
          </a:xfrm>
          <a:prstGeom prst="rect">
            <a:avLst/>
          </a:prstGeom>
          <a:noFill/>
          <a:ln/>
        </p:spPr>
        <p:txBody>
          <a:bodyPr wrap="square" lIns="0" tIns="0" rIns="0" bIns="0" rtlCol="0" anchor="t"/>
          <a:lstStyle/>
          <a:p>
            <a:pPr marL="0" indent="0" algn="l">
              <a:lnSpc>
                <a:spcPts val="1650"/>
              </a:lnSpc>
              <a:buNone/>
            </a:pPr>
            <a:r>
              <a:rPr lang="en-US" dirty="0">
                <a:solidFill>
                  <a:srgbClr val="405449"/>
                </a:solidFill>
                <a:latin typeface="Nobile" pitchFamily="34" charset="0"/>
                <a:ea typeface="Nobile" pitchFamily="34" charset="-122"/>
                <a:cs typeface="Nobile" pitchFamily="34" charset="-120"/>
              </a:rPr>
              <a:t>Importing necessary libraries is crucial. The code utilizes libraries like TensorFlow, Keras, NLTK, and NumPy for tasks such as building the neural network model, processing text data, and handling intent classification.</a:t>
            </a:r>
            <a:endParaRPr lang="en-US" dirty="0"/>
          </a:p>
        </p:txBody>
      </p:sp>
      <p:sp>
        <p:nvSpPr>
          <p:cNvPr id="8" name="Shape 5"/>
          <p:cNvSpPr/>
          <p:nvPr/>
        </p:nvSpPr>
        <p:spPr>
          <a:xfrm>
            <a:off x="5088969" y="3915847"/>
            <a:ext cx="8936474" cy="7620"/>
          </a:xfrm>
          <a:prstGeom prst="roundRect">
            <a:avLst>
              <a:gd name="adj" fmla="val 1558032"/>
            </a:avLst>
          </a:prstGeom>
          <a:solidFill>
            <a:srgbClr val="CED9CE"/>
          </a:solidFill>
          <a:ln/>
        </p:spPr>
      </p:sp>
      <p:pic>
        <p:nvPicPr>
          <p:cNvPr id="9" name="Image 1" descr="preencoded.png"/>
          <p:cNvPicPr>
            <a:picLocks noChangeAspect="1"/>
          </p:cNvPicPr>
          <p:nvPr/>
        </p:nvPicPr>
        <p:blipFill>
          <a:blip r:embed="rId4">
            <a:duotone>
              <a:prstClr val="black"/>
              <a:schemeClr val="accent1">
                <a:tint val="45000"/>
                <a:satMod val="400000"/>
              </a:schemeClr>
            </a:duotone>
          </a:blip>
          <a:stretch>
            <a:fillRect/>
          </a:stretch>
        </p:blipFill>
        <p:spPr>
          <a:xfrm>
            <a:off x="1718310" y="3936087"/>
            <a:ext cx="4450437" cy="1392674"/>
          </a:xfrm>
          <a:prstGeom prst="rect">
            <a:avLst/>
          </a:prstGeom>
        </p:spPr>
      </p:pic>
      <p:sp>
        <p:nvSpPr>
          <p:cNvPr id="10" name="Text 6"/>
          <p:cNvSpPr/>
          <p:nvPr/>
        </p:nvSpPr>
        <p:spPr>
          <a:xfrm>
            <a:off x="3889534" y="4500443"/>
            <a:ext cx="107752" cy="263843"/>
          </a:xfrm>
          <a:prstGeom prst="rect">
            <a:avLst/>
          </a:prstGeom>
          <a:noFill/>
          <a:ln/>
        </p:spPr>
        <p:txBody>
          <a:bodyPr wrap="none" lIns="0" tIns="0" rIns="0" bIns="0" rtlCol="0" anchor="t"/>
          <a:lstStyle/>
          <a:p>
            <a:pPr marL="0" indent="0" algn="ctr">
              <a:lnSpc>
                <a:spcPts val="2050"/>
              </a:lnSpc>
              <a:buNone/>
            </a:pPr>
            <a:r>
              <a:rPr lang="en-US" sz="1250" b="1" dirty="0">
                <a:solidFill>
                  <a:srgbClr val="405449"/>
                </a:solidFill>
                <a:latin typeface="Fraunces" pitchFamily="34" charset="0"/>
                <a:ea typeface="Fraunces" pitchFamily="34" charset="-122"/>
                <a:cs typeface="Fraunces" pitchFamily="34" charset="-120"/>
              </a:rPr>
              <a:t>2</a:t>
            </a:r>
            <a:endParaRPr lang="en-US" sz="1250" dirty="0"/>
          </a:p>
        </p:txBody>
      </p:sp>
      <p:sp>
        <p:nvSpPr>
          <p:cNvPr id="11" name="Text 7"/>
          <p:cNvSpPr/>
          <p:nvPr/>
        </p:nvSpPr>
        <p:spPr>
          <a:xfrm>
            <a:off x="6300549" y="4278868"/>
            <a:ext cx="2077998" cy="206097"/>
          </a:xfrm>
          <a:prstGeom prst="rect">
            <a:avLst/>
          </a:prstGeom>
          <a:noFill/>
          <a:ln/>
        </p:spPr>
        <p:txBody>
          <a:bodyPr wrap="none" lIns="0" tIns="0" rIns="0" bIns="0" rtlCol="0" anchor="t"/>
          <a:lstStyle/>
          <a:p>
            <a:pPr marL="0" indent="0" algn="l">
              <a:lnSpc>
                <a:spcPts val="1600"/>
              </a:lnSpc>
              <a:buNone/>
            </a:pPr>
            <a:r>
              <a:rPr lang="en-US" sz="2200" b="1" dirty="0">
                <a:solidFill>
                  <a:srgbClr val="405449"/>
                </a:solidFill>
                <a:latin typeface="Fraunces" pitchFamily="34" charset="0"/>
                <a:ea typeface="Fraunces" pitchFamily="34" charset="-122"/>
                <a:cs typeface="Fraunces" pitchFamily="34" charset="-120"/>
              </a:rPr>
              <a:t>Downloading NLTK Data</a:t>
            </a:r>
            <a:endParaRPr lang="en-US" sz="2200" dirty="0"/>
          </a:p>
        </p:txBody>
      </p:sp>
      <p:sp>
        <p:nvSpPr>
          <p:cNvPr id="12" name="Text 8"/>
          <p:cNvSpPr/>
          <p:nvPr/>
        </p:nvSpPr>
        <p:spPr>
          <a:xfrm>
            <a:off x="6300549" y="4564023"/>
            <a:ext cx="7625953" cy="421958"/>
          </a:xfrm>
          <a:prstGeom prst="rect">
            <a:avLst/>
          </a:prstGeom>
          <a:noFill/>
          <a:ln/>
        </p:spPr>
        <p:txBody>
          <a:bodyPr wrap="square" lIns="0" tIns="0" rIns="0" bIns="0" rtlCol="0" anchor="t"/>
          <a:lstStyle/>
          <a:p>
            <a:pPr marL="0" indent="0" algn="l">
              <a:lnSpc>
                <a:spcPts val="1650"/>
              </a:lnSpc>
              <a:buNone/>
            </a:pPr>
            <a:r>
              <a:rPr lang="en-US" dirty="0">
                <a:solidFill>
                  <a:srgbClr val="405449"/>
                </a:solidFill>
                <a:latin typeface="Nobile" pitchFamily="34" charset="0"/>
                <a:ea typeface="Nobile" pitchFamily="34" charset="-122"/>
                <a:cs typeface="Nobile" pitchFamily="34" charset="-120"/>
              </a:rPr>
              <a:t>Preprocessing data is crucial for successful natural language processing. NLTK's wordnet and </a:t>
            </a:r>
            <a:r>
              <a:rPr lang="en-US" dirty="0" err="1">
                <a:solidFill>
                  <a:srgbClr val="405449"/>
                </a:solidFill>
                <a:latin typeface="Nobile" pitchFamily="34" charset="0"/>
                <a:ea typeface="Nobile" pitchFamily="34" charset="-122"/>
                <a:cs typeface="Nobile" pitchFamily="34" charset="-120"/>
              </a:rPr>
              <a:t>punkt</a:t>
            </a:r>
            <a:r>
              <a:rPr lang="en-US" dirty="0">
                <a:solidFill>
                  <a:srgbClr val="405449"/>
                </a:solidFill>
                <a:latin typeface="Nobile" pitchFamily="34" charset="0"/>
                <a:ea typeface="Nobile" pitchFamily="34" charset="-122"/>
                <a:cs typeface="Nobile" pitchFamily="34" charset="-120"/>
              </a:rPr>
              <a:t> data sets are downloaded for tasks such as tokenization and word sense disambiguation.</a:t>
            </a:r>
            <a:endParaRPr lang="en-US" dirty="0"/>
          </a:p>
        </p:txBody>
      </p:sp>
      <p:sp>
        <p:nvSpPr>
          <p:cNvPr id="13" name="Shape 9"/>
          <p:cNvSpPr/>
          <p:nvPr/>
        </p:nvSpPr>
        <p:spPr>
          <a:xfrm>
            <a:off x="6201608" y="5341382"/>
            <a:ext cx="7823835" cy="7620"/>
          </a:xfrm>
          <a:prstGeom prst="roundRect">
            <a:avLst>
              <a:gd name="adj" fmla="val 1558032"/>
            </a:avLst>
          </a:prstGeom>
          <a:solidFill>
            <a:srgbClr val="CED9CE"/>
          </a:solidFill>
          <a:ln/>
        </p:spPr>
      </p:sp>
      <p:pic>
        <p:nvPicPr>
          <p:cNvPr id="14" name="Image 2" descr="preencoded.png"/>
          <p:cNvPicPr>
            <a:picLocks noChangeAspect="1"/>
          </p:cNvPicPr>
          <p:nvPr/>
        </p:nvPicPr>
        <p:blipFill>
          <a:blip r:embed="rId5">
            <a:duotone>
              <a:prstClr val="black"/>
              <a:schemeClr val="accent1">
                <a:tint val="45000"/>
                <a:satMod val="400000"/>
              </a:schemeClr>
            </a:duotone>
          </a:blip>
          <a:stretch>
            <a:fillRect/>
          </a:stretch>
        </p:blipFill>
        <p:spPr>
          <a:xfrm>
            <a:off x="605790" y="5361622"/>
            <a:ext cx="6675596" cy="1939063"/>
          </a:xfrm>
          <a:prstGeom prst="rect">
            <a:avLst/>
          </a:prstGeom>
        </p:spPr>
      </p:pic>
      <p:sp>
        <p:nvSpPr>
          <p:cNvPr id="15" name="Text 10"/>
          <p:cNvSpPr/>
          <p:nvPr/>
        </p:nvSpPr>
        <p:spPr>
          <a:xfrm>
            <a:off x="3893820" y="5925979"/>
            <a:ext cx="99536" cy="263843"/>
          </a:xfrm>
          <a:prstGeom prst="rect">
            <a:avLst/>
          </a:prstGeom>
          <a:noFill/>
          <a:ln/>
        </p:spPr>
        <p:txBody>
          <a:bodyPr wrap="none" lIns="0" tIns="0" rIns="0" bIns="0" rtlCol="0" anchor="t"/>
          <a:lstStyle/>
          <a:p>
            <a:pPr marL="0" indent="0" algn="ctr">
              <a:lnSpc>
                <a:spcPts val="2050"/>
              </a:lnSpc>
              <a:buNone/>
            </a:pPr>
            <a:r>
              <a:rPr lang="en-US" sz="1250" b="1" dirty="0">
                <a:solidFill>
                  <a:srgbClr val="405449"/>
                </a:solidFill>
                <a:latin typeface="Fraunces" pitchFamily="34" charset="0"/>
                <a:ea typeface="Fraunces" pitchFamily="34" charset="-122"/>
                <a:cs typeface="Fraunces" pitchFamily="34" charset="-120"/>
              </a:rPr>
              <a:t>3</a:t>
            </a:r>
            <a:endParaRPr lang="en-US" sz="1250" dirty="0"/>
          </a:p>
        </p:txBody>
      </p:sp>
      <p:sp>
        <p:nvSpPr>
          <p:cNvPr id="16" name="Text 11"/>
          <p:cNvSpPr/>
          <p:nvPr/>
        </p:nvSpPr>
        <p:spPr>
          <a:xfrm>
            <a:off x="7413188" y="5493425"/>
            <a:ext cx="1648897" cy="206097"/>
          </a:xfrm>
          <a:prstGeom prst="rect">
            <a:avLst/>
          </a:prstGeom>
          <a:noFill/>
          <a:ln/>
        </p:spPr>
        <p:txBody>
          <a:bodyPr wrap="none" lIns="0" tIns="0" rIns="0" bIns="0" rtlCol="0" anchor="t"/>
          <a:lstStyle/>
          <a:p>
            <a:pPr marL="0" indent="0" algn="l">
              <a:lnSpc>
                <a:spcPts val="1600"/>
              </a:lnSpc>
              <a:buNone/>
            </a:pPr>
            <a:r>
              <a:rPr lang="en-US" sz="2200" b="1" dirty="0">
                <a:solidFill>
                  <a:srgbClr val="405449"/>
                </a:solidFill>
                <a:latin typeface="Fraunces" pitchFamily="34" charset="0"/>
                <a:ea typeface="Fraunces" pitchFamily="34" charset="-122"/>
                <a:cs typeface="Fraunces" pitchFamily="34" charset="-120"/>
              </a:rPr>
              <a:t>Defining Intents</a:t>
            </a:r>
            <a:endParaRPr lang="en-US" sz="2200" dirty="0"/>
          </a:p>
        </p:txBody>
      </p:sp>
      <p:sp>
        <p:nvSpPr>
          <p:cNvPr id="17" name="Text 12"/>
          <p:cNvSpPr/>
          <p:nvPr/>
        </p:nvSpPr>
        <p:spPr>
          <a:xfrm>
            <a:off x="7413188" y="5778579"/>
            <a:ext cx="6513314" cy="843915"/>
          </a:xfrm>
          <a:prstGeom prst="rect">
            <a:avLst/>
          </a:prstGeom>
          <a:noFill/>
          <a:ln/>
        </p:spPr>
        <p:txBody>
          <a:bodyPr wrap="square" lIns="0" tIns="0" rIns="0" bIns="0" rtlCol="0" anchor="t"/>
          <a:lstStyle/>
          <a:p>
            <a:pPr marL="0" indent="0" algn="l">
              <a:lnSpc>
                <a:spcPts val="1650"/>
              </a:lnSpc>
              <a:buNone/>
            </a:pPr>
            <a:r>
              <a:rPr lang="en-US" dirty="0">
                <a:solidFill>
                  <a:srgbClr val="405449"/>
                </a:solidFill>
                <a:latin typeface="Nobile" pitchFamily="34" charset="0"/>
                <a:ea typeface="Nobile" pitchFamily="34" charset="-122"/>
                <a:cs typeface="Nobile" pitchFamily="34" charset="-120"/>
              </a:rPr>
              <a:t>Defining intents is a critical step for building a conversational AI system. The intents dictionary structures the chatbot's responses by associating patterns of user input with specific actions or responses. The "intents" variable holds a list of dictionaries, each representing a different intent. Each intent dictionary includes the tag, patterns, and responses associated with that intent.</a:t>
            </a:r>
            <a:endParaRPr lang="en-US" dirty="0"/>
          </a:p>
        </p:txBody>
      </p:sp>
      <p:sp>
        <p:nvSpPr>
          <p:cNvPr id="18" name="Rectangle 17">
            <a:extLst>
              <a:ext uri="{FF2B5EF4-FFF2-40B4-BE49-F238E27FC236}">
                <a16:creationId xmlns:a16="http://schemas.microsoft.com/office/drawing/2014/main" id="{C0A5ECA9-467C-44FF-ACE9-A723EA09E620}"/>
              </a:ext>
            </a:extLst>
          </p:cNvPr>
          <p:cNvSpPr/>
          <p:nvPr/>
        </p:nvSpPr>
        <p:spPr>
          <a:xfrm>
            <a:off x="12816347" y="7559516"/>
            <a:ext cx="1681317" cy="646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79847" y="534352"/>
            <a:ext cx="4856798" cy="606981"/>
          </a:xfrm>
          <a:prstGeom prst="rect">
            <a:avLst/>
          </a:prstGeom>
          <a:noFill/>
          <a:ln/>
        </p:spPr>
        <p:txBody>
          <a:bodyPr wrap="none" lIns="0" tIns="0" rIns="0" bIns="0" rtlCol="0" anchor="t"/>
          <a:lstStyle/>
          <a:p>
            <a:pPr marL="0" indent="0">
              <a:lnSpc>
                <a:spcPts val="4750"/>
              </a:lnSpc>
              <a:buNone/>
            </a:pPr>
            <a:r>
              <a:rPr lang="en-US" sz="3800" b="1" dirty="0">
                <a:solidFill>
                  <a:srgbClr val="3B4540"/>
                </a:solidFill>
                <a:latin typeface="Fraunces" pitchFamily="34" charset="0"/>
                <a:ea typeface="Fraunces" pitchFamily="34" charset="-122"/>
                <a:cs typeface="Fraunces" pitchFamily="34" charset="-120"/>
              </a:rPr>
              <a:t>Preprocessing Data</a:t>
            </a:r>
            <a:endParaRPr lang="en-US" sz="3800" dirty="0"/>
          </a:p>
        </p:txBody>
      </p:sp>
      <p:sp>
        <p:nvSpPr>
          <p:cNvPr id="3" name="Text 1"/>
          <p:cNvSpPr/>
          <p:nvPr/>
        </p:nvSpPr>
        <p:spPr>
          <a:xfrm>
            <a:off x="679847" y="1529834"/>
            <a:ext cx="13270706" cy="932617"/>
          </a:xfrm>
          <a:prstGeom prst="rect">
            <a:avLst/>
          </a:prstGeom>
          <a:noFill/>
          <a:ln/>
        </p:spPr>
        <p:txBody>
          <a:bodyPr wrap="square" lIns="0" tIns="0" rIns="0" bIns="0" rtlCol="0" anchor="t"/>
          <a:lstStyle/>
          <a:p>
            <a:pPr marL="0" indent="0">
              <a:lnSpc>
                <a:spcPts val="2400"/>
              </a:lnSpc>
              <a:buNone/>
            </a:pPr>
            <a:r>
              <a:rPr lang="en-US" dirty="0">
                <a:solidFill>
                  <a:srgbClr val="405449"/>
                </a:solidFill>
                <a:latin typeface="Nobile" pitchFamily="34" charset="0"/>
                <a:ea typeface="Nobile" pitchFamily="34" charset="-122"/>
                <a:cs typeface="Nobile" pitchFamily="34" charset="-120"/>
              </a:rPr>
              <a:t>The first step in preparing the data for training is to preprocess the text. This involves tokenizing the text, which means breaking it down into individual words or punctuation marks. This allows the computer to understand the individual parts of the text and their relationships to each other.</a:t>
            </a:r>
            <a:endParaRPr lang="en-US" dirty="0"/>
          </a:p>
        </p:txBody>
      </p:sp>
      <p:sp>
        <p:nvSpPr>
          <p:cNvPr id="4" name="Text 2"/>
          <p:cNvSpPr/>
          <p:nvPr/>
        </p:nvSpPr>
        <p:spPr>
          <a:xfrm>
            <a:off x="679847" y="2680930"/>
            <a:ext cx="13270706" cy="1243489"/>
          </a:xfrm>
          <a:prstGeom prst="rect">
            <a:avLst/>
          </a:prstGeom>
          <a:noFill/>
          <a:ln/>
        </p:spPr>
        <p:txBody>
          <a:bodyPr wrap="square" lIns="0" tIns="0" rIns="0" bIns="0" rtlCol="0" anchor="t"/>
          <a:lstStyle/>
          <a:p>
            <a:pPr marL="0" indent="0">
              <a:lnSpc>
                <a:spcPts val="2400"/>
              </a:lnSpc>
              <a:buNone/>
            </a:pPr>
            <a:r>
              <a:rPr lang="en-US" dirty="0">
                <a:solidFill>
                  <a:srgbClr val="405449"/>
                </a:solidFill>
                <a:latin typeface="Nobile" pitchFamily="34" charset="0"/>
                <a:ea typeface="Nobile" pitchFamily="34" charset="-122"/>
                <a:cs typeface="Nobile" pitchFamily="34" charset="-120"/>
              </a:rPr>
              <a:t>The code snippet in this slide shows the process of tokenizing the input text, which includes patterns of user questions and their corresponding intents. These intents are the categories that each user utterance belongs to. The code iterates through each intent and pattern, tokenizing each pattern and adding the resulting words to a list called 'words'. This list will later be used to create a vocabulary of all the unique words in the dataset.</a:t>
            </a:r>
            <a:endParaRPr lang="en-US" dirty="0"/>
          </a:p>
        </p:txBody>
      </p:sp>
      <p:sp>
        <p:nvSpPr>
          <p:cNvPr id="5" name="Shape 3"/>
          <p:cNvSpPr/>
          <p:nvPr/>
        </p:nvSpPr>
        <p:spPr>
          <a:xfrm>
            <a:off x="679847" y="4142899"/>
            <a:ext cx="2211705" cy="1119426"/>
          </a:xfrm>
          <a:prstGeom prst="roundRect">
            <a:avLst>
              <a:gd name="adj" fmla="val 15619"/>
            </a:avLst>
          </a:prstGeom>
          <a:solidFill>
            <a:srgbClr val="E8F3E8"/>
          </a:solidFill>
          <a:ln/>
        </p:spPr>
      </p:sp>
      <p:sp>
        <p:nvSpPr>
          <p:cNvPr id="6" name="Text 4"/>
          <p:cNvSpPr/>
          <p:nvPr/>
        </p:nvSpPr>
        <p:spPr>
          <a:xfrm>
            <a:off x="874038" y="4508302"/>
            <a:ext cx="121206" cy="388620"/>
          </a:xfrm>
          <a:prstGeom prst="rect">
            <a:avLst/>
          </a:prstGeom>
          <a:noFill/>
          <a:ln/>
        </p:spPr>
        <p:txBody>
          <a:bodyPr wrap="none" lIns="0" tIns="0" rIns="0" bIns="0" rtlCol="0" anchor="t"/>
          <a:lstStyle/>
          <a:p>
            <a:pPr marL="0" indent="0" algn="ctr">
              <a:lnSpc>
                <a:spcPts val="3050"/>
              </a:lnSpc>
              <a:buNone/>
            </a:pPr>
            <a:r>
              <a:rPr lang="en-US" sz="1900" b="1" dirty="0">
                <a:solidFill>
                  <a:srgbClr val="405449"/>
                </a:solidFill>
                <a:latin typeface="Fraunces" pitchFamily="34" charset="0"/>
                <a:ea typeface="Fraunces" pitchFamily="34" charset="-122"/>
                <a:cs typeface="Fraunces" pitchFamily="34" charset="-120"/>
              </a:rPr>
              <a:t>1</a:t>
            </a:r>
            <a:endParaRPr lang="en-US" sz="1900" dirty="0"/>
          </a:p>
        </p:txBody>
      </p:sp>
      <p:sp>
        <p:nvSpPr>
          <p:cNvPr id="7" name="Text 5"/>
          <p:cNvSpPr/>
          <p:nvPr/>
        </p:nvSpPr>
        <p:spPr>
          <a:xfrm>
            <a:off x="3085743" y="4337090"/>
            <a:ext cx="2428399" cy="303609"/>
          </a:xfrm>
          <a:prstGeom prst="rect">
            <a:avLst/>
          </a:prstGeom>
          <a:noFill/>
          <a:ln/>
        </p:spPr>
        <p:txBody>
          <a:bodyPr wrap="none" lIns="0" tIns="0" rIns="0" bIns="0" rtlCol="0" anchor="t"/>
          <a:lstStyle/>
          <a:p>
            <a:pPr marL="0" indent="0" algn="l">
              <a:lnSpc>
                <a:spcPts val="2350"/>
              </a:lnSpc>
              <a:buNone/>
            </a:pPr>
            <a:r>
              <a:rPr lang="en-US" sz="2200" b="1" dirty="0">
                <a:solidFill>
                  <a:srgbClr val="405449"/>
                </a:solidFill>
                <a:latin typeface="Fraunces" pitchFamily="34" charset="0"/>
                <a:ea typeface="Fraunces" pitchFamily="34" charset="-122"/>
                <a:cs typeface="Fraunces" pitchFamily="34" charset="-120"/>
              </a:rPr>
              <a:t>Tokenization</a:t>
            </a:r>
            <a:endParaRPr lang="en-US" sz="2200" dirty="0"/>
          </a:p>
        </p:txBody>
      </p:sp>
      <p:sp>
        <p:nvSpPr>
          <p:cNvPr id="8" name="Text 6"/>
          <p:cNvSpPr/>
          <p:nvPr/>
        </p:nvSpPr>
        <p:spPr>
          <a:xfrm>
            <a:off x="3085743" y="4757261"/>
            <a:ext cx="6140768" cy="310872"/>
          </a:xfrm>
          <a:prstGeom prst="rect">
            <a:avLst/>
          </a:prstGeom>
          <a:noFill/>
          <a:ln/>
        </p:spPr>
        <p:txBody>
          <a:bodyPr wrap="none" lIns="0" tIns="0" rIns="0" bIns="0" rtlCol="0" anchor="t"/>
          <a:lstStyle/>
          <a:p>
            <a:pPr marL="0" indent="0" algn="l">
              <a:lnSpc>
                <a:spcPts val="2400"/>
              </a:lnSpc>
              <a:buNone/>
            </a:pPr>
            <a:r>
              <a:rPr lang="en-US" dirty="0">
                <a:solidFill>
                  <a:srgbClr val="405449"/>
                </a:solidFill>
                <a:latin typeface="Nobile" pitchFamily="34" charset="0"/>
                <a:ea typeface="Nobile" pitchFamily="34" charset="-122"/>
                <a:cs typeface="Nobile" pitchFamily="34" charset="-120"/>
              </a:rPr>
              <a:t>Break down the text into individual words and punctuation marks.</a:t>
            </a:r>
            <a:endParaRPr lang="en-US" dirty="0"/>
          </a:p>
        </p:txBody>
      </p:sp>
      <p:sp>
        <p:nvSpPr>
          <p:cNvPr id="9" name="Shape 7"/>
          <p:cNvSpPr/>
          <p:nvPr/>
        </p:nvSpPr>
        <p:spPr>
          <a:xfrm>
            <a:off x="2988588" y="5252799"/>
            <a:ext cx="10864929" cy="11430"/>
          </a:xfrm>
          <a:prstGeom prst="roundRect">
            <a:avLst>
              <a:gd name="adj" fmla="val 1529720"/>
            </a:avLst>
          </a:prstGeom>
          <a:solidFill>
            <a:srgbClr val="CED9CE"/>
          </a:solidFill>
          <a:ln/>
        </p:spPr>
      </p:sp>
      <p:sp>
        <p:nvSpPr>
          <p:cNvPr id="10" name="Shape 8"/>
          <p:cNvSpPr/>
          <p:nvPr/>
        </p:nvSpPr>
        <p:spPr>
          <a:xfrm>
            <a:off x="679847" y="5359360"/>
            <a:ext cx="4423529" cy="1119426"/>
          </a:xfrm>
          <a:prstGeom prst="roundRect">
            <a:avLst>
              <a:gd name="adj" fmla="val 15619"/>
            </a:avLst>
          </a:prstGeom>
          <a:solidFill>
            <a:srgbClr val="E8F3E8"/>
          </a:solidFill>
          <a:ln/>
        </p:spPr>
      </p:sp>
      <p:sp>
        <p:nvSpPr>
          <p:cNvPr id="11" name="Text 9"/>
          <p:cNvSpPr/>
          <p:nvPr/>
        </p:nvSpPr>
        <p:spPr>
          <a:xfrm>
            <a:off x="874038" y="5724763"/>
            <a:ext cx="158710" cy="388620"/>
          </a:xfrm>
          <a:prstGeom prst="rect">
            <a:avLst/>
          </a:prstGeom>
          <a:noFill/>
          <a:ln/>
        </p:spPr>
        <p:txBody>
          <a:bodyPr wrap="none" lIns="0" tIns="0" rIns="0" bIns="0" rtlCol="0" anchor="t"/>
          <a:lstStyle/>
          <a:p>
            <a:pPr marL="0" indent="0" algn="ctr">
              <a:lnSpc>
                <a:spcPts val="3050"/>
              </a:lnSpc>
              <a:buNone/>
            </a:pPr>
            <a:r>
              <a:rPr lang="en-US" sz="1900" b="1" dirty="0">
                <a:solidFill>
                  <a:srgbClr val="405449"/>
                </a:solidFill>
                <a:latin typeface="Fraunces" pitchFamily="34" charset="0"/>
                <a:ea typeface="Fraunces" pitchFamily="34" charset="-122"/>
                <a:cs typeface="Fraunces" pitchFamily="34" charset="-120"/>
              </a:rPr>
              <a:t>2</a:t>
            </a:r>
            <a:endParaRPr lang="en-US" sz="1900" dirty="0"/>
          </a:p>
        </p:txBody>
      </p:sp>
      <p:sp>
        <p:nvSpPr>
          <p:cNvPr id="12" name="Text 10"/>
          <p:cNvSpPr/>
          <p:nvPr/>
        </p:nvSpPr>
        <p:spPr>
          <a:xfrm>
            <a:off x="5297567" y="5553551"/>
            <a:ext cx="2428399" cy="303609"/>
          </a:xfrm>
          <a:prstGeom prst="rect">
            <a:avLst/>
          </a:prstGeom>
          <a:noFill/>
          <a:ln/>
        </p:spPr>
        <p:txBody>
          <a:bodyPr wrap="none" lIns="0" tIns="0" rIns="0" bIns="0" rtlCol="0" anchor="t"/>
          <a:lstStyle/>
          <a:p>
            <a:pPr marL="0" indent="0" algn="l">
              <a:lnSpc>
                <a:spcPts val="2350"/>
              </a:lnSpc>
              <a:buNone/>
            </a:pPr>
            <a:r>
              <a:rPr lang="en-US" sz="2200" b="1" dirty="0">
                <a:solidFill>
                  <a:srgbClr val="405449"/>
                </a:solidFill>
                <a:latin typeface="Fraunces" pitchFamily="34" charset="0"/>
                <a:ea typeface="Fraunces" pitchFamily="34" charset="-122"/>
                <a:cs typeface="Fraunces" pitchFamily="34" charset="-120"/>
              </a:rPr>
              <a:t>Intent Mapping</a:t>
            </a:r>
            <a:endParaRPr lang="en-US" sz="2200" dirty="0"/>
          </a:p>
        </p:txBody>
      </p:sp>
      <p:sp>
        <p:nvSpPr>
          <p:cNvPr id="13" name="Text 11"/>
          <p:cNvSpPr/>
          <p:nvPr/>
        </p:nvSpPr>
        <p:spPr>
          <a:xfrm>
            <a:off x="5297567" y="5973723"/>
            <a:ext cx="5625584" cy="310872"/>
          </a:xfrm>
          <a:prstGeom prst="rect">
            <a:avLst/>
          </a:prstGeom>
          <a:noFill/>
          <a:ln/>
        </p:spPr>
        <p:txBody>
          <a:bodyPr wrap="none" lIns="0" tIns="0" rIns="0" bIns="0" rtlCol="0" anchor="t"/>
          <a:lstStyle/>
          <a:p>
            <a:pPr marL="0" indent="0" algn="l">
              <a:lnSpc>
                <a:spcPts val="2400"/>
              </a:lnSpc>
              <a:buNone/>
            </a:pPr>
            <a:r>
              <a:rPr lang="en-US" sz="1500" dirty="0">
                <a:solidFill>
                  <a:srgbClr val="405449"/>
                </a:solidFill>
                <a:latin typeface="Nobile" pitchFamily="34" charset="0"/>
                <a:ea typeface="Nobile" pitchFamily="34" charset="-122"/>
                <a:cs typeface="Nobile" pitchFamily="34" charset="-120"/>
              </a:rPr>
              <a:t>Identify the category or </a:t>
            </a:r>
            <a:r>
              <a:rPr lang="en-US" dirty="0">
                <a:solidFill>
                  <a:srgbClr val="405449"/>
                </a:solidFill>
                <a:latin typeface="Nobile" pitchFamily="34" charset="0"/>
                <a:ea typeface="Nobile" pitchFamily="34" charset="-122"/>
                <a:cs typeface="Nobile" pitchFamily="34" charset="-120"/>
              </a:rPr>
              <a:t>intent</a:t>
            </a:r>
            <a:r>
              <a:rPr lang="en-US" sz="1500" dirty="0">
                <a:solidFill>
                  <a:srgbClr val="405449"/>
                </a:solidFill>
                <a:latin typeface="Nobile" pitchFamily="34" charset="0"/>
                <a:ea typeface="Nobile" pitchFamily="34" charset="-122"/>
                <a:cs typeface="Nobile" pitchFamily="34" charset="-120"/>
              </a:rPr>
              <a:t> associated with each pattern.</a:t>
            </a:r>
            <a:endParaRPr lang="en-US" sz="1500" dirty="0"/>
          </a:p>
        </p:txBody>
      </p:sp>
      <p:sp>
        <p:nvSpPr>
          <p:cNvPr id="14" name="Shape 12"/>
          <p:cNvSpPr/>
          <p:nvPr/>
        </p:nvSpPr>
        <p:spPr>
          <a:xfrm>
            <a:off x="5200412" y="6469261"/>
            <a:ext cx="8653105" cy="11430"/>
          </a:xfrm>
          <a:prstGeom prst="roundRect">
            <a:avLst>
              <a:gd name="adj" fmla="val 1529720"/>
            </a:avLst>
          </a:prstGeom>
          <a:solidFill>
            <a:srgbClr val="CED9CE"/>
          </a:solidFill>
          <a:ln/>
        </p:spPr>
      </p:sp>
      <p:sp>
        <p:nvSpPr>
          <p:cNvPr id="15" name="Shape 13"/>
          <p:cNvSpPr/>
          <p:nvPr/>
        </p:nvSpPr>
        <p:spPr>
          <a:xfrm>
            <a:off x="679847" y="6575822"/>
            <a:ext cx="6635353" cy="1119426"/>
          </a:xfrm>
          <a:prstGeom prst="roundRect">
            <a:avLst>
              <a:gd name="adj" fmla="val 15619"/>
            </a:avLst>
          </a:prstGeom>
          <a:solidFill>
            <a:srgbClr val="E8F3E8"/>
          </a:solidFill>
          <a:ln/>
        </p:spPr>
      </p:sp>
      <p:sp>
        <p:nvSpPr>
          <p:cNvPr id="16" name="Text 14"/>
          <p:cNvSpPr/>
          <p:nvPr/>
        </p:nvSpPr>
        <p:spPr>
          <a:xfrm>
            <a:off x="874038" y="6941225"/>
            <a:ext cx="146685" cy="388620"/>
          </a:xfrm>
          <a:prstGeom prst="rect">
            <a:avLst/>
          </a:prstGeom>
          <a:noFill/>
          <a:ln/>
        </p:spPr>
        <p:txBody>
          <a:bodyPr wrap="none" lIns="0" tIns="0" rIns="0" bIns="0" rtlCol="0" anchor="t"/>
          <a:lstStyle/>
          <a:p>
            <a:pPr marL="0" indent="0" algn="ctr">
              <a:lnSpc>
                <a:spcPts val="3050"/>
              </a:lnSpc>
              <a:buNone/>
            </a:pPr>
            <a:r>
              <a:rPr lang="en-US" sz="1900" b="1" dirty="0">
                <a:solidFill>
                  <a:srgbClr val="405449"/>
                </a:solidFill>
                <a:latin typeface="Fraunces" pitchFamily="34" charset="0"/>
                <a:ea typeface="Fraunces" pitchFamily="34" charset="-122"/>
                <a:cs typeface="Fraunces" pitchFamily="34" charset="-120"/>
              </a:rPr>
              <a:t>3</a:t>
            </a:r>
            <a:endParaRPr lang="en-US" sz="1900" dirty="0"/>
          </a:p>
        </p:txBody>
      </p:sp>
      <p:sp>
        <p:nvSpPr>
          <p:cNvPr id="17" name="Text 15"/>
          <p:cNvSpPr/>
          <p:nvPr/>
        </p:nvSpPr>
        <p:spPr>
          <a:xfrm>
            <a:off x="7509391" y="6770013"/>
            <a:ext cx="2529840" cy="303609"/>
          </a:xfrm>
          <a:prstGeom prst="rect">
            <a:avLst/>
          </a:prstGeom>
          <a:noFill/>
          <a:ln/>
        </p:spPr>
        <p:txBody>
          <a:bodyPr wrap="none" lIns="0" tIns="0" rIns="0" bIns="0" rtlCol="0" anchor="t"/>
          <a:lstStyle/>
          <a:p>
            <a:pPr marL="0" indent="0" algn="l">
              <a:lnSpc>
                <a:spcPts val="2350"/>
              </a:lnSpc>
              <a:buNone/>
            </a:pPr>
            <a:r>
              <a:rPr lang="en-US" sz="2200" b="1" dirty="0">
                <a:solidFill>
                  <a:srgbClr val="405449"/>
                </a:solidFill>
                <a:latin typeface="Fraunces" pitchFamily="34" charset="0"/>
                <a:ea typeface="Fraunces" pitchFamily="34" charset="-122"/>
                <a:cs typeface="Fraunces" pitchFamily="34" charset="-120"/>
              </a:rPr>
              <a:t>Vocabulary</a:t>
            </a:r>
            <a:r>
              <a:rPr lang="en-US" sz="1900" b="1" dirty="0">
                <a:solidFill>
                  <a:srgbClr val="405449"/>
                </a:solidFill>
                <a:latin typeface="Fraunces" pitchFamily="34" charset="0"/>
                <a:ea typeface="Fraunces" pitchFamily="34" charset="-122"/>
                <a:cs typeface="Fraunces" pitchFamily="34" charset="-120"/>
              </a:rPr>
              <a:t> Creation</a:t>
            </a:r>
            <a:endParaRPr lang="en-US" sz="1900" dirty="0"/>
          </a:p>
        </p:txBody>
      </p:sp>
      <p:sp>
        <p:nvSpPr>
          <p:cNvPr id="18" name="Text 16"/>
          <p:cNvSpPr/>
          <p:nvPr/>
        </p:nvSpPr>
        <p:spPr>
          <a:xfrm>
            <a:off x="7509391" y="7190184"/>
            <a:ext cx="4807268" cy="310872"/>
          </a:xfrm>
          <a:prstGeom prst="rect">
            <a:avLst/>
          </a:prstGeom>
          <a:noFill/>
          <a:ln/>
        </p:spPr>
        <p:txBody>
          <a:bodyPr wrap="none" lIns="0" tIns="0" rIns="0" bIns="0" rtlCol="0" anchor="t"/>
          <a:lstStyle/>
          <a:p>
            <a:pPr marL="0" indent="0" algn="l">
              <a:lnSpc>
                <a:spcPts val="2400"/>
              </a:lnSpc>
              <a:buNone/>
            </a:pPr>
            <a:r>
              <a:rPr lang="en-US" dirty="0">
                <a:solidFill>
                  <a:srgbClr val="405449"/>
                </a:solidFill>
                <a:latin typeface="Nobile" pitchFamily="34" charset="0"/>
                <a:ea typeface="Nobile" pitchFamily="34" charset="-122"/>
                <a:cs typeface="Nobile" pitchFamily="34" charset="-120"/>
              </a:rPr>
              <a:t>Generate a list of all unique words from the dataset.</a:t>
            </a:r>
            <a:endParaRPr lang="en-US" dirty="0"/>
          </a:p>
        </p:txBody>
      </p:sp>
      <p:sp>
        <p:nvSpPr>
          <p:cNvPr id="19" name="Rectangle 18">
            <a:extLst>
              <a:ext uri="{FF2B5EF4-FFF2-40B4-BE49-F238E27FC236}">
                <a16:creationId xmlns:a16="http://schemas.microsoft.com/office/drawing/2014/main" id="{7D32122F-1D40-4E19-AA24-9241EDE5DD9C}"/>
              </a:ext>
            </a:extLst>
          </p:cNvPr>
          <p:cNvSpPr/>
          <p:nvPr/>
        </p:nvSpPr>
        <p:spPr>
          <a:xfrm>
            <a:off x="12816347" y="7567136"/>
            <a:ext cx="1681317" cy="646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505"/>
          </a:xfrm>
          <a:prstGeom prst="rect">
            <a:avLst/>
          </a:prstGeom>
        </p:spPr>
      </p:pic>
      <p:sp>
        <p:nvSpPr>
          <p:cNvPr id="3" name="Text 0"/>
          <p:cNvSpPr/>
          <p:nvPr/>
        </p:nvSpPr>
        <p:spPr>
          <a:xfrm>
            <a:off x="613886" y="482322"/>
            <a:ext cx="7916227" cy="1096566"/>
          </a:xfrm>
          <a:prstGeom prst="rect">
            <a:avLst/>
          </a:prstGeom>
          <a:noFill/>
          <a:ln/>
        </p:spPr>
        <p:txBody>
          <a:bodyPr wrap="square" lIns="0" tIns="0" rIns="0" bIns="0" rtlCol="0" anchor="t"/>
          <a:lstStyle/>
          <a:p>
            <a:pPr marL="0" indent="0">
              <a:lnSpc>
                <a:spcPts val="4300"/>
              </a:lnSpc>
              <a:buNone/>
            </a:pPr>
            <a:r>
              <a:rPr lang="en-US" sz="3450" b="1" dirty="0">
                <a:solidFill>
                  <a:srgbClr val="3B4540"/>
                </a:solidFill>
                <a:latin typeface="Fraunces" pitchFamily="34" charset="0"/>
                <a:ea typeface="Fraunces" pitchFamily="34" charset="-122"/>
                <a:cs typeface="Fraunces" pitchFamily="34" charset="-120"/>
              </a:rPr>
              <a:t>Helper Functions to Process User Input</a:t>
            </a:r>
            <a:endParaRPr lang="en-US" sz="3450" dirty="0"/>
          </a:p>
        </p:txBody>
      </p:sp>
      <p:sp>
        <p:nvSpPr>
          <p:cNvPr id="4" name="Shape 1"/>
          <p:cNvSpPr/>
          <p:nvPr/>
        </p:nvSpPr>
        <p:spPr>
          <a:xfrm>
            <a:off x="865584" y="1842016"/>
            <a:ext cx="22860" cy="5907167"/>
          </a:xfrm>
          <a:prstGeom prst="roundRect">
            <a:avLst>
              <a:gd name="adj" fmla="val 690660"/>
            </a:avLst>
          </a:prstGeom>
          <a:solidFill>
            <a:srgbClr val="CED9CE"/>
          </a:solidFill>
          <a:ln/>
        </p:spPr>
      </p:sp>
      <p:sp>
        <p:nvSpPr>
          <p:cNvPr id="5" name="Shape 2"/>
          <p:cNvSpPr/>
          <p:nvPr/>
        </p:nvSpPr>
        <p:spPr>
          <a:xfrm>
            <a:off x="1051500" y="2225159"/>
            <a:ext cx="613886" cy="22860"/>
          </a:xfrm>
          <a:prstGeom prst="roundRect">
            <a:avLst>
              <a:gd name="adj" fmla="val 690660"/>
            </a:avLst>
          </a:prstGeom>
          <a:solidFill>
            <a:srgbClr val="CED9CE"/>
          </a:solidFill>
          <a:ln/>
        </p:spPr>
      </p:sp>
      <p:sp>
        <p:nvSpPr>
          <p:cNvPr id="6" name="Shape 3"/>
          <p:cNvSpPr/>
          <p:nvPr/>
        </p:nvSpPr>
        <p:spPr>
          <a:xfrm>
            <a:off x="679668" y="2039303"/>
            <a:ext cx="394692" cy="394692"/>
          </a:xfrm>
          <a:prstGeom prst="roundRect">
            <a:avLst>
              <a:gd name="adj" fmla="val 40002"/>
            </a:avLst>
          </a:prstGeom>
          <a:solidFill>
            <a:srgbClr val="E8F3E8"/>
          </a:solidFill>
          <a:ln/>
        </p:spPr>
      </p:sp>
      <p:sp>
        <p:nvSpPr>
          <p:cNvPr id="7" name="Text 4"/>
          <p:cNvSpPr/>
          <p:nvPr/>
        </p:nvSpPr>
        <p:spPr>
          <a:xfrm>
            <a:off x="811351" y="2105025"/>
            <a:ext cx="131326" cy="263128"/>
          </a:xfrm>
          <a:prstGeom prst="rect">
            <a:avLst/>
          </a:prstGeom>
          <a:noFill/>
          <a:ln/>
        </p:spPr>
        <p:txBody>
          <a:bodyPr wrap="none" lIns="0" tIns="0" rIns="0" bIns="0" rtlCol="0" anchor="t"/>
          <a:lstStyle/>
          <a:p>
            <a:pPr marL="0" indent="0" algn="ctr">
              <a:lnSpc>
                <a:spcPts val="2050"/>
              </a:lnSpc>
              <a:buNone/>
            </a:pPr>
            <a:r>
              <a:rPr lang="en-US" sz="2050" b="1" dirty="0">
                <a:solidFill>
                  <a:srgbClr val="405449"/>
                </a:solidFill>
                <a:latin typeface="Fraunces" pitchFamily="34" charset="0"/>
                <a:ea typeface="Fraunces" pitchFamily="34" charset="-122"/>
                <a:cs typeface="Fraunces" pitchFamily="34" charset="-120"/>
              </a:rPr>
              <a:t>1</a:t>
            </a:r>
            <a:endParaRPr lang="en-US" sz="2050" dirty="0"/>
          </a:p>
        </p:txBody>
      </p:sp>
      <p:sp>
        <p:nvSpPr>
          <p:cNvPr id="8" name="Text 5"/>
          <p:cNvSpPr/>
          <p:nvPr/>
        </p:nvSpPr>
        <p:spPr>
          <a:xfrm>
            <a:off x="1841778" y="2017395"/>
            <a:ext cx="2192774" cy="274082"/>
          </a:xfrm>
          <a:prstGeom prst="rect">
            <a:avLst/>
          </a:prstGeom>
          <a:noFill/>
          <a:ln/>
        </p:spPr>
        <p:txBody>
          <a:bodyPr wrap="none" lIns="0" tIns="0" rIns="0" bIns="0" rtlCol="0" anchor="t"/>
          <a:lstStyle/>
          <a:p>
            <a:pPr marL="0" indent="0" algn="l">
              <a:lnSpc>
                <a:spcPts val="2150"/>
              </a:lnSpc>
              <a:buNone/>
            </a:pPr>
            <a:r>
              <a:rPr lang="en-US" sz="1700" b="1" dirty="0">
                <a:solidFill>
                  <a:srgbClr val="405449"/>
                </a:solidFill>
                <a:latin typeface="Fraunces" pitchFamily="34" charset="0"/>
                <a:ea typeface="Fraunces" pitchFamily="34" charset="-122"/>
                <a:cs typeface="Fraunces" pitchFamily="34" charset="-120"/>
              </a:rPr>
              <a:t>Clean Up Sentence</a:t>
            </a:r>
            <a:endParaRPr lang="en-US" sz="1700" dirty="0"/>
          </a:p>
        </p:txBody>
      </p:sp>
      <p:sp>
        <p:nvSpPr>
          <p:cNvPr id="9" name="Text 6"/>
          <p:cNvSpPr/>
          <p:nvPr/>
        </p:nvSpPr>
        <p:spPr>
          <a:xfrm>
            <a:off x="1841778" y="2396728"/>
            <a:ext cx="6688336" cy="1122045"/>
          </a:xfrm>
          <a:prstGeom prst="rect">
            <a:avLst/>
          </a:prstGeom>
          <a:noFill/>
          <a:ln/>
        </p:spPr>
        <p:txBody>
          <a:bodyPr wrap="square" lIns="0" tIns="0" rIns="0" bIns="0" rtlCol="0" anchor="t"/>
          <a:lstStyle/>
          <a:p>
            <a:pPr marL="0" indent="0" algn="l">
              <a:lnSpc>
                <a:spcPts val="2200"/>
              </a:lnSpc>
              <a:buNone/>
            </a:pPr>
            <a:r>
              <a:rPr lang="en-US" sz="1350" dirty="0">
                <a:solidFill>
                  <a:srgbClr val="405449"/>
                </a:solidFill>
                <a:latin typeface="Nobile" pitchFamily="34" charset="0"/>
                <a:ea typeface="Nobile" pitchFamily="34" charset="-122"/>
                <a:cs typeface="Nobile" pitchFamily="34" charset="-120"/>
              </a:rPr>
              <a:t>This function preprocesses user input, cleaning and normalizing it for better processing. It tokenizes the sentence, converting it into a sequence of words. It then lemmatizes each word, reducing it to its base form to handle variations in word forms.</a:t>
            </a:r>
            <a:endParaRPr lang="en-US" sz="1350" dirty="0"/>
          </a:p>
        </p:txBody>
      </p:sp>
      <p:sp>
        <p:nvSpPr>
          <p:cNvPr id="10" name="Shape 7"/>
          <p:cNvSpPr/>
          <p:nvPr/>
        </p:nvSpPr>
        <p:spPr>
          <a:xfrm>
            <a:off x="1051500" y="4252674"/>
            <a:ext cx="613886" cy="22860"/>
          </a:xfrm>
          <a:prstGeom prst="roundRect">
            <a:avLst>
              <a:gd name="adj" fmla="val 690660"/>
            </a:avLst>
          </a:prstGeom>
          <a:solidFill>
            <a:srgbClr val="CED9CE"/>
          </a:solidFill>
          <a:ln/>
        </p:spPr>
      </p:sp>
      <p:sp>
        <p:nvSpPr>
          <p:cNvPr id="11" name="Shape 8"/>
          <p:cNvSpPr/>
          <p:nvPr/>
        </p:nvSpPr>
        <p:spPr>
          <a:xfrm>
            <a:off x="679668" y="4066818"/>
            <a:ext cx="394692" cy="394692"/>
          </a:xfrm>
          <a:prstGeom prst="roundRect">
            <a:avLst>
              <a:gd name="adj" fmla="val 40002"/>
            </a:avLst>
          </a:prstGeom>
          <a:solidFill>
            <a:srgbClr val="E8F3E8"/>
          </a:solidFill>
          <a:ln/>
        </p:spPr>
      </p:sp>
      <p:sp>
        <p:nvSpPr>
          <p:cNvPr id="12" name="Text 9"/>
          <p:cNvSpPr/>
          <p:nvPr/>
        </p:nvSpPr>
        <p:spPr>
          <a:xfrm>
            <a:off x="790992" y="4132540"/>
            <a:ext cx="171926" cy="263128"/>
          </a:xfrm>
          <a:prstGeom prst="rect">
            <a:avLst/>
          </a:prstGeom>
          <a:noFill/>
          <a:ln/>
        </p:spPr>
        <p:txBody>
          <a:bodyPr wrap="none" lIns="0" tIns="0" rIns="0" bIns="0" rtlCol="0" anchor="t"/>
          <a:lstStyle/>
          <a:p>
            <a:pPr marL="0" indent="0" algn="ctr">
              <a:lnSpc>
                <a:spcPts val="2050"/>
              </a:lnSpc>
              <a:buNone/>
            </a:pPr>
            <a:r>
              <a:rPr lang="en-US" sz="2050" b="1" dirty="0">
                <a:solidFill>
                  <a:srgbClr val="405449"/>
                </a:solidFill>
                <a:latin typeface="Fraunces" pitchFamily="34" charset="0"/>
                <a:ea typeface="Fraunces" pitchFamily="34" charset="-122"/>
                <a:cs typeface="Fraunces" pitchFamily="34" charset="-120"/>
              </a:rPr>
              <a:t>2</a:t>
            </a:r>
            <a:endParaRPr lang="en-US" sz="2050" dirty="0"/>
          </a:p>
        </p:txBody>
      </p:sp>
      <p:sp>
        <p:nvSpPr>
          <p:cNvPr id="13" name="Text 10"/>
          <p:cNvSpPr/>
          <p:nvPr/>
        </p:nvSpPr>
        <p:spPr>
          <a:xfrm>
            <a:off x="1841778" y="4044910"/>
            <a:ext cx="3343394" cy="274082"/>
          </a:xfrm>
          <a:prstGeom prst="rect">
            <a:avLst/>
          </a:prstGeom>
          <a:noFill/>
          <a:ln/>
        </p:spPr>
        <p:txBody>
          <a:bodyPr wrap="none" lIns="0" tIns="0" rIns="0" bIns="0" rtlCol="0" anchor="t"/>
          <a:lstStyle/>
          <a:p>
            <a:pPr marL="0" indent="0" algn="l">
              <a:lnSpc>
                <a:spcPts val="2150"/>
              </a:lnSpc>
              <a:buNone/>
            </a:pPr>
            <a:r>
              <a:rPr lang="en-US" sz="1700" b="1" dirty="0">
                <a:solidFill>
                  <a:srgbClr val="405449"/>
                </a:solidFill>
                <a:latin typeface="Fraunces" pitchFamily="34" charset="0"/>
                <a:ea typeface="Fraunces" pitchFamily="34" charset="-122"/>
                <a:cs typeface="Fraunces" pitchFamily="34" charset="-120"/>
              </a:rPr>
              <a:t>Bag-of-Words Representation</a:t>
            </a:r>
            <a:endParaRPr lang="en-US" sz="1700" dirty="0"/>
          </a:p>
        </p:txBody>
      </p:sp>
      <p:sp>
        <p:nvSpPr>
          <p:cNvPr id="14" name="Text 11"/>
          <p:cNvSpPr/>
          <p:nvPr/>
        </p:nvSpPr>
        <p:spPr>
          <a:xfrm>
            <a:off x="1841778" y="4424243"/>
            <a:ext cx="6688336" cy="1122045"/>
          </a:xfrm>
          <a:prstGeom prst="rect">
            <a:avLst/>
          </a:prstGeom>
          <a:noFill/>
          <a:ln/>
        </p:spPr>
        <p:txBody>
          <a:bodyPr wrap="square" lIns="0" tIns="0" rIns="0" bIns="0" rtlCol="0" anchor="t"/>
          <a:lstStyle/>
          <a:p>
            <a:pPr marL="0" indent="0" algn="l">
              <a:lnSpc>
                <a:spcPts val="2200"/>
              </a:lnSpc>
              <a:buNone/>
            </a:pPr>
            <a:r>
              <a:rPr lang="en-US" sz="1350" dirty="0">
                <a:solidFill>
                  <a:srgbClr val="405449"/>
                </a:solidFill>
                <a:latin typeface="Nobile" pitchFamily="34" charset="0"/>
                <a:ea typeface="Nobile" pitchFamily="34" charset="-122"/>
                <a:cs typeface="Nobile" pitchFamily="34" charset="-120"/>
              </a:rPr>
              <a:t>The function converts a sentence into a numerical representation, a bag-of-words vector. It creates a vector of zeros with a length equal to the vocabulary size. It then sets the corresponding position to 1 for each word in the sentence that appears in the vocabulary.</a:t>
            </a:r>
            <a:endParaRPr lang="en-US" sz="1350" dirty="0"/>
          </a:p>
        </p:txBody>
      </p:sp>
      <p:sp>
        <p:nvSpPr>
          <p:cNvPr id="15" name="Shape 12"/>
          <p:cNvSpPr/>
          <p:nvPr/>
        </p:nvSpPr>
        <p:spPr>
          <a:xfrm>
            <a:off x="1051500" y="6280190"/>
            <a:ext cx="613886" cy="22860"/>
          </a:xfrm>
          <a:prstGeom prst="roundRect">
            <a:avLst>
              <a:gd name="adj" fmla="val 690660"/>
            </a:avLst>
          </a:prstGeom>
          <a:solidFill>
            <a:srgbClr val="CED9CE"/>
          </a:solidFill>
          <a:ln/>
        </p:spPr>
      </p:sp>
      <p:sp>
        <p:nvSpPr>
          <p:cNvPr id="16" name="Shape 13"/>
          <p:cNvSpPr/>
          <p:nvPr/>
        </p:nvSpPr>
        <p:spPr>
          <a:xfrm>
            <a:off x="679668" y="6094333"/>
            <a:ext cx="394692" cy="394692"/>
          </a:xfrm>
          <a:prstGeom prst="roundRect">
            <a:avLst>
              <a:gd name="adj" fmla="val 40002"/>
            </a:avLst>
          </a:prstGeom>
          <a:solidFill>
            <a:srgbClr val="E8F3E8"/>
          </a:solidFill>
          <a:ln/>
        </p:spPr>
      </p:sp>
      <p:sp>
        <p:nvSpPr>
          <p:cNvPr id="17" name="Text 14"/>
          <p:cNvSpPr/>
          <p:nvPr/>
        </p:nvSpPr>
        <p:spPr>
          <a:xfrm>
            <a:off x="797540" y="6160056"/>
            <a:ext cx="158948" cy="263128"/>
          </a:xfrm>
          <a:prstGeom prst="rect">
            <a:avLst/>
          </a:prstGeom>
          <a:noFill/>
          <a:ln/>
        </p:spPr>
        <p:txBody>
          <a:bodyPr wrap="none" lIns="0" tIns="0" rIns="0" bIns="0" rtlCol="0" anchor="t"/>
          <a:lstStyle/>
          <a:p>
            <a:pPr marL="0" indent="0" algn="ctr">
              <a:lnSpc>
                <a:spcPts val="2050"/>
              </a:lnSpc>
              <a:buNone/>
            </a:pPr>
            <a:r>
              <a:rPr lang="en-US" sz="2050" b="1" dirty="0">
                <a:solidFill>
                  <a:srgbClr val="405449"/>
                </a:solidFill>
                <a:latin typeface="Fraunces" pitchFamily="34" charset="0"/>
                <a:ea typeface="Fraunces" pitchFamily="34" charset="-122"/>
                <a:cs typeface="Fraunces" pitchFamily="34" charset="-120"/>
              </a:rPr>
              <a:t>3</a:t>
            </a:r>
            <a:endParaRPr lang="en-US" sz="2050" dirty="0"/>
          </a:p>
        </p:txBody>
      </p:sp>
      <p:sp>
        <p:nvSpPr>
          <p:cNvPr id="18" name="Text 15"/>
          <p:cNvSpPr/>
          <p:nvPr/>
        </p:nvSpPr>
        <p:spPr>
          <a:xfrm>
            <a:off x="1841778" y="6072426"/>
            <a:ext cx="2846784" cy="274082"/>
          </a:xfrm>
          <a:prstGeom prst="rect">
            <a:avLst/>
          </a:prstGeom>
          <a:noFill/>
          <a:ln/>
        </p:spPr>
        <p:txBody>
          <a:bodyPr wrap="none" lIns="0" tIns="0" rIns="0" bIns="0" rtlCol="0" anchor="t"/>
          <a:lstStyle/>
          <a:p>
            <a:pPr marL="0" indent="0" algn="l">
              <a:lnSpc>
                <a:spcPts val="2150"/>
              </a:lnSpc>
              <a:buNone/>
            </a:pPr>
            <a:r>
              <a:rPr lang="en-US" sz="1700" b="1" dirty="0">
                <a:solidFill>
                  <a:srgbClr val="405449"/>
                </a:solidFill>
                <a:latin typeface="Fraunces" pitchFamily="34" charset="0"/>
                <a:ea typeface="Fraunces" pitchFamily="34" charset="-122"/>
                <a:cs typeface="Fraunces" pitchFamily="34" charset="-120"/>
              </a:rPr>
              <a:t>Preprocessing User Input</a:t>
            </a:r>
            <a:endParaRPr lang="en-US" sz="1700" dirty="0"/>
          </a:p>
        </p:txBody>
      </p:sp>
      <p:sp>
        <p:nvSpPr>
          <p:cNvPr id="19" name="Text 16"/>
          <p:cNvSpPr/>
          <p:nvPr/>
        </p:nvSpPr>
        <p:spPr>
          <a:xfrm>
            <a:off x="1841778" y="6451759"/>
            <a:ext cx="6688336" cy="1122045"/>
          </a:xfrm>
          <a:prstGeom prst="rect">
            <a:avLst/>
          </a:prstGeom>
          <a:noFill/>
          <a:ln/>
        </p:spPr>
        <p:txBody>
          <a:bodyPr wrap="square" lIns="0" tIns="0" rIns="0" bIns="0" rtlCol="0" anchor="t"/>
          <a:lstStyle/>
          <a:p>
            <a:pPr marL="0" indent="0" algn="l">
              <a:lnSpc>
                <a:spcPts val="2200"/>
              </a:lnSpc>
              <a:buNone/>
            </a:pPr>
            <a:r>
              <a:rPr lang="en-US" sz="1350" dirty="0">
                <a:solidFill>
                  <a:srgbClr val="405449"/>
                </a:solidFill>
                <a:latin typeface="Nobile" pitchFamily="34" charset="0"/>
                <a:ea typeface="Nobile" pitchFamily="34" charset="-122"/>
                <a:cs typeface="Nobile" pitchFamily="34" charset="-120"/>
              </a:rPr>
              <a:t>These two helper functions enable the chatbot to understand and process user input effectively. They prepare the user input for further processing by the neural network model, ensuring that the model can interpret and respond to the input accurately.</a:t>
            </a:r>
            <a:endParaRPr lang="en-US" sz="13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1480</Words>
  <Application>Microsoft Office PowerPoint</Application>
  <PresentationFormat>Custom</PresentationFormat>
  <Paragraphs>101</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Nobile</vt:lpstr>
      <vt:lpstr>Farunces</vt:lpstr>
      <vt:lpstr>Fraunces</vt:lpstr>
      <vt:lpstr>Barlow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thirupathirao vennu</cp:lastModifiedBy>
  <cp:revision>8</cp:revision>
  <dcterms:created xsi:type="dcterms:W3CDTF">2024-09-23T04:58:38Z</dcterms:created>
  <dcterms:modified xsi:type="dcterms:W3CDTF">2025-01-01T17:59:05Z</dcterms:modified>
</cp:coreProperties>
</file>