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260" y="5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17375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17375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17375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17375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09625" y="885824"/>
            <a:ext cx="10668000" cy="57150"/>
          </a:xfrm>
          <a:custGeom>
            <a:avLst/>
            <a:gdLst/>
            <a:ahLst/>
            <a:cxnLst/>
            <a:rect l="l" t="t" r="r" b="b"/>
            <a:pathLst>
              <a:path w="10668000" h="57150">
                <a:moveTo>
                  <a:pt x="10668000" y="45720"/>
                </a:moveTo>
                <a:lnTo>
                  <a:pt x="0" y="45720"/>
                </a:lnTo>
                <a:lnTo>
                  <a:pt x="0" y="57150"/>
                </a:lnTo>
                <a:lnTo>
                  <a:pt x="10668000" y="57150"/>
                </a:lnTo>
                <a:lnTo>
                  <a:pt x="10668000" y="45720"/>
                </a:lnTo>
                <a:close/>
              </a:path>
              <a:path w="10668000" h="57150">
                <a:moveTo>
                  <a:pt x="10668000" y="0"/>
                </a:moveTo>
                <a:lnTo>
                  <a:pt x="0" y="0"/>
                </a:lnTo>
                <a:lnTo>
                  <a:pt x="0" y="34290"/>
                </a:lnTo>
                <a:lnTo>
                  <a:pt x="10668000" y="34290"/>
                </a:lnTo>
                <a:lnTo>
                  <a:pt x="1066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991224"/>
            <a:ext cx="12191999" cy="8667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6135" y="292480"/>
            <a:ext cx="6626859" cy="567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17375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2175" y="1177607"/>
            <a:ext cx="10513695" cy="270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khithTadipathri/PSCS__81---FakeSocialMediaProfileDetectionAndReporting.gi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6035" y="1102994"/>
            <a:ext cx="6807834" cy="8788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035810" marR="5080" indent="-2023745">
              <a:lnSpc>
                <a:spcPct val="102400"/>
              </a:lnSpc>
              <a:spcBef>
                <a:spcPts val="50"/>
              </a:spcBef>
            </a:pPr>
            <a:r>
              <a:rPr dirty="0">
                <a:solidFill>
                  <a:srgbClr val="000000"/>
                </a:solidFill>
                <a:latin typeface="Cambria"/>
                <a:cs typeface="Cambria"/>
              </a:rPr>
              <a:t>FAKE</a:t>
            </a:r>
            <a:r>
              <a:rPr spc="8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000000"/>
                </a:solidFill>
                <a:latin typeface="Cambria"/>
                <a:cs typeface="Cambria"/>
              </a:rPr>
              <a:t>SOCIAL</a:t>
            </a:r>
            <a:r>
              <a:rPr spc="8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000000"/>
                </a:solidFill>
                <a:latin typeface="Cambria"/>
                <a:cs typeface="Cambria"/>
              </a:rPr>
              <a:t>MEDIA</a:t>
            </a:r>
            <a:r>
              <a:rPr spc="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>
                <a:solidFill>
                  <a:srgbClr val="000000"/>
                </a:solidFill>
                <a:latin typeface="Cambria"/>
                <a:cs typeface="Cambria"/>
              </a:rPr>
              <a:t>PROFILE </a:t>
            </a:r>
            <a:r>
              <a:rPr spc="-10" dirty="0">
                <a:solidFill>
                  <a:srgbClr val="000000"/>
                </a:solidFill>
                <a:latin typeface="Cambria"/>
                <a:cs typeface="Cambria"/>
              </a:rPr>
              <a:t>DETECTION </a:t>
            </a:r>
            <a:r>
              <a:rPr dirty="0">
                <a:solidFill>
                  <a:srgbClr val="000000"/>
                </a:solidFill>
                <a:latin typeface="Cambria"/>
                <a:cs typeface="Cambria"/>
              </a:rPr>
              <a:t>AND</a:t>
            </a:r>
            <a:r>
              <a:rPr spc="9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pc="-10" dirty="0">
                <a:solidFill>
                  <a:srgbClr val="000000"/>
                </a:solidFill>
                <a:latin typeface="Cambria"/>
                <a:cs typeface="Cambria"/>
              </a:rPr>
              <a:t>REPORTING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26452" y="2775457"/>
          <a:ext cx="4352925" cy="267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73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9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7970">
                <a:tc>
                  <a:txBody>
                    <a:bodyPr/>
                    <a:lstStyle/>
                    <a:p>
                      <a:pPr marL="31750">
                        <a:lnSpc>
                          <a:spcPts val="2010"/>
                        </a:lnSpc>
                      </a:pPr>
                      <a:r>
                        <a:rPr sz="1800" b="1" spc="105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Roll</a:t>
                      </a:r>
                      <a:r>
                        <a:rPr sz="1800" b="1" spc="210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70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Number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2610">
                        <a:lnSpc>
                          <a:spcPts val="2010"/>
                        </a:lnSpc>
                      </a:pPr>
                      <a:r>
                        <a:rPr sz="1800" b="1" spc="130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Student</a:t>
                      </a:r>
                      <a:r>
                        <a:rPr sz="1800" b="1" spc="305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70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Name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69950" y="2023300"/>
            <a:ext cx="9911715" cy="114935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2000" b="1" dirty="0">
                <a:solidFill>
                  <a:srgbClr val="17375E"/>
                </a:solidFill>
                <a:latin typeface="Cambria"/>
                <a:cs typeface="Cambria"/>
              </a:rPr>
              <a:t>Group</a:t>
            </a:r>
            <a:r>
              <a:rPr sz="2000" b="1" spc="-35" dirty="0">
                <a:solidFill>
                  <a:srgbClr val="17375E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17375E"/>
                </a:solidFill>
                <a:latin typeface="Cambria"/>
                <a:cs typeface="Cambria"/>
              </a:rPr>
              <a:t>Number</a:t>
            </a:r>
            <a:r>
              <a:rPr sz="2000" b="1" spc="365" dirty="0">
                <a:solidFill>
                  <a:srgbClr val="17375E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17375E"/>
                </a:solidFill>
                <a:latin typeface="Cambria"/>
                <a:cs typeface="Cambria"/>
              </a:rPr>
              <a:t>:</a:t>
            </a:r>
            <a:r>
              <a:rPr sz="2000" b="1" spc="-60" dirty="0">
                <a:solidFill>
                  <a:srgbClr val="17375E"/>
                </a:solidFill>
                <a:latin typeface="Cambria"/>
                <a:cs typeface="Cambria"/>
              </a:rPr>
              <a:t> </a:t>
            </a:r>
            <a:r>
              <a:rPr sz="2000" b="1" spc="-25" dirty="0">
                <a:solidFill>
                  <a:srgbClr val="17375E"/>
                </a:solidFill>
                <a:latin typeface="Cambria"/>
                <a:cs typeface="Cambria"/>
              </a:rPr>
              <a:t>152</a:t>
            </a:r>
            <a:endParaRPr sz="2000" dirty="0">
              <a:latin typeface="Cambria"/>
              <a:cs typeface="Cambria"/>
            </a:endParaRPr>
          </a:p>
          <a:p>
            <a:pPr marL="6939915">
              <a:lnSpc>
                <a:spcPct val="100000"/>
              </a:lnSpc>
              <a:spcBef>
                <a:spcPts val="850"/>
              </a:spcBef>
            </a:pPr>
            <a:r>
              <a:rPr sz="2000" b="1" dirty="0">
                <a:solidFill>
                  <a:srgbClr val="17365D"/>
                </a:solidFill>
                <a:latin typeface="Cambria"/>
                <a:cs typeface="Cambria"/>
              </a:rPr>
              <a:t>Under</a:t>
            </a:r>
            <a:r>
              <a:rPr sz="2000" b="1" spc="-2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17365D"/>
                </a:solidFill>
                <a:latin typeface="Cambria"/>
                <a:cs typeface="Cambria"/>
              </a:rPr>
              <a:t>the</a:t>
            </a:r>
            <a:r>
              <a:rPr sz="2000" b="1" spc="-7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17365D"/>
                </a:solidFill>
                <a:latin typeface="Cambria"/>
                <a:cs typeface="Cambria"/>
              </a:rPr>
              <a:t>Supervision</a:t>
            </a:r>
            <a:r>
              <a:rPr sz="2000" b="1" spc="-7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2000" b="1" spc="-25" dirty="0">
                <a:solidFill>
                  <a:srgbClr val="17365D"/>
                </a:solidFill>
                <a:latin typeface="Cambria"/>
                <a:cs typeface="Cambria"/>
              </a:rPr>
              <a:t>of,</a:t>
            </a:r>
            <a:endParaRPr sz="2000" dirty="0">
              <a:latin typeface="Cambria"/>
              <a:cs typeface="Cambria"/>
            </a:endParaRPr>
          </a:p>
          <a:p>
            <a:pPr marL="6276340">
              <a:lnSpc>
                <a:spcPct val="100000"/>
              </a:lnSpc>
              <a:spcBef>
                <a:spcPts val="305"/>
              </a:spcBef>
            </a:pP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Ms.</a:t>
            </a:r>
            <a:r>
              <a:rPr sz="1700" b="1" spc="-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AKKAMAHADEVI</a:t>
            </a:r>
            <a:endParaRPr sz="170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33590" y="3146996"/>
            <a:ext cx="4413250" cy="92201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Assistant</a:t>
            </a:r>
            <a:r>
              <a:rPr sz="1700" b="1" spc="-2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Professor</a:t>
            </a:r>
            <a:endParaRPr sz="1700">
              <a:latin typeface="Cambria"/>
              <a:cs typeface="Cambria"/>
            </a:endParaRPr>
          </a:p>
          <a:p>
            <a:pPr marL="12700" marR="5080">
              <a:lnSpc>
                <a:spcPts val="2400"/>
              </a:lnSpc>
              <a:spcBef>
                <a:spcPts val="35"/>
              </a:spcBef>
            </a:pP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School</a:t>
            </a:r>
            <a:r>
              <a:rPr sz="1700" b="1" spc="-20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of</a:t>
            </a:r>
            <a:r>
              <a:rPr sz="1700" b="1" spc="-3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Computer</a:t>
            </a:r>
            <a:r>
              <a:rPr sz="1700" b="1" spc="-4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Science</a:t>
            </a:r>
            <a:r>
              <a:rPr sz="1700" b="1" spc="-1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dirty="0">
                <a:solidFill>
                  <a:srgbClr val="17365D"/>
                </a:solidFill>
                <a:latin typeface="Cambria"/>
                <a:cs typeface="Cambria"/>
              </a:rPr>
              <a:t>and</a:t>
            </a:r>
            <a:r>
              <a:rPr sz="1700" b="1" spc="-5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Engineering Presidency</a:t>
            </a:r>
            <a:r>
              <a:rPr sz="1700" b="1" spc="-2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00" b="1" spc="-10" dirty="0">
                <a:solidFill>
                  <a:srgbClr val="17365D"/>
                </a:solidFill>
                <a:latin typeface="Cambria"/>
                <a:cs typeface="Cambria"/>
              </a:rPr>
              <a:t>University</a:t>
            </a:r>
            <a:endParaRPr sz="17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3401" y="310578"/>
            <a:ext cx="2475484" cy="284693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83540" marR="5080" indent="-371475">
              <a:lnSpc>
                <a:spcPts val="1880"/>
              </a:lnSpc>
              <a:spcBef>
                <a:spcPts val="320"/>
              </a:spcBef>
            </a:pPr>
            <a:r>
              <a:rPr lang="en-GB" sz="2000" b="1" dirty="0">
                <a:solidFill>
                  <a:srgbClr val="17365D"/>
                </a:solidFill>
                <a:latin typeface="Cambria"/>
                <a:cs typeface="Cambria"/>
              </a:rPr>
              <a:t>CSE7301 PROJECT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4563681"/>
            <a:ext cx="7247890" cy="12503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Name</a:t>
            </a:r>
            <a:r>
              <a:rPr sz="2000" b="1" spc="-6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of</a:t>
            </a:r>
            <a:r>
              <a:rPr sz="2000" b="1" spc="-3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the</a:t>
            </a:r>
            <a:r>
              <a:rPr sz="2000" b="1" spc="-6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Program:</a:t>
            </a:r>
            <a:r>
              <a:rPr sz="2000" b="1" spc="-1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COMPUTER</a:t>
            </a:r>
            <a:r>
              <a:rPr sz="2000" b="1" spc="-3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SCIENCE</a:t>
            </a:r>
            <a:r>
              <a:rPr sz="2000" b="1" spc="-7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AND</a:t>
            </a:r>
            <a:r>
              <a:rPr sz="2000" b="1" spc="-10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4F81BC"/>
                </a:solidFill>
                <a:latin typeface="Cambria"/>
                <a:cs typeface="Cambria"/>
              </a:rPr>
              <a:t>ENGINEERING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Name</a:t>
            </a:r>
            <a:r>
              <a:rPr sz="2000" b="1" spc="-3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of</a:t>
            </a:r>
            <a:r>
              <a:rPr sz="2000" b="1" spc="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the</a:t>
            </a:r>
            <a:r>
              <a:rPr sz="2000" b="1" spc="-3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HoD:</a:t>
            </a:r>
            <a:r>
              <a:rPr sz="2000" b="1" spc="-5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ASIF</a:t>
            </a:r>
            <a:r>
              <a:rPr sz="2000" b="1" spc="-7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4F81BC"/>
                </a:solidFill>
                <a:latin typeface="Cambria"/>
                <a:cs typeface="Cambria"/>
              </a:rPr>
              <a:t>MOHAMMED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Name</a:t>
            </a:r>
            <a:r>
              <a:rPr sz="2000" b="1" spc="-4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of</a:t>
            </a:r>
            <a:r>
              <a:rPr sz="2000" b="1" spc="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the</a:t>
            </a:r>
            <a:r>
              <a:rPr sz="2000" b="1" spc="-3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4F81BC"/>
                </a:solidFill>
                <a:latin typeface="Cambria"/>
                <a:cs typeface="Cambria"/>
              </a:rPr>
              <a:t>Program</a:t>
            </a:r>
            <a:r>
              <a:rPr sz="2000" b="1" spc="-8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Project </a:t>
            </a:r>
            <a:r>
              <a:rPr sz="2000" b="1" spc="-10" dirty="0">
                <a:solidFill>
                  <a:srgbClr val="4F81BC"/>
                </a:solidFill>
                <a:latin typeface="Cambria"/>
                <a:cs typeface="Cambria"/>
              </a:rPr>
              <a:t>Coordinator:</a:t>
            </a:r>
            <a:r>
              <a:rPr sz="2000" b="1" spc="-2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1800" b="1" spc="-60" dirty="0">
                <a:latin typeface="Times New Roman"/>
                <a:cs typeface="Times New Roman"/>
              </a:rPr>
              <a:t>Dr.</a:t>
            </a:r>
            <a:r>
              <a:rPr sz="1800" b="1" spc="-1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Amarnath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J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50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Name</a:t>
            </a:r>
            <a:r>
              <a:rPr sz="2000" b="1" spc="-3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of the</a:t>
            </a:r>
            <a:r>
              <a:rPr sz="2000" b="1" spc="-3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4F81BC"/>
                </a:solidFill>
                <a:latin typeface="Cambria"/>
                <a:cs typeface="Cambria"/>
              </a:rPr>
              <a:t>School</a:t>
            </a:r>
            <a:r>
              <a:rPr sz="2000" b="1" spc="-3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4F81BC"/>
                </a:solidFill>
                <a:latin typeface="Cambria"/>
                <a:cs typeface="Cambria"/>
              </a:rPr>
              <a:t>Project</a:t>
            </a:r>
            <a:r>
              <a:rPr sz="2000" b="1" spc="-75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spc="-10" dirty="0">
                <a:solidFill>
                  <a:srgbClr val="4F81BC"/>
                </a:solidFill>
                <a:latin typeface="Cambria"/>
                <a:cs typeface="Cambria"/>
              </a:rPr>
              <a:t>Coordinators:</a:t>
            </a:r>
            <a:r>
              <a:rPr sz="2000" b="1" spc="-50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2000" b="1" spc="-40" dirty="0">
                <a:latin typeface="Cambria"/>
                <a:cs typeface="Cambria"/>
              </a:rPr>
              <a:t>Dr.</a:t>
            </a:r>
            <a:r>
              <a:rPr sz="2000" b="1" spc="-3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Abdul</a:t>
            </a:r>
            <a:r>
              <a:rPr sz="2000" b="1" spc="-35" dirty="0">
                <a:latin typeface="Cambria"/>
                <a:cs typeface="Cambria"/>
              </a:rPr>
              <a:t> </a:t>
            </a:r>
            <a:r>
              <a:rPr sz="2000" b="1" spc="-10" dirty="0">
                <a:latin typeface="Cambria"/>
                <a:cs typeface="Cambria"/>
              </a:rPr>
              <a:t>Khadar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9950" y="3234753"/>
            <a:ext cx="1588135" cy="1000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25" dirty="0">
                <a:latin typeface="Georgia"/>
                <a:cs typeface="Georgia"/>
              </a:rPr>
              <a:t>20211CSE0058</a:t>
            </a:r>
            <a:endParaRPr sz="15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125" dirty="0">
                <a:latin typeface="Georgia"/>
                <a:cs typeface="Georgia"/>
              </a:rPr>
              <a:t>20211CSE0046</a:t>
            </a:r>
            <a:endParaRPr sz="15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145" dirty="0">
                <a:latin typeface="Georgia"/>
                <a:cs typeface="Georgia"/>
              </a:rPr>
              <a:t>20211CSE0019</a:t>
            </a:r>
            <a:endParaRPr sz="15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550" spc="145" dirty="0">
                <a:latin typeface="Georgia"/>
                <a:cs typeface="Georgia"/>
              </a:rPr>
              <a:t>20211CSE0120</a:t>
            </a:r>
            <a:endParaRPr sz="155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66422" y="3234753"/>
            <a:ext cx="1866264" cy="10007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635">
              <a:lnSpc>
                <a:spcPct val="103699"/>
              </a:lnSpc>
              <a:spcBef>
                <a:spcPts val="55"/>
              </a:spcBef>
              <a:tabLst>
                <a:tab pos="687705" algn="l"/>
              </a:tabLst>
            </a:pPr>
            <a:r>
              <a:rPr sz="1550" spc="65" dirty="0">
                <a:latin typeface="Georgia"/>
                <a:cs typeface="Georgia"/>
              </a:rPr>
              <a:t>BALIJA</a:t>
            </a:r>
            <a:r>
              <a:rPr sz="1550" spc="140" dirty="0">
                <a:latin typeface="Georgia"/>
                <a:cs typeface="Georgia"/>
              </a:rPr>
              <a:t> </a:t>
            </a:r>
            <a:r>
              <a:rPr sz="1550" spc="70" dirty="0">
                <a:latin typeface="Georgia"/>
                <a:cs typeface="Georgia"/>
              </a:rPr>
              <a:t>RAKESH </a:t>
            </a:r>
            <a:r>
              <a:rPr sz="1550" spc="-20" dirty="0">
                <a:latin typeface="Georgia"/>
                <a:cs typeface="Georgia"/>
              </a:rPr>
              <a:t>ALLU</a:t>
            </a:r>
            <a:r>
              <a:rPr sz="1550" dirty="0">
                <a:latin typeface="Georgia"/>
                <a:cs typeface="Georgia"/>
              </a:rPr>
              <a:t>	</a:t>
            </a:r>
            <a:r>
              <a:rPr sz="1550" spc="-10" dirty="0">
                <a:latin typeface="Georgia"/>
                <a:cs typeface="Georgia"/>
              </a:rPr>
              <a:t>PRAVALIKA </a:t>
            </a:r>
            <a:r>
              <a:rPr sz="1550" dirty="0">
                <a:latin typeface="Georgia"/>
                <a:cs typeface="Georgia"/>
              </a:rPr>
              <a:t>RAHUL</a:t>
            </a:r>
            <a:r>
              <a:rPr sz="1550" spc="290" dirty="0">
                <a:latin typeface="Georgia"/>
                <a:cs typeface="Georgia"/>
              </a:rPr>
              <a:t> </a:t>
            </a:r>
            <a:r>
              <a:rPr sz="1550" spc="70" dirty="0">
                <a:latin typeface="Georgia"/>
                <a:cs typeface="Georgia"/>
              </a:rPr>
              <a:t>POLDAS </a:t>
            </a:r>
            <a:r>
              <a:rPr sz="1550" dirty="0">
                <a:latin typeface="Georgia"/>
                <a:cs typeface="Georgia"/>
              </a:rPr>
              <a:t>LIKIHTH</a:t>
            </a:r>
            <a:r>
              <a:rPr sz="1550" spc="130" dirty="0">
                <a:latin typeface="Georgia"/>
                <a:cs typeface="Georgia"/>
              </a:rPr>
              <a:t> </a:t>
            </a:r>
            <a:r>
              <a:rPr sz="1550" spc="65" dirty="0">
                <a:latin typeface="Georgia"/>
                <a:cs typeface="Georgia"/>
              </a:rPr>
              <a:t>GANESH</a:t>
            </a:r>
            <a:endParaRPr sz="15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0575" y="1177607"/>
            <a:ext cx="11010900" cy="441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5565" indent="-343535">
              <a:lnSpc>
                <a:spcPct val="101000"/>
              </a:lnSpc>
              <a:spcBef>
                <a:spcPts val="105"/>
              </a:spcBef>
              <a:buAutoNum type="arabicPeriod"/>
              <a:tabLst>
                <a:tab pos="355600" algn="l"/>
              </a:tabLst>
            </a:pPr>
            <a:r>
              <a:rPr sz="1550" b="1" dirty="0">
                <a:latin typeface="Times New Roman"/>
                <a:cs typeface="Times New Roman"/>
              </a:rPr>
              <a:t>Identify</a:t>
            </a:r>
            <a:r>
              <a:rPr sz="1550" b="1" spc="120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Fake</a:t>
            </a:r>
            <a:r>
              <a:rPr sz="1550" b="1" spc="145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Profiles</a:t>
            </a:r>
            <a:r>
              <a:rPr sz="1550" b="1" spc="1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–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Develop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system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to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detect</a:t>
            </a:r>
            <a:r>
              <a:rPr sz="1550" spc="9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fake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social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media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accounts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based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on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profile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characteristics,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activity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patterns, </a:t>
            </a:r>
            <a:r>
              <a:rPr sz="1550" dirty="0">
                <a:latin typeface="Times New Roman"/>
                <a:cs typeface="Times New Roman"/>
              </a:rPr>
              <a:t>and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verification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metrics.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/>
            </a:pPr>
            <a:endParaRPr sz="155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4900"/>
              </a:lnSpc>
              <a:buAutoNum type="arabicPeriod"/>
              <a:tabLst>
                <a:tab pos="355600" algn="l"/>
              </a:tabLst>
            </a:pPr>
            <a:r>
              <a:rPr sz="1550" b="1" dirty="0">
                <a:latin typeface="Times New Roman"/>
                <a:cs typeface="Times New Roman"/>
              </a:rPr>
              <a:t>Analyze</a:t>
            </a:r>
            <a:r>
              <a:rPr sz="1550" b="1" spc="130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Fake</a:t>
            </a:r>
            <a:r>
              <a:rPr sz="1550" b="1" spc="130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Profile</a:t>
            </a:r>
            <a:r>
              <a:rPr sz="1550" b="1" spc="135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Behavior</a:t>
            </a:r>
            <a:r>
              <a:rPr sz="1550" b="1" spc="1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–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Study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how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fake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profiles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operate,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including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posting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patterns,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engagement</a:t>
            </a:r>
            <a:r>
              <a:rPr sz="1550" spc="1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tactics,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and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interaction </a:t>
            </a:r>
            <a:r>
              <a:rPr sz="1550" dirty="0">
                <a:latin typeface="Times New Roman"/>
                <a:cs typeface="Times New Roman"/>
              </a:rPr>
              <a:t>with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genuine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users.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buFont typeface="Times New Roman"/>
              <a:buAutoNum type="arabicPeriod"/>
            </a:pPr>
            <a:endParaRPr sz="1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550" b="1" dirty="0">
                <a:latin typeface="Times New Roman"/>
                <a:cs typeface="Times New Roman"/>
              </a:rPr>
              <a:t>Develop</a:t>
            </a:r>
            <a:r>
              <a:rPr sz="1550" b="1" spc="110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a</a:t>
            </a:r>
            <a:r>
              <a:rPr sz="1550" b="1" spc="130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Reporting</a:t>
            </a:r>
            <a:r>
              <a:rPr sz="1550" b="1" spc="130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Mechanism</a:t>
            </a:r>
            <a:r>
              <a:rPr sz="1550" b="1" spc="1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–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Implement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easy-to-use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reporting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feature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that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allows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users</a:t>
            </a:r>
            <a:r>
              <a:rPr sz="1550" spc="1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to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flag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suspicious</a:t>
            </a:r>
            <a:r>
              <a:rPr sz="1550" spc="16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accounts.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/>
            </a:pPr>
            <a:endParaRPr sz="1550">
              <a:latin typeface="Times New Roman"/>
              <a:cs typeface="Times New Roman"/>
            </a:endParaRPr>
          </a:p>
          <a:p>
            <a:pPr marL="355600" marR="171450" indent="-343535">
              <a:lnSpc>
                <a:spcPct val="104900"/>
              </a:lnSpc>
              <a:buAutoNum type="arabicPeriod"/>
              <a:tabLst>
                <a:tab pos="355600" algn="l"/>
              </a:tabLst>
            </a:pPr>
            <a:r>
              <a:rPr sz="1550" b="1" dirty="0">
                <a:latin typeface="Times New Roman"/>
                <a:cs typeface="Times New Roman"/>
              </a:rPr>
              <a:t>Automate</a:t>
            </a:r>
            <a:r>
              <a:rPr sz="1550" b="1" spc="150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Detection</a:t>
            </a:r>
            <a:r>
              <a:rPr sz="1550" b="1" spc="215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Using</a:t>
            </a:r>
            <a:r>
              <a:rPr sz="1550" b="1" spc="35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AI/ML</a:t>
            </a:r>
            <a:r>
              <a:rPr sz="1550" b="1" spc="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–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Utilize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artificial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intelligence</a:t>
            </a:r>
            <a:r>
              <a:rPr sz="1550" spc="1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or</a:t>
            </a:r>
            <a:r>
              <a:rPr sz="1550" spc="9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machine</a:t>
            </a:r>
            <a:r>
              <a:rPr sz="1550" spc="1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learning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algorithms</a:t>
            </a:r>
            <a:r>
              <a:rPr sz="1550" spc="1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to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automate</a:t>
            </a:r>
            <a:r>
              <a:rPr sz="1550" spc="1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detection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and </a:t>
            </a:r>
            <a:r>
              <a:rPr sz="1550" dirty="0">
                <a:latin typeface="Times New Roman"/>
                <a:cs typeface="Times New Roman"/>
              </a:rPr>
              <a:t>classification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of</a:t>
            </a:r>
            <a:r>
              <a:rPr sz="1550" spc="1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fake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profiles.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Times New Roman"/>
              <a:buAutoNum type="arabicPeriod"/>
            </a:pPr>
            <a:endParaRPr sz="1550">
              <a:latin typeface="Times New Roman"/>
              <a:cs typeface="Times New Roman"/>
            </a:endParaRPr>
          </a:p>
          <a:p>
            <a:pPr marL="355600" marR="1170940" indent="-343535">
              <a:lnSpc>
                <a:spcPct val="104900"/>
              </a:lnSpc>
              <a:spcBef>
                <a:spcPts val="5"/>
              </a:spcBef>
              <a:buAutoNum type="arabicPeriod"/>
              <a:tabLst>
                <a:tab pos="355600" algn="l"/>
              </a:tabLst>
            </a:pPr>
            <a:r>
              <a:rPr sz="1550" b="1" dirty="0">
                <a:latin typeface="Times New Roman"/>
                <a:cs typeface="Times New Roman"/>
              </a:rPr>
              <a:t>Raise</a:t>
            </a:r>
            <a:r>
              <a:rPr sz="1550" b="1" spc="10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Awareness</a:t>
            </a:r>
            <a:r>
              <a:rPr sz="1550" b="1" spc="35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About</a:t>
            </a:r>
            <a:r>
              <a:rPr sz="1550" b="1" spc="135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Fake</a:t>
            </a:r>
            <a:r>
              <a:rPr sz="1550" b="1" spc="15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Accounts</a:t>
            </a:r>
            <a:r>
              <a:rPr sz="1550" b="1" spc="1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–</a:t>
            </a:r>
            <a:r>
              <a:rPr sz="1550" spc="9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Educate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users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about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risks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and</a:t>
            </a:r>
            <a:r>
              <a:rPr sz="1550" spc="9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signs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of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fake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profiles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to</a:t>
            </a:r>
            <a:r>
              <a:rPr sz="1550" spc="9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prevent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scams, </a:t>
            </a:r>
            <a:r>
              <a:rPr sz="1550" dirty="0">
                <a:latin typeface="Times New Roman"/>
                <a:cs typeface="Times New Roman"/>
              </a:rPr>
              <a:t>misinformation,</a:t>
            </a:r>
            <a:r>
              <a:rPr sz="1550" spc="1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and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cyber</a:t>
            </a:r>
            <a:r>
              <a:rPr sz="1550" spc="19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threats.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Times New Roman"/>
              <a:buAutoNum type="arabicPeriod"/>
            </a:pPr>
            <a:endParaRPr sz="1550">
              <a:latin typeface="Times New Roman"/>
              <a:cs typeface="Times New Roman"/>
            </a:endParaRPr>
          </a:p>
          <a:p>
            <a:pPr marL="355600" marR="20320" indent="-343535">
              <a:lnSpc>
                <a:spcPct val="105000"/>
              </a:lnSpc>
              <a:buAutoNum type="arabicPeriod"/>
              <a:tabLst>
                <a:tab pos="355600" algn="l"/>
              </a:tabLst>
            </a:pPr>
            <a:r>
              <a:rPr sz="1550" b="1" dirty="0">
                <a:latin typeface="Times New Roman"/>
                <a:cs typeface="Times New Roman"/>
              </a:rPr>
              <a:t>Enhance</a:t>
            </a:r>
            <a:r>
              <a:rPr sz="1550" b="1" spc="140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Platform</a:t>
            </a:r>
            <a:r>
              <a:rPr sz="1550" b="1" spc="125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Security</a:t>
            </a:r>
            <a:r>
              <a:rPr sz="1550" b="1" spc="20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–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Propose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measures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that</a:t>
            </a:r>
            <a:r>
              <a:rPr sz="1550" spc="18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social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media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platforms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can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adopt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to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improve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their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fake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profile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detection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and </a:t>
            </a:r>
            <a:r>
              <a:rPr sz="1550" dirty="0">
                <a:latin typeface="Times New Roman"/>
                <a:cs typeface="Times New Roman"/>
              </a:rPr>
              <a:t>prevention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mechanisms.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buFont typeface="Times New Roman"/>
              <a:buAutoNum type="arabicPeriod"/>
            </a:pPr>
            <a:endParaRPr sz="1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550" b="1" dirty="0">
                <a:latin typeface="Times New Roman"/>
                <a:cs typeface="Times New Roman"/>
              </a:rPr>
              <a:t>Provide</a:t>
            </a:r>
            <a:r>
              <a:rPr sz="1550" b="1" spc="120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a</a:t>
            </a:r>
            <a:r>
              <a:rPr sz="1550" b="1" spc="100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Verification</a:t>
            </a:r>
            <a:r>
              <a:rPr sz="1550" b="1" spc="85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System</a:t>
            </a:r>
            <a:r>
              <a:rPr sz="1550" b="1" spc="1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–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Suggest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or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implement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verification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process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that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helps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distinguish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real</a:t>
            </a:r>
            <a:r>
              <a:rPr sz="1550" spc="1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users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from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fake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ones.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Methodology/Modules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6715" indent="-342900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386715" algn="l"/>
              </a:tabLst>
            </a:pPr>
            <a:r>
              <a:rPr b="1" dirty="0">
                <a:latin typeface="Times New Roman"/>
                <a:cs typeface="Times New Roman"/>
              </a:rPr>
              <a:t>Data</a:t>
            </a:r>
            <a:r>
              <a:rPr b="1" spc="15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Collection</a:t>
            </a:r>
            <a:r>
              <a:rPr b="1" spc="1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Module:</a:t>
            </a:r>
            <a:r>
              <a:rPr b="1" spc="140" dirty="0">
                <a:latin typeface="Times New Roman"/>
                <a:cs typeface="Times New Roman"/>
              </a:rPr>
              <a:t> </a:t>
            </a:r>
            <a:r>
              <a:rPr dirty="0"/>
              <a:t>Gathers</a:t>
            </a:r>
            <a:r>
              <a:rPr spc="160" dirty="0"/>
              <a:t> </a:t>
            </a:r>
            <a:r>
              <a:rPr dirty="0"/>
              <a:t>user</a:t>
            </a:r>
            <a:r>
              <a:rPr spc="95" dirty="0"/>
              <a:t> </a:t>
            </a:r>
            <a:r>
              <a:rPr dirty="0"/>
              <a:t>profile</a:t>
            </a:r>
            <a:r>
              <a:rPr spc="100" dirty="0"/>
              <a:t> </a:t>
            </a:r>
            <a:r>
              <a:rPr dirty="0"/>
              <a:t>data,</a:t>
            </a:r>
            <a:r>
              <a:rPr spc="105" dirty="0"/>
              <a:t> </a:t>
            </a:r>
            <a:r>
              <a:rPr dirty="0"/>
              <a:t>activity</a:t>
            </a:r>
            <a:r>
              <a:rPr spc="120" dirty="0"/>
              <a:t> </a:t>
            </a:r>
            <a:r>
              <a:rPr dirty="0"/>
              <a:t>logs,</a:t>
            </a:r>
            <a:r>
              <a:rPr spc="110" dirty="0"/>
              <a:t> </a:t>
            </a:r>
            <a:r>
              <a:rPr dirty="0"/>
              <a:t>and</a:t>
            </a:r>
            <a:r>
              <a:rPr spc="150" dirty="0"/>
              <a:t> </a:t>
            </a:r>
            <a:r>
              <a:rPr dirty="0"/>
              <a:t>social</a:t>
            </a:r>
            <a:r>
              <a:rPr spc="130" dirty="0"/>
              <a:t> </a:t>
            </a:r>
            <a:r>
              <a:rPr dirty="0"/>
              <a:t>network</a:t>
            </a:r>
            <a:r>
              <a:rPr spc="175" dirty="0"/>
              <a:t> </a:t>
            </a:r>
            <a:r>
              <a:rPr dirty="0"/>
              <a:t>connections</a:t>
            </a:r>
            <a:r>
              <a:rPr spc="135" dirty="0"/>
              <a:t> </a:t>
            </a:r>
            <a:r>
              <a:rPr dirty="0"/>
              <a:t>for</a:t>
            </a:r>
            <a:r>
              <a:rPr spc="125" dirty="0"/>
              <a:t> </a:t>
            </a:r>
            <a:r>
              <a:rPr spc="-10" dirty="0"/>
              <a:t>analysis.</a:t>
            </a:r>
          </a:p>
          <a:p>
            <a:pPr marL="386715" marR="6985" indent="-343535">
              <a:lnSpc>
                <a:spcPct val="157400"/>
              </a:lnSpc>
              <a:spcBef>
                <a:spcPts val="305"/>
              </a:spcBef>
              <a:buAutoNum type="arabicPeriod"/>
              <a:tabLst>
                <a:tab pos="386715" algn="l"/>
              </a:tabLst>
            </a:pPr>
            <a:r>
              <a:rPr b="1" dirty="0">
                <a:latin typeface="Times New Roman"/>
                <a:cs typeface="Times New Roman"/>
              </a:rPr>
              <a:t>Feature</a:t>
            </a:r>
            <a:r>
              <a:rPr b="1" spc="18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Extraction</a:t>
            </a:r>
            <a:r>
              <a:rPr b="1" spc="114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Module</a:t>
            </a:r>
            <a:r>
              <a:rPr dirty="0"/>
              <a:t>:</a:t>
            </a:r>
            <a:r>
              <a:rPr spc="145" dirty="0"/>
              <a:t> </a:t>
            </a:r>
            <a:r>
              <a:rPr dirty="0"/>
              <a:t>Identifies</a:t>
            </a:r>
            <a:r>
              <a:rPr spc="110" dirty="0"/>
              <a:t> </a:t>
            </a:r>
            <a:r>
              <a:rPr dirty="0"/>
              <a:t>key</a:t>
            </a:r>
            <a:r>
              <a:rPr spc="170" dirty="0"/>
              <a:t> </a:t>
            </a:r>
            <a:r>
              <a:rPr dirty="0"/>
              <a:t>indicators</a:t>
            </a:r>
            <a:r>
              <a:rPr spc="180" dirty="0"/>
              <a:t> </a:t>
            </a:r>
            <a:r>
              <a:rPr dirty="0"/>
              <a:t>of</a:t>
            </a:r>
            <a:r>
              <a:rPr spc="120" dirty="0"/>
              <a:t> </a:t>
            </a:r>
            <a:r>
              <a:rPr dirty="0"/>
              <a:t>fake</a:t>
            </a:r>
            <a:r>
              <a:rPr spc="185" dirty="0"/>
              <a:t> </a:t>
            </a:r>
            <a:r>
              <a:rPr dirty="0"/>
              <a:t>profiles,</a:t>
            </a:r>
            <a:r>
              <a:rPr spc="105" dirty="0"/>
              <a:t> </a:t>
            </a:r>
            <a:r>
              <a:rPr dirty="0"/>
              <a:t>such</a:t>
            </a:r>
            <a:r>
              <a:rPr spc="95" dirty="0"/>
              <a:t> </a:t>
            </a:r>
            <a:r>
              <a:rPr dirty="0"/>
              <a:t>as</a:t>
            </a:r>
            <a:r>
              <a:rPr spc="100" dirty="0"/>
              <a:t> </a:t>
            </a:r>
            <a:r>
              <a:rPr dirty="0"/>
              <a:t>posting</a:t>
            </a:r>
            <a:r>
              <a:rPr spc="195" dirty="0"/>
              <a:t> </a:t>
            </a:r>
            <a:r>
              <a:rPr dirty="0"/>
              <a:t>frequency,</a:t>
            </a:r>
            <a:r>
              <a:rPr spc="165" dirty="0"/>
              <a:t> </a:t>
            </a:r>
            <a:r>
              <a:rPr dirty="0"/>
              <a:t>engagement</a:t>
            </a:r>
            <a:r>
              <a:rPr spc="204" dirty="0"/>
              <a:t> </a:t>
            </a:r>
            <a:r>
              <a:rPr dirty="0"/>
              <a:t>patterns,</a:t>
            </a:r>
            <a:r>
              <a:rPr spc="140" dirty="0"/>
              <a:t> </a:t>
            </a:r>
            <a:r>
              <a:rPr spc="-25" dirty="0"/>
              <a:t>and </a:t>
            </a:r>
            <a:r>
              <a:rPr dirty="0"/>
              <a:t>profile</a:t>
            </a:r>
            <a:r>
              <a:rPr spc="145" dirty="0"/>
              <a:t> </a:t>
            </a:r>
            <a:r>
              <a:rPr spc="-10" dirty="0"/>
              <a:t>completeness.</a:t>
            </a:r>
          </a:p>
          <a:p>
            <a:pPr marL="386715" marR="5080" indent="-343535">
              <a:lnSpc>
                <a:spcPct val="157500"/>
              </a:lnSpc>
              <a:spcBef>
                <a:spcPts val="300"/>
              </a:spcBef>
              <a:buAutoNum type="arabicPeriod"/>
              <a:tabLst>
                <a:tab pos="386715" algn="l"/>
              </a:tabLst>
            </a:pPr>
            <a:r>
              <a:rPr b="1" dirty="0">
                <a:latin typeface="Times New Roman"/>
                <a:cs typeface="Times New Roman"/>
              </a:rPr>
              <a:t>Machine</a:t>
            </a:r>
            <a:r>
              <a:rPr b="1" spc="28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Learning</a:t>
            </a:r>
            <a:r>
              <a:rPr b="1" spc="24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Module</a:t>
            </a:r>
            <a:r>
              <a:rPr dirty="0"/>
              <a:t>:</a:t>
            </a:r>
            <a:r>
              <a:rPr spc="265" dirty="0"/>
              <a:t> </a:t>
            </a:r>
            <a:r>
              <a:rPr dirty="0"/>
              <a:t>Uses</a:t>
            </a:r>
            <a:r>
              <a:rPr spc="290" dirty="0"/>
              <a:t> </a:t>
            </a:r>
            <a:r>
              <a:rPr dirty="0"/>
              <a:t>models</a:t>
            </a:r>
            <a:r>
              <a:rPr spc="225" dirty="0"/>
              <a:t> </a:t>
            </a:r>
            <a:r>
              <a:rPr dirty="0"/>
              <a:t>like</a:t>
            </a:r>
            <a:r>
              <a:rPr spc="245" dirty="0"/>
              <a:t> </a:t>
            </a:r>
            <a:r>
              <a:rPr dirty="0"/>
              <a:t>Decision</a:t>
            </a:r>
            <a:r>
              <a:rPr spc="310" dirty="0"/>
              <a:t> </a:t>
            </a:r>
            <a:r>
              <a:rPr dirty="0"/>
              <a:t>Trees,</a:t>
            </a:r>
            <a:r>
              <a:rPr spc="245" dirty="0"/>
              <a:t> </a:t>
            </a:r>
            <a:r>
              <a:rPr dirty="0"/>
              <a:t>Random</a:t>
            </a:r>
            <a:r>
              <a:rPr spc="265" dirty="0"/>
              <a:t> </a:t>
            </a:r>
            <a:r>
              <a:rPr dirty="0"/>
              <a:t>Forest,</a:t>
            </a:r>
            <a:r>
              <a:rPr spc="215" dirty="0"/>
              <a:t> </a:t>
            </a:r>
            <a:r>
              <a:rPr dirty="0"/>
              <a:t>and</a:t>
            </a:r>
            <a:r>
              <a:rPr spc="285" dirty="0"/>
              <a:t> </a:t>
            </a:r>
            <a:r>
              <a:rPr dirty="0"/>
              <a:t>Neural</a:t>
            </a:r>
            <a:r>
              <a:rPr spc="295" dirty="0"/>
              <a:t> </a:t>
            </a:r>
            <a:r>
              <a:rPr dirty="0"/>
              <a:t>Networks</a:t>
            </a:r>
            <a:r>
              <a:rPr spc="254" dirty="0"/>
              <a:t> </a:t>
            </a:r>
            <a:r>
              <a:rPr dirty="0"/>
              <a:t>to</a:t>
            </a:r>
            <a:r>
              <a:rPr spc="270" dirty="0"/>
              <a:t> </a:t>
            </a:r>
            <a:r>
              <a:rPr dirty="0"/>
              <a:t>classify</a:t>
            </a:r>
            <a:r>
              <a:rPr spc="270" dirty="0"/>
              <a:t> </a:t>
            </a:r>
            <a:r>
              <a:rPr dirty="0"/>
              <a:t>fake</a:t>
            </a:r>
            <a:r>
              <a:rPr spc="305" dirty="0"/>
              <a:t> </a:t>
            </a:r>
            <a:r>
              <a:rPr spc="-25" dirty="0"/>
              <a:t>vs. </a:t>
            </a:r>
            <a:r>
              <a:rPr dirty="0"/>
              <a:t>real</a:t>
            </a:r>
            <a:r>
              <a:rPr spc="95" dirty="0"/>
              <a:t> </a:t>
            </a:r>
            <a:r>
              <a:rPr spc="-10" dirty="0"/>
              <a:t>profiles.</a:t>
            </a:r>
          </a:p>
          <a:p>
            <a:pPr marL="386715" indent="-342900">
              <a:lnSpc>
                <a:spcPct val="100000"/>
              </a:lnSpc>
              <a:spcBef>
                <a:spcPts val="1370"/>
              </a:spcBef>
              <a:buAutoNum type="arabicPeriod"/>
              <a:tabLst>
                <a:tab pos="386715" algn="l"/>
              </a:tabLst>
            </a:pPr>
            <a:r>
              <a:rPr b="1" dirty="0">
                <a:latin typeface="Times New Roman"/>
                <a:cs typeface="Times New Roman"/>
              </a:rPr>
              <a:t>User</a:t>
            </a:r>
            <a:r>
              <a:rPr b="1" spc="10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Reporting</a:t>
            </a:r>
            <a:r>
              <a:rPr b="1" spc="114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Module</a:t>
            </a:r>
            <a:r>
              <a:rPr dirty="0"/>
              <a:t>:</a:t>
            </a:r>
            <a:r>
              <a:rPr spc="120" dirty="0"/>
              <a:t> </a:t>
            </a:r>
            <a:r>
              <a:rPr dirty="0"/>
              <a:t>Provides</a:t>
            </a:r>
            <a:r>
              <a:rPr spc="95" dirty="0"/>
              <a:t> </a:t>
            </a:r>
            <a:r>
              <a:rPr dirty="0"/>
              <a:t>a</a:t>
            </a:r>
            <a:r>
              <a:rPr spc="114" dirty="0"/>
              <a:t> </a:t>
            </a:r>
            <a:r>
              <a:rPr dirty="0"/>
              <a:t>system</a:t>
            </a:r>
            <a:r>
              <a:rPr spc="114" dirty="0"/>
              <a:t> </a:t>
            </a:r>
            <a:r>
              <a:rPr dirty="0"/>
              <a:t>for</a:t>
            </a:r>
            <a:r>
              <a:rPr spc="110" dirty="0"/>
              <a:t> </a:t>
            </a:r>
            <a:r>
              <a:rPr dirty="0"/>
              <a:t>users</a:t>
            </a:r>
            <a:r>
              <a:rPr spc="100" dirty="0"/>
              <a:t> </a:t>
            </a:r>
            <a:r>
              <a:rPr dirty="0"/>
              <a:t>to</a:t>
            </a:r>
            <a:r>
              <a:rPr spc="120" dirty="0"/>
              <a:t> </a:t>
            </a:r>
            <a:r>
              <a:rPr dirty="0"/>
              <a:t>flag</a:t>
            </a:r>
            <a:r>
              <a:rPr spc="95" dirty="0"/>
              <a:t> </a:t>
            </a:r>
            <a:r>
              <a:rPr dirty="0"/>
              <a:t>and</a:t>
            </a:r>
            <a:r>
              <a:rPr spc="145" dirty="0"/>
              <a:t> </a:t>
            </a:r>
            <a:r>
              <a:rPr dirty="0"/>
              <a:t>report</a:t>
            </a:r>
            <a:r>
              <a:rPr spc="145" dirty="0"/>
              <a:t> </a:t>
            </a:r>
            <a:r>
              <a:rPr dirty="0"/>
              <a:t>suspicious</a:t>
            </a:r>
            <a:r>
              <a:rPr spc="105" dirty="0"/>
              <a:t> </a:t>
            </a:r>
            <a:r>
              <a:rPr spc="-10" dirty="0"/>
              <a:t>accounts.</a:t>
            </a:r>
          </a:p>
          <a:p>
            <a:pPr marL="386715" indent="-342900">
              <a:lnSpc>
                <a:spcPct val="100000"/>
              </a:lnSpc>
              <a:spcBef>
                <a:spcPts val="1445"/>
              </a:spcBef>
              <a:buAutoNum type="arabicPeriod"/>
              <a:tabLst>
                <a:tab pos="386715" algn="l"/>
              </a:tabLst>
            </a:pPr>
            <a:r>
              <a:rPr b="1" dirty="0">
                <a:latin typeface="Times New Roman"/>
                <a:cs typeface="Times New Roman"/>
              </a:rPr>
              <a:t>Real-Time</a:t>
            </a:r>
            <a:r>
              <a:rPr b="1" spc="7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Monitoring</a:t>
            </a:r>
            <a:r>
              <a:rPr b="1" spc="9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Module:</a:t>
            </a:r>
            <a:r>
              <a:rPr b="1" spc="110" dirty="0">
                <a:latin typeface="Times New Roman"/>
                <a:cs typeface="Times New Roman"/>
              </a:rPr>
              <a:t> </a:t>
            </a:r>
            <a:r>
              <a:rPr dirty="0"/>
              <a:t>Continuously</a:t>
            </a:r>
            <a:r>
              <a:rPr spc="85" dirty="0"/>
              <a:t> </a:t>
            </a:r>
            <a:r>
              <a:rPr dirty="0"/>
              <a:t>tracks</a:t>
            </a:r>
            <a:r>
              <a:rPr spc="95" dirty="0"/>
              <a:t> </a:t>
            </a:r>
            <a:r>
              <a:rPr dirty="0"/>
              <a:t>suspicious</a:t>
            </a:r>
            <a:r>
              <a:rPr spc="110" dirty="0"/>
              <a:t> </a:t>
            </a:r>
            <a:r>
              <a:rPr sz="1400" dirty="0">
                <a:latin typeface="Verdana"/>
                <a:cs typeface="Verdana"/>
              </a:rPr>
              <a:t>behavior</a:t>
            </a:r>
            <a:r>
              <a:rPr sz="1400" spc="11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and</a:t>
            </a:r>
            <a:r>
              <a:rPr sz="1400" spc="7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updates</a:t>
            </a:r>
            <a:r>
              <a:rPr sz="1400" spc="6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risk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scores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dynamically.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3696" y="1543050"/>
            <a:ext cx="7470514" cy="36071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30"/>
              </a:spcBef>
            </a:pPr>
            <a:r>
              <a:rPr dirty="0"/>
              <a:t>Hardware/software</a:t>
            </a:r>
            <a:r>
              <a:rPr spc="470" dirty="0"/>
              <a:t> </a:t>
            </a:r>
            <a:r>
              <a:rPr spc="-1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175" y="1337881"/>
            <a:ext cx="6087745" cy="437134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03835" indent="-191135">
              <a:lnSpc>
                <a:spcPct val="100000"/>
              </a:lnSpc>
              <a:spcBef>
                <a:spcPts val="365"/>
              </a:spcBef>
              <a:buAutoNum type="arabicPlain"/>
              <a:tabLst>
                <a:tab pos="203835" algn="l"/>
              </a:tabLst>
            </a:pPr>
            <a:r>
              <a:rPr sz="1400" b="1" spc="-25" dirty="0">
                <a:latin typeface="Times New Roman"/>
                <a:cs typeface="Times New Roman"/>
              </a:rPr>
              <a:t>HARDWARE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REQUIREMENTS:</a:t>
            </a:r>
            <a:endParaRPr sz="1400">
              <a:latin typeface="Times New Roman"/>
              <a:cs typeface="Times New Roman"/>
            </a:endParaRPr>
          </a:p>
          <a:p>
            <a:pPr marL="355600" lvl="1" indent="-342900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355600" algn="l"/>
              </a:tabLst>
            </a:pPr>
            <a:r>
              <a:rPr sz="1400" dirty="0">
                <a:latin typeface="Times New Roman"/>
                <a:cs typeface="Times New Roman"/>
              </a:rPr>
              <a:t>PC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10" dirty="0">
                <a:latin typeface="Times New Roman"/>
                <a:cs typeface="Times New Roman"/>
              </a:rPr>
              <a:t> Laptop</a:t>
            </a:r>
            <a:endParaRPr sz="1400">
              <a:latin typeface="Times New Roman"/>
              <a:cs typeface="Times New Roman"/>
            </a:endParaRPr>
          </a:p>
          <a:p>
            <a:pPr marL="355600" lvl="1" indent="-342900">
              <a:lnSpc>
                <a:spcPct val="100000"/>
              </a:lnSpc>
              <a:spcBef>
                <a:spcPts val="345"/>
              </a:spcBef>
              <a:buFont typeface="Symbol"/>
              <a:buChar char=""/>
              <a:tabLst>
                <a:tab pos="355600" algn="l"/>
              </a:tabLst>
            </a:pPr>
            <a:r>
              <a:rPr sz="1400" dirty="0">
                <a:latin typeface="Times New Roman"/>
                <a:cs typeface="Times New Roman"/>
              </a:rPr>
              <a:t>Operating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System: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secure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reliable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operating system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our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servers.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400" b="1" dirty="0">
                <a:latin typeface="Times New Roman"/>
                <a:cs typeface="Times New Roman"/>
              </a:rPr>
              <a:t>2]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SOFTWARE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REQUIREMENTS: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250" b="1" spc="-10" dirty="0">
                <a:latin typeface="Times New Roman"/>
                <a:cs typeface="Times New Roman"/>
              </a:rPr>
              <a:t>Frontend:</a:t>
            </a:r>
            <a:endParaRPr sz="1250">
              <a:latin typeface="Times New Roman"/>
              <a:cs typeface="Times New Roman"/>
            </a:endParaRPr>
          </a:p>
          <a:p>
            <a:pPr marL="12700" marR="5080">
              <a:lnSpc>
                <a:spcPct val="125099"/>
              </a:lnSpc>
              <a:spcBef>
                <a:spcPts val="5"/>
              </a:spcBef>
            </a:pPr>
            <a:r>
              <a:rPr sz="1250" dirty="0">
                <a:latin typeface="Times New Roman"/>
                <a:cs typeface="Times New Roman"/>
              </a:rPr>
              <a:t>Next.js</a:t>
            </a:r>
            <a:r>
              <a:rPr sz="1250" spc="10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–</a:t>
            </a:r>
            <a:r>
              <a:rPr sz="1250" spc="1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React</a:t>
            </a:r>
            <a:r>
              <a:rPr sz="1250" spc="10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framework</a:t>
            </a:r>
            <a:r>
              <a:rPr sz="1250" spc="1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for</a:t>
            </a:r>
            <a:r>
              <a:rPr sz="1250" spc="11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server-side</a:t>
            </a:r>
            <a:r>
              <a:rPr sz="1250" spc="1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rendering</a:t>
            </a:r>
            <a:r>
              <a:rPr sz="1250" spc="1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(SSR)</a:t>
            </a:r>
            <a:r>
              <a:rPr sz="1250" spc="1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and</a:t>
            </a:r>
            <a:r>
              <a:rPr sz="1250" spc="1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static</a:t>
            </a:r>
            <a:r>
              <a:rPr sz="1250" spc="1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site</a:t>
            </a:r>
            <a:r>
              <a:rPr sz="1250" spc="1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generation</a:t>
            </a:r>
            <a:r>
              <a:rPr sz="1250" spc="12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(SSG). </a:t>
            </a:r>
            <a:r>
              <a:rPr sz="1250" dirty="0">
                <a:latin typeface="Times New Roman"/>
                <a:cs typeface="Times New Roman"/>
              </a:rPr>
              <a:t>Tailwind</a:t>
            </a:r>
            <a:r>
              <a:rPr sz="1250" spc="10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CSS</a:t>
            </a:r>
            <a:r>
              <a:rPr sz="1250" spc="1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–</a:t>
            </a:r>
            <a:r>
              <a:rPr sz="1250" spc="1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Utility-first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CSS</a:t>
            </a:r>
            <a:r>
              <a:rPr sz="1250" spc="11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framework</a:t>
            </a:r>
            <a:r>
              <a:rPr sz="1250" spc="10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for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styling.</a:t>
            </a:r>
            <a:endParaRPr sz="1250">
              <a:latin typeface="Times New Roman"/>
              <a:cs typeface="Times New Roman"/>
            </a:endParaRPr>
          </a:p>
          <a:p>
            <a:pPr marL="12700" marR="2079625" algn="just">
              <a:lnSpc>
                <a:spcPct val="125200"/>
              </a:lnSpc>
            </a:pPr>
            <a:r>
              <a:rPr sz="1250" dirty="0">
                <a:latin typeface="Times New Roman"/>
                <a:cs typeface="Times New Roman"/>
              </a:rPr>
              <a:t>shadcn/ui</a:t>
            </a:r>
            <a:r>
              <a:rPr sz="1250" spc="7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–</a:t>
            </a:r>
            <a:r>
              <a:rPr sz="1250" spc="1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Pre-built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UI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components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for</a:t>
            </a:r>
            <a:r>
              <a:rPr sz="1250" spc="18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</a:t>
            </a:r>
            <a:r>
              <a:rPr sz="1250" spc="10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consistent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design. </a:t>
            </a:r>
            <a:r>
              <a:rPr sz="1250" dirty="0">
                <a:latin typeface="Times New Roman"/>
                <a:cs typeface="Times New Roman"/>
              </a:rPr>
              <a:t>Socket.io</a:t>
            </a:r>
            <a:r>
              <a:rPr sz="1250" spc="1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(Client)</a:t>
            </a:r>
            <a:r>
              <a:rPr sz="1250" spc="1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–</a:t>
            </a:r>
            <a:r>
              <a:rPr sz="1250" spc="1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Real-time</a:t>
            </a:r>
            <a:r>
              <a:rPr sz="1250" spc="15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bidirectional</a:t>
            </a:r>
            <a:r>
              <a:rPr sz="1250" spc="13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communication. </a:t>
            </a:r>
            <a:r>
              <a:rPr sz="1250" b="1" spc="-10" dirty="0">
                <a:latin typeface="Times New Roman"/>
                <a:cs typeface="Times New Roman"/>
              </a:rPr>
              <a:t>Backend:</a:t>
            </a:r>
            <a:endParaRPr sz="1250">
              <a:latin typeface="Times New Roman"/>
              <a:cs typeface="Times New Roman"/>
            </a:endParaRPr>
          </a:p>
          <a:p>
            <a:pPr marL="12700" marR="1630680">
              <a:lnSpc>
                <a:spcPct val="125099"/>
              </a:lnSpc>
            </a:pPr>
            <a:r>
              <a:rPr sz="1250" dirty="0">
                <a:latin typeface="Times New Roman"/>
                <a:cs typeface="Times New Roman"/>
              </a:rPr>
              <a:t>Node.js</a:t>
            </a:r>
            <a:r>
              <a:rPr sz="1250" spc="12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(Express)</a:t>
            </a:r>
            <a:r>
              <a:rPr sz="1250" spc="19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–</a:t>
            </a:r>
            <a:r>
              <a:rPr sz="1250" spc="13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Lightweight</a:t>
            </a:r>
            <a:r>
              <a:rPr sz="1250" spc="1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and</a:t>
            </a:r>
            <a:r>
              <a:rPr sz="1250" spc="1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efficient</a:t>
            </a:r>
            <a:r>
              <a:rPr sz="1250" spc="1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backend</a:t>
            </a:r>
            <a:r>
              <a:rPr sz="1250" spc="14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framework. </a:t>
            </a:r>
            <a:r>
              <a:rPr sz="1250" dirty="0">
                <a:latin typeface="Times New Roman"/>
                <a:cs typeface="Times New Roman"/>
              </a:rPr>
              <a:t>Socket.io</a:t>
            </a:r>
            <a:r>
              <a:rPr sz="1250" spc="14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(Server)</a:t>
            </a:r>
            <a:r>
              <a:rPr sz="1250" spc="1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–</a:t>
            </a:r>
            <a:r>
              <a:rPr sz="1250" spc="1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Handles</a:t>
            </a:r>
            <a:r>
              <a:rPr sz="1250" spc="13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real-time</a:t>
            </a:r>
            <a:r>
              <a:rPr sz="1250" spc="13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communication.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250" b="1" spc="-10" dirty="0">
                <a:latin typeface="Times New Roman"/>
                <a:cs typeface="Times New Roman"/>
              </a:rPr>
              <a:t>Deployment: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250" dirty="0">
                <a:latin typeface="Times New Roman"/>
                <a:cs typeface="Times New Roman"/>
              </a:rPr>
              <a:t>Vercel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–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For</a:t>
            </a:r>
            <a:r>
              <a:rPr sz="1250" spc="12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hosting</a:t>
            </a:r>
            <a:r>
              <a:rPr sz="1250" spc="6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the</a:t>
            </a:r>
            <a:r>
              <a:rPr sz="1250" spc="5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frontend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(Next.js).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250" dirty="0">
                <a:latin typeface="Times New Roman"/>
                <a:cs typeface="Times New Roman"/>
              </a:rPr>
              <a:t>Render</a:t>
            </a:r>
            <a:r>
              <a:rPr sz="1250" spc="1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–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For</a:t>
            </a:r>
            <a:r>
              <a:rPr sz="1250" spc="17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hosting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the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backend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(Express)</a:t>
            </a:r>
            <a:r>
              <a:rPr sz="1250" spc="7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and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database</a:t>
            </a:r>
            <a:r>
              <a:rPr sz="1250" spc="9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(PostgreSQL).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250" b="1" spc="-10" dirty="0">
                <a:latin typeface="Times New Roman"/>
                <a:cs typeface="Times New Roman"/>
              </a:rPr>
              <a:t>Extras:</a:t>
            </a:r>
            <a:endParaRPr sz="1250">
              <a:latin typeface="Times New Roman"/>
              <a:cs typeface="Times New Roman"/>
            </a:endParaRPr>
          </a:p>
          <a:p>
            <a:pPr marL="12700" marR="2956560">
              <a:lnSpc>
                <a:spcPct val="125200"/>
              </a:lnSpc>
            </a:pPr>
            <a:r>
              <a:rPr sz="1250" dirty="0">
                <a:latin typeface="Times New Roman"/>
                <a:cs typeface="Times New Roman"/>
              </a:rPr>
              <a:t>Chart.js</a:t>
            </a:r>
            <a:r>
              <a:rPr sz="1250" spc="8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–</a:t>
            </a:r>
            <a:r>
              <a:rPr sz="1250" spc="114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Data</a:t>
            </a:r>
            <a:r>
              <a:rPr sz="1250" spc="10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visualization</a:t>
            </a:r>
            <a:r>
              <a:rPr sz="1250" spc="1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library</a:t>
            </a:r>
            <a:r>
              <a:rPr sz="1250" spc="105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for</a:t>
            </a:r>
            <a:r>
              <a:rPr sz="1250" spc="95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graphs. </a:t>
            </a:r>
            <a:r>
              <a:rPr sz="1250" dirty="0">
                <a:latin typeface="Times New Roman"/>
                <a:cs typeface="Times New Roman"/>
              </a:rPr>
              <a:t>NextAuth.js</a:t>
            </a:r>
            <a:r>
              <a:rPr sz="1250" spc="110" dirty="0">
                <a:latin typeface="Times New Roman"/>
                <a:cs typeface="Times New Roman"/>
              </a:rPr>
              <a:t> </a:t>
            </a:r>
            <a:r>
              <a:rPr sz="1250" dirty="0">
                <a:latin typeface="Times New Roman"/>
                <a:cs typeface="Times New Roman"/>
              </a:rPr>
              <a:t>–</a:t>
            </a:r>
            <a:r>
              <a:rPr sz="1250" spc="60" dirty="0">
                <a:latin typeface="Times New Roman"/>
                <a:cs typeface="Times New Roman"/>
              </a:rPr>
              <a:t> </a:t>
            </a:r>
            <a:r>
              <a:rPr sz="1250" spc="-10" dirty="0">
                <a:latin typeface="Times New Roman"/>
                <a:cs typeface="Times New Roman"/>
              </a:rPr>
              <a:t>Authentication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30"/>
              </a:spcBef>
            </a:pPr>
            <a:r>
              <a:rPr dirty="0"/>
              <a:t>Expected</a:t>
            </a:r>
            <a:r>
              <a:rPr spc="195" dirty="0"/>
              <a:t> </a:t>
            </a:r>
            <a:r>
              <a:rPr spc="-10" dirty="0"/>
              <a:t>Outcomes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175" y="1132014"/>
            <a:ext cx="10499725" cy="49949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11454" indent="-198755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211454" algn="l"/>
              </a:tabLst>
            </a:pPr>
            <a:r>
              <a:rPr sz="1550" b="1" dirty="0">
                <a:latin typeface="Times New Roman"/>
                <a:cs typeface="Times New Roman"/>
              </a:rPr>
              <a:t>Improved</a:t>
            </a:r>
            <a:r>
              <a:rPr sz="1550" b="1" spc="105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Trustworthiness</a:t>
            </a:r>
            <a:r>
              <a:rPr sz="1550" b="1" spc="65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of</a:t>
            </a:r>
            <a:r>
              <a:rPr sz="1550" b="1" spc="80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the</a:t>
            </a:r>
            <a:r>
              <a:rPr sz="1550" b="1" spc="145" dirty="0">
                <a:latin typeface="Times New Roman"/>
                <a:cs typeface="Times New Roman"/>
              </a:rPr>
              <a:t> </a:t>
            </a:r>
            <a:r>
              <a:rPr sz="1550" b="1" spc="-10" dirty="0">
                <a:latin typeface="Times New Roman"/>
                <a:cs typeface="Times New Roman"/>
              </a:rPr>
              <a:t>Platform</a:t>
            </a:r>
            <a:endParaRPr sz="1550">
              <a:latin typeface="Times New Roman"/>
              <a:cs typeface="Times New Roman"/>
            </a:endParaRPr>
          </a:p>
          <a:p>
            <a:pPr marL="12700" marR="278765">
              <a:lnSpc>
                <a:spcPct val="105000"/>
              </a:lnSpc>
              <a:spcBef>
                <a:spcPts val="300"/>
              </a:spcBef>
            </a:pPr>
            <a:r>
              <a:rPr sz="1550" dirty="0">
                <a:latin typeface="Times New Roman"/>
                <a:cs typeface="Times New Roman"/>
              </a:rPr>
              <a:t>Reduction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in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fake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accounts:</a:t>
            </a:r>
            <a:r>
              <a:rPr sz="1550" spc="1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By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detecting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and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reporting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fake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profiles,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platform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can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ensure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that</a:t>
            </a:r>
            <a:r>
              <a:rPr sz="1550" spc="8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users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interact</a:t>
            </a:r>
            <a:r>
              <a:rPr sz="1550" spc="9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with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genuin</a:t>
            </a:r>
            <a:r>
              <a:rPr sz="1550" spc="-140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Times New Roman"/>
                <a:cs typeface="Times New Roman"/>
              </a:rPr>
              <a:t>e </a:t>
            </a:r>
            <a:r>
              <a:rPr sz="1550" dirty="0">
                <a:latin typeface="Times New Roman"/>
                <a:cs typeface="Times New Roman"/>
              </a:rPr>
              <a:t>accounts,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fostering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trust</a:t>
            </a:r>
            <a:r>
              <a:rPr sz="1550" spc="1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and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credibility.</a:t>
            </a:r>
            <a:endParaRPr sz="1550">
              <a:latin typeface="Times New Roman"/>
              <a:cs typeface="Times New Roman"/>
            </a:endParaRPr>
          </a:p>
          <a:p>
            <a:pPr marL="12700" marR="682625">
              <a:lnSpc>
                <a:spcPct val="100899"/>
              </a:lnSpc>
              <a:spcBef>
                <a:spcPts val="450"/>
              </a:spcBef>
            </a:pPr>
            <a:r>
              <a:rPr sz="1550" dirty="0">
                <a:latin typeface="Times New Roman"/>
                <a:cs typeface="Times New Roman"/>
              </a:rPr>
              <a:t>Higher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user</a:t>
            </a:r>
            <a:r>
              <a:rPr sz="1550" spc="1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satisfaction:</a:t>
            </a:r>
            <a:r>
              <a:rPr sz="1550" spc="1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Users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will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feel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safer</a:t>
            </a:r>
            <a:r>
              <a:rPr sz="1550" spc="1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engaging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with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platform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knowing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that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efforts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are</a:t>
            </a:r>
            <a:r>
              <a:rPr sz="1550" spc="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being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made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to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prevent </a:t>
            </a:r>
            <a:r>
              <a:rPr sz="1550" dirty="0">
                <a:latin typeface="Times New Roman"/>
                <a:cs typeface="Times New Roman"/>
              </a:rPr>
              <a:t>fraudulent</a:t>
            </a:r>
            <a:r>
              <a:rPr sz="1550" spc="16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accounts.</a:t>
            </a:r>
            <a:endParaRPr sz="1550">
              <a:latin typeface="Times New Roman"/>
              <a:cs typeface="Times New Roman"/>
            </a:endParaRPr>
          </a:p>
          <a:p>
            <a:pPr marL="211454" indent="-198755">
              <a:lnSpc>
                <a:spcPct val="100000"/>
              </a:lnSpc>
              <a:spcBef>
                <a:spcPts val="470"/>
              </a:spcBef>
              <a:buAutoNum type="arabicPeriod" startAt="2"/>
              <a:tabLst>
                <a:tab pos="211454" algn="l"/>
              </a:tabLst>
            </a:pPr>
            <a:r>
              <a:rPr sz="1550" b="1" dirty="0">
                <a:latin typeface="Times New Roman"/>
                <a:cs typeface="Times New Roman"/>
              </a:rPr>
              <a:t>Enhanced</a:t>
            </a:r>
            <a:r>
              <a:rPr sz="1550" b="1" spc="175" dirty="0">
                <a:latin typeface="Times New Roman"/>
                <a:cs typeface="Times New Roman"/>
              </a:rPr>
              <a:t> </a:t>
            </a:r>
            <a:r>
              <a:rPr sz="1550" b="1" spc="-10" dirty="0">
                <a:latin typeface="Times New Roman"/>
                <a:cs typeface="Times New Roman"/>
              </a:rPr>
              <a:t>Security</a:t>
            </a:r>
            <a:endParaRPr sz="1550">
              <a:latin typeface="Times New Roman"/>
              <a:cs typeface="Times New Roman"/>
            </a:endParaRPr>
          </a:p>
          <a:p>
            <a:pPr marL="12700" marR="276860">
              <a:lnSpc>
                <a:spcPct val="101000"/>
              </a:lnSpc>
              <a:spcBef>
                <a:spcPts val="450"/>
              </a:spcBef>
            </a:pPr>
            <a:r>
              <a:rPr sz="1550" dirty="0">
                <a:latin typeface="Times New Roman"/>
                <a:cs typeface="Times New Roman"/>
              </a:rPr>
              <a:t>Prevention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of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scams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and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fraud:</a:t>
            </a:r>
            <a:r>
              <a:rPr sz="1550" spc="18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Fake</a:t>
            </a:r>
            <a:r>
              <a:rPr sz="1550" spc="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profiles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are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often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used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for</a:t>
            </a:r>
            <a:r>
              <a:rPr sz="1550" spc="1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phishing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attacks,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scams,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or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spreading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malware.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Detecting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and </a:t>
            </a:r>
            <a:r>
              <a:rPr sz="1550" dirty="0">
                <a:latin typeface="Times New Roman"/>
                <a:cs typeface="Times New Roman"/>
              </a:rPr>
              <a:t>removing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them</a:t>
            </a:r>
            <a:r>
              <a:rPr sz="1550" spc="1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reduces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these</a:t>
            </a:r>
            <a:r>
              <a:rPr sz="1550" spc="1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risks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significantly.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550" dirty="0">
                <a:latin typeface="Times New Roman"/>
                <a:cs typeface="Times New Roman"/>
              </a:rPr>
              <a:t>Protection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against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identity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theft: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Fake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profiles</a:t>
            </a:r>
            <a:r>
              <a:rPr sz="1550" spc="1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can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impersonate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real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users.</a:t>
            </a:r>
            <a:r>
              <a:rPr sz="1550" spc="1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Detection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and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reporting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help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to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protect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users'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personal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dirty="0">
                <a:latin typeface="Times New Roman"/>
                <a:cs typeface="Times New Roman"/>
              </a:rPr>
              <a:t>information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and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prevent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misuse.</a:t>
            </a:r>
            <a:endParaRPr sz="1550">
              <a:latin typeface="Times New Roman"/>
              <a:cs typeface="Times New Roman"/>
            </a:endParaRPr>
          </a:p>
          <a:p>
            <a:pPr marL="211454" indent="-198755">
              <a:lnSpc>
                <a:spcPct val="100000"/>
              </a:lnSpc>
              <a:spcBef>
                <a:spcPts val="395"/>
              </a:spcBef>
              <a:buAutoNum type="arabicPeriod" startAt="3"/>
              <a:tabLst>
                <a:tab pos="211454" algn="l"/>
              </a:tabLst>
            </a:pPr>
            <a:r>
              <a:rPr sz="1550" b="1" dirty="0">
                <a:latin typeface="Times New Roman"/>
                <a:cs typeface="Times New Roman"/>
              </a:rPr>
              <a:t>Reduced</a:t>
            </a:r>
            <a:r>
              <a:rPr sz="1550" b="1" spc="95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Spread</a:t>
            </a:r>
            <a:r>
              <a:rPr sz="1550" b="1" spc="95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of</a:t>
            </a:r>
            <a:r>
              <a:rPr sz="1550" b="1" spc="70" dirty="0">
                <a:latin typeface="Times New Roman"/>
                <a:cs typeface="Times New Roman"/>
              </a:rPr>
              <a:t> </a:t>
            </a:r>
            <a:r>
              <a:rPr sz="1550" b="1" spc="-10" dirty="0">
                <a:latin typeface="Times New Roman"/>
                <a:cs typeface="Times New Roman"/>
              </a:rPr>
              <a:t>Misinformation</a:t>
            </a:r>
            <a:endParaRPr sz="1550">
              <a:latin typeface="Times New Roman"/>
              <a:cs typeface="Times New Roman"/>
            </a:endParaRPr>
          </a:p>
          <a:p>
            <a:pPr marL="12700" marR="49530">
              <a:lnSpc>
                <a:spcPct val="104900"/>
              </a:lnSpc>
              <a:spcBef>
                <a:spcPts val="375"/>
              </a:spcBef>
            </a:pPr>
            <a:r>
              <a:rPr sz="1550" dirty="0">
                <a:latin typeface="Times New Roman"/>
                <a:cs typeface="Times New Roman"/>
              </a:rPr>
              <a:t>Decreased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influence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of</a:t>
            </a:r>
            <a:r>
              <a:rPr sz="1550" spc="1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bots:</a:t>
            </a:r>
            <a:r>
              <a:rPr sz="1550" spc="18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Fake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accounts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often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play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role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in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spreading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false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information,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conspiracy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theories,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or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propagan</a:t>
            </a:r>
            <a:r>
              <a:rPr sz="1550" spc="-13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da. </a:t>
            </a:r>
            <a:r>
              <a:rPr sz="1550" dirty="0">
                <a:latin typeface="Times New Roman"/>
                <a:cs typeface="Times New Roman"/>
              </a:rPr>
              <a:t>Identifying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these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profiles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can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limit</a:t>
            </a:r>
            <a:r>
              <a:rPr sz="1550" spc="1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their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reach.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550" dirty="0">
                <a:latin typeface="Times New Roman"/>
                <a:cs typeface="Times New Roman"/>
              </a:rPr>
              <a:t>Cleaner</a:t>
            </a:r>
            <a:r>
              <a:rPr sz="1550" spc="1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content</a:t>
            </a:r>
            <a:r>
              <a:rPr sz="1550" spc="8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feed:</a:t>
            </a:r>
            <a:r>
              <a:rPr sz="1550" spc="8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Users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will</a:t>
            </a:r>
            <a:r>
              <a:rPr sz="1550" spc="8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see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more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relevant,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reliable,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and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true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content,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leading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to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healthier</a:t>
            </a:r>
            <a:r>
              <a:rPr sz="1550" spc="1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online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environment.</a:t>
            </a:r>
            <a:endParaRPr sz="1550">
              <a:latin typeface="Times New Roman"/>
              <a:cs typeface="Times New Roman"/>
            </a:endParaRPr>
          </a:p>
          <a:p>
            <a:pPr marL="211454" indent="-198755">
              <a:lnSpc>
                <a:spcPct val="100000"/>
              </a:lnSpc>
              <a:spcBef>
                <a:spcPts val="470"/>
              </a:spcBef>
              <a:buAutoNum type="arabicPeriod" startAt="4"/>
              <a:tabLst>
                <a:tab pos="211454" algn="l"/>
              </a:tabLst>
            </a:pPr>
            <a:r>
              <a:rPr sz="1550" b="1" dirty="0">
                <a:latin typeface="Times New Roman"/>
                <a:cs typeface="Times New Roman"/>
              </a:rPr>
              <a:t>Better</a:t>
            </a:r>
            <a:r>
              <a:rPr sz="1550" b="1" spc="50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User</a:t>
            </a:r>
            <a:r>
              <a:rPr sz="1550" b="1" spc="150" dirty="0">
                <a:latin typeface="Times New Roman"/>
                <a:cs typeface="Times New Roman"/>
              </a:rPr>
              <a:t> </a:t>
            </a:r>
            <a:r>
              <a:rPr sz="1550" b="1" spc="-10" dirty="0">
                <a:latin typeface="Times New Roman"/>
                <a:cs typeface="Times New Roman"/>
              </a:rPr>
              <a:t>Experience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550" dirty="0">
                <a:latin typeface="Times New Roman"/>
                <a:cs typeface="Times New Roman"/>
              </a:rPr>
              <a:t>Legitimate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engagement:</a:t>
            </a:r>
            <a:r>
              <a:rPr sz="1550" spc="9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Users</a:t>
            </a:r>
            <a:r>
              <a:rPr sz="1550" spc="1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will</a:t>
            </a:r>
            <a:r>
              <a:rPr sz="1550" spc="18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engage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more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meaningfully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when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they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know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profiles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they're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interacting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with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are</a:t>
            </a:r>
            <a:r>
              <a:rPr sz="1550" spc="4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real.</a:t>
            </a:r>
            <a:endParaRPr sz="1550">
              <a:latin typeface="Times New Roman"/>
              <a:cs typeface="Times New Roman"/>
            </a:endParaRPr>
          </a:p>
          <a:p>
            <a:pPr marL="12700" marR="492759">
              <a:lnSpc>
                <a:spcPct val="100899"/>
              </a:lnSpc>
              <a:spcBef>
                <a:spcPts val="450"/>
              </a:spcBef>
            </a:pPr>
            <a:r>
              <a:rPr sz="1550" dirty="0">
                <a:latin typeface="Times New Roman"/>
                <a:cs typeface="Times New Roman"/>
              </a:rPr>
              <a:t>Reduced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harassment:</a:t>
            </a:r>
            <a:r>
              <a:rPr sz="1550" spc="1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Fake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profiles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often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harass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or</a:t>
            </a:r>
            <a:r>
              <a:rPr sz="1550" spc="1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stalk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real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users.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Effective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detection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helps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protect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users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from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this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type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of </a:t>
            </a:r>
            <a:r>
              <a:rPr sz="1550" spc="-10" dirty="0">
                <a:latin typeface="Times New Roman"/>
                <a:cs typeface="Times New Roman"/>
              </a:rPr>
              <a:t>behavior.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30"/>
              </a:spcBef>
            </a:pPr>
            <a:r>
              <a:rPr dirty="0"/>
              <a:t>Expected</a:t>
            </a:r>
            <a:r>
              <a:rPr spc="195" dirty="0"/>
              <a:t> </a:t>
            </a:r>
            <a:r>
              <a:rPr spc="-10" dirty="0"/>
              <a:t>Outcomes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82245">
              <a:lnSpc>
                <a:spcPct val="101000"/>
              </a:lnSpc>
              <a:spcBef>
                <a:spcPts val="105"/>
              </a:spcBef>
            </a:pPr>
            <a:r>
              <a:rPr dirty="0"/>
              <a:t>Better</a:t>
            </a:r>
            <a:r>
              <a:rPr spc="190" dirty="0"/>
              <a:t> </a:t>
            </a:r>
            <a:r>
              <a:rPr dirty="0"/>
              <a:t>moderation</a:t>
            </a:r>
            <a:r>
              <a:rPr spc="140" dirty="0"/>
              <a:t> </a:t>
            </a:r>
            <a:r>
              <a:rPr dirty="0"/>
              <a:t>strategies:</a:t>
            </a:r>
            <a:r>
              <a:rPr spc="110" dirty="0"/>
              <a:t> </a:t>
            </a:r>
            <a:r>
              <a:rPr dirty="0"/>
              <a:t>Reporting</a:t>
            </a:r>
            <a:r>
              <a:rPr spc="140" dirty="0"/>
              <a:t> </a:t>
            </a:r>
            <a:r>
              <a:rPr dirty="0"/>
              <a:t>fake</a:t>
            </a:r>
            <a:r>
              <a:rPr spc="160" dirty="0"/>
              <a:t> </a:t>
            </a:r>
            <a:r>
              <a:rPr dirty="0"/>
              <a:t>profiles</a:t>
            </a:r>
            <a:r>
              <a:rPr spc="170" dirty="0"/>
              <a:t> </a:t>
            </a:r>
            <a:r>
              <a:rPr dirty="0"/>
              <a:t>helps</a:t>
            </a:r>
            <a:r>
              <a:rPr spc="80" dirty="0"/>
              <a:t> </a:t>
            </a:r>
            <a:r>
              <a:rPr dirty="0"/>
              <a:t>platforms</a:t>
            </a:r>
            <a:r>
              <a:rPr spc="170" dirty="0"/>
              <a:t> </a:t>
            </a:r>
            <a:r>
              <a:rPr dirty="0"/>
              <a:t>adjust</a:t>
            </a:r>
            <a:r>
              <a:rPr spc="110" dirty="0"/>
              <a:t> </a:t>
            </a:r>
            <a:r>
              <a:rPr dirty="0"/>
              <a:t>their</a:t>
            </a:r>
            <a:r>
              <a:rPr spc="190" dirty="0"/>
              <a:t> </a:t>
            </a:r>
            <a:r>
              <a:rPr dirty="0"/>
              <a:t>content</a:t>
            </a:r>
            <a:r>
              <a:rPr spc="110" dirty="0"/>
              <a:t> </a:t>
            </a:r>
            <a:r>
              <a:rPr dirty="0"/>
              <a:t>moderation</a:t>
            </a:r>
            <a:r>
              <a:rPr spc="140" dirty="0"/>
              <a:t> </a:t>
            </a:r>
            <a:r>
              <a:rPr dirty="0"/>
              <a:t>policies</a:t>
            </a:r>
            <a:r>
              <a:rPr spc="175" dirty="0"/>
              <a:t> </a:t>
            </a:r>
            <a:r>
              <a:rPr dirty="0"/>
              <a:t>and</a:t>
            </a:r>
            <a:r>
              <a:rPr spc="140" dirty="0"/>
              <a:t> </a:t>
            </a:r>
            <a:r>
              <a:rPr dirty="0"/>
              <a:t>practices</a:t>
            </a:r>
            <a:r>
              <a:rPr spc="375" dirty="0"/>
              <a:t> </a:t>
            </a:r>
            <a:r>
              <a:rPr spc="-25" dirty="0"/>
              <a:t>for </a:t>
            </a:r>
            <a:r>
              <a:rPr dirty="0"/>
              <a:t>more</a:t>
            </a:r>
            <a:r>
              <a:rPr spc="30" dirty="0"/>
              <a:t> </a:t>
            </a:r>
            <a:r>
              <a:rPr dirty="0"/>
              <a:t>efficient</a:t>
            </a:r>
            <a:r>
              <a:rPr spc="160" dirty="0"/>
              <a:t> </a:t>
            </a:r>
            <a:r>
              <a:rPr dirty="0"/>
              <a:t>detection</a:t>
            </a:r>
            <a:r>
              <a:rPr spc="100" dirty="0"/>
              <a:t> </a:t>
            </a:r>
            <a:r>
              <a:rPr dirty="0"/>
              <a:t>in</a:t>
            </a:r>
            <a:r>
              <a:rPr spc="105" dirty="0"/>
              <a:t> </a:t>
            </a:r>
            <a:r>
              <a:rPr dirty="0"/>
              <a:t>the</a:t>
            </a:r>
            <a:r>
              <a:rPr spc="120" dirty="0"/>
              <a:t> </a:t>
            </a:r>
            <a:r>
              <a:rPr spc="-10" dirty="0"/>
              <a:t>future</a:t>
            </a:r>
          </a:p>
          <a:p>
            <a:pPr marL="211454" indent="-198755">
              <a:lnSpc>
                <a:spcPct val="100000"/>
              </a:lnSpc>
              <a:spcBef>
                <a:spcPts val="470"/>
              </a:spcBef>
              <a:buAutoNum type="arabicPeriod" startAt="5"/>
              <a:tabLst>
                <a:tab pos="211454" algn="l"/>
              </a:tabLst>
            </a:pPr>
            <a:r>
              <a:rPr b="1" dirty="0">
                <a:latin typeface="Times New Roman"/>
                <a:cs typeface="Times New Roman"/>
              </a:rPr>
              <a:t>Platform</a:t>
            </a:r>
            <a:r>
              <a:rPr b="1" spc="16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Compliance</a:t>
            </a:r>
            <a:r>
              <a:rPr b="1" spc="18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and</a:t>
            </a:r>
            <a:r>
              <a:rPr b="1" spc="14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Reputation</a:t>
            </a:r>
          </a:p>
          <a:p>
            <a:pPr marL="12700" marR="135890">
              <a:lnSpc>
                <a:spcPct val="100899"/>
              </a:lnSpc>
              <a:spcBef>
                <a:spcPts val="455"/>
              </a:spcBef>
            </a:pPr>
            <a:r>
              <a:rPr dirty="0"/>
              <a:t>Legal</a:t>
            </a:r>
            <a:r>
              <a:rPr spc="95" dirty="0"/>
              <a:t> </a:t>
            </a:r>
            <a:r>
              <a:rPr dirty="0"/>
              <a:t>compliance:</a:t>
            </a:r>
            <a:r>
              <a:rPr spc="95" dirty="0"/>
              <a:t> </a:t>
            </a:r>
            <a:r>
              <a:rPr dirty="0"/>
              <a:t>Some</a:t>
            </a:r>
            <a:r>
              <a:rPr spc="145" dirty="0"/>
              <a:t> </a:t>
            </a:r>
            <a:r>
              <a:rPr dirty="0"/>
              <a:t>jurisdictions</a:t>
            </a:r>
            <a:r>
              <a:rPr spc="65" dirty="0"/>
              <a:t> </a:t>
            </a:r>
            <a:r>
              <a:rPr dirty="0"/>
              <a:t>require</a:t>
            </a:r>
            <a:r>
              <a:rPr spc="50" dirty="0"/>
              <a:t> </a:t>
            </a:r>
            <a:r>
              <a:rPr dirty="0"/>
              <a:t>social</a:t>
            </a:r>
            <a:r>
              <a:rPr spc="190" dirty="0"/>
              <a:t> </a:t>
            </a:r>
            <a:r>
              <a:rPr dirty="0"/>
              <a:t>media</a:t>
            </a:r>
            <a:r>
              <a:rPr spc="55" dirty="0"/>
              <a:t> </a:t>
            </a:r>
            <a:r>
              <a:rPr dirty="0"/>
              <a:t>platforms</a:t>
            </a:r>
            <a:r>
              <a:rPr spc="155" dirty="0"/>
              <a:t> </a:t>
            </a:r>
            <a:r>
              <a:rPr dirty="0"/>
              <a:t>to</a:t>
            </a:r>
            <a:r>
              <a:rPr spc="130" dirty="0"/>
              <a:t> </a:t>
            </a:r>
            <a:r>
              <a:rPr dirty="0"/>
              <a:t>take</a:t>
            </a:r>
            <a:r>
              <a:rPr spc="145" dirty="0"/>
              <a:t> </a:t>
            </a:r>
            <a:r>
              <a:rPr dirty="0"/>
              <a:t>steps</a:t>
            </a:r>
            <a:r>
              <a:rPr spc="160" dirty="0"/>
              <a:t> </a:t>
            </a:r>
            <a:r>
              <a:rPr dirty="0"/>
              <a:t>to</a:t>
            </a:r>
            <a:r>
              <a:rPr spc="125" dirty="0"/>
              <a:t> </a:t>
            </a:r>
            <a:r>
              <a:rPr dirty="0"/>
              <a:t>reduce</a:t>
            </a:r>
            <a:r>
              <a:rPr spc="55" dirty="0"/>
              <a:t> </a:t>
            </a:r>
            <a:r>
              <a:rPr dirty="0"/>
              <a:t>harmful</a:t>
            </a:r>
            <a:r>
              <a:rPr spc="190" dirty="0"/>
              <a:t> </a:t>
            </a:r>
            <a:r>
              <a:rPr dirty="0"/>
              <a:t>or</a:t>
            </a:r>
            <a:r>
              <a:rPr spc="175" dirty="0"/>
              <a:t> </a:t>
            </a:r>
            <a:r>
              <a:rPr dirty="0"/>
              <a:t>fake</a:t>
            </a:r>
            <a:r>
              <a:rPr spc="145" dirty="0"/>
              <a:t> </a:t>
            </a:r>
            <a:r>
              <a:rPr dirty="0"/>
              <a:t>content.</a:t>
            </a:r>
            <a:r>
              <a:rPr spc="155" dirty="0"/>
              <a:t> </a:t>
            </a:r>
            <a:r>
              <a:rPr dirty="0"/>
              <a:t>Detectio</a:t>
            </a:r>
            <a:r>
              <a:rPr spc="-120" dirty="0"/>
              <a:t> </a:t>
            </a:r>
            <a:r>
              <a:rPr spc="-50" dirty="0"/>
              <a:t>n </a:t>
            </a:r>
            <a:r>
              <a:rPr dirty="0"/>
              <a:t>and</a:t>
            </a:r>
            <a:r>
              <a:rPr spc="114" dirty="0"/>
              <a:t> </a:t>
            </a:r>
            <a:r>
              <a:rPr dirty="0"/>
              <a:t>reporting</a:t>
            </a:r>
            <a:r>
              <a:rPr spc="114" dirty="0"/>
              <a:t> </a:t>
            </a:r>
            <a:r>
              <a:rPr dirty="0"/>
              <a:t>ensure</a:t>
            </a:r>
            <a:r>
              <a:rPr spc="135" dirty="0"/>
              <a:t> </a:t>
            </a:r>
            <a:r>
              <a:rPr dirty="0"/>
              <a:t>compliance</a:t>
            </a:r>
            <a:r>
              <a:rPr spc="140" dirty="0"/>
              <a:t> </a:t>
            </a:r>
            <a:r>
              <a:rPr dirty="0"/>
              <a:t>with</a:t>
            </a:r>
            <a:r>
              <a:rPr spc="114" dirty="0"/>
              <a:t> </a:t>
            </a:r>
            <a:r>
              <a:rPr dirty="0"/>
              <a:t>these</a:t>
            </a:r>
            <a:r>
              <a:rPr spc="135" dirty="0"/>
              <a:t> </a:t>
            </a:r>
            <a:r>
              <a:rPr spc="-10" dirty="0"/>
              <a:t>regulations.</a:t>
            </a:r>
          </a:p>
          <a:p>
            <a:pPr marL="12700" marR="879475">
              <a:lnSpc>
                <a:spcPct val="104900"/>
              </a:lnSpc>
              <a:spcBef>
                <a:spcPts val="375"/>
              </a:spcBef>
            </a:pPr>
            <a:r>
              <a:rPr dirty="0"/>
              <a:t>Improved</a:t>
            </a:r>
            <a:r>
              <a:rPr spc="114" dirty="0"/>
              <a:t> </a:t>
            </a:r>
            <a:r>
              <a:rPr dirty="0"/>
              <a:t>platform</a:t>
            </a:r>
            <a:r>
              <a:rPr spc="135" dirty="0"/>
              <a:t> </a:t>
            </a:r>
            <a:r>
              <a:rPr dirty="0"/>
              <a:t>reputation:</a:t>
            </a:r>
            <a:r>
              <a:rPr spc="85" dirty="0"/>
              <a:t> </a:t>
            </a:r>
            <a:r>
              <a:rPr dirty="0"/>
              <a:t>Users</a:t>
            </a:r>
            <a:r>
              <a:rPr spc="150" dirty="0"/>
              <a:t> </a:t>
            </a:r>
            <a:r>
              <a:rPr dirty="0"/>
              <a:t>and</a:t>
            </a:r>
            <a:r>
              <a:rPr spc="120" dirty="0"/>
              <a:t> </a:t>
            </a:r>
            <a:r>
              <a:rPr dirty="0"/>
              <a:t>advertisers</a:t>
            </a:r>
            <a:r>
              <a:rPr spc="55" dirty="0"/>
              <a:t> </a:t>
            </a:r>
            <a:r>
              <a:rPr dirty="0"/>
              <a:t>are</a:t>
            </a:r>
            <a:r>
              <a:rPr spc="135" dirty="0"/>
              <a:t> </a:t>
            </a:r>
            <a:r>
              <a:rPr dirty="0"/>
              <a:t>more</a:t>
            </a:r>
            <a:r>
              <a:rPr spc="135" dirty="0"/>
              <a:t> </a:t>
            </a:r>
            <a:r>
              <a:rPr dirty="0"/>
              <a:t>likely</a:t>
            </a:r>
            <a:r>
              <a:rPr spc="114" dirty="0"/>
              <a:t> </a:t>
            </a:r>
            <a:r>
              <a:rPr dirty="0"/>
              <a:t>to</a:t>
            </a:r>
            <a:r>
              <a:rPr spc="120" dirty="0"/>
              <a:t> </a:t>
            </a:r>
            <a:r>
              <a:rPr dirty="0"/>
              <a:t>engage</a:t>
            </a:r>
            <a:r>
              <a:rPr spc="135" dirty="0"/>
              <a:t> </a:t>
            </a:r>
            <a:r>
              <a:rPr dirty="0"/>
              <a:t>with</a:t>
            </a:r>
            <a:r>
              <a:rPr spc="114" dirty="0"/>
              <a:t> </a:t>
            </a:r>
            <a:r>
              <a:rPr dirty="0"/>
              <a:t>a</a:t>
            </a:r>
            <a:r>
              <a:rPr spc="140" dirty="0"/>
              <a:t> </a:t>
            </a:r>
            <a:r>
              <a:rPr dirty="0"/>
              <a:t>platform</a:t>
            </a:r>
            <a:r>
              <a:rPr spc="135" dirty="0"/>
              <a:t> </a:t>
            </a:r>
            <a:r>
              <a:rPr dirty="0"/>
              <a:t>known</a:t>
            </a:r>
            <a:r>
              <a:rPr spc="114" dirty="0"/>
              <a:t> </a:t>
            </a:r>
            <a:r>
              <a:rPr dirty="0"/>
              <a:t>for</a:t>
            </a:r>
            <a:r>
              <a:rPr spc="75" dirty="0"/>
              <a:t> </a:t>
            </a:r>
            <a:r>
              <a:rPr spc="-10" dirty="0"/>
              <a:t>maintaining </a:t>
            </a:r>
            <a:r>
              <a:rPr dirty="0"/>
              <a:t>authenticity</a:t>
            </a:r>
            <a:r>
              <a:rPr spc="110" dirty="0"/>
              <a:t> </a:t>
            </a:r>
            <a:r>
              <a:rPr dirty="0"/>
              <a:t>and</a:t>
            </a:r>
            <a:r>
              <a:rPr spc="110" dirty="0"/>
              <a:t> </a:t>
            </a:r>
            <a:r>
              <a:rPr dirty="0"/>
              <a:t>user</a:t>
            </a:r>
            <a:r>
              <a:rPr spc="155" dirty="0"/>
              <a:t> </a:t>
            </a:r>
            <a:r>
              <a:rPr spc="-10" dirty="0"/>
              <a:t>protection.</a:t>
            </a:r>
          </a:p>
          <a:p>
            <a:pPr marL="211454" indent="-198755">
              <a:lnSpc>
                <a:spcPct val="100000"/>
              </a:lnSpc>
              <a:spcBef>
                <a:spcPts val="395"/>
              </a:spcBef>
              <a:buAutoNum type="arabicPeriod" startAt="6"/>
              <a:tabLst>
                <a:tab pos="211454" algn="l"/>
              </a:tabLst>
            </a:pPr>
            <a:r>
              <a:rPr b="1" dirty="0">
                <a:latin typeface="Times New Roman"/>
                <a:cs typeface="Times New Roman"/>
              </a:rPr>
              <a:t>Data</a:t>
            </a:r>
            <a:r>
              <a:rPr b="1" spc="7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for</a:t>
            </a:r>
            <a:r>
              <a:rPr b="1" spc="9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Improvement</a:t>
            </a: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/>
              <a:t>Enhanced</a:t>
            </a:r>
            <a:r>
              <a:rPr spc="120" dirty="0"/>
              <a:t> </a:t>
            </a:r>
            <a:r>
              <a:rPr dirty="0"/>
              <a:t>algorithms:</a:t>
            </a:r>
            <a:r>
              <a:rPr spc="95" dirty="0"/>
              <a:t> </a:t>
            </a:r>
            <a:r>
              <a:rPr dirty="0"/>
              <a:t>The</a:t>
            </a:r>
            <a:r>
              <a:rPr spc="140" dirty="0"/>
              <a:t> </a:t>
            </a:r>
            <a:r>
              <a:rPr dirty="0"/>
              <a:t>detection</a:t>
            </a:r>
            <a:r>
              <a:rPr spc="125" dirty="0"/>
              <a:t> </a:t>
            </a:r>
            <a:r>
              <a:rPr dirty="0"/>
              <a:t>of</a:t>
            </a:r>
            <a:r>
              <a:rPr spc="170" dirty="0"/>
              <a:t> </a:t>
            </a:r>
            <a:r>
              <a:rPr dirty="0"/>
              <a:t>fake</a:t>
            </a:r>
            <a:r>
              <a:rPr spc="145" dirty="0"/>
              <a:t> </a:t>
            </a:r>
            <a:r>
              <a:rPr dirty="0"/>
              <a:t>profiles</a:t>
            </a:r>
            <a:r>
              <a:rPr spc="155" dirty="0"/>
              <a:t> </a:t>
            </a:r>
            <a:r>
              <a:rPr dirty="0"/>
              <a:t>provides</a:t>
            </a:r>
            <a:r>
              <a:rPr spc="155" dirty="0"/>
              <a:t> </a:t>
            </a:r>
            <a:r>
              <a:rPr dirty="0"/>
              <a:t>valuable</a:t>
            </a:r>
            <a:r>
              <a:rPr spc="50" dirty="0"/>
              <a:t> </a:t>
            </a:r>
            <a:r>
              <a:rPr dirty="0"/>
              <a:t>data</a:t>
            </a:r>
            <a:r>
              <a:rPr spc="45" dirty="0"/>
              <a:t> </a:t>
            </a:r>
            <a:r>
              <a:rPr dirty="0"/>
              <a:t>that</a:t>
            </a:r>
            <a:r>
              <a:rPr spc="95" dirty="0"/>
              <a:t> </a:t>
            </a:r>
            <a:r>
              <a:rPr dirty="0"/>
              <a:t>can</a:t>
            </a:r>
            <a:r>
              <a:rPr spc="120" dirty="0"/>
              <a:t> </a:t>
            </a:r>
            <a:r>
              <a:rPr dirty="0"/>
              <a:t>be</a:t>
            </a:r>
            <a:r>
              <a:rPr spc="50" dirty="0"/>
              <a:t> </a:t>
            </a:r>
            <a:r>
              <a:rPr dirty="0"/>
              <a:t>used</a:t>
            </a:r>
            <a:r>
              <a:rPr spc="125" dirty="0"/>
              <a:t> </a:t>
            </a:r>
            <a:r>
              <a:rPr dirty="0"/>
              <a:t>to</a:t>
            </a:r>
            <a:r>
              <a:rPr spc="120" dirty="0"/>
              <a:t> </a:t>
            </a:r>
            <a:r>
              <a:rPr dirty="0"/>
              <a:t>improve</a:t>
            </a:r>
            <a:r>
              <a:rPr spc="-45" dirty="0"/>
              <a:t> </a:t>
            </a:r>
            <a:r>
              <a:rPr dirty="0"/>
              <a:t>AI</a:t>
            </a:r>
            <a:r>
              <a:rPr spc="80" dirty="0"/>
              <a:t> </a:t>
            </a:r>
            <a:r>
              <a:rPr dirty="0"/>
              <a:t>and</a:t>
            </a:r>
            <a:r>
              <a:rPr spc="125" dirty="0"/>
              <a:t> </a:t>
            </a:r>
            <a:r>
              <a:rPr dirty="0"/>
              <a:t>machine</a:t>
            </a:r>
            <a:r>
              <a:rPr spc="140" dirty="0"/>
              <a:t> </a:t>
            </a:r>
            <a:r>
              <a:rPr dirty="0"/>
              <a:t>learnin</a:t>
            </a:r>
            <a:r>
              <a:rPr spc="-175" dirty="0"/>
              <a:t> </a:t>
            </a:r>
            <a:r>
              <a:rPr spc="-50" dirty="0"/>
              <a:t>g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models</a:t>
            </a:r>
            <a:r>
              <a:rPr spc="60" dirty="0"/>
              <a:t> </a:t>
            </a:r>
            <a:r>
              <a:rPr dirty="0"/>
              <a:t>that</a:t>
            </a:r>
            <a:r>
              <a:rPr spc="195" dirty="0"/>
              <a:t> </a:t>
            </a:r>
            <a:r>
              <a:rPr dirty="0"/>
              <a:t>are</a:t>
            </a:r>
            <a:r>
              <a:rPr spc="145" dirty="0"/>
              <a:t> </a:t>
            </a:r>
            <a:r>
              <a:rPr dirty="0"/>
              <a:t>tasked</a:t>
            </a:r>
            <a:r>
              <a:rPr spc="130" dirty="0"/>
              <a:t> </a:t>
            </a:r>
            <a:r>
              <a:rPr dirty="0"/>
              <a:t>with</a:t>
            </a:r>
            <a:r>
              <a:rPr spc="125" dirty="0"/>
              <a:t> </a:t>
            </a:r>
            <a:r>
              <a:rPr dirty="0"/>
              <a:t>identifying</a:t>
            </a:r>
            <a:r>
              <a:rPr spc="130" dirty="0"/>
              <a:t> </a:t>
            </a:r>
            <a:r>
              <a:rPr dirty="0"/>
              <a:t>suspicious</a:t>
            </a:r>
            <a:r>
              <a:rPr spc="65" dirty="0"/>
              <a:t> </a:t>
            </a:r>
            <a:r>
              <a:rPr spc="-10" dirty="0"/>
              <a:t>activity.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110297"/>
            <a:ext cx="10524490" cy="43675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125730" indent="-343535">
              <a:lnSpc>
                <a:spcPct val="102299"/>
              </a:lnSpc>
              <a:spcBef>
                <a:spcPts val="85"/>
              </a:spcBef>
              <a:buFont typeface="Arial MT"/>
              <a:buChar char="•"/>
              <a:tabLst>
                <a:tab pos="355600" algn="l"/>
              </a:tabLst>
            </a:pP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increasing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prevalence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of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fake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social</a:t>
            </a:r>
            <a:r>
              <a:rPr sz="1550" spc="19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media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profiles</a:t>
            </a:r>
            <a:r>
              <a:rPr sz="1550" spc="1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has</a:t>
            </a:r>
            <a:r>
              <a:rPr sz="1550" spc="1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become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significant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challenge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for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platforms</a:t>
            </a:r>
            <a:r>
              <a:rPr sz="1550" spc="16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worldwide. </a:t>
            </a:r>
            <a:r>
              <a:rPr sz="1550" dirty="0">
                <a:latin typeface="Times New Roman"/>
                <a:cs typeface="Times New Roman"/>
              </a:rPr>
              <a:t>Addressing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this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issue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through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detection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and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reporting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mechanisms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is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essential</a:t>
            </a:r>
            <a:r>
              <a:rPr sz="1550" spc="8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not</a:t>
            </a:r>
            <a:r>
              <a:rPr sz="1550" spc="1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only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for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user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safety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but</a:t>
            </a:r>
            <a:r>
              <a:rPr sz="1550" spc="8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also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for</a:t>
            </a:r>
            <a:r>
              <a:rPr sz="1550" spc="17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the </a:t>
            </a:r>
            <a:r>
              <a:rPr sz="1550" dirty="0">
                <a:latin typeface="Times New Roman"/>
                <a:cs typeface="Times New Roman"/>
              </a:rPr>
              <a:t>broader</a:t>
            </a:r>
            <a:r>
              <a:rPr sz="1550" spc="1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social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and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economic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health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of</a:t>
            </a:r>
            <a:r>
              <a:rPr sz="1550" spc="1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online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communities.</a:t>
            </a:r>
            <a:r>
              <a:rPr sz="1550" spc="1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By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tackling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fraudulent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accounts,</a:t>
            </a:r>
            <a:r>
              <a:rPr sz="1550" spc="1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platforms</a:t>
            </a:r>
            <a:r>
              <a:rPr sz="1550" spc="1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can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reduce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risks </a:t>
            </a:r>
            <a:r>
              <a:rPr sz="1550" dirty="0">
                <a:latin typeface="Times New Roman"/>
                <a:cs typeface="Times New Roman"/>
              </a:rPr>
              <a:t>of</a:t>
            </a:r>
            <a:r>
              <a:rPr sz="1550" spc="8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exploitation,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identity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theft,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and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spread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of</a:t>
            </a:r>
            <a:r>
              <a:rPr sz="1550" spc="8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harmful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content,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which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is</a:t>
            </a:r>
            <a:r>
              <a:rPr sz="1550" spc="1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essential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in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today’s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digital</a:t>
            </a:r>
            <a:r>
              <a:rPr sz="1550" spc="9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age.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5"/>
              </a:spcBef>
              <a:buFont typeface="Arial MT"/>
              <a:buChar char="•"/>
            </a:pPr>
            <a:endParaRPr sz="1550">
              <a:latin typeface="Times New Roman"/>
              <a:cs typeface="Times New Roman"/>
            </a:endParaRPr>
          </a:p>
          <a:p>
            <a:pPr marL="355600" marR="154940" indent="-343535">
              <a:lnSpc>
                <a:spcPct val="103000"/>
              </a:lnSpc>
              <a:buFont typeface="Arial MT"/>
              <a:buChar char="•"/>
              <a:tabLst>
                <a:tab pos="355600" algn="l"/>
              </a:tabLst>
            </a:pPr>
            <a:r>
              <a:rPr sz="1550" dirty="0">
                <a:latin typeface="Times New Roman"/>
                <a:cs typeface="Times New Roman"/>
              </a:rPr>
              <a:t>Moreover,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importance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of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effective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fake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profile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detection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system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extends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beyond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just</a:t>
            </a:r>
            <a:r>
              <a:rPr sz="1550" spc="9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individual</a:t>
            </a:r>
            <a:r>
              <a:rPr sz="1550" spc="1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user</a:t>
            </a:r>
            <a:r>
              <a:rPr sz="1550" spc="1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protection.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It </a:t>
            </a:r>
            <a:r>
              <a:rPr sz="1550" dirty="0">
                <a:latin typeface="Times New Roman"/>
                <a:cs typeface="Times New Roman"/>
              </a:rPr>
              <a:t>plays</a:t>
            </a:r>
            <a:r>
              <a:rPr sz="1550" spc="1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crucial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role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in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preserving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overall</a:t>
            </a:r>
            <a:r>
              <a:rPr sz="1550" spc="19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ecosystem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of</a:t>
            </a:r>
            <a:r>
              <a:rPr sz="1550" spc="8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platform,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ensuring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that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genuine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interactions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take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place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while </a:t>
            </a:r>
            <a:r>
              <a:rPr sz="1550" dirty="0">
                <a:latin typeface="Times New Roman"/>
                <a:cs typeface="Times New Roman"/>
              </a:rPr>
              <a:t>minimizing</a:t>
            </a:r>
            <a:r>
              <a:rPr sz="1550" spc="1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harmful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disruptions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such</a:t>
            </a:r>
            <a:r>
              <a:rPr sz="1550" spc="1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as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spam,</a:t>
            </a:r>
            <a:r>
              <a:rPr sz="1550" spc="9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cyberbullying,</a:t>
            </a:r>
            <a:r>
              <a:rPr sz="1550" spc="19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and</a:t>
            </a:r>
            <a:r>
              <a:rPr sz="1550" spc="1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misinformation</a:t>
            </a:r>
            <a:r>
              <a:rPr sz="1550" spc="1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campaigns.</a:t>
            </a:r>
            <a:r>
              <a:rPr sz="1550" spc="9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With</a:t>
            </a:r>
            <a:r>
              <a:rPr sz="1550" spc="1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18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ever-</a:t>
            </a:r>
            <a:r>
              <a:rPr sz="1550" spc="-10" dirty="0">
                <a:latin typeface="Times New Roman"/>
                <a:cs typeface="Times New Roman"/>
              </a:rPr>
              <a:t>growing </a:t>
            </a:r>
            <a:r>
              <a:rPr sz="1550" dirty="0">
                <a:latin typeface="Times New Roman"/>
                <a:cs typeface="Times New Roman"/>
              </a:rPr>
              <a:t>reliance</a:t>
            </a:r>
            <a:r>
              <a:rPr sz="1550" spc="1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on</a:t>
            </a:r>
            <a:r>
              <a:rPr sz="1550" spc="1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social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media</a:t>
            </a:r>
            <a:r>
              <a:rPr sz="1550" spc="1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for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communication,</a:t>
            </a:r>
            <a:r>
              <a:rPr sz="1550" spc="1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business,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and</a:t>
            </a:r>
            <a:r>
              <a:rPr sz="1550" spc="1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even</a:t>
            </a:r>
            <a:r>
              <a:rPr sz="1550" spc="1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political</a:t>
            </a:r>
            <a:r>
              <a:rPr sz="1550" spc="2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discourse,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1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credibility</a:t>
            </a:r>
            <a:r>
              <a:rPr sz="1550" spc="1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of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these</a:t>
            </a:r>
            <a:r>
              <a:rPr sz="1550" spc="1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platforms</a:t>
            </a:r>
            <a:r>
              <a:rPr sz="1550" spc="9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must </a:t>
            </a:r>
            <a:r>
              <a:rPr sz="1550" dirty="0">
                <a:latin typeface="Times New Roman"/>
                <a:cs typeface="Times New Roman"/>
              </a:rPr>
              <a:t>be</a:t>
            </a:r>
            <a:r>
              <a:rPr sz="1550" spc="1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safeguarded</a:t>
            </a:r>
            <a:r>
              <a:rPr sz="1550" spc="1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through</a:t>
            </a:r>
            <a:r>
              <a:rPr sz="1550" spc="1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comprehensive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measures.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0"/>
              </a:spcBef>
              <a:buFont typeface="Arial MT"/>
              <a:buChar char="•"/>
            </a:pPr>
            <a:endParaRPr sz="1550">
              <a:latin typeface="Times New Roman"/>
              <a:cs typeface="Times New Roman"/>
            </a:endParaRPr>
          </a:p>
          <a:p>
            <a:pPr marL="351155" marR="5080" indent="-339090" algn="just">
              <a:lnSpc>
                <a:spcPct val="103400"/>
              </a:lnSpc>
              <a:buFont typeface="Arial MT"/>
              <a:buChar char="•"/>
              <a:tabLst>
                <a:tab pos="355600" algn="l"/>
              </a:tabLst>
            </a:pPr>
            <a:r>
              <a:rPr sz="1550" dirty="0">
                <a:latin typeface="Times New Roman"/>
                <a:cs typeface="Times New Roman"/>
              </a:rPr>
              <a:t>Detecting</a:t>
            </a:r>
            <a:r>
              <a:rPr sz="1550" spc="2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and</a:t>
            </a:r>
            <a:r>
              <a:rPr sz="1550" spc="2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reporting</a:t>
            </a:r>
            <a:r>
              <a:rPr sz="1550" spc="2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fake</a:t>
            </a:r>
            <a:r>
              <a:rPr sz="1550" spc="2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social</a:t>
            </a:r>
            <a:r>
              <a:rPr sz="1550" spc="2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media</a:t>
            </a:r>
            <a:r>
              <a:rPr sz="1550" spc="2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profiles</a:t>
            </a:r>
            <a:r>
              <a:rPr sz="1550" spc="28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is</a:t>
            </a:r>
            <a:r>
              <a:rPr sz="1550" spc="2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crucial</a:t>
            </a:r>
            <a:r>
              <a:rPr sz="1550" spc="30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for</a:t>
            </a:r>
            <a:r>
              <a:rPr sz="1550" spc="2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maintaining</a:t>
            </a:r>
            <a:r>
              <a:rPr sz="1550" spc="25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2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integrity,</a:t>
            </a:r>
            <a:r>
              <a:rPr sz="1550" spc="2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security,</a:t>
            </a:r>
            <a:r>
              <a:rPr sz="1550" spc="30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and</a:t>
            </a:r>
            <a:r>
              <a:rPr sz="1550" spc="2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trustworthiness</a:t>
            </a:r>
            <a:r>
              <a:rPr sz="1550" spc="20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of 	</a:t>
            </a:r>
            <a:r>
              <a:rPr sz="1550" dirty="0">
                <a:latin typeface="Times New Roman"/>
                <a:cs typeface="Times New Roman"/>
              </a:rPr>
              <a:t>online</a:t>
            </a:r>
            <a:r>
              <a:rPr sz="1550" spc="2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platforms.</a:t>
            </a:r>
            <a:r>
              <a:rPr sz="1550" spc="28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By</a:t>
            </a:r>
            <a:r>
              <a:rPr sz="1550" spc="3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effectively</a:t>
            </a:r>
            <a:r>
              <a:rPr sz="1550" spc="2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identifying</a:t>
            </a:r>
            <a:r>
              <a:rPr sz="1550" spc="3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fraudulent</a:t>
            </a:r>
            <a:r>
              <a:rPr sz="1550" spc="30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accounts,</a:t>
            </a:r>
            <a:r>
              <a:rPr sz="1550" spc="28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platforms</a:t>
            </a:r>
            <a:r>
              <a:rPr sz="1550" spc="29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can</a:t>
            </a:r>
            <a:r>
              <a:rPr sz="1550" spc="2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protect</a:t>
            </a:r>
            <a:r>
              <a:rPr sz="1550" spc="25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users</a:t>
            </a:r>
            <a:r>
              <a:rPr sz="1550" spc="2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from</a:t>
            </a:r>
            <a:r>
              <a:rPr sz="1550" spc="3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scams,</a:t>
            </a:r>
            <a:r>
              <a:rPr sz="1550" spc="32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misinformation, 	</a:t>
            </a:r>
            <a:r>
              <a:rPr sz="1550" dirty="0">
                <a:latin typeface="Times New Roman"/>
                <a:cs typeface="Times New Roman"/>
              </a:rPr>
              <a:t>and</a:t>
            </a:r>
            <a:r>
              <a:rPr sz="1550" spc="3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harassment,</a:t>
            </a:r>
            <a:r>
              <a:rPr sz="1550" spc="3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ensuring</a:t>
            </a:r>
            <a:r>
              <a:rPr sz="1550" spc="3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</a:t>
            </a:r>
            <a:r>
              <a:rPr sz="1550" spc="3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safer</a:t>
            </a:r>
            <a:r>
              <a:rPr sz="1550" spc="2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and</a:t>
            </a:r>
            <a:r>
              <a:rPr sz="1550" spc="3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more</a:t>
            </a:r>
            <a:r>
              <a:rPr sz="1550" spc="2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genuine</a:t>
            </a:r>
            <a:r>
              <a:rPr sz="1550" spc="3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online</a:t>
            </a:r>
            <a:r>
              <a:rPr sz="1550" spc="3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experience.</a:t>
            </a:r>
            <a:r>
              <a:rPr sz="1550" spc="2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Additionally,</a:t>
            </a:r>
            <a:r>
              <a:rPr sz="1550" spc="3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28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active</a:t>
            </a:r>
            <a:r>
              <a:rPr sz="1550" spc="2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detection</a:t>
            </a:r>
            <a:r>
              <a:rPr sz="1550" spc="29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of</a:t>
            </a:r>
            <a:r>
              <a:rPr sz="1550" spc="2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fake</a:t>
            </a:r>
            <a:r>
              <a:rPr sz="1550" spc="34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profiles 	</a:t>
            </a:r>
            <a:r>
              <a:rPr sz="1550" dirty="0">
                <a:latin typeface="Times New Roman"/>
                <a:cs typeface="Times New Roman"/>
              </a:rPr>
              <a:t>promotes</a:t>
            </a:r>
            <a:r>
              <a:rPr sz="1550" spc="150" dirty="0">
                <a:latin typeface="Times New Roman"/>
                <a:cs typeface="Times New Roman"/>
              </a:rPr>
              <a:t>  </a:t>
            </a:r>
            <a:r>
              <a:rPr sz="1550" dirty="0">
                <a:latin typeface="Times New Roman"/>
                <a:cs typeface="Times New Roman"/>
              </a:rPr>
              <a:t>a</a:t>
            </a:r>
            <a:r>
              <a:rPr sz="1550" spc="140" dirty="0">
                <a:latin typeface="Times New Roman"/>
                <a:cs typeface="Times New Roman"/>
              </a:rPr>
              <a:t>  </a:t>
            </a:r>
            <a:r>
              <a:rPr sz="1550" dirty="0">
                <a:latin typeface="Times New Roman"/>
                <a:cs typeface="Times New Roman"/>
              </a:rPr>
              <a:t>healthier</a:t>
            </a:r>
            <a:r>
              <a:rPr sz="1550" spc="140" dirty="0">
                <a:latin typeface="Times New Roman"/>
                <a:cs typeface="Times New Roman"/>
              </a:rPr>
              <a:t>  </a:t>
            </a:r>
            <a:r>
              <a:rPr sz="1550" dirty="0">
                <a:latin typeface="Times New Roman"/>
                <a:cs typeface="Times New Roman"/>
              </a:rPr>
              <a:t>content</a:t>
            </a:r>
            <a:r>
              <a:rPr sz="1550" spc="150" dirty="0">
                <a:latin typeface="Times New Roman"/>
                <a:cs typeface="Times New Roman"/>
              </a:rPr>
              <a:t>  </a:t>
            </a:r>
            <a:r>
              <a:rPr sz="1550" dirty="0">
                <a:latin typeface="Times New Roman"/>
                <a:cs typeface="Times New Roman"/>
              </a:rPr>
              <a:t>ecosystem,</a:t>
            </a:r>
            <a:r>
              <a:rPr sz="1550" spc="150" dirty="0">
                <a:latin typeface="Times New Roman"/>
                <a:cs typeface="Times New Roman"/>
              </a:rPr>
              <a:t>  </a:t>
            </a:r>
            <a:r>
              <a:rPr sz="1550" dirty="0">
                <a:latin typeface="Times New Roman"/>
                <a:cs typeface="Times New Roman"/>
              </a:rPr>
              <a:t>reduces</a:t>
            </a:r>
            <a:r>
              <a:rPr sz="1550" spc="135" dirty="0">
                <a:latin typeface="Times New Roman"/>
                <a:cs typeface="Times New Roman"/>
              </a:rPr>
              <a:t> 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125" dirty="0">
                <a:latin typeface="Times New Roman"/>
                <a:cs typeface="Times New Roman"/>
              </a:rPr>
              <a:t>  </a:t>
            </a:r>
            <a:r>
              <a:rPr sz="1550" dirty="0">
                <a:latin typeface="Times New Roman"/>
                <a:cs typeface="Times New Roman"/>
              </a:rPr>
              <a:t>influence</a:t>
            </a:r>
            <a:r>
              <a:rPr sz="1550" spc="145" dirty="0">
                <a:latin typeface="Times New Roman"/>
                <a:cs typeface="Times New Roman"/>
              </a:rPr>
              <a:t>  </a:t>
            </a:r>
            <a:r>
              <a:rPr sz="1550" dirty="0">
                <a:latin typeface="Times New Roman"/>
                <a:cs typeface="Times New Roman"/>
              </a:rPr>
              <a:t>of</a:t>
            </a:r>
            <a:r>
              <a:rPr sz="1550" spc="125" dirty="0">
                <a:latin typeface="Times New Roman"/>
                <a:cs typeface="Times New Roman"/>
              </a:rPr>
              <a:t>  </a:t>
            </a:r>
            <a:r>
              <a:rPr sz="1550" dirty="0">
                <a:latin typeface="Times New Roman"/>
                <a:cs typeface="Times New Roman"/>
              </a:rPr>
              <a:t>malicious</a:t>
            </a:r>
            <a:r>
              <a:rPr sz="1550" spc="145" dirty="0">
                <a:latin typeface="Times New Roman"/>
                <a:cs typeface="Times New Roman"/>
              </a:rPr>
              <a:t>  </a:t>
            </a:r>
            <a:r>
              <a:rPr sz="1550" dirty="0">
                <a:latin typeface="Times New Roman"/>
                <a:cs typeface="Times New Roman"/>
              </a:rPr>
              <a:t>actors,</a:t>
            </a:r>
            <a:r>
              <a:rPr sz="1550" spc="150" dirty="0">
                <a:latin typeface="Times New Roman"/>
                <a:cs typeface="Times New Roman"/>
              </a:rPr>
              <a:t>  </a:t>
            </a:r>
            <a:r>
              <a:rPr sz="1550" dirty="0">
                <a:latin typeface="Times New Roman"/>
                <a:cs typeface="Times New Roman"/>
              </a:rPr>
              <a:t>and</a:t>
            </a:r>
            <a:r>
              <a:rPr sz="1550" spc="150" dirty="0">
                <a:latin typeface="Times New Roman"/>
                <a:cs typeface="Times New Roman"/>
              </a:rPr>
              <a:t>  </a:t>
            </a:r>
            <a:r>
              <a:rPr sz="1550" dirty="0">
                <a:latin typeface="Times New Roman"/>
                <a:cs typeface="Times New Roman"/>
              </a:rPr>
              <a:t>supports</a:t>
            </a:r>
            <a:r>
              <a:rPr sz="1550" spc="150" dirty="0">
                <a:latin typeface="Times New Roman"/>
                <a:cs typeface="Times New Roman"/>
              </a:rPr>
              <a:t>  </a:t>
            </a:r>
            <a:r>
              <a:rPr sz="1550" dirty="0">
                <a:latin typeface="Times New Roman"/>
                <a:cs typeface="Times New Roman"/>
              </a:rPr>
              <a:t>compliance</a:t>
            </a:r>
            <a:r>
              <a:rPr sz="1550" spc="160" dirty="0">
                <a:latin typeface="Times New Roman"/>
                <a:cs typeface="Times New Roman"/>
              </a:rPr>
              <a:t>  </a:t>
            </a:r>
            <a:r>
              <a:rPr sz="1550" spc="-20" dirty="0">
                <a:latin typeface="Times New Roman"/>
                <a:cs typeface="Times New Roman"/>
              </a:rPr>
              <a:t>with 	</a:t>
            </a:r>
            <a:r>
              <a:rPr sz="1550" dirty="0">
                <a:latin typeface="Times New Roman"/>
                <a:cs typeface="Times New Roman"/>
              </a:rPr>
              <a:t>regulations.</a:t>
            </a:r>
            <a:r>
              <a:rPr sz="1550" spc="3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As</a:t>
            </a:r>
            <a:r>
              <a:rPr sz="1550" spc="39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social</a:t>
            </a:r>
            <a:r>
              <a:rPr sz="1550" spc="3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media</a:t>
            </a:r>
            <a:r>
              <a:rPr sz="1550" spc="3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continues</a:t>
            </a:r>
            <a:r>
              <a:rPr sz="1550" spc="3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to</a:t>
            </a:r>
            <a:r>
              <a:rPr sz="1550" spc="3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evolve,</a:t>
            </a:r>
            <a:r>
              <a:rPr sz="1550" spc="3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proactive</a:t>
            </a:r>
            <a:r>
              <a:rPr sz="1550" spc="3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measures</a:t>
            </a:r>
            <a:r>
              <a:rPr sz="1550" spc="40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in</a:t>
            </a:r>
            <a:r>
              <a:rPr sz="1550" spc="3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profile</a:t>
            </a:r>
            <a:r>
              <a:rPr sz="1550" spc="3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verification</a:t>
            </a:r>
            <a:r>
              <a:rPr sz="1550" spc="3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will</a:t>
            </a:r>
            <a:r>
              <a:rPr sz="1550" spc="4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be</a:t>
            </a:r>
            <a:r>
              <a:rPr sz="1550" spc="3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key</a:t>
            </a:r>
            <a:r>
              <a:rPr sz="1550" spc="3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to</a:t>
            </a:r>
            <a:r>
              <a:rPr sz="1550" spc="36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empowering 	</a:t>
            </a:r>
            <a:r>
              <a:rPr sz="1550" dirty="0">
                <a:latin typeface="Times New Roman"/>
                <a:cs typeface="Times New Roman"/>
              </a:rPr>
              <a:t>users,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fostering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</a:t>
            </a:r>
            <a:r>
              <a:rPr sz="1550" spc="1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trustworthy</a:t>
            </a:r>
            <a:r>
              <a:rPr sz="1550" spc="1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environment,</a:t>
            </a:r>
            <a:r>
              <a:rPr sz="1550" spc="18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and</a:t>
            </a:r>
            <a:r>
              <a:rPr sz="1550" spc="1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upholding</a:t>
            </a:r>
            <a:r>
              <a:rPr sz="1550" spc="1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platform's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reputation.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836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125"/>
              </a:spcBef>
            </a:pPr>
            <a:r>
              <a:rPr dirty="0">
                <a:latin typeface="Cambria"/>
                <a:cs typeface="Cambria"/>
              </a:rPr>
              <a:t>Github</a:t>
            </a:r>
            <a:r>
              <a:rPr spc="10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Link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4892" y="1167764"/>
            <a:ext cx="8267065" cy="18729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latin typeface="Cambria"/>
                <a:cs typeface="Cambria"/>
              </a:rPr>
              <a:t>The</a:t>
            </a:r>
            <a:r>
              <a:rPr sz="2400" spc="-6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Github</a:t>
            </a:r>
            <a:r>
              <a:rPr sz="2400" spc="-6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link</a:t>
            </a:r>
            <a:r>
              <a:rPr sz="2400" spc="-10" dirty="0">
                <a:latin typeface="Cambria"/>
                <a:cs typeface="Cambria"/>
              </a:rPr>
              <a:t> provided</a:t>
            </a:r>
            <a:r>
              <a:rPr sz="2400" spc="-5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should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have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public</a:t>
            </a:r>
            <a:r>
              <a:rPr sz="2400" spc="-5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access</a:t>
            </a:r>
            <a:r>
              <a:rPr sz="2400" spc="-6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permission.</a:t>
            </a:r>
            <a:endParaRPr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400" b="1" dirty="0" err="1">
                <a:solidFill>
                  <a:srgbClr val="943735"/>
                </a:solidFill>
                <a:latin typeface="Cambria"/>
                <a:cs typeface="Cambria"/>
              </a:rPr>
              <a:t>Github</a:t>
            </a:r>
            <a:r>
              <a:rPr sz="2400" b="1" spc="-60" dirty="0">
                <a:solidFill>
                  <a:srgbClr val="943735"/>
                </a:solidFill>
                <a:latin typeface="Cambria"/>
                <a:cs typeface="Cambria"/>
              </a:rPr>
              <a:t> </a:t>
            </a:r>
            <a:r>
              <a:rPr sz="2400" b="1" spc="-20" dirty="0">
                <a:solidFill>
                  <a:srgbClr val="943735"/>
                </a:solidFill>
                <a:latin typeface="Cambria"/>
                <a:cs typeface="Cambria"/>
              </a:rPr>
              <a:t>Link</a:t>
            </a:r>
            <a:r>
              <a:rPr lang="en-GB" sz="2400" b="1" spc="-20" dirty="0">
                <a:solidFill>
                  <a:srgbClr val="943735"/>
                </a:solidFill>
                <a:latin typeface="Cambria"/>
                <a:cs typeface="Cambria"/>
              </a:rPr>
              <a:t> - </a:t>
            </a:r>
            <a:r>
              <a:rPr lang="en-GB" sz="2400" b="1" spc="-20" dirty="0">
                <a:solidFill>
                  <a:srgbClr val="943735"/>
                </a:solidFill>
                <a:latin typeface="Cambria"/>
                <a:cs typeface="Cambria"/>
                <a:hlinkClick r:id="rId2"/>
              </a:rPr>
              <a:t>https://github.com/LikhithTadipathri/PSCS__81---FakeSocialMediaProfileDetectionAndReporting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175" y="1168082"/>
            <a:ext cx="10521950" cy="4901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sz="1200" dirty="0">
                <a:latin typeface="Times New Roman"/>
                <a:cs typeface="Times New Roman"/>
              </a:rPr>
              <a:t>M. Aljabri,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Zagrouba,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Shaahid,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al.,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"Machine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learning-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social media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detection: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comprehensive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literature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review,"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Netw.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Min.,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vol. </a:t>
            </a:r>
            <a:r>
              <a:rPr sz="1200" spc="-25" dirty="0">
                <a:latin typeface="Times New Roman"/>
                <a:cs typeface="Times New Roman"/>
              </a:rPr>
              <a:t>13,</a:t>
            </a:r>
            <a:endParaRPr sz="12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65"/>
              </a:spcBef>
            </a:pPr>
            <a:r>
              <a:rPr sz="1200" dirty="0">
                <a:latin typeface="Times New Roman"/>
                <a:cs typeface="Times New Roman"/>
              </a:rPr>
              <a:t>no.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2023.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doi: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10.1007/s13278-022-01020-</a:t>
            </a:r>
            <a:r>
              <a:rPr sz="1200" spc="-25" dirty="0">
                <a:latin typeface="Times New Roman"/>
                <a:cs typeface="Times New Roman"/>
              </a:rPr>
              <a:t>5.</a:t>
            </a:r>
            <a:endParaRPr sz="12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1430"/>
              </a:lnSpc>
              <a:spcBef>
                <a:spcPts val="285"/>
              </a:spcBef>
              <a:buAutoNum type="arabicPeriod" startAt="2"/>
              <a:tabLst>
                <a:tab pos="355600" algn="l"/>
              </a:tabLst>
            </a:pPr>
            <a:r>
              <a:rPr sz="1200" dirty="0">
                <a:latin typeface="Times New Roman"/>
                <a:cs typeface="Times New Roman"/>
              </a:rPr>
              <a:t>A.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Lubis,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Prayudani,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Hamzah,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Y.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Lase,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Lubis, A.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Al-</a:t>
            </a:r>
            <a:r>
              <a:rPr sz="1200" dirty="0">
                <a:latin typeface="Times New Roman"/>
                <a:cs typeface="Times New Roman"/>
              </a:rPr>
              <a:t>Khowarizmi,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Hutagalung,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"Deep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neural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detect</a:t>
            </a:r>
            <a:endParaRPr sz="1200" dirty="0">
              <a:latin typeface="Times New Roman"/>
              <a:cs typeface="Times New Roman"/>
            </a:endParaRPr>
          </a:p>
          <a:p>
            <a:pPr marL="355600">
              <a:lnSpc>
                <a:spcPts val="1430"/>
              </a:lnSpc>
            </a:pPr>
            <a:r>
              <a:rPr sz="1200" dirty="0">
                <a:latin typeface="Times New Roman"/>
                <a:cs typeface="Times New Roman"/>
              </a:rPr>
              <a:t>fake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accounts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social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Twitter,"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Indones.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Electr.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Eng.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Sci.,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33,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pp.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269,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2024.</a:t>
            </a:r>
            <a:endParaRPr sz="1200" dirty="0">
              <a:latin typeface="Times New Roman"/>
              <a:cs typeface="Times New Roman"/>
            </a:endParaRPr>
          </a:p>
          <a:p>
            <a:pPr marL="355600" marR="9525" indent="-343535">
              <a:lnSpc>
                <a:spcPts val="1430"/>
              </a:lnSpc>
              <a:spcBef>
                <a:spcPts val="345"/>
              </a:spcBef>
              <a:buAutoNum type="arabicPeriod" startAt="3"/>
              <a:tabLst>
                <a:tab pos="355600" algn="l"/>
              </a:tabLst>
            </a:pPr>
            <a:r>
              <a:rPr sz="1200" dirty="0">
                <a:latin typeface="Times New Roman"/>
                <a:cs typeface="Times New Roman"/>
              </a:rPr>
              <a:t>R.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Kenny,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Fischhoff,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Davis,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Carley,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Canfield,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"Duped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bots: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better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detecting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fake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social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personas,"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Human </a:t>
            </a:r>
            <a:r>
              <a:rPr sz="1200" dirty="0">
                <a:latin typeface="Times New Roman"/>
                <a:cs typeface="Times New Roman"/>
              </a:rPr>
              <a:t>Factors, vol.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66,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pp.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88-</a:t>
            </a:r>
            <a:r>
              <a:rPr sz="1200" dirty="0">
                <a:latin typeface="Times New Roman"/>
                <a:cs typeface="Times New Roman"/>
              </a:rPr>
              <a:t>102,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2024.</a:t>
            </a:r>
            <a:endParaRPr sz="1200" dirty="0">
              <a:latin typeface="Times New Roman"/>
              <a:cs typeface="Times New Roman"/>
            </a:endParaRPr>
          </a:p>
          <a:p>
            <a:pPr marL="355600" marR="6350" indent="-343535">
              <a:lnSpc>
                <a:spcPts val="1430"/>
              </a:lnSpc>
              <a:spcBef>
                <a:spcPts val="295"/>
              </a:spcBef>
              <a:buAutoNum type="arabicPeriod" startAt="3"/>
              <a:tabLst>
                <a:tab pos="355600" algn="l"/>
              </a:tabLst>
            </a:pPr>
            <a:r>
              <a:rPr sz="1200" dirty="0">
                <a:latin typeface="Times New Roman"/>
                <a:cs typeface="Times New Roman"/>
              </a:rPr>
              <a:t>G.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Nagappan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G.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P.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Harish,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"Fake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Social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Profile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Detection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Reporting,"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Multidisciplinary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Approaches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Sustainable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Development,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CRC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Press, </a:t>
            </a:r>
            <a:r>
              <a:rPr sz="1200" dirty="0">
                <a:latin typeface="Times New Roman"/>
                <a:cs typeface="Times New Roman"/>
              </a:rPr>
              <a:t>2024,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pp. </a:t>
            </a:r>
            <a:r>
              <a:rPr sz="1200" spc="-10" dirty="0">
                <a:latin typeface="Times New Roman"/>
                <a:cs typeface="Times New Roman"/>
              </a:rPr>
              <a:t>229-</a:t>
            </a:r>
            <a:r>
              <a:rPr sz="1200" spc="-20" dirty="0">
                <a:latin typeface="Times New Roman"/>
                <a:cs typeface="Times New Roman"/>
              </a:rPr>
              <a:t>234.</a:t>
            </a:r>
            <a:endParaRPr sz="1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AutoNum type="arabicPeriod" startAt="3"/>
              <a:tabLst>
                <a:tab pos="355600" algn="l"/>
              </a:tabLst>
            </a:pP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CH.Sreehari,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"Blockchain-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trust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cloud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systems: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taxonomy,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review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future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directions,"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Journal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Cloud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Computing,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10,</a:t>
            </a:r>
            <a:endParaRPr sz="12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60"/>
              </a:spcBef>
            </a:pPr>
            <a:r>
              <a:rPr sz="1200" dirty="0">
                <a:latin typeface="Times New Roman"/>
                <a:cs typeface="Times New Roman"/>
              </a:rPr>
              <a:t>no.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35,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2021.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doi: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10.1186/s13677-021-00247-</a:t>
            </a:r>
            <a:r>
              <a:rPr sz="1200" spc="-25" dirty="0">
                <a:latin typeface="Times New Roman"/>
                <a:cs typeface="Times New Roman"/>
              </a:rPr>
              <a:t>5.</a:t>
            </a:r>
            <a:endParaRPr sz="12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1430"/>
              </a:lnSpc>
              <a:spcBef>
                <a:spcPts val="290"/>
              </a:spcBef>
              <a:buAutoNum type="arabicPeriod" startAt="6"/>
              <a:tabLst>
                <a:tab pos="355600" algn="l"/>
              </a:tabLst>
            </a:pPr>
            <a:r>
              <a:rPr sz="1200" dirty="0">
                <a:latin typeface="Times New Roman"/>
                <a:cs typeface="Times New Roman"/>
              </a:rPr>
              <a:t>A.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Dhawan,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M.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Bhalla,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D.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Arora,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R.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Kaushal,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P.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Kumaraguru,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"FakeNewsIndia: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benchmark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dataset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fake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incidents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India,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collection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methodology</a:t>
            </a:r>
            <a:endParaRPr sz="1200" dirty="0">
              <a:latin typeface="Times New Roman"/>
              <a:cs typeface="Times New Roman"/>
            </a:endParaRPr>
          </a:p>
          <a:p>
            <a:pPr marL="355600">
              <a:lnSpc>
                <a:spcPts val="1430"/>
              </a:lnSpc>
            </a:pP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impact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assessment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social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media,"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Communications,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185,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pp.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130-</a:t>
            </a:r>
            <a:r>
              <a:rPr sz="1200" dirty="0">
                <a:latin typeface="Times New Roman"/>
                <a:cs typeface="Times New Roman"/>
              </a:rPr>
              <a:t>141,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2022.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doi:</a:t>
            </a:r>
            <a:r>
              <a:rPr sz="1200" spc="-10" dirty="0">
                <a:latin typeface="Times New Roman"/>
                <a:cs typeface="Times New Roman"/>
              </a:rPr>
              <a:t> 10.1016/j.comcom.2022.01.003.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355600" marR="8890" indent="-343535">
              <a:lnSpc>
                <a:spcPts val="1430"/>
              </a:lnSpc>
              <a:buAutoNum type="arabicPeriod" startAt="7"/>
              <a:tabLst>
                <a:tab pos="355600" algn="l"/>
              </a:tabLst>
            </a:pPr>
            <a:r>
              <a:rPr sz="1200" dirty="0">
                <a:latin typeface="Times New Roman"/>
                <a:cs typeface="Times New Roman"/>
              </a:rPr>
              <a:t>S.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Uppada,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Manasa,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Vidhathri,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al.,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"Novel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approaches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fake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fake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account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detection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OSNs: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social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engagement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visual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content- </a:t>
            </a:r>
            <a:r>
              <a:rPr sz="1200" dirty="0">
                <a:latin typeface="Times New Roman"/>
                <a:cs typeface="Times New Roman"/>
              </a:rPr>
              <a:t>centric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model,"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Social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Network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Mining,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12, no. 52,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2022.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doi: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10.1007/s13278-022-00878-</a:t>
            </a:r>
            <a:r>
              <a:rPr sz="1200" spc="-25" dirty="0">
                <a:latin typeface="Times New Roman"/>
                <a:cs typeface="Times New Roman"/>
              </a:rPr>
              <a:t>9.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85"/>
              </a:spcBef>
              <a:buFont typeface="Times New Roman"/>
              <a:buAutoNum type="arabicPeriod" startAt="7"/>
            </a:pPr>
            <a:endParaRPr sz="12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1435"/>
              </a:lnSpc>
              <a:buAutoNum type="arabicPeriod" startAt="7"/>
              <a:tabLst>
                <a:tab pos="355600" algn="l"/>
              </a:tabLst>
            </a:pPr>
            <a:r>
              <a:rPr sz="1200" spc="-25" dirty="0">
                <a:latin typeface="Times New Roman"/>
                <a:cs typeface="Times New Roman"/>
              </a:rPr>
              <a:t>V.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Gongane,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V.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Munot,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Anuse,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"Detection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moderation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detrimental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content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social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platforms: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current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status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future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directions,"</a:t>
            </a:r>
            <a:endParaRPr sz="1200" dirty="0">
              <a:latin typeface="Times New Roman"/>
              <a:cs typeface="Times New Roman"/>
            </a:endParaRPr>
          </a:p>
          <a:p>
            <a:pPr marL="355600">
              <a:lnSpc>
                <a:spcPts val="1435"/>
              </a:lnSpc>
            </a:pPr>
            <a:r>
              <a:rPr sz="1200" dirty="0">
                <a:latin typeface="Times New Roman"/>
                <a:cs typeface="Times New Roman"/>
              </a:rPr>
              <a:t>Social</a:t>
            </a:r>
            <a:r>
              <a:rPr sz="1200" spc="-10" dirty="0">
                <a:latin typeface="Times New Roman"/>
                <a:cs typeface="Times New Roman"/>
              </a:rPr>
              <a:t> Network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Mining,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12,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129,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2022.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doi: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10.1007/s13278-022-00951-</a:t>
            </a:r>
            <a:r>
              <a:rPr sz="1200" spc="-25" dirty="0">
                <a:latin typeface="Times New Roman"/>
                <a:cs typeface="Times New Roman"/>
              </a:rPr>
              <a:t>3.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355600" marR="11430" indent="-343535">
              <a:lnSpc>
                <a:spcPct val="104400"/>
              </a:lnSpc>
              <a:spcBef>
                <a:spcPts val="5"/>
              </a:spcBef>
              <a:buAutoNum type="arabicPeriod" startAt="9"/>
              <a:tabLst>
                <a:tab pos="355600" algn="l"/>
              </a:tabLst>
            </a:pPr>
            <a:r>
              <a:rPr sz="1200" dirty="0">
                <a:latin typeface="Times New Roman"/>
                <a:cs typeface="Times New Roman"/>
              </a:rPr>
              <a:t>X.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Wei,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Zhang,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Zhang,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Chen,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Zeng,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"Combining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Crowd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Machine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Intelligence 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Detect False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Social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Media,"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MIS</a:t>
            </a:r>
            <a:r>
              <a:rPr sz="1200" spc="-10" dirty="0">
                <a:latin typeface="Times New Roman"/>
                <a:cs typeface="Times New Roman"/>
              </a:rPr>
              <a:t> Quarterly,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June </a:t>
            </a:r>
            <a:r>
              <a:rPr sz="1200" dirty="0">
                <a:latin typeface="Times New Roman"/>
                <a:cs typeface="Times New Roman"/>
              </a:rPr>
              <a:t>1,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2022.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Available: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SSRN: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3355763,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doi: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10.2139/ssrn.3355763.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85"/>
              </a:spcBef>
              <a:buFont typeface="Times New Roman"/>
              <a:buAutoNum type="arabicPeriod" startAt="9"/>
            </a:pPr>
            <a:endParaRPr sz="1200"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1430"/>
              </a:lnSpc>
              <a:buAutoNum type="arabicPeriod" startAt="9"/>
              <a:tabLst>
                <a:tab pos="355600" algn="l"/>
              </a:tabLst>
            </a:pPr>
            <a:r>
              <a:rPr sz="1200" spc="-10" dirty="0">
                <a:latin typeface="Times New Roman"/>
                <a:cs typeface="Times New Roman"/>
              </a:rPr>
              <a:t>V.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Gongane,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Munot,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Anuse,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"A survey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explainable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AI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detection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fake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news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hate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speech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social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media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platforms," </a:t>
            </a:r>
            <a:r>
              <a:rPr sz="1200" dirty="0">
                <a:latin typeface="Times New Roman"/>
                <a:cs typeface="Times New Roman"/>
              </a:rPr>
              <a:t>Journal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Computational Social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Science,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7,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pp.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587–623,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2024.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doi: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10.1007/s42001-024-00248-</a:t>
            </a:r>
            <a:r>
              <a:rPr sz="1200" spc="-25" dirty="0">
                <a:latin typeface="Times New Roman"/>
                <a:cs typeface="Times New Roman"/>
              </a:rPr>
              <a:t>9.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299" y="1038225"/>
            <a:ext cx="11315700" cy="5534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spc="140" dirty="0"/>
              <a:t> </a:t>
            </a:r>
            <a:r>
              <a:rPr dirty="0"/>
              <a:t>work</a:t>
            </a:r>
            <a:r>
              <a:rPr spc="135" dirty="0"/>
              <a:t> </a:t>
            </a:r>
            <a:r>
              <a:rPr dirty="0"/>
              <a:t>mapping</a:t>
            </a:r>
            <a:r>
              <a:rPr spc="135" dirty="0"/>
              <a:t> </a:t>
            </a:r>
            <a:r>
              <a:rPr dirty="0"/>
              <a:t>with</a:t>
            </a:r>
            <a:r>
              <a:rPr spc="170" dirty="0"/>
              <a:t> </a:t>
            </a:r>
            <a:r>
              <a:rPr spc="-25" dirty="0"/>
              <a:t>SDG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175" y="1110932"/>
            <a:ext cx="10523855" cy="47529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marR="6985" indent="-343535" algn="just">
              <a:lnSpc>
                <a:spcPct val="80100"/>
              </a:lnSpc>
              <a:spcBef>
                <a:spcPts val="530"/>
              </a:spcBef>
              <a:buFont typeface="Wingdings"/>
              <a:buChar char=""/>
              <a:tabLst>
                <a:tab pos="355600" algn="l"/>
              </a:tabLst>
            </a:pPr>
            <a:r>
              <a:rPr sz="1700" dirty="0">
                <a:latin typeface="Times New Roman"/>
                <a:cs typeface="Times New Roman"/>
              </a:rPr>
              <a:t>In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1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digital</a:t>
            </a:r>
            <a:r>
              <a:rPr sz="1700" spc="1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age,</a:t>
            </a:r>
            <a:r>
              <a:rPr sz="1700" spc="1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social</a:t>
            </a:r>
            <a:r>
              <a:rPr sz="1700" spc="1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media</a:t>
            </a:r>
            <a:r>
              <a:rPr sz="1700" spc="1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has</a:t>
            </a:r>
            <a:r>
              <a:rPr sz="1700" spc="1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transformed</a:t>
            </a:r>
            <a:r>
              <a:rPr sz="1700" spc="1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9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way</a:t>
            </a:r>
            <a:r>
              <a:rPr sz="1700" spc="1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individuals</a:t>
            </a:r>
            <a:r>
              <a:rPr sz="1700" spc="1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interact,</a:t>
            </a:r>
            <a:r>
              <a:rPr sz="1700" spc="1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communicate,</a:t>
            </a:r>
            <a:r>
              <a:rPr sz="1700" spc="114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1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share</a:t>
            </a:r>
            <a:r>
              <a:rPr sz="1700" spc="9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information. </a:t>
            </a:r>
            <a:r>
              <a:rPr sz="1700" dirty="0">
                <a:latin typeface="Times New Roman"/>
                <a:cs typeface="Times New Roman"/>
              </a:rPr>
              <a:t>With</a:t>
            </a:r>
            <a:r>
              <a:rPr sz="1700" spc="1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millions</a:t>
            </a:r>
            <a:r>
              <a:rPr sz="1700" spc="1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17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users</a:t>
            </a:r>
            <a:r>
              <a:rPr sz="1700" spc="1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worldwide,</a:t>
            </a:r>
            <a:r>
              <a:rPr sz="1700" spc="1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social</a:t>
            </a:r>
            <a:r>
              <a:rPr sz="1700" spc="1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networking</a:t>
            </a:r>
            <a:r>
              <a:rPr sz="1700" spc="1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platforms</a:t>
            </a:r>
            <a:r>
              <a:rPr sz="1700" spc="1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have</a:t>
            </a:r>
            <a:r>
              <a:rPr sz="1700" spc="1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become</a:t>
            </a:r>
            <a:r>
              <a:rPr sz="1700" spc="1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integral</a:t>
            </a:r>
            <a:r>
              <a:rPr sz="1700" spc="1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17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personal</a:t>
            </a:r>
            <a:r>
              <a:rPr sz="1700" spc="1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17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professional </a:t>
            </a:r>
            <a:r>
              <a:rPr sz="1700" dirty="0">
                <a:latin typeface="Times New Roman"/>
                <a:cs typeface="Times New Roman"/>
              </a:rPr>
              <a:t>lives.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However,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rapid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expansion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10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these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platforms</a:t>
            </a:r>
            <a:r>
              <a:rPr sz="1700" spc="9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has</a:t>
            </a:r>
            <a:r>
              <a:rPr sz="1700" spc="1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also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given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rise</a:t>
            </a:r>
            <a:r>
              <a:rPr sz="1700" spc="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1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growing</a:t>
            </a:r>
            <a:r>
              <a:rPr sz="1700" spc="1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problem: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fake</a:t>
            </a:r>
            <a:r>
              <a:rPr sz="1700" spc="7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social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media </a:t>
            </a:r>
            <a:r>
              <a:rPr sz="1700" dirty="0">
                <a:latin typeface="Times New Roman"/>
                <a:cs typeface="Times New Roman"/>
              </a:rPr>
              <a:t>profiles.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These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fraudulent</a:t>
            </a:r>
            <a:r>
              <a:rPr sz="1700" spc="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accounts,</a:t>
            </a:r>
            <a:r>
              <a:rPr sz="1700" spc="10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often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created</a:t>
            </a:r>
            <a:r>
              <a:rPr sz="1700" spc="7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for</a:t>
            </a:r>
            <a:r>
              <a:rPr sz="1700" spc="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malicious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purposes,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can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deceive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legitimate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users,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impersonate </a:t>
            </a:r>
            <a:r>
              <a:rPr sz="1700" dirty="0">
                <a:latin typeface="Times New Roman"/>
                <a:cs typeface="Times New Roman"/>
              </a:rPr>
              <a:t>others,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engage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illegal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activities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such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as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scams,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fraud,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cyberbullying.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0"/>
              </a:spcBef>
              <a:buFont typeface="Wingdings"/>
              <a:buChar char=""/>
            </a:pPr>
            <a:endParaRPr sz="17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79700"/>
              </a:lnSpc>
              <a:spcBef>
                <a:spcPts val="5"/>
              </a:spcBef>
              <a:buFont typeface="Wingdings"/>
              <a:buChar char=""/>
              <a:tabLst>
                <a:tab pos="355600" algn="l"/>
              </a:tabLst>
            </a:pPr>
            <a:r>
              <a:rPr sz="1700" dirty="0">
                <a:latin typeface="Times New Roman"/>
                <a:cs typeface="Times New Roman"/>
              </a:rPr>
              <a:t>Fake</a:t>
            </a:r>
            <a:r>
              <a:rPr sz="1700" spc="1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social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media</a:t>
            </a:r>
            <a:r>
              <a:rPr sz="1700" spc="1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profiles</a:t>
            </a:r>
            <a:r>
              <a:rPr sz="1700" spc="1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not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only</a:t>
            </a:r>
            <a:r>
              <a:rPr sz="1700" spc="114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undermine</a:t>
            </a:r>
            <a:r>
              <a:rPr sz="1700" spc="9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trust</a:t>
            </a:r>
            <a:r>
              <a:rPr sz="1700" spc="1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1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safety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1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online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communities</a:t>
            </a:r>
            <a:r>
              <a:rPr sz="1700" spc="1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but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also</a:t>
            </a:r>
            <a:r>
              <a:rPr sz="1700" spc="1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pose</a:t>
            </a:r>
            <a:r>
              <a:rPr sz="1700" spc="7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significant </a:t>
            </a:r>
            <a:r>
              <a:rPr sz="1700" dirty="0">
                <a:latin typeface="Times New Roman"/>
                <a:cs typeface="Times New Roman"/>
              </a:rPr>
              <a:t>risks</a:t>
            </a:r>
            <a:r>
              <a:rPr sz="1700" spc="29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3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individuals</a:t>
            </a:r>
            <a:r>
              <a:rPr sz="1700" spc="29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30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businesses.</a:t>
            </a:r>
            <a:r>
              <a:rPr sz="1700" spc="2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Criminals</a:t>
            </a:r>
            <a:r>
              <a:rPr sz="1700" spc="2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30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malicious</a:t>
            </a:r>
            <a:r>
              <a:rPr sz="1700" spc="30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actors</a:t>
            </a:r>
            <a:r>
              <a:rPr sz="1700" spc="30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use</a:t>
            </a:r>
            <a:r>
              <a:rPr sz="1700" spc="29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these</a:t>
            </a:r>
            <a:r>
              <a:rPr sz="1700" spc="2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profiles</a:t>
            </a:r>
            <a:r>
              <a:rPr sz="1700" spc="3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30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mislead</a:t>
            </a:r>
            <a:r>
              <a:rPr sz="1700" spc="30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others,</a:t>
            </a:r>
            <a:r>
              <a:rPr sz="1700" spc="3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spread </a:t>
            </a:r>
            <a:r>
              <a:rPr sz="1700" dirty="0">
                <a:latin typeface="Times New Roman"/>
                <a:cs typeface="Times New Roman"/>
              </a:rPr>
              <a:t>harmful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content,</a:t>
            </a:r>
            <a:r>
              <a:rPr sz="1700" spc="114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or</a:t>
            </a:r>
            <a:r>
              <a:rPr sz="1700" spc="1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commit</a:t>
            </a:r>
            <a:r>
              <a:rPr sz="1700" spc="1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identity</a:t>
            </a:r>
            <a:r>
              <a:rPr sz="1700" spc="1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theft.</a:t>
            </a:r>
            <a:r>
              <a:rPr sz="1700" spc="1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</a:t>
            </a:r>
            <a:r>
              <a:rPr sz="1700" spc="9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10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context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1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law</a:t>
            </a:r>
            <a:r>
              <a:rPr sz="1700" spc="1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enforcement,</a:t>
            </a:r>
            <a:r>
              <a:rPr sz="1700" spc="1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identifying</a:t>
            </a:r>
            <a:r>
              <a:rPr sz="1700" spc="1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1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reporting</a:t>
            </a:r>
            <a:r>
              <a:rPr sz="1700" spc="114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fake</a:t>
            </a:r>
            <a:r>
              <a:rPr sz="1700" spc="114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social </a:t>
            </a:r>
            <a:r>
              <a:rPr sz="1700" dirty="0">
                <a:latin typeface="Times New Roman"/>
                <a:cs typeface="Times New Roman"/>
              </a:rPr>
              <a:t>media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profiles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is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crucial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for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preventing</a:t>
            </a:r>
            <a:r>
              <a:rPr sz="1700" spc="-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online</a:t>
            </a:r>
            <a:r>
              <a:rPr sz="1700" spc="-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crimes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protecting</a:t>
            </a:r>
            <a:r>
              <a:rPr sz="1700" spc="-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both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individuals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organizations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from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harm.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0"/>
              </a:spcBef>
              <a:buFont typeface="Wingdings"/>
              <a:buChar char=""/>
            </a:pPr>
            <a:endParaRPr sz="1700">
              <a:latin typeface="Times New Roman"/>
              <a:cs typeface="Times New Roman"/>
            </a:endParaRPr>
          </a:p>
          <a:p>
            <a:pPr marL="355600" marR="5715" indent="-343535" algn="just">
              <a:lnSpc>
                <a:spcPct val="80100"/>
              </a:lnSpc>
              <a:buFont typeface="Wingdings"/>
              <a:buChar char=""/>
              <a:tabLst>
                <a:tab pos="355600" algn="l"/>
              </a:tabLst>
            </a:pP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proposed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application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software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aims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7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address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this</a:t>
            </a:r>
            <a:r>
              <a:rPr sz="1700" spc="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challenge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by</a:t>
            </a:r>
            <a:r>
              <a:rPr sz="1700" spc="7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providing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tool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specifically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designed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7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detect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1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report</a:t>
            </a:r>
            <a:r>
              <a:rPr sz="1700" spc="9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fake</a:t>
            </a:r>
            <a:r>
              <a:rPr sz="1700" spc="9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social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media</a:t>
            </a:r>
            <a:r>
              <a:rPr sz="1700" spc="1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profiles.</a:t>
            </a:r>
            <a:r>
              <a:rPr sz="1700" spc="114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This</a:t>
            </a:r>
            <a:r>
              <a:rPr sz="1700" spc="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software</a:t>
            </a:r>
            <a:r>
              <a:rPr sz="1700" spc="1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will</a:t>
            </a:r>
            <a:r>
              <a:rPr sz="1700" spc="1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assist</a:t>
            </a:r>
            <a:r>
              <a:rPr sz="1700" spc="1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investigative</a:t>
            </a:r>
            <a:r>
              <a:rPr sz="1700" spc="1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agencies,</a:t>
            </a:r>
            <a:r>
              <a:rPr sz="1700" spc="114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including</a:t>
            </a:r>
            <a:r>
              <a:rPr sz="1700" spc="1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crime</a:t>
            </a:r>
            <a:r>
              <a:rPr sz="1700" spc="7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branches,</a:t>
            </a:r>
            <a:r>
              <a:rPr sz="1700" spc="150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in </a:t>
            </a:r>
            <a:r>
              <a:rPr sz="1700" dirty="0">
                <a:latin typeface="Times New Roman"/>
                <a:cs typeface="Times New Roman"/>
              </a:rPr>
              <a:t>identifying</a:t>
            </a:r>
            <a:r>
              <a:rPr sz="1700" spc="2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fraudulent</a:t>
            </a:r>
            <a:r>
              <a:rPr sz="1700" spc="2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profiles,</a:t>
            </a:r>
            <a:r>
              <a:rPr sz="1700" spc="2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tracking</a:t>
            </a:r>
            <a:r>
              <a:rPr sz="1700" spc="2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suspicious</a:t>
            </a:r>
            <a:r>
              <a:rPr sz="1700" spc="2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activities,</a:t>
            </a:r>
            <a:r>
              <a:rPr sz="1700" spc="229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254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taking</a:t>
            </a:r>
            <a:r>
              <a:rPr sz="1700" spc="2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timely</a:t>
            </a:r>
            <a:r>
              <a:rPr sz="1700" spc="2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corrective</a:t>
            </a:r>
            <a:r>
              <a:rPr sz="1700" spc="254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actions.</a:t>
            </a:r>
            <a:r>
              <a:rPr sz="1700" spc="2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By</a:t>
            </a:r>
            <a:r>
              <a:rPr sz="1700" spc="2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leveraging </a:t>
            </a:r>
            <a:r>
              <a:rPr sz="1700" dirty="0">
                <a:latin typeface="Times New Roman"/>
                <a:cs typeface="Times New Roman"/>
              </a:rPr>
              <a:t>advanced</a:t>
            </a:r>
            <a:r>
              <a:rPr sz="1700" spc="3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algorithms</a:t>
            </a:r>
            <a:r>
              <a:rPr sz="1700" spc="3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3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machine</a:t>
            </a:r>
            <a:r>
              <a:rPr sz="1700" spc="30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learning</a:t>
            </a:r>
            <a:r>
              <a:rPr sz="1700" spc="3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techniques,</a:t>
            </a:r>
            <a:r>
              <a:rPr sz="1700" spc="3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29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application</a:t>
            </a:r>
            <a:r>
              <a:rPr sz="1700" spc="3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will</a:t>
            </a:r>
            <a:r>
              <a:rPr sz="1700" spc="3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analyze</a:t>
            </a:r>
            <a:r>
              <a:rPr sz="1700" spc="30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various</a:t>
            </a:r>
            <a:r>
              <a:rPr sz="1700" spc="3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indicators—</a:t>
            </a:r>
            <a:r>
              <a:rPr sz="1700" dirty="0">
                <a:latin typeface="Times New Roman"/>
                <a:cs typeface="Times New Roman"/>
              </a:rPr>
              <a:t>such</a:t>
            </a:r>
            <a:r>
              <a:rPr sz="1700" spc="335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as </a:t>
            </a:r>
            <a:r>
              <a:rPr sz="1700" dirty="0">
                <a:latin typeface="Times New Roman"/>
                <a:cs typeface="Times New Roman"/>
              </a:rPr>
              <a:t>profile</a:t>
            </a:r>
            <a:r>
              <a:rPr sz="1700" spc="-10" dirty="0">
                <a:latin typeface="Times New Roman"/>
                <a:cs typeface="Times New Roman"/>
              </a:rPr>
              <a:t> behavior,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content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patterns,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network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connections—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detect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signs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impersonation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fake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profiles.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5"/>
              </a:spcBef>
              <a:buFont typeface="Wingdings"/>
              <a:buChar char=""/>
            </a:pPr>
            <a:endParaRPr sz="1700">
              <a:latin typeface="Times New Roman"/>
              <a:cs typeface="Times New Roman"/>
            </a:endParaRPr>
          </a:p>
          <a:p>
            <a:pPr marL="355600" marR="10160" indent="-343535" algn="just">
              <a:lnSpc>
                <a:spcPct val="79700"/>
              </a:lnSpc>
              <a:spcBef>
                <a:spcPts val="5"/>
              </a:spcBef>
              <a:buFont typeface="Wingdings"/>
              <a:buChar char=""/>
              <a:tabLst>
                <a:tab pos="355600" algn="l"/>
              </a:tabLst>
            </a:pP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goal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this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software is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create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safer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online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environment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by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enabling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law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enforcement agencies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effectively </a:t>
            </a:r>
            <a:r>
              <a:rPr sz="1700" dirty="0">
                <a:latin typeface="Times New Roman"/>
                <a:cs typeface="Times New Roman"/>
              </a:rPr>
              <a:t>monitor</a:t>
            </a:r>
            <a:r>
              <a:rPr sz="1700" spc="2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254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combat</a:t>
            </a:r>
            <a:r>
              <a:rPr sz="1700" spc="254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2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growing</a:t>
            </a:r>
            <a:r>
              <a:rPr sz="1700" spc="2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issue</a:t>
            </a:r>
            <a:r>
              <a:rPr sz="1700" spc="254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254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online</a:t>
            </a:r>
            <a:r>
              <a:rPr sz="1700" spc="2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impersonation</a:t>
            </a:r>
            <a:r>
              <a:rPr sz="1700" spc="2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26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fraud.</a:t>
            </a:r>
            <a:r>
              <a:rPr sz="1700" spc="2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Through</a:t>
            </a:r>
            <a:r>
              <a:rPr sz="1700" spc="2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accurate</a:t>
            </a:r>
            <a:r>
              <a:rPr sz="1700" spc="2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detection</a:t>
            </a:r>
            <a:r>
              <a:rPr sz="1700" spc="2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26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swift </a:t>
            </a:r>
            <a:r>
              <a:rPr sz="1700" dirty="0">
                <a:latin typeface="Times New Roman"/>
                <a:cs typeface="Times New Roman"/>
              </a:rPr>
              <a:t>reporting</a:t>
            </a:r>
            <a:r>
              <a:rPr sz="1700" spc="19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capabilities,</a:t>
            </a:r>
            <a:r>
              <a:rPr sz="1700" spc="2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this</a:t>
            </a:r>
            <a:r>
              <a:rPr sz="1700" spc="2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solution</a:t>
            </a:r>
            <a:r>
              <a:rPr sz="1700" spc="19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will</a:t>
            </a:r>
            <a:r>
              <a:rPr sz="1700" spc="2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help</a:t>
            </a:r>
            <a:r>
              <a:rPr sz="1700" spc="1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safeguard</a:t>
            </a:r>
            <a:r>
              <a:rPr sz="1700" spc="18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users</a:t>
            </a:r>
            <a:r>
              <a:rPr sz="1700" spc="19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from</a:t>
            </a:r>
            <a:r>
              <a:rPr sz="1700" spc="229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deceptive</a:t>
            </a:r>
            <a:r>
              <a:rPr sz="1700" spc="19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practices</a:t>
            </a:r>
            <a:r>
              <a:rPr sz="1700" spc="1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2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ensure</a:t>
            </a:r>
            <a:r>
              <a:rPr sz="1700" spc="2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1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integrity</a:t>
            </a:r>
            <a:r>
              <a:rPr sz="1700" spc="185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of </a:t>
            </a:r>
            <a:r>
              <a:rPr sz="1700" dirty="0">
                <a:latin typeface="Times New Roman"/>
                <a:cs typeface="Times New Roman"/>
              </a:rPr>
              <a:t>social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media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platforms</a:t>
            </a:r>
            <a:r>
              <a:rPr sz="1700" spc="-10" dirty="0">
                <a:latin typeface="Verdana"/>
                <a:cs typeface="Verdana"/>
              </a:rPr>
              <a:t>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9344" y="2827972"/>
            <a:ext cx="400494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b="0" dirty="0">
                <a:solidFill>
                  <a:srgbClr val="000000"/>
                </a:solidFill>
                <a:latin typeface="Verdana"/>
                <a:cs typeface="Verdana"/>
              </a:rPr>
              <a:t>Thank</a:t>
            </a:r>
            <a:r>
              <a:rPr sz="6000" b="0" spc="-3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6000" b="0" spc="-95" dirty="0">
                <a:solidFill>
                  <a:srgbClr val="000000"/>
                </a:solidFill>
                <a:latin typeface="Verdana"/>
                <a:cs typeface="Verdana"/>
              </a:rPr>
              <a:t>You</a:t>
            </a:r>
            <a:endParaRPr sz="6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325" y="933386"/>
            <a:ext cx="11634851" cy="592461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30"/>
              </a:spcBef>
            </a:pPr>
            <a:r>
              <a:rPr dirty="0"/>
              <a:t>Literature</a:t>
            </a:r>
            <a:r>
              <a:rPr spc="265" dirty="0"/>
              <a:t> </a:t>
            </a:r>
            <a:r>
              <a:rPr spc="-10" dirty="0"/>
              <a:t>Review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1205" y="971296"/>
          <a:ext cx="11476987" cy="58912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6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1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5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86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1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sl.no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142365">
                        <a:lnSpc>
                          <a:spcPct val="100800"/>
                        </a:lnSpc>
                        <a:spcBef>
                          <a:spcPts val="280"/>
                        </a:spcBef>
                      </a:pPr>
                      <a:r>
                        <a:rPr sz="1800" b="1" spc="1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Title</a:t>
                      </a:r>
                      <a:r>
                        <a:rPr sz="1800" b="1" spc="21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9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of</a:t>
                      </a:r>
                      <a:r>
                        <a:rPr sz="1800" b="1" spc="19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9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the </a:t>
                      </a:r>
                      <a:r>
                        <a:rPr sz="1800" b="1" spc="8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Project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8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Author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1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Method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9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Advantages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9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Disadvantages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155" dirty="0">
                          <a:latin typeface="Georgia"/>
                          <a:cs typeface="Georgia"/>
                        </a:rPr>
                        <a:t>01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62255">
                        <a:lnSpc>
                          <a:spcPct val="99900"/>
                        </a:lnSpc>
                        <a:spcBef>
                          <a:spcPts val="33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Duped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Bots: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Why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Some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Better</a:t>
                      </a:r>
                      <a:r>
                        <a:rPr sz="1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Others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400" spc="5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Detecting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Fake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Social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Media Personas-[2024]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65" dirty="0">
                          <a:latin typeface="Georgia"/>
                          <a:cs typeface="Georgia"/>
                        </a:rPr>
                        <a:t>Ryan</a:t>
                      </a:r>
                      <a:r>
                        <a:rPr sz="1400" spc="1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60" dirty="0">
                          <a:latin typeface="Georgia"/>
                          <a:cs typeface="Georgia"/>
                        </a:rPr>
                        <a:t>Kenny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200025">
                        <a:lnSpc>
                          <a:spcPct val="99900"/>
                        </a:lnSpc>
                        <a:spcBef>
                          <a:spcPts val="330"/>
                        </a:spcBef>
                      </a:pPr>
                      <a:r>
                        <a:rPr sz="1400" spc="60" dirty="0">
                          <a:latin typeface="Georgia"/>
                          <a:cs typeface="Georgia"/>
                        </a:rPr>
                        <a:t>Behavioral</a:t>
                      </a:r>
                      <a:r>
                        <a:rPr sz="1400" spc="9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60" dirty="0">
                          <a:latin typeface="Georgia"/>
                          <a:cs typeface="Georgia"/>
                        </a:rPr>
                        <a:t>Analysis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(Bot</a:t>
                      </a:r>
                      <a:r>
                        <a:rPr sz="1400" spc="19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45" dirty="0">
                          <a:latin typeface="Georgia"/>
                          <a:cs typeface="Georgia"/>
                        </a:rPr>
                        <a:t>Detection </a:t>
                      </a:r>
                      <a:r>
                        <a:rPr sz="1400" spc="70" dirty="0">
                          <a:latin typeface="Georgia"/>
                          <a:cs typeface="Georgia"/>
                        </a:rPr>
                        <a:t>through</a:t>
                      </a:r>
                      <a:r>
                        <a:rPr sz="1400" spc="9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Activity </a:t>
                      </a:r>
                      <a:r>
                        <a:rPr sz="1400" spc="35" dirty="0">
                          <a:latin typeface="Georgia"/>
                          <a:cs typeface="Georgia"/>
                        </a:rPr>
                        <a:t>Patterns)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6520" marR="927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b="1" spc="80" dirty="0">
                          <a:latin typeface="Cambria"/>
                          <a:cs typeface="Cambria"/>
                        </a:rPr>
                        <a:t>Accurate</a:t>
                      </a:r>
                      <a:r>
                        <a:rPr sz="1200" b="1" spc="2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b="1" dirty="0">
                          <a:latin typeface="Cambria"/>
                          <a:cs typeface="Cambria"/>
                        </a:rPr>
                        <a:t>for</a:t>
                      </a:r>
                      <a:r>
                        <a:rPr sz="1200" b="1" spc="1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b="1" spc="-10" dirty="0">
                          <a:latin typeface="Cambria"/>
                          <a:cs typeface="Cambria"/>
                        </a:rPr>
                        <a:t>large- </a:t>
                      </a:r>
                      <a:r>
                        <a:rPr sz="1200" b="1" spc="75" dirty="0">
                          <a:latin typeface="Cambria"/>
                          <a:cs typeface="Cambria"/>
                        </a:rPr>
                        <a:t>scale</a:t>
                      </a:r>
                      <a:r>
                        <a:rPr sz="1200" b="1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b="1" spc="75" dirty="0">
                          <a:latin typeface="Cambria"/>
                          <a:cs typeface="Cambria"/>
                        </a:rPr>
                        <a:t>detection</a:t>
                      </a:r>
                      <a:r>
                        <a:rPr sz="1200" spc="75" dirty="0">
                          <a:latin typeface="Georgia"/>
                          <a:cs typeface="Georgia"/>
                        </a:rPr>
                        <a:t>:</a:t>
                      </a:r>
                      <a:r>
                        <a:rPr sz="1200" spc="8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40" dirty="0">
                          <a:latin typeface="Georgia"/>
                          <a:cs typeface="Georgia"/>
                        </a:rPr>
                        <a:t>This </a:t>
                      </a:r>
                      <a:r>
                        <a:rPr sz="1200" spc="50" dirty="0">
                          <a:latin typeface="Georgia"/>
                          <a:cs typeface="Georgia"/>
                        </a:rPr>
                        <a:t>method</a:t>
                      </a:r>
                      <a:r>
                        <a:rPr sz="1200" spc="1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85" dirty="0">
                          <a:latin typeface="Georgia"/>
                          <a:cs typeface="Georgia"/>
                        </a:rPr>
                        <a:t>can</a:t>
                      </a:r>
                      <a:r>
                        <a:rPr sz="1200" spc="1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detect</a:t>
                      </a:r>
                      <a:r>
                        <a:rPr sz="1200" spc="254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35" dirty="0">
                          <a:latin typeface="Georgia"/>
                          <a:cs typeface="Georgia"/>
                        </a:rPr>
                        <a:t>bots </a:t>
                      </a:r>
                      <a:r>
                        <a:rPr sz="1200" spc="65" dirty="0">
                          <a:latin typeface="Georgia"/>
                          <a:cs typeface="Georgia"/>
                        </a:rPr>
                        <a:t>that</a:t>
                      </a:r>
                      <a:r>
                        <a:rPr sz="1200" spc="2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mimic</a:t>
                      </a:r>
                      <a:r>
                        <a:rPr sz="1200" spc="17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65" dirty="0">
                          <a:latin typeface="Georgia"/>
                          <a:cs typeface="Georgia"/>
                        </a:rPr>
                        <a:t>human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behavior</a:t>
                      </a:r>
                      <a:r>
                        <a:rPr sz="1200" spc="3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50" dirty="0">
                          <a:latin typeface="Georgia"/>
                          <a:cs typeface="Georgia"/>
                        </a:rPr>
                        <a:t>but</a:t>
                      </a:r>
                      <a:r>
                        <a:rPr sz="1200" spc="3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still</a:t>
                      </a:r>
                      <a:r>
                        <a:rPr sz="1200" spc="2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20" dirty="0">
                          <a:latin typeface="Georgia"/>
                          <a:cs typeface="Georgia"/>
                        </a:rPr>
                        <a:t>show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telltale</a:t>
                      </a:r>
                      <a:r>
                        <a:rPr sz="1200" spc="27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60" dirty="0">
                          <a:latin typeface="Georgia"/>
                          <a:cs typeface="Georgia"/>
                        </a:rPr>
                        <a:t>signs</a:t>
                      </a:r>
                      <a:r>
                        <a:rPr sz="1200" spc="27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25" dirty="0">
                          <a:latin typeface="Georgia"/>
                          <a:cs typeface="Georgia"/>
                        </a:rPr>
                        <a:t>of </a:t>
                      </a:r>
                      <a:r>
                        <a:rPr sz="1200" spc="45" dirty="0">
                          <a:latin typeface="Georgia"/>
                          <a:cs typeface="Georgia"/>
                        </a:rPr>
                        <a:t>automation.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133985">
                        <a:lnSpc>
                          <a:spcPct val="100400"/>
                        </a:lnSpc>
                        <a:spcBef>
                          <a:spcPts val="295"/>
                        </a:spcBef>
                      </a:pPr>
                      <a:r>
                        <a:rPr sz="1200" b="1" spc="70" dirty="0">
                          <a:latin typeface="Cambria"/>
                          <a:cs typeface="Cambria"/>
                        </a:rPr>
                        <a:t>False</a:t>
                      </a:r>
                      <a:r>
                        <a:rPr sz="1200" b="1" spc="1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b="1" spc="60" dirty="0">
                          <a:latin typeface="Cambria"/>
                          <a:cs typeface="Cambria"/>
                        </a:rPr>
                        <a:t>positives</a:t>
                      </a:r>
                      <a:r>
                        <a:rPr sz="1200" spc="60" dirty="0">
                          <a:latin typeface="Georgia"/>
                          <a:cs typeface="Georgia"/>
                        </a:rPr>
                        <a:t>:</a:t>
                      </a:r>
                      <a:r>
                        <a:rPr sz="1200" spc="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40" dirty="0">
                          <a:latin typeface="Georgia"/>
                          <a:cs typeface="Georgia"/>
                        </a:rPr>
                        <a:t>Sometimes </a:t>
                      </a:r>
                      <a:r>
                        <a:rPr sz="1200" spc="10" dirty="0">
                          <a:latin typeface="Georgia"/>
                          <a:cs typeface="Georgia"/>
                        </a:rPr>
                        <a:t>legitimate</a:t>
                      </a:r>
                      <a:r>
                        <a:rPr sz="1200" spc="254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85" dirty="0">
                          <a:latin typeface="Georgia"/>
                          <a:cs typeface="Georgia"/>
                        </a:rPr>
                        <a:t>users</a:t>
                      </a:r>
                      <a:r>
                        <a:rPr sz="1200" spc="254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10" dirty="0">
                          <a:latin typeface="Georgia"/>
                          <a:cs typeface="Georgia"/>
                        </a:rPr>
                        <a:t>(especially</a:t>
                      </a:r>
                      <a:r>
                        <a:rPr sz="1200" spc="3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25" dirty="0">
                          <a:latin typeface="Georgia"/>
                          <a:cs typeface="Georgia"/>
                        </a:rPr>
                        <a:t>new </a:t>
                      </a:r>
                      <a:r>
                        <a:rPr sz="1200" spc="55" dirty="0">
                          <a:latin typeface="Georgia"/>
                          <a:cs typeface="Georgia"/>
                        </a:rPr>
                        <a:t>accounts)</a:t>
                      </a:r>
                      <a:r>
                        <a:rPr sz="1200" spc="1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60" dirty="0">
                          <a:latin typeface="Georgia"/>
                          <a:cs typeface="Georgia"/>
                        </a:rPr>
                        <a:t>may</a:t>
                      </a:r>
                      <a:r>
                        <a:rPr sz="1200" spc="18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55" dirty="0">
                          <a:latin typeface="Georgia"/>
                          <a:cs typeface="Georgia"/>
                        </a:rPr>
                        <a:t>be</a:t>
                      </a:r>
                      <a:r>
                        <a:rPr sz="1200" spc="1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flagged</a:t>
                      </a:r>
                      <a:r>
                        <a:rPr sz="1200" spc="2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25" dirty="0">
                          <a:latin typeface="Georgia"/>
                          <a:cs typeface="Georgia"/>
                        </a:rPr>
                        <a:t>for </a:t>
                      </a:r>
                      <a:r>
                        <a:rPr sz="1200" spc="95" dirty="0">
                          <a:latin typeface="Georgia"/>
                          <a:cs typeface="Georgia"/>
                        </a:rPr>
                        <a:t>unusual</a:t>
                      </a:r>
                      <a:r>
                        <a:rPr sz="1200" spc="1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45" dirty="0">
                          <a:latin typeface="Georgia"/>
                          <a:cs typeface="Georgia"/>
                        </a:rPr>
                        <a:t>behavior,</a:t>
                      </a:r>
                      <a:r>
                        <a:rPr sz="1200" spc="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50" dirty="0">
                          <a:latin typeface="Georgia"/>
                          <a:cs typeface="Georgia"/>
                        </a:rPr>
                        <a:t>resulting</a:t>
                      </a:r>
                      <a:r>
                        <a:rPr sz="1200" spc="1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25" dirty="0">
                          <a:latin typeface="Georgia"/>
                          <a:cs typeface="Georgia"/>
                        </a:rPr>
                        <a:t>in </a:t>
                      </a:r>
                      <a:r>
                        <a:rPr sz="1200" spc="70" dirty="0">
                          <a:latin typeface="Georgia"/>
                          <a:cs typeface="Georgia"/>
                        </a:rPr>
                        <a:t>unnecessary</a:t>
                      </a:r>
                      <a:r>
                        <a:rPr sz="1200" spc="1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60" dirty="0">
                          <a:latin typeface="Georgia"/>
                          <a:cs typeface="Georgia"/>
                        </a:rPr>
                        <a:t>account</a:t>
                      </a:r>
                      <a:r>
                        <a:rPr sz="1200" spc="1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50" dirty="0">
                          <a:latin typeface="Georgia"/>
                          <a:cs typeface="Georgia"/>
                        </a:rPr>
                        <a:t>scrutiny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40" dirty="0">
                          <a:latin typeface="Georgia"/>
                          <a:cs typeface="Georgia"/>
                        </a:rPr>
                        <a:t>02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81305">
                        <a:lnSpc>
                          <a:spcPct val="99500"/>
                        </a:lnSpc>
                        <a:spcBef>
                          <a:spcPts val="350"/>
                        </a:spcBef>
                      </a:pPr>
                      <a:r>
                        <a:rPr sz="1400" spc="50" dirty="0">
                          <a:latin typeface="Georgia"/>
                          <a:cs typeface="Georgia"/>
                        </a:rPr>
                        <a:t>Deep</a:t>
                      </a:r>
                      <a:r>
                        <a:rPr sz="1400" spc="1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80" dirty="0">
                          <a:latin typeface="Georgia"/>
                          <a:cs typeface="Georgia"/>
                        </a:rPr>
                        <a:t>neural</a:t>
                      </a:r>
                      <a:r>
                        <a:rPr sz="1400" spc="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55" dirty="0">
                          <a:latin typeface="Georgia"/>
                          <a:cs typeface="Georgia"/>
                        </a:rPr>
                        <a:t>networks </a:t>
                      </a:r>
                      <a:r>
                        <a:rPr sz="1400" spc="70" dirty="0">
                          <a:latin typeface="Georgia"/>
                          <a:cs typeface="Georgia"/>
                        </a:rPr>
                        <a:t>approach</a:t>
                      </a:r>
                      <a:r>
                        <a:rPr sz="1400" spc="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65" dirty="0">
                          <a:latin typeface="Georgia"/>
                          <a:cs typeface="Georgia"/>
                        </a:rPr>
                        <a:t>with</a:t>
                      </a:r>
                      <a:r>
                        <a:rPr sz="1400" spc="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50" dirty="0">
                          <a:latin typeface="Georgia"/>
                          <a:cs typeface="Georgia"/>
                        </a:rPr>
                        <a:t>transfer </a:t>
                      </a:r>
                      <a:r>
                        <a:rPr sz="1400" spc="60" dirty="0">
                          <a:latin typeface="Georgia"/>
                          <a:cs typeface="Georgia"/>
                        </a:rPr>
                        <a:t>learning</a:t>
                      </a:r>
                      <a:r>
                        <a:rPr sz="1400" spc="1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to</a:t>
                      </a:r>
                      <a:r>
                        <a:rPr sz="1400" spc="9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55" dirty="0">
                          <a:latin typeface="Georgia"/>
                          <a:cs typeface="Georgia"/>
                        </a:rPr>
                        <a:t>detect</a:t>
                      </a:r>
                      <a:r>
                        <a:rPr sz="1400" spc="1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55" dirty="0">
                          <a:latin typeface="Georgia"/>
                          <a:cs typeface="Georgia"/>
                        </a:rPr>
                        <a:t>fake </a:t>
                      </a:r>
                      <a:r>
                        <a:rPr sz="1400" spc="90" dirty="0">
                          <a:latin typeface="Georgia"/>
                          <a:cs typeface="Georgia"/>
                        </a:rPr>
                        <a:t>accounts</a:t>
                      </a:r>
                      <a:r>
                        <a:rPr sz="1400" spc="1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55" dirty="0">
                          <a:latin typeface="Georgia"/>
                          <a:cs typeface="Georgia"/>
                        </a:rPr>
                        <a:t>social</a:t>
                      </a:r>
                      <a:r>
                        <a:rPr sz="1400" spc="1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50" dirty="0">
                          <a:latin typeface="Georgia"/>
                          <a:cs typeface="Georgia"/>
                        </a:rPr>
                        <a:t>media</a:t>
                      </a:r>
                      <a:r>
                        <a:rPr sz="1400" spc="1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30" dirty="0">
                          <a:latin typeface="Georgia"/>
                          <a:cs typeface="Georgia"/>
                        </a:rPr>
                        <a:t>on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Twitter</a:t>
                      </a:r>
                      <a:r>
                        <a:rPr sz="1400" spc="3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–[2024]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427355">
                        <a:lnSpc>
                          <a:spcPts val="1650"/>
                        </a:lnSpc>
                        <a:spcBef>
                          <a:spcPts val="42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Arif</a:t>
                      </a:r>
                      <a:r>
                        <a:rPr sz="1400" spc="19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Ridho </a:t>
                      </a:r>
                      <a:r>
                        <a:rPr sz="1400" spc="55" dirty="0">
                          <a:latin typeface="Georgia"/>
                          <a:cs typeface="Georgia"/>
                        </a:rPr>
                        <a:t>Lubis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530225">
                        <a:lnSpc>
                          <a:spcPct val="99100"/>
                        </a:lnSpc>
                        <a:spcBef>
                          <a:spcPts val="340"/>
                        </a:spcBef>
                      </a:pPr>
                      <a:r>
                        <a:rPr sz="1800" spc="65" dirty="0">
                          <a:latin typeface="Georgia"/>
                          <a:cs typeface="Georgia"/>
                        </a:rPr>
                        <a:t>Deep</a:t>
                      </a:r>
                      <a:r>
                        <a:rPr sz="1800" spc="17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50" dirty="0">
                          <a:latin typeface="Georgia"/>
                          <a:cs typeface="Georgia"/>
                        </a:rPr>
                        <a:t>Neural Networks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(DNNs)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6520" marR="121920">
                        <a:lnSpc>
                          <a:spcPct val="100400"/>
                        </a:lnSpc>
                        <a:spcBef>
                          <a:spcPts val="315"/>
                        </a:spcBef>
                      </a:pPr>
                      <a:r>
                        <a:rPr sz="1200" b="1" spc="65" dirty="0">
                          <a:latin typeface="Cambria"/>
                          <a:cs typeface="Cambria"/>
                        </a:rPr>
                        <a:t>Better</a:t>
                      </a:r>
                      <a:r>
                        <a:rPr sz="1200" b="1" spc="1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b="1" spc="45" dirty="0">
                          <a:latin typeface="Cambria"/>
                          <a:cs typeface="Cambria"/>
                        </a:rPr>
                        <a:t>Performance </a:t>
                      </a:r>
                      <a:r>
                        <a:rPr sz="1200" b="1" spc="60" dirty="0">
                          <a:latin typeface="Cambria"/>
                          <a:cs typeface="Cambria"/>
                        </a:rPr>
                        <a:t>with</a:t>
                      </a:r>
                      <a:r>
                        <a:rPr sz="1200" b="1" spc="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b="1" spc="75" dirty="0">
                          <a:latin typeface="Cambria"/>
                          <a:cs typeface="Cambria"/>
                        </a:rPr>
                        <a:t>Less</a:t>
                      </a:r>
                      <a:r>
                        <a:rPr sz="1200" b="1" spc="1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b="1" spc="50" dirty="0">
                          <a:latin typeface="Cambria"/>
                          <a:cs typeface="Cambria"/>
                        </a:rPr>
                        <a:t>Data </a:t>
                      </a:r>
                      <a:r>
                        <a:rPr sz="1200" spc="50" dirty="0">
                          <a:latin typeface="Georgia"/>
                          <a:cs typeface="Georgia"/>
                        </a:rPr>
                        <a:t>Transfer</a:t>
                      </a:r>
                      <a:r>
                        <a:rPr sz="1200" spc="9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10" dirty="0">
                          <a:latin typeface="Georgia"/>
                          <a:cs typeface="Georgia"/>
                        </a:rPr>
                        <a:t>learning</a:t>
                      </a:r>
                      <a:r>
                        <a:rPr sz="1200" spc="5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55" dirty="0">
                          <a:latin typeface="Georgia"/>
                          <a:cs typeface="Georgia"/>
                        </a:rPr>
                        <a:t>allows</a:t>
                      </a:r>
                      <a:r>
                        <a:rPr sz="1200" spc="19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models</a:t>
                      </a:r>
                      <a:r>
                        <a:rPr sz="1200" spc="30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25" dirty="0">
                          <a:latin typeface="Georgia"/>
                          <a:cs typeface="Georgia"/>
                        </a:rPr>
                        <a:t>to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perform</a:t>
                      </a:r>
                      <a:r>
                        <a:rPr sz="1200" spc="254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well</a:t>
                      </a:r>
                      <a:r>
                        <a:rPr sz="1200" spc="28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20" dirty="0">
                          <a:latin typeface="Georgia"/>
                          <a:cs typeface="Georgia"/>
                        </a:rPr>
                        <a:t>even</a:t>
                      </a:r>
                      <a:r>
                        <a:rPr sz="1200" spc="5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50" dirty="0">
                          <a:latin typeface="Georgia"/>
                          <a:cs typeface="Georgia"/>
                        </a:rPr>
                        <a:t>when</a:t>
                      </a:r>
                      <a:r>
                        <a:rPr sz="1200" spc="1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50" dirty="0">
                          <a:latin typeface="Georgia"/>
                          <a:cs typeface="Georgia"/>
                        </a:rPr>
                        <a:t>there's</a:t>
                      </a:r>
                      <a:r>
                        <a:rPr sz="1200" spc="7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10" dirty="0">
                          <a:latin typeface="Georgia"/>
                          <a:cs typeface="Georgia"/>
                        </a:rPr>
                        <a:t>limited </a:t>
                      </a:r>
                      <a:r>
                        <a:rPr sz="1200" spc="60" dirty="0">
                          <a:latin typeface="Georgia"/>
                          <a:cs typeface="Georgia"/>
                        </a:rPr>
                        <a:t>data</a:t>
                      </a:r>
                      <a:r>
                        <a:rPr sz="1200" spc="1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for</a:t>
                      </a:r>
                      <a:r>
                        <a:rPr sz="1200" spc="1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45" dirty="0">
                          <a:latin typeface="Georgia"/>
                          <a:cs typeface="Georgia"/>
                        </a:rPr>
                        <a:t>training.</a:t>
                      </a:r>
                      <a:r>
                        <a:rPr sz="1200" spc="1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45" dirty="0">
                          <a:latin typeface="Georgia"/>
                          <a:cs typeface="Georgia"/>
                        </a:rPr>
                        <a:t>Since </a:t>
                      </a:r>
                      <a:r>
                        <a:rPr sz="1200" spc="65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200" spc="1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model</a:t>
                      </a:r>
                      <a:r>
                        <a:rPr sz="1200" spc="1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70" dirty="0">
                          <a:latin typeface="Georgia"/>
                          <a:cs typeface="Georgia"/>
                        </a:rPr>
                        <a:t>starts</a:t>
                      </a:r>
                      <a:r>
                        <a:rPr sz="1200" spc="2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20" dirty="0">
                          <a:latin typeface="Georgia"/>
                          <a:cs typeface="Georgia"/>
                        </a:rPr>
                        <a:t>with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pre-</a:t>
                      </a:r>
                      <a:r>
                        <a:rPr sz="1200" spc="45" dirty="0">
                          <a:latin typeface="Georgia"/>
                          <a:cs typeface="Georgia"/>
                        </a:rPr>
                        <a:t>trained</a:t>
                      </a:r>
                      <a:r>
                        <a:rPr sz="1200" spc="2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40" dirty="0">
                          <a:latin typeface="Georgia"/>
                          <a:cs typeface="Georgia"/>
                        </a:rPr>
                        <a:t>weights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from</a:t>
                      </a:r>
                      <a:r>
                        <a:rPr sz="1200" spc="1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95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200" spc="1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45" dirty="0">
                          <a:latin typeface="Georgia"/>
                          <a:cs typeface="Georgia"/>
                        </a:rPr>
                        <a:t>general</a:t>
                      </a:r>
                      <a:r>
                        <a:rPr sz="1200" spc="1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80" dirty="0">
                          <a:latin typeface="Georgia"/>
                          <a:cs typeface="Georgia"/>
                        </a:rPr>
                        <a:t>task,</a:t>
                      </a:r>
                      <a:r>
                        <a:rPr sz="1200" spc="10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25" dirty="0">
                          <a:latin typeface="Georgia"/>
                          <a:cs typeface="Georgia"/>
                        </a:rPr>
                        <a:t>it </a:t>
                      </a:r>
                      <a:r>
                        <a:rPr sz="1200" spc="60" dirty="0">
                          <a:latin typeface="Georgia"/>
                          <a:cs typeface="Georgia"/>
                        </a:rPr>
                        <a:t>needs</a:t>
                      </a:r>
                      <a:r>
                        <a:rPr sz="1200" spc="2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fewer</a:t>
                      </a:r>
                      <a:r>
                        <a:rPr sz="1200" spc="1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40" dirty="0">
                          <a:latin typeface="Georgia"/>
                          <a:cs typeface="Georgia"/>
                        </a:rPr>
                        <a:t>labeled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Twitter-</a:t>
                      </a:r>
                      <a:r>
                        <a:rPr sz="1200" spc="45" dirty="0">
                          <a:latin typeface="Georgia"/>
                          <a:cs typeface="Georgia"/>
                        </a:rPr>
                        <a:t>specific</a:t>
                      </a:r>
                      <a:r>
                        <a:rPr sz="1200" spc="17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80" dirty="0">
                          <a:latin typeface="Georgia"/>
                          <a:cs typeface="Georgia"/>
                        </a:rPr>
                        <a:t>data</a:t>
                      </a:r>
                      <a:r>
                        <a:rPr sz="1200" spc="18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25" dirty="0">
                          <a:latin typeface="Georgia"/>
                          <a:cs typeface="Georgia"/>
                        </a:rPr>
                        <a:t>to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fine-</a:t>
                      </a:r>
                      <a:r>
                        <a:rPr sz="1200" spc="55" dirty="0">
                          <a:latin typeface="Georgia"/>
                          <a:cs typeface="Georgia"/>
                        </a:rPr>
                        <a:t>tune</a:t>
                      </a:r>
                      <a:r>
                        <a:rPr sz="1200" spc="2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75" dirty="0">
                          <a:latin typeface="Georgia"/>
                          <a:cs typeface="Georgia"/>
                        </a:rPr>
                        <a:t>and</a:t>
                      </a:r>
                      <a:r>
                        <a:rPr sz="1200" spc="1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60" dirty="0">
                          <a:latin typeface="Georgia"/>
                          <a:cs typeface="Georgia"/>
                        </a:rPr>
                        <a:t>adapt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167640">
                        <a:lnSpc>
                          <a:spcPct val="100600"/>
                        </a:lnSpc>
                        <a:spcBef>
                          <a:spcPts val="310"/>
                        </a:spcBef>
                      </a:pPr>
                      <a:r>
                        <a:rPr sz="1200" b="1" spc="80" dirty="0">
                          <a:latin typeface="Cambria"/>
                          <a:cs typeface="Cambria"/>
                        </a:rPr>
                        <a:t>High</a:t>
                      </a:r>
                      <a:r>
                        <a:rPr sz="1200" b="1" spc="20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b="1" spc="75" dirty="0">
                          <a:latin typeface="Cambria"/>
                          <a:cs typeface="Cambria"/>
                        </a:rPr>
                        <a:t>Computational</a:t>
                      </a:r>
                      <a:r>
                        <a:rPr sz="1200" b="1" spc="1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b="1" spc="80" dirty="0">
                          <a:latin typeface="Cambria"/>
                          <a:cs typeface="Cambria"/>
                        </a:rPr>
                        <a:t>Cost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DNNs,</a:t>
                      </a:r>
                      <a:r>
                        <a:rPr sz="1200" spc="1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45" dirty="0">
                          <a:latin typeface="Georgia"/>
                          <a:cs typeface="Georgia"/>
                        </a:rPr>
                        <a:t>especially</a:t>
                      </a:r>
                      <a:r>
                        <a:rPr sz="1200" spc="18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70" dirty="0">
                          <a:latin typeface="Georgia"/>
                          <a:cs typeface="Georgia"/>
                        </a:rPr>
                        <a:t>when</a:t>
                      </a:r>
                      <a:r>
                        <a:rPr sz="1200" spc="1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50" dirty="0">
                          <a:latin typeface="Georgia"/>
                          <a:cs typeface="Georgia"/>
                        </a:rPr>
                        <a:t>using </a:t>
                      </a:r>
                      <a:r>
                        <a:rPr sz="1200" spc="55" dirty="0">
                          <a:latin typeface="Georgia"/>
                          <a:cs typeface="Georgia"/>
                        </a:rPr>
                        <a:t>transfer</a:t>
                      </a:r>
                      <a:r>
                        <a:rPr sz="1200" spc="9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45" dirty="0">
                          <a:latin typeface="Georgia"/>
                          <a:cs typeface="Georgia"/>
                        </a:rPr>
                        <a:t>learning,</a:t>
                      </a:r>
                      <a:r>
                        <a:rPr sz="1200" spc="9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50" dirty="0">
                          <a:latin typeface="Georgia"/>
                          <a:cs typeface="Georgia"/>
                        </a:rPr>
                        <a:t>are computationally</a:t>
                      </a:r>
                      <a:r>
                        <a:rPr sz="1200" spc="1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45" dirty="0">
                          <a:latin typeface="Georgia"/>
                          <a:cs typeface="Georgia"/>
                        </a:rPr>
                        <a:t>expensive</a:t>
                      </a:r>
                      <a:r>
                        <a:rPr sz="1200" spc="1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50" dirty="0">
                          <a:latin typeface="Georgia"/>
                          <a:cs typeface="Georgia"/>
                        </a:rPr>
                        <a:t>and </a:t>
                      </a:r>
                      <a:r>
                        <a:rPr sz="1200" spc="20" dirty="0">
                          <a:latin typeface="Georgia"/>
                          <a:cs typeface="Georgia"/>
                        </a:rPr>
                        <a:t>require</a:t>
                      </a:r>
                      <a:r>
                        <a:rPr sz="1200" spc="3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20" dirty="0">
                          <a:latin typeface="Georgia"/>
                          <a:cs typeface="Georgia"/>
                        </a:rPr>
                        <a:t>significant</a:t>
                      </a:r>
                      <a:r>
                        <a:rPr sz="1200" spc="2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45" dirty="0">
                          <a:latin typeface="Georgia"/>
                          <a:cs typeface="Georgia"/>
                        </a:rPr>
                        <a:t>processing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power,</a:t>
                      </a:r>
                      <a:r>
                        <a:rPr sz="1200" spc="2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55" dirty="0">
                          <a:latin typeface="Georgia"/>
                          <a:cs typeface="Georgia"/>
                        </a:rPr>
                        <a:t>particularly</a:t>
                      </a:r>
                      <a:r>
                        <a:rPr sz="1200" spc="1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50" dirty="0">
                          <a:latin typeface="Georgia"/>
                          <a:cs typeface="Georgia"/>
                        </a:rPr>
                        <a:t>when </a:t>
                      </a:r>
                      <a:r>
                        <a:rPr sz="1200" spc="45" dirty="0">
                          <a:latin typeface="Georgia"/>
                          <a:cs typeface="Georgia"/>
                        </a:rPr>
                        <a:t>working</a:t>
                      </a:r>
                      <a:r>
                        <a:rPr sz="1200" spc="2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with</a:t>
                      </a:r>
                      <a:r>
                        <a:rPr sz="1200" spc="2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large-</a:t>
                      </a:r>
                      <a:r>
                        <a:rPr sz="1200" spc="65" dirty="0">
                          <a:latin typeface="Georgia"/>
                          <a:cs typeface="Georgia"/>
                        </a:rPr>
                        <a:t>scale</a:t>
                      </a:r>
                      <a:r>
                        <a:rPr sz="1200" spc="1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60" dirty="0">
                          <a:latin typeface="Georgia"/>
                          <a:cs typeface="Georgia"/>
                        </a:rPr>
                        <a:t>data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like</a:t>
                      </a:r>
                      <a:r>
                        <a:rPr sz="1200" spc="2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Twitter's</a:t>
                      </a:r>
                      <a:r>
                        <a:rPr sz="1200" spc="39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50" dirty="0">
                          <a:latin typeface="Georgia"/>
                          <a:cs typeface="Georgia"/>
                        </a:rPr>
                        <a:t>dataset.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52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50" dirty="0">
                          <a:latin typeface="Georgia"/>
                          <a:cs typeface="Georgia"/>
                        </a:rPr>
                        <a:t>03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53670">
                        <a:lnSpc>
                          <a:spcPct val="99900"/>
                        </a:lnSpc>
                        <a:spcBef>
                          <a:spcPts val="375"/>
                        </a:spcBef>
                      </a:pPr>
                      <a:r>
                        <a:rPr sz="1400" spc="60" dirty="0">
                          <a:latin typeface="Georgia"/>
                          <a:cs typeface="Georgia"/>
                        </a:rPr>
                        <a:t>Machine</a:t>
                      </a:r>
                      <a:r>
                        <a:rPr sz="1400" spc="1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50" dirty="0">
                          <a:latin typeface="Georgia"/>
                          <a:cs typeface="Georgia"/>
                        </a:rPr>
                        <a:t>learning-</a:t>
                      </a:r>
                      <a:r>
                        <a:rPr sz="1400" spc="65" dirty="0">
                          <a:latin typeface="Georgia"/>
                          <a:cs typeface="Georgia"/>
                        </a:rPr>
                        <a:t>based </a:t>
                      </a:r>
                      <a:r>
                        <a:rPr sz="1400" spc="55" dirty="0">
                          <a:latin typeface="Georgia"/>
                          <a:cs typeface="Georgia"/>
                        </a:rPr>
                        <a:t>social</a:t>
                      </a:r>
                      <a:r>
                        <a:rPr sz="1400" spc="1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50" dirty="0">
                          <a:latin typeface="Georgia"/>
                          <a:cs typeface="Georgia"/>
                        </a:rPr>
                        <a:t>media</a:t>
                      </a:r>
                      <a:r>
                        <a:rPr sz="1400" spc="1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50" dirty="0">
                          <a:latin typeface="Georgia"/>
                          <a:cs typeface="Georgia"/>
                        </a:rPr>
                        <a:t>bot</a:t>
                      </a:r>
                      <a:r>
                        <a:rPr sz="1400" spc="10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40" dirty="0">
                          <a:latin typeface="Georgia"/>
                          <a:cs typeface="Georgia"/>
                        </a:rPr>
                        <a:t>detection: </a:t>
                      </a:r>
                      <a:r>
                        <a:rPr sz="1400" spc="125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400" spc="1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55" dirty="0">
                          <a:latin typeface="Georgia"/>
                          <a:cs typeface="Georgia"/>
                        </a:rPr>
                        <a:t>comprehensive</a:t>
                      </a:r>
                      <a:r>
                        <a:rPr sz="1400" spc="1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40" dirty="0">
                          <a:latin typeface="Georgia"/>
                          <a:cs typeface="Georgia"/>
                        </a:rPr>
                        <a:t>literature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review-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[2023]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55" dirty="0">
                          <a:latin typeface="Georgia"/>
                          <a:cs typeface="Georgia"/>
                        </a:rPr>
                        <a:t>Malak</a:t>
                      </a:r>
                      <a:r>
                        <a:rPr sz="1200" spc="1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10" dirty="0">
                          <a:latin typeface="Georgia"/>
                          <a:cs typeface="Georgia"/>
                        </a:rPr>
                        <a:t>Aljabri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675640">
                        <a:lnSpc>
                          <a:spcPct val="100899"/>
                        </a:lnSpc>
                        <a:spcBef>
                          <a:spcPts val="330"/>
                        </a:spcBef>
                      </a:pPr>
                      <a:r>
                        <a:rPr sz="1800" spc="75" dirty="0">
                          <a:latin typeface="Georgia"/>
                          <a:cs typeface="Georgia"/>
                        </a:rPr>
                        <a:t>Supervised </a:t>
                      </a:r>
                      <a:r>
                        <a:rPr sz="1800" spc="50" dirty="0">
                          <a:latin typeface="Georgia"/>
                          <a:cs typeface="Georgia"/>
                        </a:rPr>
                        <a:t>Learning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6520" marR="89535">
                        <a:lnSpc>
                          <a:spcPct val="100899"/>
                        </a:lnSpc>
                        <a:spcBef>
                          <a:spcPts val="335"/>
                        </a:spcBef>
                      </a:pPr>
                      <a:r>
                        <a:rPr sz="1200" b="1" spc="65" dirty="0">
                          <a:latin typeface="Cambria"/>
                          <a:cs typeface="Cambria"/>
                        </a:rPr>
                        <a:t>Clear</a:t>
                      </a:r>
                      <a:r>
                        <a:rPr sz="1200" b="1" spc="1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b="1" spc="45" dirty="0">
                          <a:latin typeface="Cambria"/>
                          <a:cs typeface="Cambria"/>
                        </a:rPr>
                        <a:t>interpretability</a:t>
                      </a:r>
                      <a:r>
                        <a:rPr sz="1200" spc="45" dirty="0">
                          <a:latin typeface="Georgia"/>
                          <a:cs typeface="Georgia"/>
                        </a:rPr>
                        <a:t>: </a:t>
                      </a:r>
                      <a:r>
                        <a:rPr sz="1200" spc="65" dirty="0">
                          <a:latin typeface="Georgia"/>
                          <a:cs typeface="Georgia"/>
                        </a:rPr>
                        <a:t>Some</a:t>
                      </a:r>
                      <a:r>
                        <a:rPr sz="1200" spc="19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models</a:t>
                      </a:r>
                      <a:r>
                        <a:rPr sz="1200" spc="3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20" dirty="0">
                          <a:latin typeface="Georgia"/>
                          <a:cs typeface="Georgia"/>
                        </a:rPr>
                        <a:t>like </a:t>
                      </a:r>
                      <a:r>
                        <a:rPr sz="1200" spc="50" dirty="0">
                          <a:latin typeface="Georgia"/>
                          <a:cs typeface="Georgia"/>
                        </a:rPr>
                        <a:t>decision </a:t>
                      </a:r>
                      <a:r>
                        <a:rPr sz="1200" spc="55" dirty="0">
                          <a:latin typeface="Georgia"/>
                          <a:cs typeface="Georgia"/>
                        </a:rPr>
                        <a:t>trees</a:t>
                      </a:r>
                      <a:r>
                        <a:rPr sz="1200" spc="1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50" dirty="0">
                          <a:latin typeface="Georgia"/>
                          <a:cs typeface="Georgia"/>
                        </a:rPr>
                        <a:t>and</a:t>
                      </a:r>
                      <a:r>
                        <a:rPr sz="1200" spc="1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25" dirty="0">
                          <a:latin typeface="Georgia"/>
                          <a:cs typeface="Georgia"/>
                        </a:rPr>
                        <a:t>SVM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offer</a:t>
                      </a:r>
                      <a:r>
                        <a:rPr sz="1200" spc="2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10" dirty="0">
                          <a:latin typeface="Georgia"/>
                          <a:cs typeface="Georgia"/>
                        </a:rPr>
                        <a:t>relatively</a:t>
                      </a:r>
                      <a:endParaRPr sz="1200">
                        <a:latin typeface="Georgia"/>
                        <a:cs typeface="Georgia"/>
                      </a:endParaRPr>
                    </a:p>
                    <a:p>
                      <a:pPr marL="96520" marR="558165">
                        <a:lnSpc>
                          <a:spcPts val="1430"/>
                        </a:lnSpc>
                      </a:pPr>
                      <a:r>
                        <a:rPr sz="1200" spc="50" dirty="0">
                          <a:latin typeface="Georgia"/>
                          <a:cs typeface="Georgia"/>
                        </a:rPr>
                        <a:t>understandable </a:t>
                      </a:r>
                      <a:r>
                        <a:rPr sz="1200" spc="55" dirty="0">
                          <a:latin typeface="Georgia"/>
                          <a:cs typeface="Georgia"/>
                        </a:rPr>
                        <a:t>insights</a:t>
                      </a:r>
                      <a:r>
                        <a:rPr sz="1200" spc="1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into</a:t>
                      </a:r>
                      <a:r>
                        <a:rPr sz="1200" spc="19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25" dirty="0">
                          <a:latin typeface="Georgia"/>
                          <a:cs typeface="Georgia"/>
                        </a:rPr>
                        <a:t>how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87630">
                        <a:lnSpc>
                          <a:spcPct val="100400"/>
                        </a:lnSpc>
                        <a:spcBef>
                          <a:spcPts val="340"/>
                        </a:spcBef>
                      </a:pPr>
                      <a:r>
                        <a:rPr sz="1200" b="1" spc="65" dirty="0">
                          <a:latin typeface="Cambria"/>
                          <a:cs typeface="Cambria"/>
                        </a:rPr>
                        <a:t>Overfitting</a:t>
                      </a:r>
                      <a:r>
                        <a:rPr sz="1200" spc="65" dirty="0">
                          <a:latin typeface="Georgia"/>
                          <a:cs typeface="Georgia"/>
                        </a:rPr>
                        <a:t>:</a:t>
                      </a:r>
                      <a:r>
                        <a:rPr sz="1200" spc="1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If</a:t>
                      </a:r>
                      <a:r>
                        <a:rPr sz="1200" spc="1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6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200" spc="1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model</a:t>
                      </a:r>
                      <a:r>
                        <a:rPr sz="1200" spc="1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is</a:t>
                      </a:r>
                      <a:r>
                        <a:rPr sz="1200" spc="2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25" dirty="0">
                          <a:latin typeface="Georgia"/>
                          <a:cs typeface="Georgia"/>
                        </a:rPr>
                        <a:t>too </a:t>
                      </a:r>
                      <a:r>
                        <a:rPr sz="1200" spc="50" dirty="0">
                          <a:latin typeface="Georgia"/>
                          <a:cs typeface="Georgia"/>
                        </a:rPr>
                        <a:t>complex</a:t>
                      </a:r>
                      <a:r>
                        <a:rPr sz="1200" spc="1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or</a:t>
                      </a:r>
                      <a:r>
                        <a:rPr sz="1200" spc="1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45" dirty="0">
                          <a:latin typeface="Georgia"/>
                          <a:cs typeface="Georgia"/>
                        </a:rPr>
                        <a:t>trained</a:t>
                      </a:r>
                      <a:r>
                        <a:rPr sz="1200" spc="1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on</a:t>
                      </a:r>
                      <a:r>
                        <a:rPr sz="1200" spc="1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10" dirty="0">
                          <a:latin typeface="Georgia"/>
                          <a:cs typeface="Georgia"/>
                        </a:rPr>
                        <a:t>limited </a:t>
                      </a:r>
                      <a:r>
                        <a:rPr sz="1200" spc="70" dirty="0">
                          <a:latin typeface="Georgia"/>
                          <a:cs typeface="Georgia"/>
                        </a:rPr>
                        <a:t>data,</a:t>
                      </a:r>
                      <a:r>
                        <a:rPr sz="1200" spc="1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it</a:t>
                      </a:r>
                      <a:r>
                        <a:rPr sz="1200" spc="1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55" dirty="0">
                          <a:latin typeface="Georgia"/>
                          <a:cs typeface="Georgia"/>
                        </a:rPr>
                        <a:t>may</a:t>
                      </a:r>
                      <a:r>
                        <a:rPr sz="1200" spc="18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overfit,</a:t>
                      </a:r>
                      <a:r>
                        <a:rPr sz="1200" spc="1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55" dirty="0">
                          <a:latin typeface="Georgia"/>
                          <a:cs typeface="Georgia"/>
                        </a:rPr>
                        <a:t>reducing</a:t>
                      </a:r>
                      <a:r>
                        <a:rPr sz="1200" spc="17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25" dirty="0">
                          <a:latin typeface="Georgia"/>
                          <a:cs typeface="Georgia"/>
                        </a:rPr>
                        <a:t>its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ability</a:t>
                      </a:r>
                      <a:r>
                        <a:rPr sz="1200" spc="30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to</a:t>
                      </a:r>
                      <a:r>
                        <a:rPr sz="1200" spc="2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generalize</a:t>
                      </a:r>
                      <a:r>
                        <a:rPr sz="1200" spc="3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to</a:t>
                      </a:r>
                      <a:r>
                        <a:rPr sz="1200" spc="2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60" dirty="0">
                          <a:latin typeface="Georgia"/>
                          <a:cs typeface="Georgia"/>
                        </a:rPr>
                        <a:t>unseen data.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325" y="933386"/>
            <a:ext cx="11634851" cy="592461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30"/>
              </a:spcBef>
            </a:pPr>
            <a:r>
              <a:rPr dirty="0"/>
              <a:t>Literature</a:t>
            </a:r>
            <a:r>
              <a:rPr spc="265" dirty="0"/>
              <a:t> </a:t>
            </a:r>
            <a:r>
              <a:rPr spc="-10" dirty="0"/>
              <a:t>Review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1205" y="971296"/>
          <a:ext cx="11476987" cy="5878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6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86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1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sl.no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142365">
                        <a:lnSpc>
                          <a:spcPct val="100800"/>
                        </a:lnSpc>
                        <a:spcBef>
                          <a:spcPts val="280"/>
                        </a:spcBef>
                      </a:pPr>
                      <a:r>
                        <a:rPr sz="1800" b="1" spc="1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Title</a:t>
                      </a:r>
                      <a:r>
                        <a:rPr sz="1800" b="1" spc="21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9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of</a:t>
                      </a:r>
                      <a:r>
                        <a:rPr sz="1800" b="1" spc="19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9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the </a:t>
                      </a:r>
                      <a:r>
                        <a:rPr sz="1800" b="1" spc="8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Project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8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Author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1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Method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9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Advantages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9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Disadvantages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38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30" dirty="0">
                          <a:latin typeface="Georgia"/>
                          <a:cs typeface="Georgia"/>
                        </a:rPr>
                        <a:t>04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44145">
                        <a:lnSpc>
                          <a:spcPct val="99100"/>
                        </a:lnSpc>
                        <a:spcBef>
                          <a:spcPts val="325"/>
                        </a:spcBef>
                      </a:pPr>
                      <a:r>
                        <a:rPr sz="1800" spc="95" dirty="0">
                          <a:latin typeface="Georgia"/>
                          <a:cs typeface="Georgia"/>
                        </a:rPr>
                        <a:t>Fake</a:t>
                      </a:r>
                      <a:r>
                        <a:rPr sz="1800" spc="1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75" dirty="0">
                          <a:latin typeface="Georgia"/>
                          <a:cs typeface="Georgia"/>
                        </a:rPr>
                        <a:t>Social</a:t>
                      </a:r>
                      <a:r>
                        <a:rPr sz="1800" spc="1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Media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Profile</a:t>
                      </a:r>
                      <a:r>
                        <a:rPr sz="1800" spc="204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65" dirty="0">
                          <a:latin typeface="Georgia"/>
                          <a:cs typeface="Georgia"/>
                        </a:rPr>
                        <a:t>Detection</a:t>
                      </a:r>
                      <a:r>
                        <a:rPr sz="1800" spc="18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85" dirty="0">
                          <a:latin typeface="Georgia"/>
                          <a:cs typeface="Georgia"/>
                        </a:rPr>
                        <a:t>and </a:t>
                      </a:r>
                      <a:r>
                        <a:rPr sz="1800" spc="50" dirty="0">
                          <a:latin typeface="Georgia"/>
                          <a:cs typeface="Georgia"/>
                        </a:rPr>
                        <a:t>Reporting-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[2024]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60" dirty="0">
                          <a:latin typeface="Georgia"/>
                          <a:cs typeface="Georgia"/>
                        </a:rPr>
                        <a:t>Nagappan</a:t>
                      </a:r>
                      <a:r>
                        <a:rPr sz="1400" spc="140" dirty="0">
                          <a:latin typeface="Georgia"/>
                          <a:cs typeface="Georgia"/>
                        </a:rPr>
                        <a:t>  </a:t>
                      </a:r>
                      <a:r>
                        <a:rPr sz="1400" spc="70" dirty="0">
                          <a:latin typeface="Georgia"/>
                          <a:cs typeface="Georgia"/>
                        </a:rPr>
                        <a:t>G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635000">
                        <a:lnSpc>
                          <a:spcPts val="1650"/>
                        </a:lnSpc>
                        <a:spcBef>
                          <a:spcPts val="409"/>
                        </a:spcBef>
                      </a:pPr>
                      <a:r>
                        <a:rPr sz="1400" spc="55" dirty="0">
                          <a:latin typeface="Georgia"/>
                          <a:cs typeface="Georgia"/>
                        </a:rPr>
                        <a:t>User</a:t>
                      </a:r>
                      <a:r>
                        <a:rPr sz="1400" spc="9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35" dirty="0">
                          <a:latin typeface="Georgia"/>
                          <a:cs typeface="Georgia"/>
                        </a:rPr>
                        <a:t>Reporting </a:t>
                      </a:r>
                      <a:r>
                        <a:rPr sz="1400" spc="70" dirty="0">
                          <a:latin typeface="Georgia"/>
                          <a:cs typeface="Georgia"/>
                        </a:rPr>
                        <a:t>Systems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6520" marR="102870">
                        <a:lnSpc>
                          <a:spcPct val="100600"/>
                        </a:lnSpc>
                        <a:spcBef>
                          <a:spcPts val="295"/>
                        </a:spcBef>
                      </a:pPr>
                      <a:r>
                        <a:rPr sz="1200" b="1" spc="95" dirty="0">
                          <a:latin typeface="Cambria"/>
                          <a:cs typeface="Cambria"/>
                        </a:rPr>
                        <a:t>Community-</a:t>
                      </a:r>
                      <a:r>
                        <a:rPr sz="1200" b="1" spc="35" dirty="0">
                          <a:latin typeface="Cambria"/>
                          <a:cs typeface="Cambria"/>
                        </a:rPr>
                        <a:t>driven</a:t>
                      </a:r>
                      <a:r>
                        <a:rPr sz="1200" spc="35" dirty="0">
                          <a:latin typeface="Georgia"/>
                          <a:cs typeface="Georgia"/>
                        </a:rPr>
                        <a:t>: </a:t>
                      </a:r>
                      <a:r>
                        <a:rPr sz="1200" spc="45" dirty="0">
                          <a:latin typeface="Georgia"/>
                          <a:cs typeface="Georgia"/>
                        </a:rPr>
                        <a:t>Leverages</a:t>
                      </a:r>
                      <a:r>
                        <a:rPr sz="1200" spc="19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200" spc="19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10" dirty="0">
                          <a:latin typeface="Georgia"/>
                          <a:cs typeface="Georgia"/>
                        </a:rPr>
                        <a:t>collective </a:t>
                      </a:r>
                      <a:r>
                        <a:rPr sz="1200" spc="45" dirty="0">
                          <a:latin typeface="Georgia"/>
                          <a:cs typeface="Georgia"/>
                        </a:rPr>
                        <a:t>knowledge</a:t>
                      </a:r>
                      <a:r>
                        <a:rPr sz="1200" spc="7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200" spc="1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25" dirty="0">
                          <a:latin typeface="Georgia"/>
                          <a:cs typeface="Georgia"/>
                        </a:rPr>
                        <a:t>the </a:t>
                      </a:r>
                      <a:r>
                        <a:rPr sz="1200" spc="10" dirty="0">
                          <a:latin typeface="Georgia"/>
                          <a:cs typeface="Georgia"/>
                        </a:rPr>
                        <a:t>platform’s</a:t>
                      </a:r>
                      <a:r>
                        <a:rPr sz="1200" spc="1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85" dirty="0">
                          <a:latin typeface="Georgia"/>
                          <a:cs typeface="Georgia"/>
                        </a:rPr>
                        <a:t>user</a:t>
                      </a:r>
                      <a:r>
                        <a:rPr sz="1200" spc="1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85" dirty="0">
                          <a:latin typeface="Georgia"/>
                          <a:cs typeface="Georgia"/>
                        </a:rPr>
                        <a:t>base</a:t>
                      </a:r>
                      <a:r>
                        <a:rPr sz="1200" spc="1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25" dirty="0">
                          <a:latin typeface="Georgia"/>
                          <a:cs typeface="Georgia"/>
                        </a:rPr>
                        <a:t>to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identify</a:t>
                      </a:r>
                      <a:r>
                        <a:rPr sz="1200" spc="2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50" dirty="0">
                          <a:latin typeface="Georgia"/>
                          <a:cs typeface="Georgia"/>
                        </a:rPr>
                        <a:t>fake</a:t>
                      </a:r>
                      <a:r>
                        <a:rPr sz="1200" spc="2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55" dirty="0">
                          <a:latin typeface="Georgia"/>
                          <a:cs typeface="Georgia"/>
                        </a:rPr>
                        <a:t>accounts </a:t>
                      </a:r>
                      <a:r>
                        <a:rPr sz="1200" spc="60" dirty="0">
                          <a:latin typeface="Georgia"/>
                          <a:cs typeface="Georgia"/>
                        </a:rPr>
                        <a:t>that</a:t>
                      </a:r>
                      <a:r>
                        <a:rPr sz="1200" spc="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55" dirty="0">
                          <a:latin typeface="Georgia"/>
                          <a:cs typeface="Georgia"/>
                        </a:rPr>
                        <a:t>may</a:t>
                      </a:r>
                      <a:r>
                        <a:rPr sz="1200" spc="114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55" dirty="0">
                          <a:latin typeface="Georgia"/>
                          <a:cs typeface="Georgia"/>
                        </a:rPr>
                        <a:t>have</a:t>
                      </a:r>
                      <a:r>
                        <a:rPr sz="1200" spc="1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10" dirty="0">
                          <a:latin typeface="Georgia"/>
                          <a:cs typeface="Georgia"/>
                        </a:rPr>
                        <a:t>slipped </a:t>
                      </a:r>
                      <a:r>
                        <a:rPr sz="1200" spc="55" dirty="0">
                          <a:latin typeface="Georgia"/>
                          <a:cs typeface="Georgia"/>
                        </a:rPr>
                        <a:t>through</a:t>
                      </a:r>
                      <a:r>
                        <a:rPr sz="1200" spc="1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50" dirty="0">
                          <a:latin typeface="Georgia"/>
                          <a:cs typeface="Georgia"/>
                        </a:rPr>
                        <a:t>automated </a:t>
                      </a:r>
                      <a:r>
                        <a:rPr sz="1200" spc="-10" dirty="0">
                          <a:latin typeface="Georgia"/>
                          <a:cs typeface="Georgia"/>
                        </a:rPr>
                        <a:t>detection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232410">
                        <a:lnSpc>
                          <a:spcPct val="100400"/>
                        </a:lnSpc>
                        <a:spcBef>
                          <a:spcPts val="295"/>
                        </a:spcBef>
                      </a:pPr>
                      <a:r>
                        <a:rPr sz="1200" b="1" spc="70" dirty="0">
                          <a:latin typeface="Cambria"/>
                          <a:cs typeface="Cambria"/>
                        </a:rPr>
                        <a:t>False</a:t>
                      </a:r>
                      <a:r>
                        <a:rPr sz="1200" b="1" spc="1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b="1" spc="45" dirty="0">
                          <a:latin typeface="Cambria"/>
                          <a:cs typeface="Cambria"/>
                        </a:rPr>
                        <a:t>reporting</a:t>
                      </a:r>
                      <a:r>
                        <a:rPr sz="1200" spc="45" dirty="0">
                          <a:latin typeface="Georgia"/>
                          <a:cs typeface="Georgia"/>
                        </a:rPr>
                        <a:t>:</a:t>
                      </a:r>
                      <a:r>
                        <a:rPr sz="1200" spc="9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70" dirty="0">
                          <a:latin typeface="Georgia"/>
                          <a:cs typeface="Georgia"/>
                        </a:rPr>
                        <a:t>Users</a:t>
                      </a:r>
                      <a:r>
                        <a:rPr sz="1200" spc="8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35" dirty="0">
                          <a:latin typeface="Georgia"/>
                          <a:cs typeface="Georgia"/>
                        </a:rPr>
                        <a:t>may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report</a:t>
                      </a:r>
                      <a:r>
                        <a:rPr sz="1200" spc="3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legitimate</a:t>
                      </a:r>
                      <a:r>
                        <a:rPr sz="1200" spc="3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65" dirty="0">
                          <a:latin typeface="Georgia"/>
                          <a:cs typeface="Georgia"/>
                        </a:rPr>
                        <a:t>accounts</a:t>
                      </a:r>
                      <a:r>
                        <a:rPr sz="1200" spc="3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35" dirty="0">
                          <a:latin typeface="Georgia"/>
                          <a:cs typeface="Georgia"/>
                        </a:rPr>
                        <a:t>out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200" spc="1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55" dirty="0">
                          <a:latin typeface="Georgia"/>
                          <a:cs typeface="Georgia"/>
                        </a:rPr>
                        <a:t>malice</a:t>
                      </a:r>
                      <a:r>
                        <a:rPr sz="1200" spc="1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or</a:t>
                      </a:r>
                      <a:r>
                        <a:rPr sz="1200" spc="1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for</a:t>
                      </a:r>
                      <a:r>
                        <a:rPr sz="1200" spc="1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other</a:t>
                      </a:r>
                      <a:r>
                        <a:rPr sz="1200" spc="1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20" dirty="0">
                          <a:latin typeface="Georgia"/>
                          <a:cs typeface="Georgia"/>
                        </a:rPr>
                        <a:t>non- </a:t>
                      </a:r>
                      <a:r>
                        <a:rPr sz="1200" spc="60" dirty="0">
                          <a:latin typeface="Georgia"/>
                          <a:cs typeface="Georgia"/>
                        </a:rPr>
                        <a:t>fraudulent</a:t>
                      </a:r>
                      <a:r>
                        <a:rPr sz="1200" spc="9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65" dirty="0">
                          <a:latin typeface="Georgia"/>
                          <a:cs typeface="Georgia"/>
                        </a:rPr>
                        <a:t>reasons,</a:t>
                      </a:r>
                      <a:r>
                        <a:rPr sz="1200" spc="9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45" dirty="0">
                          <a:latin typeface="Georgia"/>
                          <a:cs typeface="Georgia"/>
                        </a:rPr>
                        <a:t>leading</a:t>
                      </a:r>
                      <a:r>
                        <a:rPr sz="1200" spc="1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25" dirty="0">
                          <a:latin typeface="Georgia"/>
                          <a:cs typeface="Georgia"/>
                        </a:rPr>
                        <a:t>to </a:t>
                      </a:r>
                      <a:r>
                        <a:rPr sz="1200" spc="50" dirty="0">
                          <a:latin typeface="Georgia"/>
                          <a:cs typeface="Georgia"/>
                        </a:rPr>
                        <a:t>unjustified</a:t>
                      </a:r>
                      <a:r>
                        <a:rPr sz="1200" spc="1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45" dirty="0">
                          <a:latin typeface="Georgia"/>
                          <a:cs typeface="Georgia"/>
                        </a:rPr>
                        <a:t>takedowns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0" dirty="0">
                          <a:latin typeface="Georgia"/>
                          <a:cs typeface="Georgia"/>
                        </a:rPr>
                        <a:t>05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13664">
                        <a:lnSpc>
                          <a:spcPct val="99700"/>
                        </a:lnSpc>
                        <a:spcBef>
                          <a:spcPts val="325"/>
                        </a:spcBef>
                      </a:pPr>
                      <a:r>
                        <a:rPr sz="1800" spc="80" dirty="0">
                          <a:latin typeface="Georgia"/>
                          <a:cs typeface="Georgia"/>
                        </a:rPr>
                        <a:t>Evaluation</a:t>
                      </a:r>
                      <a:r>
                        <a:rPr sz="1800" spc="1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25" dirty="0">
                          <a:latin typeface="Georgia"/>
                          <a:cs typeface="Georgia"/>
                        </a:rPr>
                        <a:t>of </a:t>
                      </a:r>
                      <a:r>
                        <a:rPr sz="1800" spc="75" dirty="0">
                          <a:latin typeface="Georgia"/>
                          <a:cs typeface="Georgia"/>
                        </a:rPr>
                        <a:t>Behavioral</a:t>
                      </a:r>
                      <a:r>
                        <a:rPr sz="1800" spc="1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75" dirty="0">
                          <a:latin typeface="Georgia"/>
                          <a:cs typeface="Georgia"/>
                        </a:rPr>
                        <a:t>Security </a:t>
                      </a:r>
                      <a:r>
                        <a:rPr sz="1800" spc="50" dirty="0">
                          <a:latin typeface="Georgia"/>
                          <a:cs typeface="Georgia"/>
                        </a:rPr>
                        <a:t>in</a:t>
                      </a:r>
                      <a:r>
                        <a:rPr sz="1800" spc="1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95" dirty="0">
                          <a:latin typeface="Georgia"/>
                          <a:cs typeface="Georgia"/>
                        </a:rPr>
                        <a:t>Cloud</a:t>
                      </a:r>
                      <a:r>
                        <a:rPr sz="1800" spc="10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70" dirty="0">
                          <a:latin typeface="Georgia"/>
                          <a:cs typeface="Georgia"/>
                        </a:rPr>
                        <a:t>Computing-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[2023]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400" spc="50" dirty="0">
                          <a:latin typeface="Georgia"/>
                          <a:cs typeface="Georgia"/>
                        </a:rPr>
                        <a:t>CH.Sreehari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236854">
                        <a:lnSpc>
                          <a:spcPct val="100800"/>
                        </a:lnSpc>
                        <a:spcBef>
                          <a:spcPts val="305"/>
                        </a:spcBef>
                      </a:pPr>
                      <a:r>
                        <a:rPr sz="1800" spc="80" dirty="0">
                          <a:latin typeface="Georgia"/>
                          <a:cs typeface="Georgia"/>
                        </a:rPr>
                        <a:t>Random</a:t>
                      </a:r>
                      <a:r>
                        <a:rPr sz="1800" spc="1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50" dirty="0">
                          <a:latin typeface="Georgia"/>
                          <a:cs typeface="Georgia"/>
                        </a:rPr>
                        <a:t>Forest </a:t>
                      </a:r>
                      <a:r>
                        <a:rPr sz="1800" spc="165" dirty="0">
                          <a:latin typeface="Georgia"/>
                          <a:cs typeface="Georgia"/>
                        </a:rPr>
                        <a:t>&amp;</a:t>
                      </a:r>
                      <a:r>
                        <a:rPr sz="1800" spc="1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45" dirty="0">
                          <a:latin typeface="Georgia"/>
                          <a:cs typeface="Georgia"/>
                        </a:rPr>
                        <a:t>SVM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1435"/>
                        </a:lnSpc>
                        <a:spcBef>
                          <a:spcPts val="320"/>
                        </a:spcBef>
                      </a:pPr>
                      <a:r>
                        <a:rPr sz="1200" b="1" spc="55" dirty="0">
                          <a:latin typeface="Cambria"/>
                          <a:cs typeface="Cambria"/>
                        </a:rPr>
                        <a:t>Scalability</a:t>
                      </a:r>
                      <a:r>
                        <a:rPr sz="1200" spc="55" dirty="0">
                          <a:latin typeface="Georgia"/>
                          <a:cs typeface="Georgia"/>
                        </a:rPr>
                        <a:t>:</a:t>
                      </a:r>
                      <a:endParaRPr sz="1200">
                        <a:latin typeface="Georgia"/>
                        <a:cs typeface="Georgia"/>
                      </a:endParaRPr>
                    </a:p>
                    <a:p>
                      <a:pPr marL="96520">
                        <a:lnSpc>
                          <a:spcPts val="1435"/>
                        </a:lnSpc>
                      </a:pPr>
                      <a:r>
                        <a:rPr sz="1200" spc="55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200" spc="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70" dirty="0">
                          <a:latin typeface="Georgia"/>
                          <a:cs typeface="Georgia"/>
                        </a:rPr>
                        <a:t>system</a:t>
                      </a:r>
                      <a:r>
                        <a:rPr sz="1200" spc="9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90" dirty="0">
                          <a:latin typeface="Georgia"/>
                          <a:cs typeface="Georgia"/>
                        </a:rPr>
                        <a:t>can</a:t>
                      </a:r>
                      <a:r>
                        <a:rPr sz="1200" spc="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60" dirty="0">
                          <a:latin typeface="Georgia"/>
                          <a:cs typeface="Georgia"/>
                        </a:rPr>
                        <a:t>scale</a:t>
                      </a:r>
                      <a:endParaRPr sz="1200">
                        <a:latin typeface="Georgia"/>
                        <a:cs typeface="Georgia"/>
                      </a:endParaRPr>
                    </a:p>
                    <a:p>
                      <a:pPr marL="96520" marR="92710">
                        <a:lnSpc>
                          <a:spcPct val="100099"/>
                        </a:lnSpc>
                        <a:spcBef>
                          <a:spcPts val="60"/>
                        </a:spcBef>
                      </a:pPr>
                      <a:r>
                        <a:rPr sz="1200" dirty="0">
                          <a:latin typeface="Georgia"/>
                          <a:cs typeface="Georgia"/>
                        </a:rPr>
                        <a:t>to</a:t>
                      </a:r>
                      <a:r>
                        <a:rPr sz="1200" spc="10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60" dirty="0">
                          <a:latin typeface="Georgia"/>
                          <a:cs typeface="Georgia"/>
                        </a:rPr>
                        <a:t>handle</a:t>
                      </a:r>
                      <a:r>
                        <a:rPr sz="1200" spc="1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20" dirty="0">
                          <a:latin typeface="Georgia"/>
                          <a:cs typeface="Georgia"/>
                        </a:rPr>
                        <a:t>large</a:t>
                      </a:r>
                      <a:r>
                        <a:rPr sz="1200" spc="500" dirty="0">
                          <a:latin typeface="Georgia"/>
                          <a:cs typeface="Georgia"/>
                        </a:rPr>
                        <a:t>  </a:t>
                      </a:r>
                      <a:r>
                        <a:rPr sz="1200" spc="50" dirty="0">
                          <a:latin typeface="Georgia"/>
                          <a:cs typeface="Georgia"/>
                        </a:rPr>
                        <a:t>volumes</a:t>
                      </a:r>
                      <a:r>
                        <a:rPr sz="1200" spc="1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200" spc="9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45" dirty="0">
                          <a:latin typeface="Georgia"/>
                          <a:cs typeface="Georgia"/>
                        </a:rPr>
                        <a:t>social</a:t>
                      </a:r>
                      <a:r>
                        <a:rPr sz="1200" spc="5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50" dirty="0">
                          <a:latin typeface="Georgia"/>
                          <a:cs typeface="Georgia"/>
                        </a:rPr>
                        <a:t>media</a:t>
                      </a:r>
                      <a:r>
                        <a:rPr sz="1200" spc="1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55" dirty="0">
                          <a:latin typeface="Georgia"/>
                          <a:cs typeface="Georgia"/>
                        </a:rPr>
                        <a:t>data,</a:t>
                      </a:r>
                      <a:r>
                        <a:rPr sz="1200" spc="1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95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200" spc="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10" dirty="0">
                          <a:latin typeface="Georgia"/>
                          <a:cs typeface="Georgia"/>
                        </a:rPr>
                        <a:t>critical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factor</a:t>
                      </a:r>
                      <a:r>
                        <a:rPr sz="1200" spc="2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given</a:t>
                      </a:r>
                      <a:r>
                        <a:rPr sz="1200" spc="3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200" spc="3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45" dirty="0">
                          <a:latin typeface="Georgia"/>
                          <a:cs typeface="Georgia"/>
                        </a:rPr>
                        <a:t>vast </a:t>
                      </a:r>
                      <a:r>
                        <a:rPr sz="1200" spc="65" dirty="0">
                          <a:latin typeface="Georgia"/>
                          <a:cs typeface="Georgia"/>
                        </a:rPr>
                        <a:t>number</a:t>
                      </a:r>
                      <a:r>
                        <a:rPr sz="1200" spc="9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200" spc="9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55" dirty="0">
                          <a:latin typeface="Georgia"/>
                          <a:cs typeface="Georgia"/>
                        </a:rPr>
                        <a:t>social</a:t>
                      </a:r>
                      <a:r>
                        <a:rPr sz="1200" spc="1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10" dirty="0">
                          <a:latin typeface="Georgia"/>
                          <a:cs typeface="Georgia"/>
                        </a:rPr>
                        <a:t>media </a:t>
                      </a:r>
                      <a:r>
                        <a:rPr sz="1200" spc="60" dirty="0">
                          <a:latin typeface="Georgia"/>
                          <a:cs typeface="Georgia"/>
                        </a:rPr>
                        <a:t>accounts.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140970">
                        <a:lnSpc>
                          <a:spcPct val="100099"/>
                        </a:lnSpc>
                        <a:spcBef>
                          <a:spcPts val="320"/>
                        </a:spcBef>
                      </a:pPr>
                      <a:r>
                        <a:rPr sz="1200" spc="50" dirty="0">
                          <a:latin typeface="Georgia"/>
                          <a:cs typeface="Georgia"/>
                        </a:rPr>
                        <a:t>Addressing</a:t>
                      </a:r>
                      <a:r>
                        <a:rPr sz="1200" spc="114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60" dirty="0">
                          <a:latin typeface="Georgia"/>
                          <a:cs typeface="Georgia"/>
                        </a:rPr>
                        <a:t>data</a:t>
                      </a:r>
                      <a:r>
                        <a:rPr sz="1200" spc="1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45" dirty="0">
                          <a:latin typeface="Georgia"/>
                          <a:cs typeface="Georgia"/>
                        </a:rPr>
                        <a:t>imbalance </a:t>
                      </a:r>
                      <a:r>
                        <a:rPr sz="1200" spc="10" dirty="0">
                          <a:latin typeface="Georgia"/>
                          <a:cs typeface="Georgia"/>
                        </a:rPr>
                        <a:t>typically</a:t>
                      </a:r>
                      <a:r>
                        <a:rPr sz="1200" spc="40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10" dirty="0">
                          <a:latin typeface="Georgia"/>
                          <a:cs typeface="Georgia"/>
                        </a:rPr>
                        <a:t>requires</a:t>
                      </a:r>
                      <a:r>
                        <a:rPr sz="1200" spc="4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50" dirty="0">
                          <a:latin typeface="Georgia"/>
                          <a:cs typeface="Georgia"/>
                        </a:rPr>
                        <a:t>techniques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like</a:t>
                      </a:r>
                      <a:r>
                        <a:rPr sz="1200" spc="2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b="1" spc="50" dirty="0">
                          <a:latin typeface="Cambria"/>
                          <a:cs typeface="Cambria"/>
                        </a:rPr>
                        <a:t>oversampling</a:t>
                      </a:r>
                      <a:r>
                        <a:rPr sz="1200" spc="50" dirty="0">
                          <a:latin typeface="Georgia"/>
                          <a:cs typeface="Georgia"/>
                        </a:rPr>
                        <a:t>, </a:t>
                      </a:r>
                      <a:r>
                        <a:rPr sz="1200" b="1" spc="60" dirty="0">
                          <a:latin typeface="Cambria"/>
                          <a:cs typeface="Cambria"/>
                        </a:rPr>
                        <a:t>undersampling</a:t>
                      </a:r>
                      <a:r>
                        <a:rPr sz="1200" spc="60" dirty="0">
                          <a:latin typeface="Georgia"/>
                          <a:cs typeface="Georgia"/>
                        </a:rPr>
                        <a:t>,</a:t>
                      </a:r>
                      <a:r>
                        <a:rPr sz="1200" spc="10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or</a:t>
                      </a:r>
                      <a:r>
                        <a:rPr sz="1200" spc="1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b="1" spc="80" dirty="0">
                          <a:latin typeface="Cambria"/>
                          <a:cs typeface="Cambria"/>
                        </a:rPr>
                        <a:t>synthetic </a:t>
                      </a:r>
                      <a:r>
                        <a:rPr sz="1200" b="1" spc="70" dirty="0">
                          <a:latin typeface="Cambria"/>
                          <a:cs typeface="Cambria"/>
                        </a:rPr>
                        <a:t>data</a:t>
                      </a:r>
                      <a:r>
                        <a:rPr sz="1200" b="1" spc="1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b="1" spc="60" dirty="0">
                          <a:latin typeface="Cambria"/>
                          <a:cs typeface="Cambria"/>
                        </a:rPr>
                        <a:t>generation</a:t>
                      </a:r>
                      <a:r>
                        <a:rPr sz="1200" spc="60" dirty="0">
                          <a:latin typeface="Georgia"/>
                          <a:cs typeface="Georgia"/>
                        </a:rPr>
                        <a:t>,</a:t>
                      </a:r>
                      <a:r>
                        <a:rPr sz="1200" spc="8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70" dirty="0">
                          <a:latin typeface="Georgia"/>
                          <a:cs typeface="Georgia"/>
                        </a:rPr>
                        <a:t>which</a:t>
                      </a:r>
                      <a:r>
                        <a:rPr sz="1200" spc="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85" dirty="0">
                          <a:latin typeface="Georgia"/>
                          <a:cs typeface="Georgia"/>
                        </a:rPr>
                        <a:t>can</a:t>
                      </a:r>
                      <a:r>
                        <a:rPr sz="1200" spc="1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30" dirty="0">
                          <a:latin typeface="Georgia"/>
                          <a:cs typeface="Georgia"/>
                        </a:rPr>
                        <a:t>be </a:t>
                      </a:r>
                      <a:r>
                        <a:rPr sz="1200" spc="40" dirty="0">
                          <a:latin typeface="Georgia"/>
                          <a:cs typeface="Georgia"/>
                        </a:rPr>
                        <a:t>challenging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81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30" dirty="0">
                          <a:latin typeface="Georgia"/>
                          <a:cs typeface="Georgia"/>
                        </a:rPr>
                        <a:t>06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58445">
                        <a:lnSpc>
                          <a:spcPct val="103600"/>
                        </a:lnSpc>
                        <a:spcBef>
                          <a:spcPts val="300"/>
                        </a:spcBef>
                      </a:pPr>
                      <a:r>
                        <a:rPr sz="1550" spc="85" dirty="0">
                          <a:latin typeface="Georgia"/>
                          <a:cs typeface="Georgia"/>
                        </a:rPr>
                        <a:t>FakeNewsIndia:</a:t>
                      </a:r>
                      <a:r>
                        <a:rPr sz="1550" spc="18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550" spc="-50" dirty="0">
                          <a:latin typeface="Georgia"/>
                          <a:cs typeface="Georgia"/>
                        </a:rPr>
                        <a:t>A </a:t>
                      </a:r>
                      <a:r>
                        <a:rPr sz="1550" spc="125" dirty="0">
                          <a:latin typeface="Georgia"/>
                          <a:cs typeface="Georgia"/>
                        </a:rPr>
                        <a:t>benchmark</a:t>
                      </a:r>
                      <a:r>
                        <a:rPr sz="1550" spc="1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550" spc="100" dirty="0">
                          <a:latin typeface="Georgia"/>
                          <a:cs typeface="Georgia"/>
                        </a:rPr>
                        <a:t>dataset</a:t>
                      </a:r>
                      <a:r>
                        <a:rPr sz="1550" spc="1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550" spc="-25" dirty="0">
                          <a:latin typeface="Georgia"/>
                          <a:cs typeface="Georgia"/>
                        </a:rPr>
                        <a:t>of </a:t>
                      </a:r>
                      <a:r>
                        <a:rPr sz="1550" spc="90" dirty="0">
                          <a:latin typeface="Georgia"/>
                          <a:cs typeface="Georgia"/>
                        </a:rPr>
                        <a:t>fake</a:t>
                      </a:r>
                      <a:r>
                        <a:rPr sz="1550" spc="1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550" spc="114" dirty="0">
                          <a:latin typeface="Georgia"/>
                          <a:cs typeface="Georgia"/>
                        </a:rPr>
                        <a:t>news</a:t>
                      </a:r>
                      <a:r>
                        <a:rPr sz="1550" spc="1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550" spc="95" dirty="0">
                          <a:latin typeface="Georgia"/>
                          <a:cs typeface="Georgia"/>
                        </a:rPr>
                        <a:t>incidents</a:t>
                      </a:r>
                      <a:r>
                        <a:rPr sz="1550" spc="1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550" spc="35" dirty="0">
                          <a:latin typeface="Georgia"/>
                          <a:cs typeface="Georgia"/>
                        </a:rPr>
                        <a:t>in </a:t>
                      </a:r>
                      <a:r>
                        <a:rPr sz="1550" spc="65" dirty="0">
                          <a:latin typeface="Georgia"/>
                          <a:cs typeface="Georgia"/>
                        </a:rPr>
                        <a:t>India,</a:t>
                      </a:r>
                      <a:r>
                        <a:rPr sz="1550" spc="19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550" spc="65" dirty="0">
                          <a:latin typeface="Georgia"/>
                          <a:cs typeface="Georgia"/>
                        </a:rPr>
                        <a:t>collection </a:t>
                      </a:r>
                      <a:r>
                        <a:rPr sz="1550" spc="80" dirty="0">
                          <a:latin typeface="Georgia"/>
                          <a:cs typeface="Georgia"/>
                        </a:rPr>
                        <a:t>methodology</a:t>
                      </a:r>
                      <a:r>
                        <a:rPr sz="1550" spc="1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550" spc="90" dirty="0">
                          <a:latin typeface="Georgia"/>
                          <a:cs typeface="Georgia"/>
                        </a:rPr>
                        <a:t>and </a:t>
                      </a:r>
                      <a:r>
                        <a:rPr sz="1550" spc="95" dirty="0">
                          <a:latin typeface="Georgia"/>
                          <a:cs typeface="Georgia"/>
                        </a:rPr>
                        <a:t>impact</a:t>
                      </a:r>
                      <a:r>
                        <a:rPr sz="1550" spc="17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550" spc="125" dirty="0">
                          <a:latin typeface="Georgia"/>
                          <a:cs typeface="Georgia"/>
                        </a:rPr>
                        <a:t>assessment</a:t>
                      </a:r>
                      <a:r>
                        <a:rPr sz="1550" spc="17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550" spc="35" dirty="0">
                          <a:latin typeface="Georgia"/>
                          <a:cs typeface="Georgia"/>
                        </a:rPr>
                        <a:t>in </a:t>
                      </a:r>
                      <a:r>
                        <a:rPr sz="1550" spc="90" dirty="0">
                          <a:latin typeface="Georgia"/>
                          <a:cs typeface="Georgia"/>
                        </a:rPr>
                        <a:t>social</a:t>
                      </a:r>
                      <a:r>
                        <a:rPr sz="1550" spc="1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550" spc="90" dirty="0">
                          <a:latin typeface="Georgia"/>
                          <a:cs typeface="Georgia"/>
                        </a:rPr>
                        <a:t>media-</a:t>
                      </a:r>
                      <a:r>
                        <a:rPr sz="1550" spc="-10" dirty="0">
                          <a:latin typeface="Georgia"/>
                          <a:cs typeface="Georgia"/>
                        </a:rPr>
                        <a:t>[2022]</a:t>
                      </a:r>
                      <a:endParaRPr sz="155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354330">
                        <a:lnSpc>
                          <a:spcPts val="1650"/>
                        </a:lnSpc>
                        <a:spcBef>
                          <a:spcPts val="445"/>
                        </a:spcBef>
                      </a:pPr>
                      <a:r>
                        <a:rPr sz="1400" spc="35" dirty="0">
                          <a:latin typeface="Georgia"/>
                          <a:cs typeface="Georgia"/>
                        </a:rPr>
                        <a:t>Apporva </a:t>
                      </a:r>
                      <a:r>
                        <a:rPr sz="1400" spc="90" dirty="0">
                          <a:latin typeface="Georgia"/>
                          <a:cs typeface="Georgia"/>
                        </a:rPr>
                        <a:t>Dhawan</a:t>
                      </a:r>
                      <a:r>
                        <a:rPr sz="1400" spc="9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0" dirty="0">
                          <a:latin typeface="Georgia"/>
                          <a:cs typeface="Georgia"/>
                        </a:rPr>
                        <a:t>H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123189">
                        <a:lnSpc>
                          <a:spcPct val="1006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Web</a:t>
                      </a:r>
                      <a:r>
                        <a:rPr sz="1400" spc="9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75" dirty="0">
                          <a:latin typeface="Georgia"/>
                          <a:cs typeface="Georgia"/>
                        </a:rPr>
                        <a:t>Scraping</a:t>
                      </a:r>
                      <a:r>
                        <a:rPr sz="1400" spc="1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130" dirty="0">
                          <a:latin typeface="Georgia"/>
                          <a:cs typeface="Georgia"/>
                        </a:rPr>
                        <a:t>&amp;</a:t>
                      </a:r>
                      <a:r>
                        <a:rPr sz="1400" spc="1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API- </a:t>
                      </a:r>
                      <a:r>
                        <a:rPr sz="1400" spc="85" dirty="0">
                          <a:latin typeface="Georgia"/>
                          <a:cs typeface="Georgia"/>
                        </a:rPr>
                        <a:t>based</a:t>
                      </a:r>
                      <a:r>
                        <a:rPr sz="1400" spc="65" dirty="0">
                          <a:latin typeface="Georgia"/>
                          <a:cs typeface="Georgia"/>
                        </a:rPr>
                        <a:t> Data </a:t>
                      </a:r>
                      <a:r>
                        <a:rPr sz="1400" spc="40" dirty="0">
                          <a:latin typeface="Georgia"/>
                          <a:cs typeface="Georgia"/>
                        </a:rPr>
                        <a:t>Collection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6520" marR="109220">
                        <a:lnSpc>
                          <a:spcPct val="100800"/>
                        </a:lnSpc>
                        <a:spcBef>
                          <a:spcPts val="330"/>
                        </a:spcBef>
                      </a:pPr>
                      <a:r>
                        <a:rPr sz="1200" spc="50" dirty="0">
                          <a:latin typeface="Georgia"/>
                          <a:cs typeface="Georgia"/>
                        </a:rPr>
                        <a:t>Automates</a:t>
                      </a:r>
                      <a:r>
                        <a:rPr sz="1200" spc="1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40" dirty="0">
                          <a:latin typeface="Georgia"/>
                          <a:cs typeface="Georgia"/>
                        </a:rPr>
                        <a:t>data </a:t>
                      </a:r>
                      <a:r>
                        <a:rPr sz="1200" spc="10" dirty="0">
                          <a:latin typeface="Georgia"/>
                          <a:cs typeface="Georgia"/>
                        </a:rPr>
                        <a:t>collection,</a:t>
                      </a:r>
                      <a:r>
                        <a:rPr sz="1200" spc="3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10" dirty="0">
                          <a:latin typeface="Georgia"/>
                          <a:cs typeface="Georgia"/>
                        </a:rPr>
                        <a:t>allowing</a:t>
                      </a:r>
                      <a:r>
                        <a:rPr sz="1200" spc="3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25" dirty="0">
                          <a:latin typeface="Georgia"/>
                          <a:cs typeface="Georgia"/>
                        </a:rPr>
                        <a:t>for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large-</a:t>
                      </a:r>
                      <a:r>
                        <a:rPr sz="1200" spc="65" dirty="0">
                          <a:latin typeface="Georgia"/>
                          <a:cs typeface="Georgia"/>
                        </a:rPr>
                        <a:t>scale</a:t>
                      </a:r>
                      <a:r>
                        <a:rPr sz="1200" spc="2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50" dirty="0">
                          <a:latin typeface="Georgia"/>
                          <a:cs typeface="Georgia"/>
                        </a:rPr>
                        <a:t>gathering</a:t>
                      </a:r>
                      <a:r>
                        <a:rPr sz="1200" spc="18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25" dirty="0">
                          <a:latin typeface="Georgia"/>
                          <a:cs typeface="Georgia"/>
                        </a:rPr>
                        <a:t>of </a:t>
                      </a:r>
                      <a:r>
                        <a:rPr sz="1200" spc="55" dirty="0">
                          <a:latin typeface="Georgia"/>
                          <a:cs typeface="Georgia"/>
                        </a:rPr>
                        <a:t>news</a:t>
                      </a:r>
                      <a:r>
                        <a:rPr sz="1200" spc="1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40" dirty="0">
                          <a:latin typeface="Georgia"/>
                          <a:cs typeface="Georgia"/>
                        </a:rPr>
                        <a:t>articles.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119380">
                        <a:lnSpc>
                          <a:spcPct val="101600"/>
                        </a:lnSpc>
                        <a:spcBef>
                          <a:spcPts val="315"/>
                        </a:spcBef>
                      </a:pPr>
                      <a:r>
                        <a:rPr sz="1200" spc="45" dirty="0">
                          <a:latin typeface="Georgia"/>
                          <a:cs typeface="Georgia"/>
                        </a:rPr>
                        <a:t>Requires</a:t>
                      </a:r>
                      <a:r>
                        <a:rPr sz="1200" spc="17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proper</a:t>
                      </a:r>
                      <a:r>
                        <a:rPr sz="1200" spc="1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API</a:t>
                      </a:r>
                      <a:r>
                        <a:rPr sz="1200" spc="17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75" dirty="0">
                          <a:latin typeface="Georgia"/>
                          <a:cs typeface="Georgia"/>
                        </a:rPr>
                        <a:t>access</a:t>
                      </a:r>
                      <a:r>
                        <a:rPr sz="1200" spc="19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50" dirty="0">
                          <a:latin typeface="Georgia"/>
                          <a:cs typeface="Georgia"/>
                        </a:rPr>
                        <a:t>and </a:t>
                      </a:r>
                      <a:r>
                        <a:rPr sz="1200" spc="55" dirty="0">
                          <a:latin typeface="Georgia"/>
                          <a:cs typeface="Georgia"/>
                        </a:rPr>
                        <a:t>adherence</a:t>
                      </a:r>
                      <a:r>
                        <a:rPr sz="1200" spc="1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to</a:t>
                      </a:r>
                      <a:r>
                        <a:rPr sz="1200" spc="1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10" dirty="0">
                          <a:latin typeface="Georgia"/>
                          <a:cs typeface="Georgia"/>
                        </a:rPr>
                        <a:t>platform </a:t>
                      </a:r>
                      <a:r>
                        <a:rPr sz="1200" spc="35" dirty="0">
                          <a:latin typeface="Georgia"/>
                          <a:cs typeface="Georgia"/>
                        </a:rPr>
                        <a:t>regulations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D0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099" y="1104836"/>
            <a:ext cx="11634851" cy="56626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30"/>
              </a:spcBef>
            </a:pPr>
            <a:r>
              <a:rPr dirty="0"/>
              <a:t>Literature</a:t>
            </a:r>
            <a:r>
              <a:rPr spc="265" dirty="0"/>
              <a:t> </a:t>
            </a:r>
            <a:r>
              <a:rPr spc="-10" dirty="0"/>
              <a:t>Review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60616" y="1144524"/>
          <a:ext cx="11475718" cy="5514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0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6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5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857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1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sl.no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48385">
                        <a:lnSpc>
                          <a:spcPct val="100800"/>
                        </a:lnSpc>
                        <a:spcBef>
                          <a:spcPts val="280"/>
                        </a:spcBef>
                      </a:pPr>
                      <a:r>
                        <a:rPr sz="1800" b="1" spc="1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Title</a:t>
                      </a:r>
                      <a:r>
                        <a:rPr sz="1800" b="1" spc="21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9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of</a:t>
                      </a:r>
                      <a:r>
                        <a:rPr sz="1800" b="1" spc="19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9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the </a:t>
                      </a:r>
                      <a:r>
                        <a:rPr sz="1800" b="1" spc="8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Project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8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Author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1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Method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8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Advantages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9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Disadvantages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3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90" dirty="0">
                          <a:latin typeface="Georgia"/>
                          <a:cs typeface="Georgia"/>
                        </a:rPr>
                        <a:t>07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2710">
                        <a:lnSpc>
                          <a:spcPct val="103400"/>
                        </a:lnSpc>
                        <a:spcBef>
                          <a:spcPts val="265"/>
                        </a:spcBef>
                      </a:pPr>
                      <a:r>
                        <a:rPr sz="1550" dirty="0">
                          <a:latin typeface="Georgia"/>
                          <a:cs typeface="Georgia"/>
                        </a:rPr>
                        <a:t>Novel</a:t>
                      </a:r>
                      <a:r>
                        <a:rPr sz="1550" spc="229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550" spc="110" dirty="0">
                          <a:latin typeface="Georgia"/>
                          <a:cs typeface="Georgia"/>
                        </a:rPr>
                        <a:t>approaches</a:t>
                      </a:r>
                      <a:r>
                        <a:rPr sz="1550" spc="2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550" spc="-25" dirty="0">
                          <a:latin typeface="Georgia"/>
                          <a:cs typeface="Georgia"/>
                        </a:rPr>
                        <a:t>to </a:t>
                      </a:r>
                      <a:r>
                        <a:rPr sz="1550" spc="85" dirty="0">
                          <a:latin typeface="Georgia"/>
                          <a:cs typeface="Georgia"/>
                        </a:rPr>
                        <a:t>fake</a:t>
                      </a:r>
                      <a:r>
                        <a:rPr sz="1550" spc="1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550" spc="110" dirty="0">
                          <a:latin typeface="Georgia"/>
                          <a:cs typeface="Georgia"/>
                        </a:rPr>
                        <a:t>news</a:t>
                      </a:r>
                      <a:r>
                        <a:rPr sz="1550" spc="1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550" spc="130" dirty="0">
                          <a:latin typeface="Georgia"/>
                          <a:cs typeface="Georgia"/>
                        </a:rPr>
                        <a:t>and</a:t>
                      </a:r>
                      <a:r>
                        <a:rPr sz="1550" spc="1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550" spc="65" dirty="0">
                          <a:latin typeface="Georgia"/>
                          <a:cs typeface="Georgia"/>
                        </a:rPr>
                        <a:t>fake </a:t>
                      </a:r>
                      <a:r>
                        <a:rPr sz="1550" spc="114" dirty="0">
                          <a:latin typeface="Georgia"/>
                          <a:cs typeface="Georgia"/>
                        </a:rPr>
                        <a:t>account</a:t>
                      </a:r>
                      <a:r>
                        <a:rPr sz="1550" spc="1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550" spc="85" dirty="0">
                          <a:latin typeface="Georgia"/>
                          <a:cs typeface="Georgia"/>
                        </a:rPr>
                        <a:t>detection</a:t>
                      </a:r>
                      <a:r>
                        <a:rPr sz="1550" spc="17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550" spc="30" dirty="0">
                          <a:latin typeface="Georgia"/>
                          <a:cs typeface="Georgia"/>
                        </a:rPr>
                        <a:t>in </a:t>
                      </a:r>
                      <a:r>
                        <a:rPr sz="1550" spc="85" dirty="0">
                          <a:latin typeface="Georgia"/>
                          <a:cs typeface="Georgia"/>
                        </a:rPr>
                        <a:t>OSNs:</a:t>
                      </a:r>
                      <a:r>
                        <a:rPr sz="1550" spc="1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550" spc="120" dirty="0">
                          <a:latin typeface="Georgia"/>
                          <a:cs typeface="Georgia"/>
                        </a:rPr>
                        <a:t>user</a:t>
                      </a:r>
                      <a:r>
                        <a:rPr sz="1550" spc="1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550" spc="80" dirty="0">
                          <a:latin typeface="Georgia"/>
                          <a:cs typeface="Georgia"/>
                        </a:rPr>
                        <a:t>social </a:t>
                      </a:r>
                      <a:r>
                        <a:rPr sz="1550" spc="95" dirty="0">
                          <a:latin typeface="Georgia"/>
                          <a:cs typeface="Georgia"/>
                        </a:rPr>
                        <a:t>engagement</a:t>
                      </a:r>
                      <a:r>
                        <a:rPr sz="1550" spc="1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550" spc="135" dirty="0">
                          <a:latin typeface="Georgia"/>
                          <a:cs typeface="Georgia"/>
                        </a:rPr>
                        <a:t>and</a:t>
                      </a:r>
                      <a:r>
                        <a:rPr sz="1550" spc="1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550" spc="85" dirty="0">
                          <a:latin typeface="Georgia"/>
                          <a:cs typeface="Georgia"/>
                        </a:rPr>
                        <a:t>visual </a:t>
                      </a:r>
                      <a:r>
                        <a:rPr sz="1550" spc="95" dirty="0">
                          <a:latin typeface="Georgia"/>
                          <a:cs typeface="Georgia"/>
                        </a:rPr>
                        <a:t>content</a:t>
                      </a:r>
                      <a:r>
                        <a:rPr sz="1550" spc="1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550" spc="85" dirty="0">
                          <a:latin typeface="Georgia"/>
                          <a:cs typeface="Georgia"/>
                        </a:rPr>
                        <a:t>centric</a:t>
                      </a:r>
                      <a:r>
                        <a:rPr sz="1550" spc="1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550" spc="65" dirty="0">
                          <a:latin typeface="Georgia"/>
                          <a:cs typeface="Georgia"/>
                        </a:rPr>
                        <a:t>model</a:t>
                      </a:r>
                      <a:endParaRPr sz="155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570230">
                        <a:lnSpc>
                          <a:spcPct val="100600"/>
                        </a:lnSpc>
                        <a:spcBef>
                          <a:spcPts val="320"/>
                        </a:spcBef>
                      </a:pPr>
                      <a:r>
                        <a:rPr sz="1400" spc="80" dirty="0">
                          <a:latin typeface="Georgia"/>
                          <a:cs typeface="Georgia"/>
                        </a:rPr>
                        <a:t>Santhosh </a:t>
                      </a:r>
                      <a:r>
                        <a:rPr sz="1400" spc="75" dirty="0">
                          <a:latin typeface="Georgia"/>
                          <a:cs typeface="Georgia"/>
                        </a:rPr>
                        <a:t>Kumar </a:t>
                      </a:r>
                      <a:r>
                        <a:rPr sz="1400" spc="60" dirty="0">
                          <a:latin typeface="Georgia"/>
                          <a:cs typeface="Georgia"/>
                        </a:rPr>
                        <a:t>Udappa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247015">
                        <a:lnSpc>
                          <a:spcPct val="99800"/>
                        </a:lnSpc>
                        <a:spcBef>
                          <a:spcPts val="334"/>
                        </a:spcBef>
                      </a:pPr>
                      <a:r>
                        <a:rPr sz="1400" spc="-10" dirty="0">
                          <a:latin typeface="Georgia"/>
                          <a:cs typeface="Georgia"/>
                        </a:rPr>
                        <a:t>NLP-</a:t>
                      </a:r>
                      <a:r>
                        <a:rPr sz="1400" spc="85" dirty="0">
                          <a:latin typeface="Georgia"/>
                          <a:cs typeface="Georgia"/>
                        </a:rPr>
                        <a:t>based</a:t>
                      </a:r>
                      <a:r>
                        <a:rPr sz="1400" spc="7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40" dirty="0">
                          <a:latin typeface="Georgia"/>
                          <a:cs typeface="Georgia"/>
                        </a:rPr>
                        <a:t>text </a:t>
                      </a:r>
                      <a:r>
                        <a:rPr sz="1400" spc="80" dirty="0">
                          <a:latin typeface="Georgia"/>
                          <a:cs typeface="Georgia"/>
                        </a:rPr>
                        <a:t>analysis,</a:t>
                      </a:r>
                      <a:r>
                        <a:rPr sz="1400" spc="1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65" dirty="0">
                          <a:latin typeface="Georgia"/>
                          <a:cs typeface="Georgia"/>
                        </a:rPr>
                        <a:t>user </a:t>
                      </a:r>
                      <a:r>
                        <a:rPr sz="1400" spc="50" dirty="0">
                          <a:latin typeface="Georgia"/>
                          <a:cs typeface="Georgia"/>
                        </a:rPr>
                        <a:t>behavior</a:t>
                      </a:r>
                      <a:r>
                        <a:rPr sz="1400" spc="9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35" dirty="0">
                          <a:latin typeface="Georgia"/>
                          <a:cs typeface="Georgia"/>
                        </a:rPr>
                        <a:t>modeling, </a:t>
                      </a:r>
                      <a:r>
                        <a:rPr sz="1400" spc="85" dirty="0">
                          <a:latin typeface="Georgia"/>
                          <a:cs typeface="Georgia"/>
                        </a:rPr>
                        <a:t>and</a:t>
                      </a:r>
                      <a:r>
                        <a:rPr sz="1400" spc="1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55" dirty="0">
                          <a:latin typeface="Georgia"/>
                          <a:cs typeface="Georgia"/>
                        </a:rPr>
                        <a:t>image</a:t>
                      </a:r>
                      <a:r>
                        <a:rPr sz="1400" spc="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70" dirty="0">
                          <a:latin typeface="Georgia"/>
                          <a:cs typeface="Georgia"/>
                        </a:rPr>
                        <a:t>analysis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117475">
                        <a:lnSpc>
                          <a:spcPct val="100099"/>
                        </a:lnSpc>
                        <a:spcBef>
                          <a:spcPts val="305"/>
                        </a:spcBef>
                      </a:pPr>
                      <a:r>
                        <a:rPr sz="1200" b="1" spc="70" dirty="0">
                          <a:latin typeface="Cambria"/>
                          <a:cs typeface="Cambria"/>
                        </a:rPr>
                        <a:t>Higher</a:t>
                      </a:r>
                      <a:r>
                        <a:rPr sz="1200" b="1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b="1" spc="80" dirty="0">
                          <a:latin typeface="Cambria"/>
                          <a:cs typeface="Cambria"/>
                        </a:rPr>
                        <a:t>Accuracy</a:t>
                      </a:r>
                      <a:r>
                        <a:rPr sz="1200" spc="80" dirty="0">
                          <a:latin typeface="Georgia"/>
                          <a:cs typeface="Georgia"/>
                        </a:rPr>
                        <a:t>:</a:t>
                      </a:r>
                      <a:r>
                        <a:rPr sz="1200" spc="9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30" dirty="0">
                          <a:latin typeface="Georgia"/>
                          <a:cs typeface="Georgia"/>
                        </a:rPr>
                        <a:t>The </a:t>
                      </a:r>
                      <a:r>
                        <a:rPr sz="1200" spc="45" dirty="0">
                          <a:latin typeface="Georgia"/>
                          <a:cs typeface="Georgia"/>
                        </a:rPr>
                        <a:t>combination</a:t>
                      </a:r>
                      <a:r>
                        <a:rPr sz="1200" spc="1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200" spc="9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45" dirty="0">
                          <a:latin typeface="Georgia"/>
                          <a:cs typeface="Georgia"/>
                        </a:rPr>
                        <a:t>social </a:t>
                      </a:r>
                      <a:r>
                        <a:rPr sz="1200" spc="50" dirty="0">
                          <a:latin typeface="Georgia"/>
                          <a:cs typeface="Georgia"/>
                        </a:rPr>
                        <a:t>engagement</a:t>
                      </a:r>
                      <a:r>
                        <a:rPr sz="1200" spc="9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75" dirty="0">
                          <a:latin typeface="Georgia"/>
                          <a:cs typeface="Georgia"/>
                        </a:rPr>
                        <a:t>and</a:t>
                      </a:r>
                      <a:r>
                        <a:rPr sz="1200" spc="10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55" dirty="0">
                          <a:latin typeface="Georgia"/>
                          <a:cs typeface="Georgia"/>
                        </a:rPr>
                        <a:t>visual </a:t>
                      </a:r>
                      <a:r>
                        <a:rPr sz="1200" spc="50" dirty="0">
                          <a:latin typeface="Georgia"/>
                          <a:cs typeface="Georgia"/>
                        </a:rPr>
                        <a:t>content</a:t>
                      </a:r>
                      <a:r>
                        <a:rPr sz="1200" spc="9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60" dirty="0">
                          <a:latin typeface="Georgia"/>
                          <a:cs typeface="Georgia"/>
                        </a:rPr>
                        <a:t>analysis </a:t>
                      </a:r>
                      <a:r>
                        <a:rPr sz="1200" spc="45" dirty="0">
                          <a:latin typeface="Georgia"/>
                          <a:cs typeface="Georgia"/>
                        </a:rPr>
                        <a:t>improves</a:t>
                      </a:r>
                      <a:r>
                        <a:rPr sz="1200" spc="8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10" dirty="0">
                          <a:latin typeface="Georgia"/>
                          <a:cs typeface="Georgia"/>
                        </a:rPr>
                        <a:t>detection </a:t>
                      </a:r>
                      <a:r>
                        <a:rPr sz="1200" spc="50" dirty="0">
                          <a:latin typeface="Georgia"/>
                          <a:cs typeface="Georgia"/>
                        </a:rPr>
                        <a:t>rates.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241300" algn="just">
                        <a:lnSpc>
                          <a:spcPct val="101699"/>
                        </a:lnSpc>
                        <a:spcBef>
                          <a:spcPts val="280"/>
                        </a:spcBef>
                      </a:pPr>
                      <a:r>
                        <a:rPr sz="1200" b="1" spc="80" dirty="0">
                          <a:latin typeface="Cambria"/>
                          <a:cs typeface="Cambria"/>
                        </a:rPr>
                        <a:t>Computationally</a:t>
                      </a:r>
                      <a:r>
                        <a:rPr sz="1200" b="1" spc="1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200" b="1" spc="60" dirty="0">
                          <a:latin typeface="Cambria"/>
                          <a:cs typeface="Cambria"/>
                        </a:rPr>
                        <a:t>Expensive</a:t>
                      </a:r>
                      <a:r>
                        <a:rPr sz="1200" spc="60" dirty="0">
                          <a:latin typeface="Georgia"/>
                          <a:cs typeface="Georgia"/>
                        </a:rPr>
                        <a:t>: </a:t>
                      </a:r>
                      <a:r>
                        <a:rPr sz="1200" spc="55" dirty="0">
                          <a:latin typeface="Georgia"/>
                          <a:cs typeface="Georgia"/>
                        </a:rPr>
                        <a:t>Deep</a:t>
                      </a:r>
                      <a:r>
                        <a:rPr sz="1200" spc="2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learning</a:t>
                      </a:r>
                      <a:r>
                        <a:rPr sz="1200" spc="3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models</a:t>
                      </a:r>
                      <a:r>
                        <a:rPr sz="1200" spc="3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10" dirty="0">
                          <a:latin typeface="Georgia"/>
                          <a:cs typeface="Georgia"/>
                        </a:rPr>
                        <a:t>require </a:t>
                      </a:r>
                      <a:r>
                        <a:rPr sz="1200" spc="10" dirty="0">
                          <a:latin typeface="Georgia"/>
                          <a:cs typeface="Georgia"/>
                        </a:rPr>
                        <a:t>significant</a:t>
                      </a:r>
                      <a:r>
                        <a:rPr sz="1200" spc="3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50" dirty="0">
                          <a:latin typeface="Georgia"/>
                          <a:cs typeface="Georgia"/>
                        </a:rPr>
                        <a:t>processing</a:t>
                      </a:r>
                      <a:r>
                        <a:rPr sz="1200" spc="2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10" dirty="0">
                          <a:latin typeface="Georgia"/>
                          <a:cs typeface="Georgia"/>
                        </a:rPr>
                        <a:t>power.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19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25" dirty="0">
                          <a:latin typeface="Georgia"/>
                          <a:cs typeface="Georgia"/>
                        </a:rPr>
                        <a:t>08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19380">
                        <a:lnSpc>
                          <a:spcPct val="99500"/>
                        </a:lnSpc>
                        <a:spcBef>
                          <a:spcPts val="355"/>
                        </a:spcBef>
                      </a:pPr>
                      <a:r>
                        <a:rPr sz="1400" spc="55" dirty="0">
                          <a:latin typeface="Georgia"/>
                          <a:cs typeface="Georgia"/>
                        </a:rPr>
                        <a:t>Detection</a:t>
                      </a:r>
                      <a:r>
                        <a:rPr sz="1400" spc="7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85" dirty="0">
                          <a:latin typeface="Georgia"/>
                          <a:cs typeface="Georgia"/>
                        </a:rPr>
                        <a:t>and</a:t>
                      </a:r>
                      <a:r>
                        <a:rPr sz="1400" spc="1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35" dirty="0">
                          <a:latin typeface="Georgia"/>
                          <a:cs typeface="Georgia"/>
                        </a:rPr>
                        <a:t>moderation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400" spc="1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45" dirty="0">
                          <a:latin typeface="Georgia"/>
                          <a:cs typeface="Georgia"/>
                        </a:rPr>
                        <a:t>detrimental</a:t>
                      </a:r>
                      <a:r>
                        <a:rPr sz="1400" spc="1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65" dirty="0">
                          <a:latin typeface="Georgia"/>
                          <a:cs typeface="Georgia"/>
                        </a:rPr>
                        <a:t>content</a:t>
                      </a:r>
                      <a:r>
                        <a:rPr sz="1400" spc="1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30" dirty="0">
                          <a:latin typeface="Georgia"/>
                          <a:cs typeface="Georgia"/>
                        </a:rPr>
                        <a:t>on </a:t>
                      </a:r>
                      <a:r>
                        <a:rPr sz="1400" spc="55" dirty="0">
                          <a:latin typeface="Georgia"/>
                          <a:cs typeface="Georgia"/>
                        </a:rPr>
                        <a:t>social</a:t>
                      </a:r>
                      <a:r>
                        <a:rPr sz="1400" spc="1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50" dirty="0">
                          <a:latin typeface="Georgia"/>
                          <a:cs typeface="Georgia"/>
                        </a:rPr>
                        <a:t>media</a:t>
                      </a:r>
                      <a:r>
                        <a:rPr sz="1400" spc="1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35" dirty="0">
                          <a:latin typeface="Georgia"/>
                          <a:cs typeface="Georgia"/>
                        </a:rPr>
                        <a:t>platforms: </a:t>
                      </a:r>
                      <a:r>
                        <a:rPr sz="1400" spc="70" dirty="0">
                          <a:latin typeface="Georgia"/>
                          <a:cs typeface="Georgia"/>
                        </a:rPr>
                        <a:t>current</a:t>
                      </a:r>
                      <a:r>
                        <a:rPr sz="1400" spc="1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90" dirty="0">
                          <a:latin typeface="Georgia"/>
                          <a:cs typeface="Georgia"/>
                        </a:rPr>
                        <a:t>status</a:t>
                      </a:r>
                      <a:r>
                        <a:rPr sz="1400" spc="1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85" dirty="0">
                          <a:latin typeface="Georgia"/>
                          <a:cs typeface="Georgia"/>
                        </a:rPr>
                        <a:t>and</a:t>
                      </a:r>
                      <a:r>
                        <a:rPr sz="1400" spc="1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50" dirty="0">
                          <a:latin typeface="Georgia"/>
                          <a:cs typeface="Georgia"/>
                        </a:rPr>
                        <a:t>future </a:t>
                      </a:r>
                      <a:r>
                        <a:rPr sz="1400" spc="40" dirty="0">
                          <a:latin typeface="Georgia"/>
                          <a:cs typeface="Georgia"/>
                        </a:rPr>
                        <a:t>directions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501650">
                        <a:lnSpc>
                          <a:spcPts val="1650"/>
                        </a:lnSpc>
                        <a:spcBef>
                          <a:spcPts val="430"/>
                        </a:spcBef>
                      </a:pPr>
                      <a:r>
                        <a:rPr sz="1400" spc="60" dirty="0">
                          <a:latin typeface="Georgia"/>
                          <a:cs typeface="Georgia"/>
                        </a:rPr>
                        <a:t>Vaishali</a:t>
                      </a:r>
                      <a:r>
                        <a:rPr sz="1400" spc="1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50" dirty="0">
                          <a:latin typeface="Georgia"/>
                          <a:cs typeface="Georgia"/>
                        </a:rPr>
                        <a:t>U </a:t>
                      </a:r>
                      <a:r>
                        <a:rPr sz="1400" spc="60" dirty="0">
                          <a:latin typeface="Georgia"/>
                          <a:cs typeface="Georgia"/>
                        </a:rPr>
                        <a:t>Gongane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168275">
                        <a:lnSpc>
                          <a:spcPts val="1650"/>
                        </a:lnSpc>
                        <a:spcBef>
                          <a:spcPts val="430"/>
                        </a:spcBef>
                      </a:pPr>
                      <a:r>
                        <a:rPr sz="1400" spc="80" dirty="0">
                          <a:latin typeface="Georgia"/>
                          <a:cs typeface="Georgia"/>
                        </a:rPr>
                        <a:t>Manual</a:t>
                      </a:r>
                      <a:r>
                        <a:rPr sz="1400" spc="1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45" dirty="0">
                          <a:latin typeface="Georgia"/>
                          <a:cs typeface="Georgia"/>
                        </a:rPr>
                        <a:t>Detection</a:t>
                      </a:r>
                      <a:r>
                        <a:rPr sz="1400" spc="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90" dirty="0">
                          <a:latin typeface="Georgia"/>
                          <a:cs typeface="Georgia"/>
                        </a:rPr>
                        <a:t>&amp; </a:t>
                      </a:r>
                      <a:r>
                        <a:rPr sz="1400" spc="50" dirty="0">
                          <a:latin typeface="Georgia"/>
                          <a:cs typeface="Georgia"/>
                        </a:rPr>
                        <a:t>Deep</a:t>
                      </a:r>
                      <a:r>
                        <a:rPr sz="1400" spc="1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45" dirty="0">
                          <a:latin typeface="Georgia"/>
                          <a:cs typeface="Georgia"/>
                        </a:rPr>
                        <a:t>Learning-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CNN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96520">
                        <a:lnSpc>
                          <a:spcPct val="100800"/>
                        </a:lnSpc>
                        <a:spcBef>
                          <a:spcPts val="310"/>
                        </a:spcBef>
                      </a:pPr>
                      <a:r>
                        <a:rPr sz="1200" dirty="0">
                          <a:latin typeface="Georgia"/>
                          <a:cs typeface="Georgia"/>
                        </a:rPr>
                        <a:t>High</a:t>
                      </a:r>
                      <a:r>
                        <a:rPr sz="1200" spc="1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75" dirty="0">
                          <a:latin typeface="Georgia"/>
                          <a:cs typeface="Georgia"/>
                        </a:rPr>
                        <a:t>accuracy</a:t>
                      </a:r>
                      <a:r>
                        <a:rPr sz="1200" spc="9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25" dirty="0">
                          <a:latin typeface="Georgia"/>
                          <a:cs typeface="Georgia"/>
                        </a:rPr>
                        <a:t>in </a:t>
                      </a:r>
                      <a:r>
                        <a:rPr sz="1200" spc="40" dirty="0">
                          <a:latin typeface="Georgia"/>
                          <a:cs typeface="Georgia"/>
                        </a:rPr>
                        <a:t>text/image/video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detection;</a:t>
                      </a:r>
                      <a:r>
                        <a:rPr sz="1200" spc="28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85" dirty="0">
                          <a:latin typeface="Georgia"/>
                          <a:cs typeface="Georgia"/>
                        </a:rPr>
                        <a:t>Can</a:t>
                      </a:r>
                      <a:r>
                        <a:rPr sz="1200" spc="2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55" dirty="0">
                          <a:latin typeface="Georgia"/>
                          <a:cs typeface="Georgia"/>
                        </a:rPr>
                        <a:t>adapt</a:t>
                      </a:r>
                      <a:r>
                        <a:rPr sz="1200" spc="2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25" dirty="0">
                          <a:latin typeface="Georgia"/>
                          <a:cs typeface="Georgia"/>
                        </a:rPr>
                        <a:t>to </a:t>
                      </a:r>
                      <a:r>
                        <a:rPr sz="1200" spc="50" dirty="0">
                          <a:latin typeface="Georgia"/>
                          <a:cs typeface="Georgia"/>
                        </a:rPr>
                        <a:t>new</a:t>
                      </a:r>
                      <a:r>
                        <a:rPr sz="1200" spc="1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45" dirty="0">
                          <a:latin typeface="Georgia"/>
                          <a:cs typeface="Georgia"/>
                        </a:rPr>
                        <a:t>threats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422909">
                        <a:lnSpc>
                          <a:spcPct val="101800"/>
                        </a:lnSpc>
                        <a:spcBef>
                          <a:spcPts val="300"/>
                        </a:spcBef>
                      </a:pPr>
                      <a:r>
                        <a:rPr sz="1200" spc="50" dirty="0">
                          <a:latin typeface="Georgia"/>
                          <a:cs typeface="Georgia"/>
                        </a:rPr>
                        <a:t>Computationally</a:t>
                      </a:r>
                      <a:r>
                        <a:rPr sz="1200" spc="1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35" dirty="0">
                          <a:latin typeface="Georgia"/>
                          <a:cs typeface="Georgia"/>
                        </a:rPr>
                        <a:t>expensive; </a:t>
                      </a:r>
                      <a:r>
                        <a:rPr sz="1200" spc="45" dirty="0">
                          <a:latin typeface="Georgia"/>
                          <a:cs typeface="Georgia"/>
                        </a:rPr>
                        <a:t>Requires</a:t>
                      </a:r>
                      <a:r>
                        <a:rPr sz="1200" spc="2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large</a:t>
                      </a:r>
                      <a:r>
                        <a:rPr sz="1200" spc="1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65" dirty="0">
                          <a:latin typeface="Georgia"/>
                          <a:cs typeface="Georgia"/>
                        </a:rPr>
                        <a:t>datasets</a:t>
                      </a:r>
                      <a:r>
                        <a:rPr sz="1200" spc="229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25" dirty="0">
                          <a:latin typeface="Georgia"/>
                          <a:cs typeface="Georgia"/>
                        </a:rPr>
                        <a:t>for </a:t>
                      </a:r>
                      <a:r>
                        <a:rPr sz="1200" spc="-10" dirty="0">
                          <a:latin typeface="Georgia"/>
                          <a:cs typeface="Georgia"/>
                        </a:rPr>
                        <a:t>training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52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30" dirty="0">
                          <a:latin typeface="Georgia"/>
                          <a:cs typeface="Georgia"/>
                        </a:rPr>
                        <a:t>09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48615">
                        <a:lnSpc>
                          <a:spcPct val="99900"/>
                        </a:lnSpc>
                        <a:spcBef>
                          <a:spcPts val="345"/>
                        </a:spcBef>
                      </a:pPr>
                      <a:r>
                        <a:rPr sz="1800" spc="75" dirty="0">
                          <a:latin typeface="Georgia"/>
                          <a:cs typeface="Georgia"/>
                        </a:rPr>
                        <a:t>Combining</a:t>
                      </a:r>
                      <a:r>
                        <a:rPr sz="1800" spc="1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75" dirty="0">
                          <a:latin typeface="Georgia"/>
                          <a:cs typeface="Georgia"/>
                        </a:rPr>
                        <a:t>Crowd </a:t>
                      </a:r>
                      <a:r>
                        <a:rPr sz="1800" spc="110" dirty="0">
                          <a:latin typeface="Georgia"/>
                          <a:cs typeface="Georgia"/>
                        </a:rPr>
                        <a:t>and</a:t>
                      </a:r>
                      <a:r>
                        <a:rPr sz="1800" spc="9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65" dirty="0">
                          <a:latin typeface="Georgia"/>
                          <a:cs typeface="Georgia"/>
                        </a:rPr>
                        <a:t>Machine </a:t>
                      </a:r>
                      <a:r>
                        <a:rPr sz="1800" spc="45" dirty="0">
                          <a:latin typeface="Georgia"/>
                          <a:cs typeface="Georgia"/>
                        </a:rPr>
                        <a:t>Intelligence</a:t>
                      </a:r>
                      <a:r>
                        <a:rPr sz="1800" spc="1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25" dirty="0">
                          <a:latin typeface="Georgia"/>
                          <a:cs typeface="Georgia"/>
                        </a:rPr>
                        <a:t>to </a:t>
                      </a:r>
                      <a:r>
                        <a:rPr sz="1800" spc="70" dirty="0">
                          <a:latin typeface="Georgia"/>
                          <a:cs typeface="Georgia"/>
                        </a:rPr>
                        <a:t>Detect</a:t>
                      </a:r>
                      <a:r>
                        <a:rPr sz="1800" spc="1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85" dirty="0">
                          <a:latin typeface="Georgia"/>
                          <a:cs typeface="Georgia"/>
                        </a:rPr>
                        <a:t>False</a:t>
                      </a:r>
                      <a:r>
                        <a:rPr sz="1800" spc="1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35" dirty="0">
                          <a:latin typeface="Georgia"/>
                          <a:cs typeface="Georgia"/>
                        </a:rPr>
                        <a:t>News </a:t>
                      </a:r>
                      <a:r>
                        <a:rPr sz="1800" spc="90" dirty="0">
                          <a:latin typeface="Georgia"/>
                          <a:cs typeface="Georgia"/>
                        </a:rPr>
                        <a:t>on</a:t>
                      </a:r>
                      <a:r>
                        <a:rPr sz="1800" spc="10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75" dirty="0">
                          <a:latin typeface="Georgia"/>
                          <a:cs typeface="Georgia"/>
                        </a:rPr>
                        <a:t>Social</a:t>
                      </a:r>
                      <a:r>
                        <a:rPr sz="1800" spc="1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Media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100" dirty="0">
                          <a:latin typeface="Georgia"/>
                          <a:cs typeface="Georgia"/>
                        </a:rPr>
                        <a:t>Zhu</a:t>
                      </a:r>
                      <a:r>
                        <a:rPr sz="1400" spc="114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80" dirty="0">
                          <a:latin typeface="Georgia"/>
                          <a:cs typeface="Georgia"/>
                        </a:rPr>
                        <a:t>Zhang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5885" marR="311150">
                        <a:lnSpc>
                          <a:spcPct val="100600"/>
                        </a:lnSpc>
                        <a:spcBef>
                          <a:spcPts val="355"/>
                        </a:spcBef>
                      </a:pPr>
                      <a:r>
                        <a:rPr sz="1400" spc="70" dirty="0">
                          <a:latin typeface="Georgia"/>
                          <a:cs typeface="Georgia"/>
                        </a:rPr>
                        <a:t>Support</a:t>
                      </a:r>
                      <a:r>
                        <a:rPr sz="1400" spc="1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Vector </a:t>
                      </a:r>
                      <a:r>
                        <a:rPr sz="1400" spc="70" dirty="0">
                          <a:latin typeface="Georgia"/>
                          <a:cs typeface="Georgia"/>
                        </a:rPr>
                        <a:t>Machines</a:t>
                      </a:r>
                      <a:r>
                        <a:rPr sz="1400" spc="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(SVM)</a:t>
                      </a:r>
                      <a:r>
                        <a:rPr sz="1400" spc="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80" dirty="0">
                          <a:latin typeface="Georgia"/>
                          <a:cs typeface="Georgia"/>
                        </a:rPr>
                        <a:t>&amp; </a:t>
                      </a:r>
                      <a:r>
                        <a:rPr sz="1400" spc="40" dirty="0">
                          <a:latin typeface="Georgia"/>
                          <a:cs typeface="Georgia"/>
                        </a:rPr>
                        <a:t>BERT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100965">
                        <a:lnSpc>
                          <a:spcPct val="1006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Georgia"/>
                          <a:cs typeface="Georgia"/>
                        </a:rPr>
                        <a:t>Effective</a:t>
                      </a:r>
                      <a:r>
                        <a:rPr sz="1200" spc="2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in</a:t>
                      </a:r>
                      <a:r>
                        <a:rPr sz="1200" spc="3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20" dirty="0">
                          <a:latin typeface="Georgia"/>
                          <a:cs typeface="Georgia"/>
                        </a:rPr>
                        <a:t>high- </a:t>
                      </a:r>
                      <a:r>
                        <a:rPr sz="1200" spc="50" dirty="0">
                          <a:latin typeface="Georgia"/>
                          <a:cs typeface="Georgia"/>
                        </a:rPr>
                        <a:t>dimensional</a:t>
                      </a:r>
                      <a:r>
                        <a:rPr sz="1200" spc="1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65" dirty="0">
                          <a:latin typeface="Georgia"/>
                          <a:cs typeface="Georgia"/>
                        </a:rPr>
                        <a:t>spaces </a:t>
                      </a:r>
                      <a:r>
                        <a:rPr sz="1200" spc="75" dirty="0">
                          <a:latin typeface="Georgia"/>
                          <a:cs typeface="Georgia"/>
                        </a:rPr>
                        <a:t>and</a:t>
                      </a:r>
                      <a:r>
                        <a:rPr sz="1200" spc="1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70" dirty="0">
                          <a:latin typeface="Georgia"/>
                          <a:cs typeface="Georgia"/>
                        </a:rPr>
                        <a:t>works</a:t>
                      </a:r>
                      <a:r>
                        <a:rPr sz="1200" spc="1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well</a:t>
                      </a:r>
                      <a:r>
                        <a:rPr sz="1200" spc="1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20" dirty="0">
                          <a:latin typeface="Georgia"/>
                          <a:cs typeface="Georgia"/>
                        </a:rPr>
                        <a:t>with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non-linear</a:t>
                      </a:r>
                      <a:r>
                        <a:rPr sz="1200" spc="130" dirty="0">
                          <a:latin typeface="Georgia"/>
                          <a:cs typeface="Georgia"/>
                        </a:rPr>
                        <a:t>  </a:t>
                      </a:r>
                      <a:r>
                        <a:rPr sz="1200" spc="55" dirty="0">
                          <a:latin typeface="Georgia"/>
                          <a:cs typeface="Georgia"/>
                        </a:rPr>
                        <a:t>data.Robust </a:t>
                      </a:r>
                      <a:r>
                        <a:rPr sz="1200" spc="60" dirty="0">
                          <a:latin typeface="Georgia"/>
                          <a:cs typeface="Georgia"/>
                        </a:rPr>
                        <a:t>against</a:t>
                      </a:r>
                      <a:r>
                        <a:rPr sz="1200" spc="10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10" dirty="0">
                          <a:latin typeface="Georgia"/>
                          <a:cs typeface="Georgia"/>
                        </a:rPr>
                        <a:t>overfitting, </a:t>
                      </a:r>
                      <a:r>
                        <a:rPr sz="1200" spc="45" dirty="0">
                          <a:latin typeface="Georgia"/>
                          <a:cs typeface="Georgia"/>
                        </a:rPr>
                        <a:t>especially</a:t>
                      </a:r>
                      <a:r>
                        <a:rPr sz="1200" spc="1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20" dirty="0">
                          <a:latin typeface="Georgia"/>
                          <a:cs typeface="Georgia"/>
                        </a:rPr>
                        <a:t>with </a:t>
                      </a:r>
                      <a:r>
                        <a:rPr sz="1200" spc="50" dirty="0">
                          <a:latin typeface="Georgia"/>
                          <a:cs typeface="Georgia"/>
                        </a:rPr>
                        <a:t>appropriate</a:t>
                      </a:r>
                      <a:r>
                        <a:rPr sz="1200" spc="7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10" dirty="0">
                          <a:latin typeface="Georgia"/>
                          <a:cs typeface="Georgia"/>
                        </a:rPr>
                        <a:t>kernel </a:t>
                      </a:r>
                      <a:r>
                        <a:rPr sz="1200" spc="35" dirty="0">
                          <a:latin typeface="Georgia"/>
                          <a:cs typeface="Georgia"/>
                        </a:rPr>
                        <a:t>selection.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424180">
                        <a:lnSpc>
                          <a:spcPct val="100899"/>
                        </a:lnSpc>
                        <a:spcBef>
                          <a:spcPts val="325"/>
                        </a:spcBef>
                      </a:pPr>
                      <a:r>
                        <a:rPr sz="1200" spc="50" dirty="0">
                          <a:latin typeface="Georgia"/>
                          <a:cs typeface="Georgia"/>
                        </a:rPr>
                        <a:t>Computationally</a:t>
                      </a:r>
                      <a:r>
                        <a:rPr sz="1200" spc="1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35" dirty="0">
                          <a:latin typeface="Georgia"/>
                          <a:cs typeface="Georgia"/>
                        </a:rPr>
                        <a:t>intensive, </a:t>
                      </a:r>
                      <a:r>
                        <a:rPr sz="1200" spc="45" dirty="0">
                          <a:latin typeface="Georgia"/>
                          <a:cs typeface="Georgia"/>
                        </a:rPr>
                        <a:t>especially</a:t>
                      </a:r>
                      <a:r>
                        <a:rPr sz="1200" spc="20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with</a:t>
                      </a:r>
                      <a:r>
                        <a:rPr sz="1200" spc="2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20" dirty="0">
                          <a:latin typeface="Georgia"/>
                          <a:cs typeface="Georgia"/>
                        </a:rPr>
                        <a:t>large </a:t>
                      </a:r>
                      <a:r>
                        <a:rPr sz="1200" spc="60" dirty="0">
                          <a:latin typeface="Georgia"/>
                          <a:cs typeface="Georgia"/>
                        </a:rPr>
                        <a:t>datasets.Choosing</a:t>
                      </a:r>
                      <a:r>
                        <a:rPr sz="1200" spc="1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6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200" spc="9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20" dirty="0">
                          <a:latin typeface="Georgia"/>
                          <a:cs typeface="Georgia"/>
                        </a:rPr>
                        <a:t>right </a:t>
                      </a:r>
                      <a:r>
                        <a:rPr sz="1200" spc="50" dirty="0">
                          <a:latin typeface="Georgia"/>
                          <a:cs typeface="Georgia"/>
                        </a:rPr>
                        <a:t>kernel</a:t>
                      </a:r>
                      <a:r>
                        <a:rPr sz="1200" spc="9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90" dirty="0">
                          <a:latin typeface="Georgia"/>
                          <a:cs typeface="Georgia"/>
                        </a:rPr>
                        <a:t>can</a:t>
                      </a:r>
                      <a:r>
                        <a:rPr sz="1200" spc="1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55" dirty="0">
                          <a:latin typeface="Georgia"/>
                          <a:cs typeface="Georgia"/>
                        </a:rPr>
                        <a:t>be</a:t>
                      </a:r>
                      <a:r>
                        <a:rPr sz="1200" spc="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35" dirty="0">
                          <a:latin typeface="Georgia"/>
                          <a:cs typeface="Georgia"/>
                        </a:rPr>
                        <a:t>challenging.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30"/>
              </a:spcBef>
            </a:pPr>
            <a:r>
              <a:rPr dirty="0"/>
              <a:t>Literature</a:t>
            </a:r>
            <a:r>
              <a:rPr spc="265" dirty="0"/>
              <a:t> </a:t>
            </a:r>
            <a:r>
              <a:rPr spc="-10" dirty="0"/>
              <a:t>Review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791" y="1733381"/>
            <a:ext cx="10872879" cy="3186258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04850" y="1746250"/>
          <a:ext cx="10777854" cy="3096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6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9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2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49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28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102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1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sl.no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897890">
                        <a:lnSpc>
                          <a:spcPct val="100800"/>
                        </a:lnSpc>
                        <a:spcBef>
                          <a:spcPts val="290"/>
                        </a:spcBef>
                      </a:pPr>
                      <a:r>
                        <a:rPr sz="1800" b="1" spc="10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Title</a:t>
                      </a:r>
                      <a:r>
                        <a:rPr sz="1800" b="1" spc="21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9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of</a:t>
                      </a:r>
                      <a:r>
                        <a:rPr sz="1800" b="1" spc="19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9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the </a:t>
                      </a:r>
                      <a:r>
                        <a:rPr sz="1800" b="1" spc="8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Project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8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Author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1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Method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8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Advantages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9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Disadvantages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155" dirty="0">
                          <a:latin typeface="Georgia"/>
                          <a:cs typeface="Georgia"/>
                        </a:rPr>
                        <a:t>10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398145">
                        <a:lnSpc>
                          <a:spcPct val="100299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800" spc="1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85" dirty="0">
                          <a:latin typeface="Georgia"/>
                          <a:cs typeface="Georgia"/>
                        </a:rPr>
                        <a:t>survey</a:t>
                      </a:r>
                      <a:r>
                        <a:rPr sz="1800" spc="18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25" dirty="0">
                          <a:latin typeface="Georgia"/>
                          <a:cs typeface="Georgia"/>
                        </a:rPr>
                        <a:t>of </a:t>
                      </a:r>
                      <a:r>
                        <a:rPr sz="1800" spc="70" dirty="0">
                          <a:latin typeface="Georgia"/>
                          <a:cs typeface="Georgia"/>
                        </a:rPr>
                        <a:t>explainable</a:t>
                      </a:r>
                      <a:r>
                        <a:rPr sz="1800" spc="1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25" dirty="0">
                          <a:latin typeface="Georgia"/>
                          <a:cs typeface="Georgia"/>
                        </a:rPr>
                        <a:t>AI </a:t>
                      </a:r>
                      <a:r>
                        <a:rPr sz="1800" spc="90" dirty="0">
                          <a:latin typeface="Georgia"/>
                          <a:cs typeface="Georgia"/>
                        </a:rPr>
                        <a:t>techniques</a:t>
                      </a:r>
                      <a:r>
                        <a:rPr sz="1800" spc="1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25" dirty="0">
                          <a:latin typeface="Georgia"/>
                          <a:cs typeface="Georgia"/>
                        </a:rPr>
                        <a:t>for </a:t>
                      </a:r>
                      <a:r>
                        <a:rPr sz="1800" spc="55" dirty="0">
                          <a:latin typeface="Georgia"/>
                          <a:cs typeface="Georgia"/>
                        </a:rPr>
                        <a:t>detection</a:t>
                      </a:r>
                      <a:r>
                        <a:rPr sz="1800" spc="18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800" spc="19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50" dirty="0">
                          <a:latin typeface="Georgia"/>
                          <a:cs typeface="Georgia"/>
                        </a:rPr>
                        <a:t>fake </a:t>
                      </a:r>
                      <a:r>
                        <a:rPr sz="1800" spc="95" dirty="0">
                          <a:latin typeface="Georgia"/>
                          <a:cs typeface="Georgia"/>
                        </a:rPr>
                        <a:t>news</a:t>
                      </a:r>
                      <a:r>
                        <a:rPr sz="1800" spc="1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110" dirty="0">
                          <a:latin typeface="Georgia"/>
                          <a:cs typeface="Georgia"/>
                        </a:rPr>
                        <a:t>and</a:t>
                      </a:r>
                      <a:r>
                        <a:rPr sz="1800" spc="17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70" dirty="0">
                          <a:latin typeface="Georgia"/>
                          <a:cs typeface="Georgia"/>
                        </a:rPr>
                        <a:t>hate </a:t>
                      </a:r>
                      <a:r>
                        <a:rPr sz="1800" spc="100" dirty="0">
                          <a:latin typeface="Georgia"/>
                          <a:cs typeface="Georgia"/>
                        </a:rPr>
                        <a:t>speech</a:t>
                      </a:r>
                      <a:r>
                        <a:rPr sz="1800" spc="10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90" dirty="0">
                          <a:latin typeface="Georgia"/>
                          <a:cs typeface="Georgia"/>
                        </a:rPr>
                        <a:t>on</a:t>
                      </a:r>
                      <a:r>
                        <a:rPr sz="1800" spc="10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70" dirty="0">
                          <a:latin typeface="Georgia"/>
                          <a:cs typeface="Georgia"/>
                        </a:rPr>
                        <a:t>social </a:t>
                      </a:r>
                      <a:r>
                        <a:rPr sz="1800" spc="65" dirty="0">
                          <a:latin typeface="Georgia"/>
                          <a:cs typeface="Georgia"/>
                        </a:rPr>
                        <a:t>media</a:t>
                      </a:r>
                      <a:r>
                        <a:rPr sz="1800" spc="17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50" dirty="0">
                          <a:latin typeface="Georgia"/>
                          <a:cs typeface="Georgia"/>
                        </a:rPr>
                        <a:t>platforms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327660">
                        <a:lnSpc>
                          <a:spcPts val="1650"/>
                        </a:lnSpc>
                        <a:spcBef>
                          <a:spcPts val="420"/>
                        </a:spcBef>
                      </a:pPr>
                      <a:r>
                        <a:rPr sz="1400" spc="60" dirty="0">
                          <a:latin typeface="Georgia"/>
                          <a:cs typeface="Georgia"/>
                        </a:rPr>
                        <a:t>Mousami</a:t>
                      </a:r>
                      <a:r>
                        <a:rPr sz="1400" spc="1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V </a:t>
                      </a:r>
                      <a:r>
                        <a:rPr sz="1400" spc="55" dirty="0">
                          <a:latin typeface="Georgia"/>
                          <a:cs typeface="Georgia"/>
                        </a:rPr>
                        <a:t>Munot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86995">
                        <a:lnSpc>
                          <a:spcPct val="99500"/>
                        </a:lnSpc>
                        <a:spcBef>
                          <a:spcPts val="350"/>
                        </a:spcBef>
                      </a:pPr>
                      <a:r>
                        <a:rPr sz="1400" b="1" spc="75" dirty="0">
                          <a:latin typeface="Cambria"/>
                          <a:cs typeface="Cambria"/>
                        </a:rPr>
                        <a:t>Ensemble Methods: </a:t>
                      </a:r>
                      <a:r>
                        <a:rPr sz="1400" spc="45" dirty="0">
                          <a:latin typeface="Georgia"/>
                          <a:cs typeface="Georgia"/>
                        </a:rPr>
                        <a:t>Combining </a:t>
                      </a:r>
                      <a:r>
                        <a:rPr sz="1400" spc="55" dirty="0">
                          <a:latin typeface="Georgia"/>
                          <a:cs typeface="Georgia"/>
                        </a:rPr>
                        <a:t>predictions</a:t>
                      </a:r>
                      <a:r>
                        <a:rPr sz="1400" spc="1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20" dirty="0">
                          <a:latin typeface="Georgia"/>
                          <a:cs typeface="Georgia"/>
                        </a:rPr>
                        <a:t>from </a:t>
                      </a:r>
                      <a:r>
                        <a:rPr sz="1400" spc="50" dirty="0">
                          <a:latin typeface="Georgia"/>
                          <a:cs typeface="Georgia"/>
                        </a:rPr>
                        <a:t>multiple</a:t>
                      </a:r>
                      <a:r>
                        <a:rPr sz="1400" spc="1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40" dirty="0">
                          <a:latin typeface="Georgia"/>
                          <a:cs typeface="Georgia"/>
                        </a:rPr>
                        <a:t>algorithms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6520" marR="584200">
                        <a:lnSpc>
                          <a:spcPct val="10080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latin typeface="Georgia"/>
                          <a:cs typeface="Georgia"/>
                        </a:rPr>
                        <a:t>Often</a:t>
                      </a:r>
                      <a:r>
                        <a:rPr sz="1200" spc="3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35" dirty="0">
                          <a:latin typeface="Georgia"/>
                          <a:cs typeface="Georgia"/>
                        </a:rPr>
                        <a:t>improves </a:t>
                      </a:r>
                      <a:r>
                        <a:rPr sz="1200" spc="80" dirty="0">
                          <a:latin typeface="Georgia"/>
                          <a:cs typeface="Georgia"/>
                        </a:rPr>
                        <a:t>accuracy</a:t>
                      </a:r>
                      <a:r>
                        <a:rPr sz="1200" spc="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50" dirty="0">
                          <a:latin typeface="Georgia"/>
                          <a:cs typeface="Georgia"/>
                        </a:rPr>
                        <a:t>and </a:t>
                      </a:r>
                      <a:r>
                        <a:rPr sz="1200" spc="65" dirty="0">
                          <a:latin typeface="Georgia"/>
                          <a:cs typeface="Georgia"/>
                        </a:rPr>
                        <a:t>robustness</a:t>
                      </a:r>
                      <a:r>
                        <a:rPr sz="1200" spc="1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25" dirty="0">
                          <a:latin typeface="Georgia"/>
                          <a:cs typeface="Georgia"/>
                        </a:rPr>
                        <a:t>of </a:t>
                      </a:r>
                      <a:r>
                        <a:rPr sz="1200" spc="-10" dirty="0">
                          <a:latin typeface="Georgia"/>
                          <a:cs typeface="Georgia"/>
                        </a:rPr>
                        <a:t>predictions.</a:t>
                      </a:r>
                      <a:endParaRPr sz="1200">
                        <a:latin typeface="Georgia"/>
                        <a:cs typeface="Georgia"/>
                      </a:endParaRPr>
                    </a:p>
                    <a:p>
                      <a:pPr marL="96520" marR="291465">
                        <a:lnSpc>
                          <a:spcPts val="1430"/>
                        </a:lnSpc>
                        <a:spcBef>
                          <a:spcPts val="40"/>
                        </a:spcBef>
                      </a:pPr>
                      <a:r>
                        <a:rPr sz="1200" spc="60" dirty="0">
                          <a:latin typeface="Georgia"/>
                          <a:cs typeface="Georgia"/>
                        </a:rPr>
                        <a:t>Reduces</a:t>
                      </a:r>
                      <a:r>
                        <a:rPr sz="1200" spc="18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200" spc="18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55" dirty="0">
                          <a:latin typeface="Georgia"/>
                          <a:cs typeface="Georgia"/>
                        </a:rPr>
                        <a:t>risk</a:t>
                      </a:r>
                      <a:r>
                        <a:rPr sz="1200" spc="1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25" dirty="0">
                          <a:latin typeface="Georgia"/>
                          <a:cs typeface="Georgia"/>
                        </a:rPr>
                        <a:t>of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overfitting</a:t>
                      </a:r>
                      <a:r>
                        <a:rPr sz="1200" spc="39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35" dirty="0">
                          <a:latin typeface="Georgia"/>
                          <a:cs typeface="Georgia"/>
                        </a:rPr>
                        <a:t>by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leveraging</a:t>
                      </a:r>
                      <a:r>
                        <a:rPr sz="1200" spc="49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40" dirty="0">
                          <a:latin typeface="Georgia"/>
                          <a:cs typeface="Georgia"/>
                        </a:rPr>
                        <a:t>the</a:t>
                      </a:r>
                      <a:endParaRPr sz="1200">
                        <a:latin typeface="Georgia"/>
                        <a:cs typeface="Georgia"/>
                      </a:endParaRPr>
                    </a:p>
                    <a:p>
                      <a:pPr marL="96520" marR="165735">
                        <a:lnSpc>
                          <a:spcPts val="1430"/>
                        </a:lnSpc>
                        <a:spcBef>
                          <a:spcPts val="65"/>
                        </a:spcBef>
                      </a:pPr>
                      <a:r>
                        <a:rPr sz="1200" spc="55" dirty="0">
                          <a:latin typeface="Georgia"/>
                          <a:cs typeface="Georgia"/>
                        </a:rPr>
                        <a:t>strengths</a:t>
                      </a:r>
                      <a:r>
                        <a:rPr sz="1200" spc="1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200" spc="9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40" dirty="0">
                          <a:latin typeface="Georgia"/>
                          <a:cs typeface="Georgia"/>
                        </a:rPr>
                        <a:t>multiple </a:t>
                      </a:r>
                      <a:r>
                        <a:rPr sz="1200" spc="45" dirty="0">
                          <a:latin typeface="Georgia"/>
                          <a:cs typeface="Georgia"/>
                        </a:rPr>
                        <a:t>models.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154940">
                        <a:lnSpc>
                          <a:spcPct val="10080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latin typeface="Georgia"/>
                          <a:cs typeface="Georgia"/>
                        </a:rPr>
                        <a:t>More</a:t>
                      </a:r>
                      <a:r>
                        <a:rPr sz="1200" spc="1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55" dirty="0">
                          <a:latin typeface="Georgia"/>
                          <a:cs typeface="Georgia"/>
                        </a:rPr>
                        <a:t>complex</a:t>
                      </a:r>
                      <a:r>
                        <a:rPr sz="1200" spc="1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dirty="0">
                          <a:latin typeface="Georgia"/>
                          <a:cs typeface="Georgia"/>
                        </a:rPr>
                        <a:t>to</a:t>
                      </a:r>
                      <a:r>
                        <a:rPr sz="1200" spc="1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10" dirty="0">
                          <a:latin typeface="Georgia"/>
                          <a:cs typeface="Georgia"/>
                        </a:rPr>
                        <a:t>implement </a:t>
                      </a:r>
                      <a:r>
                        <a:rPr sz="1200" spc="75" dirty="0">
                          <a:latin typeface="Georgia"/>
                          <a:cs typeface="Georgia"/>
                        </a:rPr>
                        <a:t>and</a:t>
                      </a:r>
                      <a:r>
                        <a:rPr sz="1200" spc="18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10" dirty="0">
                          <a:latin typeface="Georgia"/>
                          <a:cs typeface="Georgia"/>
                        </a:rPr>
                        <a:t>interpret</a:t>
                      </a:r>
                      <a:r>
                        <a:rPr sz="1200" spc="17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75" dirty="0">
                          <a:latin typeface="Georgia"/>
                          <a:cs typeface="Georgia"/>
                        </a:rPr>
                        <a:t>than</a:t>
                      </a:r>
                      <a:r>
                        <a:rPr sz="1200" spc="2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10" dirty="0">
                          <a:latin typeface="Georgia"/>
                          <a:cs typeface="Georgia"/>
                        </a:rPr>
                        <a:t>individual </a:t>
                      </a:r>
                      <a:r>
                        <a:rPr sz="1200" spc="50" dirty="0">
                          <a:latin typeface="Georgia"/>
                          <a:cs typeface="Georgia"/>
                        </a:rPr>
                        <a:t>models.Requires</a:t>
                      </a:r>
                      <a:r>
                        <a:rPr sz="1200" spc="1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35" dirty="0">
                          <a:latin typeface="Georgia"/>
                          <a:cs typeface="Georgia"/>
                        </a:rPr>
                        <a:t>additional </a:t>
                      </a:r>
                      <a:r>
                        <a:rPr sz="1200" spc="50" dirty="0">
                          <a:latin typeface="Georgia"/>
                          <a:cs typeface="Georgia"/>
                        </a:rPr>
                        <a:t>computational</a:t>
                      </a:r>
                      <a:r>
                        <a:rPr sz="1200" spc="1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55" dirty="0">
                          <a:latin typeface="Georgia"/>
                          <a:cs typeface="Georgia"/>
                        </a:rPr>
                        <a:t>resources.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30"/>
              </a:spcBef>
            </a:pPr>
            <a:r>
              <a:rPr dirty="0"/>
              <a:t>Existing</a:t>
            </a:r>
            <a:r>
              <a:rPr spc="170" dirty="0"/>
              <a:t> </a:t>
            </a:r>
            <a:r>
              <a:rPr dirty="0"/>
              <a:t>method</a:t>
            </a:r>
            <a:r>
              <a:rPr spc="185" dirty="0"/>
              <a:t> </a:t>
            </a:r>
            <a:r>
              <a:rPr spc="-10" dirty="0"/>
              <a:t>Drawback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175" y="1108773"/>
            <a:ext cx="10509250" cy="437515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60350" indent="-247650">
              <a:lnSpc>
                <a:spcPct val="100000"/>
              </a:lnSpc>
              <a:spcBef>
                <a:spcPts val="570"/>
              </a:spcBef>
              <a:buAutoNum type="arabicParenR"/>
              <a:tabLst>
                <a:tab pos="26035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Limited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Accuracy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Detection</a:t>
            </a:r>
            <a:r>
              <a:rPr sz="1800" b="1" spc="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Models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99100"/>
              </a:lnSpc>
              <a:spcBef>
                <a:spcPts val="484"/>
              </a:spcBef>
            </a:pPr>
            <a:r>
              <a:rPr sz="1800" dirty="0">
                <a:latin typeface="Times New Roman"/>
                <a:cs typeface="Times New Roman"/>
              </a:rPr>
              <a:t>Machine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learning-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detection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(such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Botometer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Bot-</a:t>
            </a:r>
            <a:r>
              <a:rPr sz="1800" dirty="0">
                <a:latin typeface="Times New Roman"/>
                <a:cs typeface="Times New Roman"/>
              </a:rPr>
              <a:t>hunter)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depend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training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 </a:t>
            </a:r>
            <a:r>
              <a:rPr sz="1800" spc="-25" dirty="0">
                <a:latin typeface="Times New Roman"/>
                <a:cs typeface="Times New Roman"/>
              </a:rPr>
              <a:t>may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unrepresentative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mislabeled,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leading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false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positives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negatives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.These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struggle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with </a:t>
            </a:r>
            <a:r>
              <a:rPr sz="1800" dirty="0">
                <a:latin typeface="Times New Roman"/>
                <a:cs typeface="Times New Roman"/>
              </a:rPr>
              <a:t>evolving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behavior,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 social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bots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continuously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adapt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detection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mechanisms</a:t>
            </a:r>
            <a:endParaRPr sz="1800">
              <a:latin typeface="Times New Roman"/>
              <a:cs typeface="Times New Roman"/>
            </a:endParaRPr>
          </a:p>
          <a:p>
            <a:pPr marL="260350" indent="-247650">
              <a:lnSpc>
                <a:spcPct val="100000"/>
              </a:lnSpc>
              <a:spcBef>
                <a:spcPts val="470"/>
              </a:spcBef>
              <a:buAutoNum type="arabicParenR" startAt="2"/>
              <a:tabLst>
                <a:tab pos="260350" algn="l"/>
              </a:tabLst>
            </a:pPr>
            <a:r>
              <a:rPr sz="1800" b="1" dirty="0">
                <a:latin typeface="Times New Roman"/>
                <a:cs typeface="Times New Roman"/>
              </a:rPr>
              <a:t>Human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Detection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Challenges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800" dirty="0">
                <a:latin typeface="Times New Roman"/>
                <a:cs typeface="Times New Roman"/>
              </a:rPr>
              <a:t>Studies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show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 limited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ability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distinguish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bots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 real users,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often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mistaking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humans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Times New Roman"/>
                <a:cs typeface="Times New Roman"/>
              </a:rPr>
              <a:t>more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vice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versa</a:t>
            </a:r>
            <a:endParaRPr sz="1800">
              <a:latin typeface="Times New Roman"/>
              <a:cs typeface="Times New Roman"/>
            </a:endParaRPr>
          </a:p>
          <a:p>
            <a:pPr marL="12700" marR="684530">
              <a:lnSpc>
                <a:spcPct val="109500"/>
              </a:lnSpc>
              <a:spcBef>
                <a:spcPts val="265"/>
              </a:spcBef>
            </a:pPr>
            <a:r>
              <a:rPr sz="1800" dirty="0">
                <a:latin typeface="Times New Roman"/>
                <a:cs typeface="Times New Roman"/>
              </a:rPr>
              <a:t>Myside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bias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affects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detection—users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 less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critical 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bots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 align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their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own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political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views </a:t>
            </a:r>
            <a:r>
              <a:rPr sz="1800" dirty="0">
                <a:latin typeface="Times New Roman"/>
                <a:cs typeface="Times New Roman"/>
              </a:rPr>
              <a:t>More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social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media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experience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paradoxically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leads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worse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performance,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possibly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due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overconfidence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habitual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engagement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 </a:t>
            </a:r>
            <a:r>
              <a:rPr sz="1800" spc="-20" dirty="0">
                <a:latin typeface="Times New Roman"/>
                <a:cs typeface="Times New Roman"/>
              </a:rPr>
              <a:t>bots</a:t>
            </a:r>
            <a:endParaRPr sz="1800">
              <a:latin typeface="Times New Roman"/>
              <a:cs typeface="Times New Roman"/>
            </a:endParaRPr>
          </a:p>
          <a:p>
            <a:pPr marL="260350" indent="-247650">
              <a:lnSpc>
                <a:spcPct val="100000"/>
              </a:lnSpc>
              <a:spcBef>
                <a:spcPts val="470"/>
              </a:spcBef>
              <a:buAutoNum type="arabicParenR" startAt="3"/>
              <a:tabLst>
                <a:tab pos="26035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Real-</a:t>
            </a:r>
            <a:r>
              <a:rPr sz="1800" b="1" dirty="0">
                <a:latin typeface="Times New Roman"/>
                <a:cs typeface="Times New Roman"/>
              </a:rPr>
              <a:t>world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Constraints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in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Detection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Efforts</a:t>
            </a:r>
            <a:endParaRPr sz="1800">
              <a:latin typeface="Times New Roman"/>
              <a:cs typeface="Times New Roman"/>
            </a:endParaRPr>
          </a:p>
          <a:p>
            <a:pPr marL="12700" marR="193675">
              <a:lnSpc>
                <a:spcPct val="100800"/>
              </a:lnSpc>
              <a:spcBef>
                <a:spcPts val="375"/>
              </a:spcBef>
            </a:pPr>
            <a:r>
              <a:rPr sz="1800" dirty="0">
                <a:latin typeface="Times New Roman"/>
                <a:cs typeface="Times New Roman"/>
              </a:rPr>
              <a:t>Detection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models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rely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features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such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account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activity,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engagement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patterns,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metadata,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bots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now </a:t>
            </a:r>
            <a:r>
              <a:rPr sz="1800" dirty="0">
                <a:latin typeface="Times New Roman"/>
                <a:cs typeface="Times New Roman"/>
              </a:rPr>
              <a:t>mimic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human-like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behaviors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evade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detection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latin typeface="Times New Roman"/>
                <a:cs typeface="Times New Roman"/>
              </a:rPr>
              <a:t>Many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sufficiently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aware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detection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tools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utilize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them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verify</a:t>
            </a:r>
            <a:r>
              <a:rPr sz="1800" spc="-10" dirty="0">
                <a:latin typeface="Times New Roman"/>
                <a:cs typeface="Times New Roman"/>
              </a:rPr>
              <a:t> profiles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30"/>
              </a:spcBef>
            </a:pPr>
            <a:r>
              <a:rPr dirty="0"/>
              <a:t>Proposed</a:t>
            </a:r>
            <a:r>
              <a:rPr spc="180" dirty="0"/>
              <a:t> </a:t>
            </a:r>
            <a:r>
              <a:rPr spc="-1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375" y="1040828"/>
            <a:ext cx="10122535" cy="4529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41300" algn="l"/>
              </a:tabLst>
            </a:pPr>
            <a:r>
              <a:rPr sz="1800" b="1" dirty="0">
                <a:latin typeface="Times New Roman"/>
                <a:cs typeface="Times New Roman"/>
              </a:rPr>
              <a:t>Data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Collection</a:t>
            </a:r>
            <a:endParaRPr sz="1800">
              <a:latin typeface="Times New Roman"/>
              <a:cs typeface="Times New Roman"/>
            </a:endParaRPr>
          </a:p>
          <a:p>
            <a:pPr marL="355600" lvl="1" indent="-34290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355600" algn="l"/>
              </a:tabLst>
            </a:pPr>
            <a:r>
              <a:rPr sz="1550" dirty="0">
                <a:latin typeface="Times New Roman"/>
                <a:cs typeface="Times New Roman"/>
              </a:rPr>
              <a:t>Gather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social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media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profile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data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from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platforms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such</a:t>
            </a:r>
            <a:r>
              <a:rPr sz="1550" spc="9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as</a:t>
            </a:r>
            <a:r>
              <a:rPr sz="1550" spc="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Twitter,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Facebook,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and</a:t>
            </a:r>
            <a:r>
              <a:rPr sz="1550" spc="9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Instagram.</a:t>
            </a:r>
            <a:endParaRPr sz="1550">
              <a:latin typeface="Times New Roman"/>
              <a:cs typeface="Times New Roman"/>
            </a:endParaRPr>
          </a:p>
          <a:p>
            <a:pPr marL="355600" marR="242570" lvl="1" indent="-343535">
              <a:lnSpc>
                <a:spcPts val="1580"/>
              </a:lnSpc>
              <a:spcBef>
                <a:spcPts val="300"/>
              </a:spcBef>
              <a:buFont typeface="Arial MT"/>
              <a:buChar char="•"/>
              <a:tabLst>
                <a:tab pos="355600" algn="l"/>
              </a:tabLst>
            </a:pPr>
            <a:r>
              <a:rPr sz="1550" dirty="0">
                <a:latin typeface="Times New Roman"/>
                <a:cs typeface="Times New Roman"/>
              </a:rPr>
              <a:t>Extract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profile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features</a:t>
            </a:r>
            <a:r>
              <a:rPr sz="1550" spc="1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such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as</a:t>
            </a:r>
            <a:r>
              <a:rPr sz="1550" spc="1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username,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bio,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profile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picture,</a:t>
            </a:r>
            <a:r>
              <a:rPr sz="1550" spc="1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number</a:t>
            </a:r>
            <a:r>
              <a:rPr sz="1550" spc="1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of</a:t>
            </a:r>
            <a:r>
              <a:rPr sz="1550" spc="18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followers,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engagement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metrics,</a:t>
            </a:r>
            <a:r>
              <a:rPr sz="1550" spc="1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and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posting behavior.</a:t>
            </a:r>
            <a:endParaRPr sz="1550">
              <a:latin typeface="Times New Roman"/>
              <a:cs typeface="Times New Roman"/>
            </a:endParaRPr>
          </a:p>
          <a:p>
            <a:pPr marL="355600" lvl="1" indent="-34290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355600" algn="l"/>
              </a:tabLst>
            </a:pPr>
            <a:r>
              <a:rPr sz="1550" dirty="0">
                <a:latin typeface="Times New Roman"/>
                <a:cs typeface="Times New Roman"/>
              </a:rPr>
              <a:t>Use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publicly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available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datasets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and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APIs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like</a:t>
            </a:r>
            <a:r>
              <a:rPr sz="1550" spc="2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Botometer</a:t>
            </a:r>
            <a:r>
              <a:rPr sz="1550" spc="1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and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Bot-hunter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for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bot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probability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scoring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ts val="755"/>
              </a:lnSpc>
              <a:spcBef>
                <a:spcPts val="5"/>
              </a:spcBef>
            </a:pPr>
            <a:r>
              <a:rPr sz="650" spc="-50" dirty="0">
                <a:latin typeface="Verdana"/>
                <a:cs typeface="Verdana"/>
              </a:rPr>
              <a:t>.</a:t>
            </a:r>
            <a:endParaRPr sz="650">
              <a:latin typeface="Verdana"/>
              <a:cs typeface="Verdana"/>
            </a:endParaRPr>
          </a:p>
          <a:p>
            <a:pPr marL="241300" indent="-228600">
              <a:lnSpc>
                <a:spcPts val="2135"/>
              </a:lnSpc>
              <a:buAutoNum type="arabicPeriod" startAt="2"/>
              <a:tabLst>
                <a:tab pos="241300" algn="l"/>
              </a:tabLst>
            </a:pPr>
            <a:r>
              <a:rPr sz="1800" b="1" dirty="0">
                <a:latin typeface="Times New Roman"/>
                <a:cs typeface="Times New Roman"/>
              </a:rPr>
              <a:t>Feature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Extraction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and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Analysis</a:t>
            </a:r>
            <a:endParaRPr sz="1800">
              <a:latin typeface="Times New Roman"/>
              <a:cs typeface="Times New Roman"/>
            </a:endParaRPr>
          </a:p>
          <a:p>
            <a:pPr marL="355600" lvl="1" indent="-342900">
              <a:lnSpc>
                <a:spcPct val="100000"/>
              </a:lnSpc>
              <a:spcBef>
                <a:spcPts val="114"/>
              </a:spcBef>
              <a:buFont typeface="Arial MT"/>
              <a:buChar char="•"/>
              <a:tabLst>
                <a:tab pos="355600" algn="l"/>
              </a:tabLst>
            </a:pPr>
            <a:r>
              <a:rPr sz="1550" dirty="0">
                <a:latin typeface="Times New Roman"/>
                <a:cs typeface="Times New Roman"/>
              </a:rPr>
              <a:t>User</a:t>
            </a:r>
            <a:r>
              <a:rPr sz="1550" spc="1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Metadata: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Analyze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account</a:t>
            </a:r>
            <a:r>
              <a:rPr sz="1550" spc="1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age,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frequency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of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posts,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and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connections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with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other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profiles.</a:t>
            </a:r>
            <a:endParaRPr sz="1550">
              <a:latin typeface="Times New Roman"/>
              <a:cs typeface="Times New Roman"/>
            </a:endParaRPr>
          </a:p>
          <a:p>
            <a:pPr marL="355600" lvl="1" indent="-34290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55600" algn="l"/>
              </a:tabLst>
            </a:pPr>
            <a:r>
              <a:rPr sz="1550" dirty="0">
                <a:latin typeface="Times New Roman"/>
                <a:cs typeface="Times New Roman"/>
              </a:rPr>
              <a:t>Content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Analysis: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Evaluate</a:t>
            </a:r>
            <a:r>
              <a:rPr sz="1550" spc="1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1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language,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sentiment,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and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originality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of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posts.</a:t>
            </a:r>
            <a:endParaRPr sz="1550">
              <a:latin typeface="Times New Roman"/>
              <a:cs typeface="Times New Roman"/>
            </a:endParaRPr>
          </a:p>
          <a:p>
            <a:pPr marL="355600" lvl="1" indent="-34290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355600" algn="l"/>
              </a:tabLst>
            </a:pPr>
            <a:r>
              <a:rPr sz="1550" dirty="0">
                <a:latin typeface="Times New Roman"/>
                <a:cs typeface="Times New Roman"/>
              </a:rPr>
              <a:t>Network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Behavior:</a:t>
            </a:r>
            <a:r>
              <a:rPr sz="1550" spc="2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Study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friend/follower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ratios,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retweet</a:t>
            </a:r>
            <a:r>
              <a:rPr sz="1550" spc="2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patterns,</a:t>
            </a:r>
            <a:r>
              <a:rPr sz="1550" spc="1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and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community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interactions</a:t>
            </a:r>
            <a:endParaRPr sz="1550">
              <a:latin typeface="Times New Roman"/>
              <a:cs typeface="Times New Roman"/>
            </a:endParaRPr>
          </a:p>
          <a:p>
            <a:pPr marL="355600" lvl="1" indent="-342900">
              <a:lnSpc>
                <a:spcPts val="1720"/>
              </a:lnSpc>
              <a:spcBef>
                <a:spcPts val="20"/>
              </a:spcBef>
              <a:buFont typeface="Arial MT"/>
              <a:buChar char="•"/>
              <a:tabLst>
                <a:tab pos="355600" algn="l"/>
              </a:tabLst>
            </a:pPr>
            <a:r>
              <a:rPr sz="1550" dirty="0">
                <a:latin typeface="Times New Roman"/>
                <a:cs typeface="Times New Roman"/>
              </a:rPr>
              <a:t>Bot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Score</a:t>
            </a:r>
            <a:r>
              <a:rPr sz="1550" spc="1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Calculation: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Use</a:t>
            </a:r>
            <a:r>
              <a:rPr sz="1550" spc="1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machine</a:t>
            </a:r>
            <a:r>
              <a:rPr sz="1550" spc="1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learning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tools</a:t>
            </a:r>
            <a:r>
              <a:rPr sz="1550" spc="1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like</a:t>
            </a:r>
            <a:r>
              <a:rPr sz="1550" spc="2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Botometer,</a:t>
            </a:r>
            <a:r>
              <a:rPr sz="1550" spc="1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which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analyzes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six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feature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categories:</a:t>
            </a:r>
            <a:r>
              <a:rPr sz="1550" spc="20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network,</a:t>
            </a:r>
            <a:r>
              <a:rPr sz="1550" spc="6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user</a:t>
            </a:r>
            <a:endParaRPr sz="1550">
              <a:latin typeface="Times New Roman"/>
              <a:cs typeface="Times New Roman"/>
            </a:endParaRPr>
          </a:p>
          <a:p>
            <a:pPr marL="355600">
              <a:lnSpc>
                <a:spcPts val="1720"/>
              </a:lnSpc>
            </a:pPr>
            <a:r>
              <a:rPr sz="1550" dirty="0">
                <a:latin typeface="Times New Roman"/>
                <a:cs typeface="Times New Roman"/>
              </a:rPr>
              <a:t>metadata,</a:t>
            </a:r>
            <a:r>
              <a:rPr sz="1550" spc="1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friends,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temporal,</a:t>
            </a:r>
            <a:r>
              <a:rPr sz="1550" spc="1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content,</a:t>
            </a:r>
            <a:r>
              <a:rPr sz="1550" spc="1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and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sentiment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3.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Model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Training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Detection</a:t>
            </a:r>
            <a:endParaRPr sz="1800">
              <a:latin typeface="Times New Roman"/>
              <a:cs typeface="Times New Roman"/>
            </a:endParaRPr>
          </a:p>
          <a:p>
            <a:pPr marL="12700" marR="1623695">
              <a:lnSpc>
                <a:spcPct val="100899"/>
              </a:lnSpc>
              <a:spcBef>
                <a:spcPts val="25"/>
              </a:spcBef>
            </a:pPr>
            <a:r>
              <a:rPr sz="1550" dirty="0">
                <a:latin typeface="Times New Roman"/>
                <a:cs typeface="Times New Roman"/>
              </a:rPr>
              <a:t>Use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supervised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machine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learning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models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such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as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Random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Forest,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Decision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Trees,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and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Neural</a:t>
            </a:r>
            <a:r>
              <a:rPr sz="1550" spc="8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Networks. </a:t>
            </a:r>
            <a:r>
              <a:rPr sz="1550" dirty="0">
                <a:latin typeface="Times New Roman"/>
                <a:cs typeface="Times New Roman"/>
              </a:rPr>
              <a:t>Train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</a:t>
            </a:r>
            <a:r>
              <a:rPr sz="1550" spc="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models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using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labeled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datasets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containing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real</a:t>
            </a:r>
            <a:r>
              <a:rPr sz="1550" spc="1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and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fake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profiles.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dirty="0">
                <a:latin typeface="Times New Roman"/>
                <a:cs typeface="Times New Roman"/>
              </a:rPr>
              <a:t>Implement</a:t>
            </a:r>
            <a:r>
              <a:rPr sz="1550" spc="9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signal</a:t>
            </a:r>
            <a:r>
              <a:rPr sz="1550" spc="18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detection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theory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(SDT)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to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classify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profiles</a:t>
            </a:r>
            <a:r>
              <a:rPr sz="1550" spc="1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as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either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real</a:t>
            </a:r>
            <a:r>
              <a:rPr sz="1550" spc="9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or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fake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based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on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probability</a:t>
            </a:r>
            <a:r>
              <a:rPr sz="1550" spc="12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scores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spc="-50" dirty="0">
                <a:latin typeface="Times New Roman"/>
                <a:cs typeface="Times New Roman"/>
              </a:rPr>
              <a:t>.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135" y="1098867"/>
            <a:ext cx="7926705" cy="2774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4"/>
              <a:tabLst>
                <a:tab pos="241300" algn="l"/>
              </a:tabLst>
            </a:pPr>
            <a:r>
              <a:rPr sz="1800" b="1" dirty="0">
                <a:latin typeface="Times New Roman"/>
                <a:cs typeface="Times New Roman"/>
              </a:rPr>
              <a:t>Fake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Profile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Classification</a:t>
            </a:r>
            <a:endParaRPr sz="1800">
              <a:latin typeface="Times New Roman"/>
              <a:cs typeface="Times New Roman"/>
            </a:endParaRPr>
          </a:p>
          <a:p>
            <a:pPr marL="297815" lvl="1" indent="-285115">
              <a:lnSpc>
                <a:spcPct val="100000"/>
              </a:lnSpc>
              <a:spcBef>
                <a:spcPts val="45"/>
              </a:spcBef>
              <a:buFont typeface="Arial MT"/>
              <a:buChar char="•"/>
              <a:tabLst>
                <a:tab pos="297815" algn="l"/>
              </a:tabLst>
            </a:pPr>
            <a:r>
              <a:rPr sz="1550" dirty="0">
                <a:latin typeface="Times New Roman"/>
                <a:cs typeface="Times New Roman"/>
              </a:rPr>
              <a:t>Assign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risk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scores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to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each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profile</a:t>
            </a:r>
            <a:r>
              <a:rPr sz="1550" spc="1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based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on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their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behaviore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and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bot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probability</a:t>
            </a:r>
            <a:r>
              <a:rPr sz="1550" spc="10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scores.</a:t>
            </a:r>
            <a:endParaRPr sz="1550">
              <a:latin typeface="Times New Roman"/>
              <a:cs typeface="Times New Roman"/>
            </a:endParaRPr>
          </a:p>
          <a:p>
            <a:pPr marL="297815" lvl="1" indent="-28511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7815" algn="l"/>
              </a:tabLst>
            </a:pPr>
            <a:r>
              <a:rPr sz="1550" dirty="0">
                <a:latin typeface="Times New Roman"/>
                <a:cs typeface="Times New Roman"/>
              </a:rPr>
              <a:t>Categorize</a:t>
            </a:r>
            <a:r>
              <a:rPr sz="1550" spc="18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profiles</a:t>
            </a:r>
            <a:r>
              <a:rPr sz="1550" spc="19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as:</a:t>
            </a:r>
            <a:endParaRPr sz="1550">
              <a:latin typeface="Times New Roman"/>
              <a:cs typeface="Times New Roman"/>
            </a:endParaRPr>
          </a:p>
          <a:p>
            <a:pPr marL="297815" lvl="1" indent="-28511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7815" algn="l"/>
              </a:tabLst>
            </a:pPr>
            <a:r>
              <a:rPr sz="1550" dirty="0">
                <a:latin typeface="Times New Roman"/>
                <a:cs typeface="Times New Roman"/>
              </a:rPr>
              <a:t>Legitimate</a:t>
            </a:r>
            <a:r>
              <a:rPr sz="1550" spc="1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User: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No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suspicious</a:t>
            </a:r>
            <a:r>
              <a:rPr sz="1550" spc="1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activity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detected.</a:t>
            </a:r>
            <a:endParaRPr sz="1550">
              <a:latin typeface="Times New Roman"/>
              <a:cs typeface="Times New Roman"/>
            </a:endParaRPr>
          </a:p>
          <a:p>
            <a:pPr marL="297815" lvl="1" indent="-28511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</a:tabLst>
            </a:pPr>
            <a:r>
              <a:rPr sz="1550" dirty="0">
                <a:latin typeface="Times New Roman"/>
                <a:cs typeface="Times New Roman"/>
              </a:rPr>
              <a:t>Suspicious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User:</a:t>
            </a:r>
            <a:r>
              <a:rPr sz="1550" spc="18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Requires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further</a:t>
            </a:r>
            <a:r>
              <a:rPr sz="1550" spc="17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analysis.</a:t>
            </a:r>
            <a:endParaRPr sz="1550">
              <a:latin typeface="Times New Roman"/>
              <a:cs typeface="Times New Roman"/>
            </a:endParaRPr>
          </a:p>
          <a:p>
            <a:pPr marL="297815" lvl="1" indent="-28511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7815" algn="l"/>
              </a:tabLst>
            </a:pPr>
            <a:r>
              <a:rPr sz="1550" dirty="0">
                <a:latin typeface="Times New Roman"/>
                <a:cs typeface="Times New Roman"/>
              </a:rPr>
              <a:t>Fake/Bot: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High</a:t>
            </a:r>
            <a:r>
              <a:rPr sz="1550" spc="9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likelihood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of</a:t>
            </a:r>
            <a:r>
              <a:rPr sz="1550" spc="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being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</a:t>
            </a:r>
            <a:r>
              <a:rPr sz="1550" spc="10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bot</a:t>
            </a:r>
            <a:r>
              <a:rPr sz="1550" spc="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or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fake</a:t>
            </a:r>
            <a:r>
              <a:rPr sz="1550" spc="11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profile.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5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5"/>
              <a:tabLst>
                <a:tab pos="241300" algn="l"/>
              </a:tabLst>
            </a:pPr>
            <a:r>
              <a:rPr sz="1800" b="1" dirty="0">
                <a:latin typeface="Times New Roman"/>
                <a:cs typeface="Times New Roman"/>
              </a:rPr>
              <a:t>Reporting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Mitigation</a:t>
            </a:r>
            <a:endParaRPr sz="1800">
              <a:latin typeface="Times New Roman"/>
              <a:cs typeface="Times New Roman"/>
            </a:endParaRPr>
          </a:p>
          <a:p>
            <a:pPr marL="297815" lvl="1" indent="-285115">
              <a:lnSpc>
                <a:spcPct val="100000"/>
              </a:lnSpc>
              <a:spcBef>
                <a:spcPts val="45"/>
              </a:spcBef>
              <a:buFont typeface="Arial MT"/>
              <a:buChar char="•"/>
              <a:tabLst>
                <a:tab pos="297815" algn="l"/>
              </a:tabLst>
            </a:pPr>
            <a:r>
              <a:rPr sz="1550" dirty="0">
                <a:latin typeface="Times New Roman"/>
                <a:cs typeface="Times New Roman"/>
              </a:rPr>
              <a:t>Develop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an</a:t>
            </a:r>
            <a:r>
              <a:rPr sz="1550" spc="1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automated</a:t>
            </a:r>
            <a:r>
              <a:rPr sz="1550" spc="15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reporting</a:t>
            </a:r>
            <a:r>
              <a:rPr sz="1550" spc="1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system</a:t>
            </a:r>
            <a:r>
              <a:rPr sz="1550" spc="1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that</a:t>
            </a:r>
            <a:r>
              <a:rPr sz="1550" spc="11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flags</a:t>
            </a:r>
            <a:r>
              <a:rPr sz="1550" spc="1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suspicious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profiles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to</a:t>
            </a:r>
            <a:r>
              <a:rPr sz="1550" spc="1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platform</a:t>
            </a:r>
            <a:r>
              <a:rPr sz="1550" spc="16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moderators.</a:t>
            </a:r>
            <a:endParaRPr sz="1550">
              <a:latin typeface="Times New Roman"/>
              <a:cs typeface="Times New Roman"/>
            </a:endParaRPr>
          </a:p>
          <a:p>
            <a:pPr marL="297815" lvl="1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sz="1550" dirty="0">
                <a:latin typeface="Times New Roman"/>
                <a:cs typeface="Times New Roman"/>
              </a:rPr>
              <a:t>Send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real-time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alerts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to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users</a:t>
            </a:r>
            <a:r>
              <a:rPr sz="1550" spc="1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when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engaging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with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high-risk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profiles.</a:t>
            </a:r>
            <a:endParaRPr sz="1550">
              <a:latin typeface="Times New Roman"/>
              <a:cs typeface="Times New Roman"/>
            </a:endParaRPr>
          </a:p>
          <a:p>
            <a:pPr marL="297815" lvl="1" indent="-285115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7815" algn="l"/>
              </a:tabLst>
            </a:pPr>
            <a:r>
              <a:rPr sz="1550" dirty="0">
                <a:latin typeface="Times New Roman"/>
                <a:cs typeface="Times New Roman"/>
              </a:rPr>
              <a:t>Provide</a:t>
            </a:r>
            <a:r>
              <a:rPr sz="1550" spc="1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platform</a:t>
            </a:r>
            <a:r>
              <a:rPr sz="1550" spc="18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users</a:t>
            </a:r>
            <a:r>
              <a:rPr sz="1550" spc="9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with</a:t>
            </a:r>
            <a:r>
              <a:rPr sz="1550" spc="16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bot</a:t>
            </a:r>
            <a:r>
              <a:rPr sz="1550" spc="1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detection</a:t>
            </a:r>
            <a:r>
              <a:rPr sz="1550" spc="1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awareness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through</a:t>
            </a:r>
            <a:r>
              <a:rPr sz="1550" spc="16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interactive</a:t>
            </a:r>
            <a:r>
              <a:rPr sz="1550" spc="18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dashboards.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87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001F5F"/>
                </a:solidFill>
              </a:rPr>
              <a:t>Proposed</a:t>
            </a:r>
            <a:r>
              <a:rPr spc="185" dirty="0">
                <a:solidFill>
                  <a:srgbClr val="001F5F"/>
                </a:solidFill>
              </a:rPr>
              <a:t> </a:t>
            </a:r>
            <a:r>
              <a:rPr spc="-10" dirty="0">
                <a:solidFill>
                  <a:srgbClr val="001F5F"/>
                </a:solidFill>
              </a:rPr>
              <a:t>Method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3173</Words>
  <Application>Microsoft Office PowerPoint</Application>
  <PresentationFormat>Widescreen</PresentationFormat>
  <Paragraphs>247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 MT</vt:lpstr>
      <vt:lpstr>Cambria</vt:lpstr>
      <vt:lpstr>Georgia</vt:lpstr>
      <vt:lpstr>Symbol</vt:lpstr>
      <vt:lpstr>Times New Roman</vt:lpstr>
      <vt:lpstr>Verdana</vt:lpstr>
      <vt:lpstr>Wingdings</vt:lpstr>
      <vt:lpstr>Office Theme</vt:lpstr>
      <vt:lpstr>FAKE SOCIAL MEDIA PROFILE DETECTION AND REPORTING</vt:lpstr>
      <vt:lpstr>Introduction</vt:lpstr>
      <vt:lpstr>Literature Review</vt:lpstr>
      <vt:lpstr>Literature Review</vt:lpstr>
      <vt:lpstr>Literature Review</vt:lpstr>
      <vt:lpstr>Literature Review</vt:lpstr>
      <vt:lpstr>Existing method Drawback</vt:lpstr>
      <vt:lpstr>Proposed Method</vt:lpstr>
      <vt:lpstr>Proposed Method</vt:lpstr>
      <vt:lpstr>Objectives</vt:lpstr>
      <vt:lpstr>Methodology/Modules</vt:lpstr>
      <vt:lpstr>Architecture</vt:lpstr>
      <vt:lpstr>Hardware/software components</vt:lpstr>
      <vt:lpstr>Expected Outcomes</vt:lpstr>
      <vt:lpstr>Expected Outcomes</vt:lpstr>
      <vt:lpstr>Conclusion</vt:lpstr>
      <vt:lpstr>Github Link</vt:lpstr>
      <vt:lpstr>References</vt:lpstr>
      <vt:lpstr>Project work mapping with SDG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TADIPATHRI LIKHITH GANESH</cp:lastModifiedBy>
  <cp:revision>1</cp:revision>
  <dcterms:created xsi:type="dcterms:W3CDTF">2025-05-15T10:36:41Z</dcterms:created>
  <dcterms:modified xsi:type="dcterms:W3CDTF">2025-05-15T11:49:53Z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2025-04-25T00:00:00Z</vt:filetime>
  </property>
  <property fmtid="{D5CDD505-2E9C-101B-9397-08002B2CF9AE}" pid="3" name="LastSaved">
    <vt:filetime>2025-05-15T00:00:00Z</vt:filetime>
  </property>
</Properties>
</file>