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7" r:id="rId7"/>
    <p:sldId id="268" r:id="rId8"/>
    <p:sldId id="269" r:id="rId9"/>
    <p:sldId id="260" r:id="rId10"/>
    <p:sldId id="263" r:id="rId11"/>
    <p:sldId id="265" r:id="rId12"/>
  </p:sldIdLst>
  <p:sldSz cx="18288000" cy="10287000"/>
  <p:notesSz cx="6858000" cy="9144000"/>
  <p:embeddedFontLs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</p:embeddedFont>
    <p:embeddedFont>
      <p:font typeface="Montserrat Bold" panose="00000800000000000000" charset="0"/>
      <p:regular r:id="rId18"/>
    </p:embeddedFont>
    <p:embeddedFont>
      <p:font typeface="Montserrat Italics" panose="020B0604020202020204" charset="0"/>
      <p:regular r:id="rId19"/>
    </p:embeddedFont>
    <p:embeddedFont>
      <p:font typeface="Montserrat Semi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73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p.ashna.ai/" TargetMode="External"/><Relationship Id="rId4" Type="http://schemas.openxmlformats.org/officeDocument/2006/relationships/hyperlink" Target="https://www.google.co.in/map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2135" y="2337613"/>
            <a:ext cx="6031608" cy="60316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14845" y="1188931"/>
            <a:ext cx="1991544" cy="199154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093457" y="4721826"/>
            <a:ext cx="3185721" cy="318572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55315" y="3945528"/>
            <a:ext cx="12177370" cy="1103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sz="72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SMART INDIA AI AJENT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163679" y="7797695"/>
            <a:ext cx="884434" cy="88443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744482" y="1504605"/>
            <a:ext cx="1892038" cy="189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139056" y="7027397"/>
            <a:ext cx="884434" cy="88443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37067" y="3608432"/>
            <a:ext cx="3070135" cy="307013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055315" y="5465251"/>
            <a:ext cx="12177370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4000" algn="ctr"/>
            <a:r>
              <a:rPr lang="en-US" sz="32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TEAM NAME :  BHARAT NAVIGATOR</a:t>
            </a:r>
          </a:p>
          <a:p>
            <a:pPr marL="144000" algn="ctr"/>
            <a:r>
              <a:rPr lang="en-US" sz="32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TEAM MEMBER: AVULA LIKHITHA</a:t>
            </a:r>
          </a:p>
        </p:txBody>
      </p:sp>
      <p:sp>
        <p:nvSpPr>
          <p:cNvPr id="25" name="Freeform 25"/>
          <p:cNvSpPr/>
          <p:nvPr/>
        </p:nvSpPr>
        <p:spPr>
          <a:xfrm>
            <a:off x="391992" y="874376"/>
            <a:ext cx="490149" cy="403705"/>
          </a:xfrm>
          <a:custGeom>
            <a:avLst/>
            <a:gdLst/>
            <a:ahLst/>
            <a:cxnLst/>
            <a:rect l="l" t="t" r="r" b="b"/>
            <a:pathLst>
              <a:path w="490149" h="403705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182954" y="832571"/>
            <a:ext cx="4379646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Hackathon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6412291" y="844114"/>
            <a:ext cx="1494709" cy="287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4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Ashna AI</a:t>
            </a:r>
          </a:p>
        </p:txBody>
      </p:sp>
      <p:sp>
        <p:nvSpPr>
          <p:cNvPr id="33" name="TextBox 24">
            <a:extLst>
              <a:ext uri="{FF2B5EF4-FFF2-40B4-BE49-F238E27FC236}">
                <a16:creationId xmlns:a16="http://schemas.microsoft.com/office/drawing/2014/main" id="{E0807FCB-AEF8-1AA5-AF6C-B41FA22D0A75}"/>
              </a:ext>
            </a:extLst>
          </p:cNvPr>
          <p:cNvSpPr txBox="1"/>
          <p:nvPr/>
        </p:nvSpPr>
        <p:spPr>
          <a:xfrm>
            <a:off x="3200400" y="8266912"/>
            <a:ext cx="12177370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4000" algn="ctr"/>
            <a:r>
              <a:rPr lang="en-US" sz="32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Please view this in Slide Show mode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2917" y="1710815"/>
            <a:ext cx="19526368" cy="2240807"/>
            <a:chOff x="0" y="0"/>
            <a:chExt cx="5142747" cy="5901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150546" y="2143184"/>
            <a:ext cx="7310908" cy="76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RESOURCES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135218" y="9166597"/>
            <a:ext cx="19526368" cy="2240807"/>
            <a:chOff x="0" y="0"/>
            <a:chExt cx="5142747" cy="5901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5650032" y="-529992"/>
            <a:ext cx="19526368" cy="2240807"/>
            <a:chOff x="0" y="0"/>
            <a:chExt cx="5142747" cy="59017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774314" y="9473025"/>
            <a:ext cx="354591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236329" y="4380246"/>
            <a:ext cx="4981763" cy="3996239"/>
            <a:chOff x="0" y="0"/>
            <a:chExt cx="1312069" cy="105250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12069" cy="1052507"/>
            </a:xfrm>
            <a:custGeom>
              <a:avLst/>
              <a:gdLst/>
              <a:ahLst/>
              <a:cxnLst/>
              <a:rect l="l" t="t" r="r" b="b"/>
              <a:pathLst>
                <a:path w="1312069" h="1052507">
                  <a:moveTo>
                    <a:pt x="0" y="0"/>
                  </a:moveTo>
                  <a:lnTo>
                    <a:pt x="1312069" y="0"/>
                  </a:lnTo>
                  <a:lnTo>
                    <a:pt x="1312069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12069" cy="1090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03088" y="4380246"/>
            <a:ext cx="4981763" cy="3996239"/>
            <a:chOff x="0" y="0"/>
            <a:chExt cx="1312069" cy="105250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12069" cy="1052507"/>
            </a:xfrm>
            <a:custGeom>
              <a:avLst/>
              <a:gdLst/>
              <a:ahLst/>
              <a:cxnLst/>
              <a:rect l="l" t="t" r="r" b="b"/>
              <a:pathLst>
                <a:path w="1312069" h="1052507">
                  <a:moveTo>
                    <a:pt x="0" y="0"/>
                  </a:moveTo>
                  <a:lnTo>
                    <a:pt x="1312069" y="0"/>
                  </a:lnTo>
                  <a:lnTo>
                    <a:pt x="1312069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12069" cy="1090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969846" y="4380246"/>
            <a:ext cx="4981763" cy="3996239"/>
            <a:chOff x="0" y="0"/>
            <a:chExt cx="1312069" cy="105250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12069" cy="1052507"/>
            </a:xfrm>
            <a:custGeom>
              <a:avLst/>
              <a:gdLst/>
              <a:ahLst/>
              <a:cxnLst/>
              <a:rect l="l" t="t" r="r" b="b"/>
              <a:pathLst>
                <a:path w="1312069" h="1052507">
                  <a:moveTo>
                    <a:pt x="0" y="0"/>
                  </a:moveTo>
                  <a:lnTo>
                    <a:pt x="1312069" y="0"/>
                  </a:lnTo>
                  <a:lnTo>
                    <a:pt x="1312069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12069" cy="1090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194073" y="5620130"/>
            <a:ext cx="295647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https://app.ashna.ai/signup?referral_code=KWSWWB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697372" y="5048224"/>
            <a:ext cx="262038" cy="262038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194073" y="5061068"/>
            <a:ext cx="4024019" cy="28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Ashna AGENT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737378" y="5635583"/>
            <a:ext cx="2956473" cy="31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IN" sz="2400" dirty="0">
                <a:hlinkClick r:id="rId4"/>
              </a:rPr>
              <a:t>Google Maps</a:t>
            </a: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240677" y="5063677"/>
            <a:ext cx="262038" cy="262038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7737378" y="5076521"/>
            <a:ext cx="2869223" cy="28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Google Maps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280683" y="5651036"/>
            <a:ext cx="2956473" cy="926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400" dirty="0" err="1">
                <a:hlinkClick r:id="rId5"/>
              </a:rPr>
              <a:t>AshnaAI</a:t>
            </a:r>
            <a:r>
              <a:rPr lang="en-US" sz="2400" dirty="0">
                <a:hlinkClick r:id="rId5"/>
              </a:rPr>
              <a:t> | Your All-in-One Next-Gen AI Assistant</a:t>
            </a:r>
            <a:endParaRPr lang="en-US" sz="2142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12783981" y="5079130"/>
            <a:ext cx="262038" cy="262038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3280683" y="5091973"/>
            <a:ext cx="2869223" cy="286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Ashna AGENT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82681" y="3005603"/>
            <a:ext cx="1892038" cy="1892038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91000" y="84901"/>
            <a:ext cx="2999351" cy="299935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28717" y="1867567"/>
            <a:ext cx="7055617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57923" y="3655405"/>
            <a:ext cx="4990576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You.</a:t>
            </a:r>
          </a:p>
        </p:txBody>
      </p:sp>
      <p:grpSp>
        <p:nvGrpSpPr>
          <p:cNvPr id="7" name="Group 7"/>
          <p:cNvGrpSpPr/>
          <p:nvPr/>
        </p:nvGrpSpPr>
        <p:grpSpPr>
          <a:xfrm rot="-7357214">
            <a:off x="10198088" y="3770056"/>
            <a:ext cx="1931597" cy="193159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-491235" y="7723424"/>
            <a:ext cx="19270471" cy="121363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6118555" y="8186988"/>
            <a:ext cx="511791" cy="511791"/>
          </a:xfrm>
          <a:custGeom>
            <a:avLst/>
            <a:gdLst/>
            <a:ahLst/>
            <a:cxnLst/>
            <a:rect l="l" t="t" r="r" b="b"/>
            <a:pathLst>
              <a:path w="511791" h="511791">
                <a:moveTo>
                  <a:pt x="0" y="0"/>
                </a:moveTo>
                <a:lnTo>
                  <a:pt x="511791" y="0"/>
                </a:lnTo>
                <a:lnTo>
                  <a:pt x="511791" y="511791"/>
                </a:lnTo>
                <a:lnTo>
                  <a:pt x="0" y="511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774314" y="9473025"/>
            <a:ext cx="354591" cy="24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505200" y="6152954"/>
            <a:ext cx="11429999" cy="983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i="1" dirty="0">
                <a:solidFill>
                  <a:srgbClr val="24096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DONE BY AVULA LIKHITHA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897046" y="8356149"/>
            <a:ext cx="4990154" cy="258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2397" b="1" dirty="0">
                <a:solidFill>
                  <a:srgbClr val="24096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likhithaavula9416@gmail.com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A3F31-E99C-55AA-5C1A-96906A1E5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576E50E-E9D9-9C48-AEB7-BE847D828B9C}"/>
              </a:ext>
            </a:extLst>
          </p:cNvPr>
          <p:cNvGrpSpPr/>
          <p:nvPr/>
        </p:nvGrpSpPr>
        <p:grpSpPr>
          <a:xfrm>
            <a:off x="-646816" y="1471330"/>
            <a:ext cx="6031608" cy="6031608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334F366-D635-04A4-2164-C8A719BC451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2996B61-2984-1904-A131-6A2E254E931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64FBC756-DDFB-B1CB-84AD-117A4EB26C2F}"/>
              </a:ext>
            </a:extLst>
          </p:cNvPr>
          <p:cNvGrpSpPr/>
          <p:nvPr/>
        </p:nvGrpSpPr>
        <p:grpSpPr>
          <a:xfrm>
            <a:off x="2695204" y="1242147"/>
            <a:ext cx="1991544" cy="1991544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F4D84B7-5AE4-EA76-7341-02C6F812C59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80EE46C-E4FA-BBD7-3619-9D2DC79D1A6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DF0A680-9A09-38E9-79B7-2E4AE44B6B06}"/>
              </a:ext>
            </a:extLst>
          </p:cNvPr>
          <p:cNvGrpSpPr/>
          <p:nvPr/>
        </p:nvGrpSpPr>
        <p:grpSpPr>
          <a:xfrm>
            <a:off x="13140172" y="4535240"/>
            <a:ext cx="3185721" cy="3185721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839ECE7-04A5-F230-1A39-2F166E49F26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61DFDE3-8993-6086-86D9-5EEA712A686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419DEA5F-F4AC-A3B1-121C-0E096691BC86}"/>
              </a:ext>
            </a:extLst>
          </p:cNvPr>
          <p:cNvSpPr txBox="1"/>
          <p:nvPr/>
        </p:nvSpPr>
        <p:spPr>
          <a:xfrm>
            <a:off x="3055315" y="3945528"/>
            <a:ext cx="12177370" cy="117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sz="96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Travel Navigator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A33B49A0-2E7F-C94B-C4F8-B7B9B5F2C3B3}"/>
              </a:ext>
            </a:extLst>
          </p:cNvPr>
          <p:cNvGrpSpPr/>
          <p:nvPr/>
        </p:nvGrpSpPr>
        <p:grpSpPr>
          <a:xfrm>
            <a:off x="1379521" y="7254713"/>
            <a:ext cx="884434" cy="884434"/>
            <a:chOff x="0" y="0"/>
            <a:chExt cx="812800" cy="8128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DA27CD7-1BCE-7476-38E5-780C08AB5FD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5D3B53E7-208F-5FB5-5C2E-C47158D5133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9F0DD110-400C-CC51-A0EA-8F171B6AA345}"/>
              </a:ext>
            </a:extLst>
          </p:cNvPr>
          <p:cNvGrpSpPr/>
          <p:nvPr/>
        </p:nvGrpSpPr>
        <p:grpSpPr>
          <a:xfrm>
            <a:off x="14020800" y="1230249"/>
            <a:ext cx="1892038" cy="1892038"/>
            <a:chOff x="0" y="0"/>
            <a:chExt cx="812800" cy="812800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6C3D80B-5209-5437-D32D-0B13FA91B42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0221A882-C270-0D76-C808-C373C1B56DC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7993701F-6B72-37FF-CA65-AE3178BD76EE}"/>
              </a:ext>
            </a:extLst>
          </p:cNvPr>
          <p:cNvGrpSpPr/>
          <p:nvPr/>
        </p:nvGrpSpPr>
        <p:grpSpPr>
          <a:xfrm>
            <a:off x="15292128" y="5991160"/>
            <a:ext cx="884434" cy="884434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0BEA0F8-706A-7A98-76CB-0A419C3E40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BE1496DF-369B-14D8-3CDA-8ED2E25A5CF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AB950FD8-A3BC-6912-DDCA-C1541AC6C4CB}"/>
              </a:ext>
            </a:extLst>
          </p:cNvPr>
          <p:cNvGrpSpPr/>
          <p:nvPr/>
        </p:nvGrpSpPr>
        <p:grpSpPr>
          <a:xfrm>
            <a:off x="2710328" y="4970266"/>
            <a:ext cx="3070135" cy="3070135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1F250AA-2806-FEDB-C2D1-F1F1DCFAB0E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EADD0012-8D35-37D0-CE8F-F8631AC91AC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>
            <a:extLst>
              <a:ext uri="{FF2B5EF4-FFF2-40B4-BE49-F238E27FC236}">
                <a16:creationId xmlns:a16="http://schemas.microsoft.com/office/drawing/2014/main" id="{D2AE95BA-C02F-9508-7253-FA302C4DE2F8}"/>
              </a:ext>
            </a:extLst>
          </p:cNvPr>
          <p:cNvSpPr txBox="1"/>
          <p:nvPr/>
        </p:nvSpPr>
        <p:spPr>
          <a:xfrm>
            <a:off x="3055315" y="5465251"/>
            <a:ext cx="12177370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4000" algn="ctr"/>
            <a:r>
              <a:rPr lang="en-US" sz="32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 polite, smart, and fast AI-powered travel guide that delivers accurate answers with elegance and clarity</a:t>
            </a:r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31CFF01B-00B7-79EC-4D65-35D18EABF384}"/>
              </a:ext>
            </a:extLst>
          </p:cNvPr>
          <p:cNvSpPr/>
          <p:nvPr/>
        </p:nvSpPr>
        <p:spPr>
          <a:xfrm>
            <a:off x="391992" y="874376"/>
            <a:ext cx="490149" cy="403705"/>
          </a:xfrm>
          <a:custGeom>
            <a:avLst/>
            <a:gdLst/>
            <a:ahLst/>
            <a:cxnLst/>
            <a:rect l="l" t="t" r="r" b="b"/>
            <a:pathLst>
              <a:path w="490149" h="403705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1AB5F2D2-922D-CB30-EA25-2E6D22E33CB7}"/>
              </a:ext>
            </a:extLst>
          </p:cNvPr>
          <p:cNvSpPr txBox="1"/>
          <p:nvPr/>
        </p:nvSpPr>
        <p:spPr>
          <a:xfrm>
            <a:off x="1182954" y="832571"/>
            <a:ext cx="4379646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Hackathon 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23A10A46-8CDB-5864-3D27-6513FCE7042F}"/>
              </a:ext>
            </a:extLst>
          </p:cNvPr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A71DE9AB-7049-1688-8AD4-56F424A1CE09}"/>
              </a:ext>
            </a:extLst>
          </p:cNvPr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165B6DB0-D847-871B-9483-C57393BB9A61}"/>
              </a:ext>
            </a:extLst>
          </p:cNvPr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090C2E93-92A7-ADE7-EFF5-206F46DEFB9D}"/>
              </a:ext>
            </a:extLst>
          </p:cNvPr>
          <p:cNvSpPr txBox="1"/>
          <p:nvPr/>
        </p:nvSpPr>
        <p:spPr>
          <a:xfrm>
            <a:off x="16412291" y="844114"/>
            <a:ext cx="1494709" cy="287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4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Ashna AI</a:t>
            </a:r>
          </a:p>
        </p:txBody>
      </p:sp>
    </p:spTree>
    <p:extLst>
      <p:ext uri="{BB962C8B-B14F-4D97-AF65-F5344CB8AC3E}">
        <p14:creationId xmlns:p14="http://schemas.microsoft.com/office/powerpoint/2010/main" val="92476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9498" y="1872004"/>
            <a:ext cx="14366431" cy="7721865"/>
            <a:chOff x="0" y="-38100"/>
            <a:chExt cx="3783752" cy="2033742"/>
          </a:xfrm>
        </p:grpSpPr>
        <p:sp>
          <p:nvSpPr>
            <p:cNvPr id="3" name="Freeform 3"/>
            <p:cNvSpPr/>
            <p:nvPr/>
          </p:nvSpPr>
          <p:spPr>
            <a:xfrm>
              <a:off x="56338" y="180513"/>
              <a:ext cx="3727414" cy="1815129"/>
            </a:xfrm>
            <a:custGeom>
              <a:avLst/>
              <a:gdLst/>
              <a:ahLst/>
              <a:cxnLst/>
              <a:rect l="l" t="t" r="r" b="b"/>
              <a:pathLst>
                <a:path w="3727414" h="1815129">
                  <a:moveTo>
                    <a:pt x="0" y="0"/>
                  </a:moveTo>
                  <a:lnTo>
                    <a:pt x="3727414" y="0"/>
                  </a:lnTo>
                  <a:lnTo>
                    <a:pt x="3727414" y="1815129"/>
                  </a:lnTo>
                  <a:lnTo>
                    <a:pt x="0" y="181512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27414" cy="18532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437835" y="7030632"/>
            <a:ext cx="6573048" cy="2241939"/>
            <a:chOff x="0" y="0"/>
            <a:chExt cx="1731173" cy="5904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31173" cy="590470"/>
            </a:xfrm>
            <a:custGeom>
              <a:avLst/>
              <a:gdLst/>
              <a:ahLst/>
              <a:cxnLst/>
              <a:rect l="l" t="t" r="r" b="b"/>
              <a:pathLst>
                <a:path w="1731173" h="590470">
                  <a:moveTo>
                    <a:pt x="0" y="0"/>
                  </a:moveTo>
                  <a:lnTo>
                    <a:pt x="1731173" y="0"/>
                  </a:lnTo>
                  <a:lnTo>
                    <a:pt x="1731173" y="590470"/>
                  </a:lnTo>
                  <a:lnTo>
                    <a:pt x="0" y="590470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100000">
                  <a:srgbClr val="3C67B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731173" cy="6285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022642" y="-24687"/>
            <a:ext cx="1892038" cy="189203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96142" y="7868435"/>
            <a:ext cx="2155070" cy="215507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349937" y="744605"/>
            <a:ext cx="490149" cy="403705"/>
          </a:xfrm>
          <a:custGeom>
            <a:avLst/>
            <a:gdLst/>
            <a:ahLst/>
            <a:cxnLst/>
            <a:rect l="l" t="t" r="r" b="b"/>
            <a:pathLst>
              <a:path w="490149" h="403705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6939549" y="2212922"/>
            <a:ext cx="1256320" cy="125632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595013" y="3216395"/>
            <a:ext cx="5886282" cy="772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96708" y="844897"/>
            <a:ext cx="2270492" cy="246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20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Travel navigator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539080" y="4192793"/>
            <a:ext cx="7310908" cy="772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STATEMENT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95012" y="5143500"/>
            <a:ext cx="6417795" cy="352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Tourists face several challenges while traveling in India: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Difficulty in finding nearby attractions quickly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Confusion in navigating unfamiliar routes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Limited knowledge of authentic food &amp; cultural experiences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Lack of quick, polite, and reliable assistance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6412291" y="685814"/>
            <a:ext cx="1494709" cy="282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2183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Ashna AI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491A3E-B24F-E03A-91BA-FBD6EC192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960" y="2749324"/>
            <a:ext cx="5534187" cy="65551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8600" y="165082"/>
            <a:ext cx="19795102" cy="10693418"/>
            <a:chOff x="0" y="0"/>
            <a:chExt cx="5213525" cy="1664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525" cy="1664550"/>
            </a:xfrm>
            <a:custGeom>
              <a:avLst/>
              <a:gdLst/>
              <a:ahLst/>
              <a:cxnLst/>
              <a:rect l="l" t="t" r="r" b="b"/>
              <a:pathLst>
                <a:path w="5213525" h="1664550">
                  <a:moveTo>
                    <a:pt x="0" y="0"/>
                  </a:moveTo>
                  <a:lnTo>
                    <a:pt x="5213525" y="0"/>
                  </a:lnTo>
                  <a:lnTo>
                    <a:pt x="5213525" y="1664550"/>
                  </a:lnTo>
                  <a:lnTo>
                    <a:pt x="0" y="1664550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13525" cy="1702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59822" y="2568957"/>
            <a:ext cx="17568356" cy="7349639"/>
            <a:chOff x="0" y="0"/>
            <a:chExt cx="4627057" cy="14320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27057" cy="1432013"/>
            </a:xfrm>
            <a:custGeom>
              <a:avLst/>
              <a:gdLst/>
              <a:ahLst/>
              <a:cxnLst/>
              <a:rect l="l" t="t" r="r" b="b"/>
              <a:pathLst>
                <a:path w="4627057" h="1432013">
                  <a:moveTo>
                    <a:pt x="0" y="0"/>
                  </a:moveTo>
                  <a:lnTo>
                    <a:pt x="4627057" y="0"/>
                  </a:lnTo>
                  <a:lnTo>
                    <a:pt x="4627057" y="1432013"/>
                  </a:lnTo>
                  <a:lnTo>
                    <a:pt x="0" y="14320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627057" cy="1470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4563359" y="1577903"/>
            <a:ext cx="5803001" cy="5089422"/>
            <a:chOff x="76200" y="-2556098"/>
            <a:chExt cx="3754361" cy="3292698"/>
          </a:xfrm>
        </p:grpSpPr>
        <p:sp>
          <p:nvSpPr>
            <p:cNvPr id="13" name="Freeform 13"/>
            <p:cNvSpPr/>
            <p:nvPr/>
          </p:nvSpPr>
          <p:spPr>
            <a:xfrm>
              <a:off x="3017761" y="-2556098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6052769" y="9760530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716088" y="9774261"/>
            <a:ext cx="484986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024605" y="712677"/>
            <a:ext cx="9854293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5400" b="1" dirty="0">
                <a:solidFill>
                  <a:srgbClr val="24096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 Bold"/>
                <a:sym typeface="Montserrat Bold"/>
              </a:rPr>
              <a:t>IDEA AND APPROACH 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90595" y="3781563"/>
            <a:ext cx="12334806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409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To build an AI agent that acts as a smart travel companion for tourists in India.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409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To simplify travel by offering instant navigation help, cultural insights, and food recommendations.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409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To promote local heritage and authentic experiences while ensuring polite and accurate responses.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409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To support rural and cultural tourism by highlighting lesser-known destinations.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409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To enhance safety and confidence for travelers by providing reliable guidance.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42259" y="2950861"/>
            <a:ext cx="3680478" cy="2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3200" b="1" dirty="0">
                <a:solidFill>
                  <a:srgbClr val="24096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 Bold"/>
                <a:sym typeface="Montserrat Bold"/>
              </a:rPr>
              <a:t>PURPOSE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656893" y="1770886"/>
            <a:ext cx="212906" cy="22518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dirty="0"/>
          </a:p>
        </p:txBody>
      </p:sp>
      <p:grpSp>
        <p:nvGrpSpPr>
          <p:cNvPr id="39" name="Group 39"/>
          <p:cNvGrpSpPr/>
          <p:nvPr/>
        </p:nvGrpSpPr>
        <p:grpSpPr>
          <a:xfrm>
            <a:off x="54643" y="1029849"/>
            <a:ext cx="884434" cy="884434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6C80B2-F7CB-2C9C-2198-D6B3180FD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784" y="7221385"/>
            <a:ext cx="4557711" cy="2990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AEB359E-98BD-D6DA-7AF2-6D73E4147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096" y="4246162"/>
            <a:ext cx="4557712" cy="29215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6D3A865-B00D-5A88-CE3E-ABBF6923FD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851" y="1232330"/>
            <a:ext cx="4549594" cy="29215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7007375" y="-1006552"/>
            <a:ext cx="11264060" cy="1152031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774314" y="9473025"/>
            <a:ext cx="354591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85800" y="600159"/>
            <a:ext cx="3806594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4800" b="1" dirty="0">
                <a:solidFill>
                  <a:srgbClr val="2409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Montserrat Bold"/>
              </a:rPr>
              <a:t>APPROACH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-908020" y="7636544"/>
            <a:ext cx="4721330" cy="4721330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9667206" y="1381968"/>
            <a:ext cx="7133612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442"/>
              </a:lnSpc>
              <a:buFont typeface="Wingdings" panose="05000000000000000000" pitchFamily="2" charset="2"/>
              <a:buChar char="Ø"/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To support rural and cultural tourism by highlighting lesser-known destinations.</a:t>
            </a:r>
          </a:p>
          <a:p>
            <a:pPr marL="342900" indent="-342900" algn="l">
              <a:lnSpc>
                <a:spcPts val="2442"/>
              </a:lnSpc>
              <a:buFont typeface="Wingdings" panose="05000000000000000000" pitchFamily="2" charset="2"/>
              <a:buChar char="Ø"/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To enhance safety and confidence for travelers by providing reliable guidance.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207255" y="794396"/>
            <a:ext cx="262038" cy="262038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9632473" y="813582"/>
            <a:ext cx="4769327" cy="28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800" b="1" dirty="0">
                <a:solidFill>
                  <a:srgbClr val="24096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 Bold"/>
                <a:sym typeface="Montserrat Bold"/>
              </a:rPr>
              <a:t>TOURISM AND NAVIGATION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632473" y="3455394"/>
            <a:ext cx="7141841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442"/>
              </a:lnSpc>
              <a:buFont typeface="Wingdings" panose="05000000000000000000" pitchFamily="2" charset="2"/>
              <a:buChar char="Ø"/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Recommend local cuisine and traditional experiences unique to each place.</a:t>
            </a:r>
          </a:p>
          <a:p>
            <a:pPr marL="342900" indent="-342900" algn="l">
              <a:lnSpc>
                <a:spcPts val="2442"/>
              </a:lnSpc>
              <a:buFont typeface="Wingdings" panose="05000000000000000000" pitchFamily="2" charset="2"/>
              <a:buChar char="Ø"/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Encourage eco-friendly and respectful tourism.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9220072" y="4588464"/>
            <a:ext cx="262038" cy="262038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29">
            <a:extLst>
              <a:ext uri="{FF2B5EF4-FFF2-40B4-BE49-F238E27FC236}">
                <a16:creationId xmlns:a16="http://schemas.microsoft.com/office/drawing/2014/main" id="{20BB8F6A-279B-6A62-7AF5-FAF20A698A33}"/>
              </a:ext>
            </a:extLst>
          </p:cNvPr>
          <p:cNvSpPr txBox="1"/>
          <p:nvPr/>
        </p:nvSpPr>
        <p:spPr>
          <a:xfrm>
            <a:off x="9731599" y="2980072"/>
            <a:ext cx="6499001" cy="28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800" b="1" dirty="0">
                <a:solidFill>
                  <a:srgbClr val="24096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 Bold"/>
                <a:sym typeface="Montserrat Bold"/>
              </a:rPr>
              <a:t>RECOMMENDATIONS AND SUGGESTION</a:t>
            </a:r>
          </a:p>
        </p:txBody>
      </p:sp>
      <p:grpSp>
        <p:nvGrpSpPr>
          <p:cNvPr id="38" name="Group 26">
            <a:extLst>
              <a:ext uri="{FF2B5EF4-FFF2-40B4-BE49-F238E27FC236}">
                <a16:creationId xmlns:a16="http://schemas.microsoft.com/office/drawing/2014/main" id="{7AE30456-691A-6959-DB1C-3F8B0E6E83AA}"/>
              </a:ext>
            </a:extLst>
          </p:cNvPr>
          <p:cNvGrpSpPr/>
          <p:nvPr/>
        </p:nvGrpSpPr>
        <p:grpSpPr>
          <a:xfrm>
            <a:off x="9200692" y="2859836"/>
            <a:ext cx="262038" cy="262038"/>
            <a:chOff x="0" y="0"/>
            <a:chExt cx="812800" cy="812800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8EAFFBF6-935D-D07F-7EDB-5522769AC01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52B385D1-49B4-4C64-A4D3-7A1364F4EDD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29">
            <a:extLst>
              <a:ext uri="{FF2B5EF4-FFF2-40B4-BE49-F238E27FC236}">
                <a16:creationId xmlns:a16="http://schemas.microsoft.com/office/drawing/2014/main" id="{68D0FDBA-53F6-5BE0-7F6D-58DAE76BFC67}"/>
              </a:ext>
            </a:extLst>
          </p:cNvPr>
          <p:cNvSpPr txBox="1"/>
          <p:nvPr/>
        </p:nvSpPr>
        <p:spPr>
          <a:xfrm>
            <a:off x="9731599" y="4708700"/>
            <a:ext cx="6499001" cy="28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800" b="1" dirty="0">
                <a:solidFill>
                  <a:srgbClr val="24096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 Bold"/>
                <a:sym typeface="Montserrat Bold"/>
              </a:rPr>
              <a:t>ACCURACY OF RESPONSE</a:t>
            </a:r>
          </a:p>
        </p:txBody>
      </p:sp>
      <p:sp>
        <p:nvSpPr>
          <p:cNvPr id="43" name="TextBox 30">
            <a:extLst>
              <a:ext uri="{FF2B5EF4-FFF2-40B4-BE49-F238E27FC236}">
                <a16:creationId xmlns:a16="http://schemas.microsoft.com/office/drawing/2014/main" id="{E0BB4462-368C-163C-8AF9-FF91F033D87F}"/>
              </a:ext>
            </a:extLst>
          </p:cNvPr>
          <p:cNvSpPr txBox="1"/>
          <p:nvPr/>
        </p:nvSpPr>
        <p:spPr>
          <a:xfrm>
            <a:off x="9667206" y="5143500"/>
            <a:ext cx="7141841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442"/>
              </a:lnSpc>
              <a:buFont typeface="Wingdings" panose="05000000000000000000" pitchFamily="2" charset="2"/>
              <a:buChar char="Ø"/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This is trained agent which gives polite and accurate reports about the question</a:t>
            </a:r>
          </a:p>
          <a:p>
            <a:pPr marL="342900" indent="-342900" algn="l">
              <a:lnSpc>
                <a:spcPts val="2442"/>
              </a:lnSpc>
              <a:buFont typeface="Wingdings" panose="05000000000000000000" pitchFamily="2" charset="2"/>
              <a:buChar char="Ø"/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Provide well framed answers .</a:t>
            </a:r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B870B449-60C5-B772-0DAF-B4D90120CE2E}"/>
              </a:ext>
            </a:extLst>
          </p:cNvPr>
          <p:cNvSpPr txBox="1"/>
          <p:nvPr/>
        </p:nvSpPr>
        <p:spPr>
          <a:xfrm>
            <a:off x="9632473" y="6271652"/>
            <a:ext cx="6499001" cy="28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800" b="1" dirty="0">
                <a:solidFill>
                  <a:srgbClr val="24096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 Bold"/>
                <a:sym typeface="Montserrat Bold"/>
              </a:rPr>
              <a:t>DATA SOURCES &amp; FUNCTION</a:t>
            </a:r>
          </a:p>
        </p:txBody>
      </p:sp>
      <p:grpSp>
        <p:nvGrpSpPr>
          <p:cNvPr id="46" name="Group 26">
            <a:extLst>
              <a:ext uri="{FF2B5EF4-FFF2-40B4-BE49-F238E27FC236}">
                <a16:creationId xmlns:a16="http://schemas.microsoft.com/office/drawing/2014/main" id="{B75F0490-D4C7-B909-EE03-2745198899D8}"/>
              </a:ext>
            </a:extLst>
          </p:cNvPr>
          <p:cNvGrpSpPr/>
          <p:nvPr/>
        </p:nvGrpSpPr>
        <p:grpSpPr>
          <a:xfrm>
            <a:off x="9195506" y="6186073"/>
            <a:ext cx="262038" cy="262038"/>
            <a:chOff x="0" y="0"/>
            <a:chExt cx="812800" cy="812800"/>
          </a:xfrm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114F3661-AF8A-01B8-43DA-2D298DFDC1F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48" name="TextBox 28">
              <a:extLst>
                <a:ext uri="{FF2B5EF4-FFF2-40B4-BE49-F238E27FC236}">
                  <a16:creationId xmlns:a16="http://schemas.microsoft.com/office/drawing/2014/main" id="{04BC7E0C-B546-D878-972E-15D305841B8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1" name="TextBox 30">
            <a:extLst>
              <a:ext uri="{FF2B5EF4-FFF2-40B4-BE49-F238E27FC236}">
                <a16:creationId xmlns:a16="http://schemas.microsoft.com/office/drawing/2014/main" id="{5403A4B6-EA53-4E98-5465-68A7B803E606}"/>
              </a:ext>
            </a:extLst>
          </p:cNvPr>
          <p:cNvSpPr txBox="1"/>
          <p:nvPr/>
        </p:nvSpPr>
        <p:spPr>
          <a:xfrm>
            <a:off x="9632472" y="6725149"/>
            <a:ext cx="7141841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442"/>
              </a:lnSpc>
              <a:buFont typeface="Wingdings" panose="05000000000000000000" pitchFamily="2" charset="2"/>
              <a:buChar char="Ø"/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Use trusted sources like Incredible India and state tourism portals.</a:t>
            </a:r>
          </a:p>
          <a:p>
            <a:pPr marL="342900" indent="-342900" algn="l">
              <a:lnSpc>
                <a:spcPts val="2442"/>
              </a:lnSpc>
              <a:buFont typeface="Wingdings" panose="05000000000000000000" pitchFamily="2" charset="2"/>
              <a:buChar char="Ø"/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Add functions like </a:t>
            </a:r>
            <a:r>
              <a:rPr lang="en-US" sz="2142" dirty="0" err="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getNearbyPlaces</a:t>
            </a: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142" dirty="0" err="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getNavigationRoute</a:t>
            </a: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lang="en-US" sz="2142" dirty="0" err="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getFoodRecommendations</a:t>
            </a: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342900" indent="-342900" algn="l">
              <a:lnSpc>
                <a:spcPts val="2442"/>
              </a:lnSpc>
              <a:buFont typeface="Wingdings" panose="05000000000000000000" pitchFamily="2" charset="2"/>
              <a:buChar char="Ø"/>
            </a:pPr>
            <a:r>
              <a:rPr lang="en-US" sz="214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Use Safer Functions to ensure controlled and secure responses.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2C679-8D0A-2394-48C1-0494C524C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40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7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3541D1-9B2A-85E9-54F9-CD5B2104A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1800" y="-800100"/>
            <a:ext cx="14936468" cy="8230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C29069-FE3A-BFC9-C778-C2F76BF8D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162300"/>
            <a:ext cx="14631668" cy="82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7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A80ACA-BA70-2503-17E9-244FAB314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2200" y="-800100"/>
            <a:ext cx="14631668" cy="823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D797A4-BD0C-F0C2-B3C8-7A58CCAF0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28900"/>
            <a:ext cx="14631668" cy="82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05877" y="744890"/>
            <a:ext cx="7310908" cy="772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9600" y="1720052"/>
            <a:ext cx="657479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When we enter a place name “TAJ MAHAL“ , then it respond;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9361" y="2326991"/>
            <a:ext cx="6574791" cy="8776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Taj Mahal: Your Travel Navigator Guide</a:t>
            </a: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Hello traveler</a:t>
            </a: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You’re interested in the Taj Mahal, one of the worlds most iconic monuments. Let me help you explore it</a:t>
            </a:r>
          </a:p>
          <a:p>
            <a:pPr algn="l">
              <a:lnSpc>
                <a:spcPct val="150000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Location</a:t>
            </a: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City: Agra, Uttar Pradesh, India</a:t>
            </a: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Coordinates: 27.1751^circ N,  78.0421^circ E</a:t>
            </a: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How to Reach</a:t>
            </a: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By Train: Agra Cantt is the main railway station, </a:t>
            </a:r>
            <a:r>
              <a:rPr lang="en-US" sz="1856" dirty="0" err="1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wellconnected</a:t>
            </a: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 to major cities.</a:t>
            </a: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By Air: Nearest airport is Agra Airport AGR, about 13 km from the Taj Mahal.</a:t>
            </a: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By Road: Agra is accessible via NH2 and the Yamuna Expressway from Delhi.</a:t>
            </a: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Best Time to Visit</a:t>
            </a: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October to March pleasant weather</a:t>
            </a: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Early morning or late afternoon for fewer crowds and beautiful lighting.</a:t>
            </a: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Entry &amp; Timings</a:t>
            </a: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Open: Sunrise to sunset closed Fridays</a:t>
            </a:r>
          </a:p>
          <a:p>
            <a:pPr algn="l">
              <a:lnSpc>
                <a:spcPts val="2115"/>
              </a:lnSpc>
            </a:pPr>
            <a:endParaRPr lang="en-US" sz="1856" dirty="0">
              <a:solidFill>
                <a:schemeClr val="tx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Entry Fee:</a:t>
            </a:r>
          </a:p>
          <a:p>
            <a:pPr algn="l">
              <a:lnSpc>
                <a:spcPts val="2115"/>
              </a:lnSpc>
            </a:pPr>
            <a:r>
              <a:rPr lang="en-US" sz="1856" dirty="0" err="1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beginalign</a:t>
            </a:r>
            <a:endParaRPr lang="en-US" sz="1856" dirty="0">
              <a:solidFill>
                <a:schemeClr val="tx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115"/>
              </a:lnSpc>
            </a:pPr>
            <a:r>
              <a:rPr lang="en-US" sz="1856" dirty="0" err="1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textIndian</a:t>
            </a: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 Citizens &amp;: </a:t>
            </a:r>
            <a:r>
              <a:rPr lang="en-US" sz="1856" dirty="0" err="1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textRs</a:t>
            </a: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. 50 </a:t>
            </a:r>
          </a:p>
          <a:p>
            <a:pPr algn="l">
              <a:lnSpc>
                <a:spcPts val="2115"/>
              </a:lnSpc>
            </a:pPr>
            <a:r>
              <a:rPr lang="en-US" sz="1856" dirty="0" err="1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textForeign</a:t>
            </a: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 Tourists &amp;: </a:t>
            </a:r>
            <a:r>
              <a:rPr lang="en-US" sz="1856" dirty="0" err="1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textRs</a:t>
            </a: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. 1100 </a:t>
            </a:r>
          </a:p>
          <a:p>
            <a:pPr algn="l">
              <a:lnSpc>
                <a:spcPts val="2115"/>
              </a:lnSpc>
            </a:pPr>
            <a:r>
              <a:rPr lang="en-US" sz="1856" dirty="0" err="1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textChildren</a:t>
            </a:r>
            <a:r>
              <a:rPr lang="en-US" sz="1856" dirty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 below 15 &amp;: </a:t>
            </a:r>
            <a:r>
              <a:rPr lang="en-US" sz="1856" dirty="0" err="1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textFree</a:t>
            </a:r>
            <a:endParaRPr lang="en-US" sz="1856" dirty="0">
              <a:solidFill>
                <a:schemeClr val="tx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115"/>
              </a:lnSpc>
            </a:pPr>
            <a:r>
              <a:rPr lang="en-US" sz="1856" dirty="0" err="1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endalign</a:t>
            </a:r>
            <a:endParaRPr lang="en-US" sz="1856" dirty="0">
              <a:solidFill>
                <a:schemeClr val="tx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115"/>
              </a:lnSpc>
            </a:pPr>
            <a:endParaRPr lang="en-US" sz="1856" dirty="0">
              <a:solidFill>
                <a:schemeClr val="tx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115"/>
              </a:lnSpc>
            </a:pPr>
            <a:endParaRPr lang="en-US" sz="1856" dirty="0">
              <a:solidFill>
                <a:schemeClr val="tx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115"/>
              </a:lnSpc>
            </a:pPr>
            <a:endParaRPr lang="en-US" sz="1856" dirty="0">
              <a:solidFill>
                <a:schemeClr val="tx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115"/>
              </a:lnSpc>
            </a:pPr>
            <a:endParaRPr lang="en-US" sz="1856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115"/>
              </a:lnSpc>
            </a:pPr>
            <a:r>
              <a:rPr lang="en-US" sz="1856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5568629" y="-318954"/>
            <a:ext cx="2249937" cy="2249937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7128905" y="1279178"/>
            <a:ext cx="1256320" cy="1256320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175BF59-47E3-F6D2-54C1-6211AFEA33C5}"/>
              </a:ext>
            </a:extLst>
          </p:cNvPr>
          <p:cNvSpPr txBox="1"/>
          <p:nvPr/>
        </p:nvSpPr>
        <p:spPr>
          <a:xfrm>
            <a:off x="9144000" y="1517262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0" name="TextBox 16">
            <a:extLst>
              <a:ext uri="{FF2B5EF4-FFF2-40B4-BE49-F238E27FC236}">
                <a16:creationId xmlns:a16="http://schemas.microsoft.com/office/drawing/2014/main" id="{5CE36191-613C-8AF4-854C-2FA152787953}"/>
              </a:ext>
            </a:extLst>
          </p:cNvPr>
          <p:cNvSpPr txBox="1"/>
          <p:nvPr/>
        </p:nvSpPr>
        <p:spPr>
          <a:xfrm>
            <a:off x="8888372" y="574809"/>
            <a:ext cx="6574791" cy="7694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Montserrat" panose="00000500000000000000" pitchFamily="2" charset="0"/>
              </a:rPr>
              <a:t>MustSee</a:t>
            </a:r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Attractions Nearby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Agra Fort 2.5 km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Montserrat" panose="00000500000000000000" pitchFamily="2" charset="0"/>
              </a:rPr>
              <a:t>Mehtab</a:t>
            </a:r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Bagh best sunset view of Taj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Fatehpur Sikri 40 km, UNESCO site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Local Food Recommendations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Montserrat" panose="00000500000000000000" pitchFamily="2" charset="0"/>
              </a:rPr>
              <a:t>Petha</a:t>
            </a:r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sweet delicacy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Mughlai cuisine try at local restaurants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Street food chaat, samosas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Navigation Tips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Wear comfortable shoes lots of walking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Photography allowed except inside the main mausoleum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Ecofriendly battery buses available from parking to entrance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Safety &amp; Respect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Respect local customs and dress modestly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Avoid littering keep the monument clean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Beware of touts and unofficial guides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Insider Tip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Visit at sunrise for magical views and fewer crowds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 Book tickets online to skip the queue.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Would you like directions from your current location, or info on guided tours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" panose="00000500000000000000" pitchFamily="2" charset="0"/>
              </a:rPr>
              <a:t>Let me know how I can help you plan your Taj Mahal adventure</a:t>
            </a:r>
            <a:endParaRPr lang="en-US" sz="1856" dirty="0">
              <a:solidFill>
                <a:schemeClr val="tx2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646</Words>
  <Application>Microsoft Office PowerPoint</Application>
  <PresentationFormat>Custom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Wingdings</vt:lpstr>
      <vt:lpstr>Montserrat</vt:lpstr>
      <vt:lpstr>Cambria</vt:lpstr>
      <vt:lpstr>Montserrat Italics</vt:lpstr>
      <vt:lpstr>Montserrat Bold</vt:lpstr>
      <vt:lpstr>Calibri</vt:lpstr>
      <vt:lpstr>Arial</vt:lpstr>
      <vt:lpstr>Montserrat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Modern Minimalist Business Development Presentation</dc:title>
  <dc:creator>HP</dc:creator>
  <cp:lastModifiedBy>A .R. K.Reddy</cp:lastModifiedBy>
  <cp:revision>2</cp:revision>
  <dcterms:created xsi:type="dcterms:W3CDTF">2006-08-16T00:00:00Z</dcterms:created>
  <dcterms:modified xsi:type="dcterms:W3CDTF">2025-09-07T13:21:24Z</dcterms:modified>
  <dc:identifier>DAGyStLmEJc</dc:identifier>
</cp:coreProperties>
</file>