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BM Plex Sans" charset="1" panose="020B0503050203000203"/>
      <p:regular r:id="rId10"/>
    </p:embeddedFont>
    <p:embeddedFont>
      <p:font typeface="IBM Plex Sans Bold" charset="1" panose="020B0803050203000203"/>
      <p:regular r:id="rId11"/>
    </p:embeddedFont>
    <p:embeddedFont>
      <p:font typeface="IBM Plex Sans Italics" charset="1" panose="020B0503050203000203"/>
      <p:regular r:id="rId12"/>
    </p:embeddedFont>
    <p:embeddedFont>
      <p:font typeface="IBM Plex Sans Bold Italics" charset="1" panose="020B0803050203000203"/>
      <p:regular r:id="rId13"/>
    </p:embeddedFont>
    <p:embeddedFont>
      <p:font typeface="IBM Plex Sans Thin" charset="1" panose="020B0203050203000203"/>
      <p:regular r:id="rId14"/>
    </p:embeddedFont>
    <p:embeddedFont>
      <p:font typeface="IBM Plex Sans Thin Italics" charset="1" panose="020B0203050203000203"/>
      <p:regular r:id="rId15"/>
    </p:embeddedFont>
    <p:embeddedFont>
      <p:font typeface="IBM Plex Sans Medium" charset="1" panose="020B0603050203000203"/>
      <p:regular r:id="rId16"/>
    </p:embeddedFont>
    <p:embeddedFont>
      <p:font typeface="IBM Plex Sans Medium Italics" charset="1" panose="020B0603050203000203"/>
      <p:regular r:id="rId17"/>
    </p:embeddedFont>
    <p:embeddedFont>
      <p:font typeface="Be Vietnam" charset="1" panose="00000500000000000000"/>
      <p:regular r:id="rId18"/>
    </p:embeddedFont>
    <p:embeddedFont>
      <p:font typeface="Be Vietnam Italics" charset="1" panose="00000500000000000000"/>
      <p:regular r:id="rId19"/>
    </p:embeddedFont>
    <p:embeddedFont>
      <p:font typeface="Be Vietnam Thin" charset="1" panose="00000200000000000000"/>
      <p:regular r:id="rId20"/>
    </p:embeddedFont>
    <p:embeddedFont>
      <p:font typeface="Be Vietnam Thin Italics" charset="1" panose="00000300000000000000"/>
      <p:regular r:id="rId21"/>
    </p:embeddedFont>
    <p:embeddedFont>
      <p:font typeface="Be Vietnam Medium" charset="1" panose="00000600000000000000"/>
      <p:regular r:id="rId22"/>
    </p:embeddedFont>
    <p:embeddedFont>
      <p:font typeface="Be Vietnam Medium Italics" charset="1" panose="00000600000000000000"/>
      <p:regular r:id="rId23"/>
    </p:embeddedFont>
    <p:embeddedFont>
      <p:font typeface="Be Vietnam Ultra-Bold" charset="1" panose="00000900000000000000"/>
      <p:regular r:id="rId24"/>
    </p:embeddedFont>
    <p:embeddedFont>
      <p:font typeface="Be Vietnam Ultra-Bold Italics" charset="1" panose="000009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https://www.nyc.gov/site/tlc/about/tlc-trip-record-data.page" TargetMode="External" Type="http://schemas.openxmlformats.org/officeDocument/2006/relationships/hyperlink"/></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1028700" y="3611748"/>
            <a:ext cx="12084150" cy="2922120"/>
          </a:xfrm>
          <a:prstGeom prst="rect">
            <a:avLst/>
          </a:prstGeom>
        </p:spPr>
        <p:txBody>
          <a:bodyPr anchor="t" rtlCol="false" tIns="0" lIns="0" bIns="0" rIns="0">
            <a:spAutoFit/>
          </a:bodyPr>
          <a:lstStyle/>
          <a:p>
            <a:pPr>
              <a:lnSpc>
                <a:spcPts val="11262"/>
              </a:lnSpc>
            </a:pPr>
            <a:r>
              <a:rPr lang="en-US" sz="10934">
                <a:solidFill>
                  <a:srgbClr val="F8F8F8"/>
                </a:solidFill>
                <a:latin typeface="Be Vietnam"/>
              </a:rPr>
              <a:t>YELLOW TAXI  FARE PREDICTION</a:t>
            </a:r>
          </a:p>
        </p:txBody>
      </p:sp>
      <p:sp>
        <p:nvSpPr>
          <p:cNvPr name="Freeform 4" id="4"/>
          <p:cNvSpPr/>
          <p:nvPr/>
        </p:nvSpPr>
        <p:spPr>
          <a:xfrm flipH="false" flipV="false" rot="0">
            <a:off x="13112850" y="1270153"/>
            <a:ext cx="260453" cy="260453"/>
          </a:xfrm>
          <a:custGeom>
            <a:avLst/>
            <a:gdLst/>
            <a:ahLst/>
            <a:cxnLst/>
            <a:rect r="r" b="b" t="t" l="l"/>
            <a:pathLst>
              <a:path h="260453" w="260453">
                <a:moveTo>
                  <a:pt x="0" y="0"/>
                </a:moveTo>
                <a:lnTo>
                  <a:pt x="260454" y="0"/>
                </a:lnTo>
                <a:lnTo>
                  <a:pt x="260454" y="260453"/>
                </a:lnTo>
                <a:lnTo>
                  <a:pt x="0" y="2604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3696947" y="4798195"/>
            <a:ext cx="3562353" cy="4596468"/>
            <a:chOff x="0" y="0"/>
            <a:chExt cx="4749804" cy="6128624"/>
          </a:xfrm>
        </p:grpSpPr>
        <p:sp>
          <p:nvSpPr>
            <p:cNvPr name="TextBox 6" id="6"/>
            <p:cNvSpPr txBox="true"/>
            <p:nvPr/>
          </p:nvSpPr>
          <p:spPr>
            <a:xfrm rot="0">
              <a:off x="0" y="-19050"/>
              <a:ext cx="4749804" cy="1429597"/>
            </a:xfrm>
            <a:prstGeom prst="rect">
              <a:avLst/>
            </a:prstGeom>
          </p:spPr>
          <p:txBody>
            <a:bodyPr anchor="t" rtlCol="false" tIns="0" lIns="0" bIns="0" rIns="0">
              <a:spAutoFit/>
            </a:bodyPr>
            <a:lstStyle/>
            <a:p>
              <a:pPr algn="r">
                <a:lnSpc>
                  <a:spcPts val="2859"/>
                </a:lnSpc>
              </a:pPr>
              <a:r>
                <a:rPr lang="en-US" sz="2199" spc="191">
                  <a:solidFill>
                    <a:srgbClr val="F8F8F8"/>
                  </a:solidFill>
                  <a:latin typeface="Be Vietnam Ultra-Bold"/>
                </a:rPr>
                <a:t>BIG DATA FOR BUSINESS</a:t>
              </a:r>
            </a:p>
            <a:p>
              <a:pPr algn="r" marL="0" indent="0" lvl="0">
                <a:lnSpc>
                  <a:spcPts val="2859"/>
                </a:lnSpc>
                <a:spcBef>
                  <a:spcPct val="0"/>
                </a:spcBef>
              </a:pPr>
              <a:r>
                <a:rPr lang="en-US" sz="2199" spc="191">
                  <a:solidFill>
                    <a:srgbClr val="F8F8F8"/>
                  </a:solidFill>
                  <a:latin typeface="Be Vietnam Ultra-Bold"/>
                </a:rPr>
                <a:t>-HADOOP HEROES</a:t>
              </a:r>
            </a:p>
          </p:txBody>
        </p:sp>
        <p:sp>
          <p:nvSpPr>
            <p:cNvPr name="TextBox 7" id="7"/>
            <p:cNvSpPr txBox="true"/>
            <p:nvPr/>
          </p:nvSpPr>
          <p:spPr>
            <a:xfrm rot="0">
              <a:off x="0" y="5603479"/>
              <a:ext cx="4749804" cy="525145"/>
            </a:xfrm>
            <a:prstGeom prst="rect">
              <a:avLst/>
            </a:prstGeom>
          </p:spPr>
          <p:txBody>
            <a:bodyPr anchor="t" rtlCol="false" tIns="0" lIns="0" bIns="0" rIns="0">
              <a:spAutoFit/>
            </a:bodyPr>
            <a:lstStyle/>
            <a:p>
              <a:pPr algn="r">
                <a:lnSpc>
                  <a:spcPts val="3359"/>
                </a:lnSpc>
              </a:pPr>
              <a:r>
                <a:rPr lang="en-US" sz="2400">
                  <a:solidFill>
                    <a:srgbClr val="F8F8F8"/>
                  </a:solidFill>
                  <a:latin typeface="IBM Plex Sans"/>
                </a:rPr>
                <a:t>10th November, 2023</a:t>
              </a:r>
            </a:p>
          </p:txBody>
        </p:sp>
        <p:sp>
          <p:nvSpPr>
            <p:cNvPr name="TextBox 8" id="8"/>
            <p:cNvSpPr txBox="true"/>
            <p:nvPr/>
          </p:nvSpPr>
          <p:spPr>
            <a:xfrm rot="0">
              <a:off x="0" y="3408539"/>
              <a:ext cx="4749804" cy="464397"/>
            </a:xfrm>
            <a:prstGeom prst="rect">
              <a:avLst/>
            </a:prstGeom>
          </p:spPr>
          <p:txBody>
            <a:bodyPr anchor="t" rtlCol="false" tIns="0" lIns="0" bIns="0" rIns="0">
              <a:spAutoFit/>
            </a:bodyPr>
            <a:lstStyle/>
            <a:p>
              <a:pPr algn="just" marL="0" indent="0" lvl="0">
                <a:lnSpc>
                  <a:spcPts val="2859"/>
                </a:lnSpc>
                <a:spcBef>
                  <a:spcPct val="0"/>
                </a:spcBef>
              </a:pPr>
            </a:p>
          </p:txBody>
        </p:sp>
        <p:sp>
          <p:nvSpPr>
            <p:cNvPr name="TextBox 9" id="9"/>
            <p:cNvSpPr txBox="true"/>
            <p:nvPr/>
          </p:nvSpPr>
          <p:spPr>
            <a:xfrm rot="0">
              <a:off x="0" y="3945175"/>
              <a:ext cx="4749804" cy="525145"/>
            </a:xfrm>
            <a:prstGeom prst="rect">
              <a:avLst/>
            </a:prstGeom>
          </p:spPr>
          <p:txBody>
            <a:bodyPr anchor="t" rtlCol="false" tIns="0" lIns="0" bIns="0" rIns="0">
              <a:spAutoFit/>
            </a:bodyPr>
            <a:lstStyle/>
            <a:p>
              <a:pPr algn="just">
                <a:lnSpc>
                  <a:spcPts val="3359"/>
                </a:lnSpc>
              </a:pPr>
            </a:p>
          </p:txBody>
        </p:sp>
      </p:grpSp>
      <p:sp>
        <p:nvSpPr>
          <p:cNvPr name="TextBox 10" id="10"/>
          <p:cNvSpPr txBox="true"/>
          <p:nvPr/>
        </p:nvSpPr>
        <p:spPr>
          <a:xfrm rot="0">
            <a:off x="1028700" y="8326755"/>
            <a:ext cx="8362256" cy="931545"/>
          </a:xfrm>
          <a:prstGeom prst="rect">
            <a:avLst/>
          </a:prstGeom>
        </p:spPr>
        <p:txBody>
          <a:bodyPr anchor="t" rtlCol="false" tIns="0" lIns="0" bIns="0" rIns="0">
            <a:spAutoFit/>
          </a:bodyPr>
          <a:lstStyle/>
          <a:p>
            <a:pPr>
              <a:lnSpc>
                <a:spcPts val="3779"/>
              </a:lnSpc>
            </a:pPr>
            <a:r>
              <a:rPr lang="en-US" sz="2700">
                <a:solidFill>
                  <a:srgbClr val="F8F8F8"/>
                </a:solidFill>
                <a:latin typeface="IBM Plex Sans"/>
              </a:rPr>
              <a:t>Fare Predictions for Enhanced User Satisfaction in New York City</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6699327" y="2666418"/>
            <a:ext cx="2464054" cy="1002783"/>
            <a:chOff x="0" y="0"/>
            <a:chExt cx="989506" cy="402694"/>
          </a:xfrm>
        </p:grpSpPr>
        <p:sp>
          <p:nvSpPr>
            <p:cNvPr name="Freeform 3" id="3"/>
            <p:cNvSpPr/>
            <p:nvPr/>
          </p:nvSpPr>
          <p:spPr>
            <a:xfrm flipH="false" flipV="false" rot="0">
              <a:off x="0" y="0"/>
              <a:ext cx="989506" cy="402694"/>
            </a:xfrm>
            <a:custGeom>
              <a:avLst/>
              <a:gdLst/>
              <a:ahLst/>
              <a:cxnLst/>
              <a:rect r="r" b="b" t="t" l="l"/>
              <a:pathLst>
                <a:path h="402694" w="989506">
                  <a:moveTo>
                    <a:pt x="125678" y="0"/>
                  </a:moveTo>
                  <a:lnTo>
                    <a:pt x="863828" y="0"/>
                  </a:lnTo>
                  <a:cubicBezTo>
                    <a:pt x="933238" y="0"/>
                    <a:pt x="989506" y="56268"/>
                    <a:pt x="989506" y="125678"/>
                  </a:cubicBezTo>
                  <a:lnTo>
                    <a:pt x="989506" y="277016"/>
                  </a:lnTo>
                  <a:cubicBezTo>
                    <a:pt x="989506" y="346426"/>
                    <a:pt x="933238" y="402694"/>
                    <a:pt x="863828" y="402694"/>
                  </a:cubicBezTo>
                  <a:lnTo>
                    <a:pt x="125678" y="402694"/>
                  </a:lnTo>
                  <a:cubicBezTo>
                    <a:pt x="56268" y="402694"/>
                    <a:pt x="0" y="346426"/>
                    <a:pt x="0" y="277016"/>
                  </a:cubicBezTo>
                  <a:lnTo>
                    <a:pt x="0" y="125678"/>
                  </a:lnTo>
                  <a:cubicBezTo>
                    <a:pt x="0" y="56268"/>
                    <a:pt x="56268" y="0"/>
                    <a:pt x="125678" y="0"/>
                  </a:cubicBezTo>
                  <a:close/>
                </a:path>
              </a:pathLst>
            </a:custGeom>
            <a:solidFill>
              <a:srgbClr val="FF007E"/>
            </a:solidFill>
          </p:spPr>
        </p:sp>
        <p:sp>
          <p:nvSpPr>
            <p:cNvPr name="TextBox 4" id="4"/>
            <p:cNvSpPr txBox="true"/>
            <p:nvPr/>
          </p:nvSpPr>
          <p:spPr>
            <a:xfrm>
              <a:off x="0" y="-57150"/>
              <a:ext cx="989506" cy="459844"/>
            </a:xfrm>
            <a:prstGeom prst="rect">
              <a:avLst/>
            </a:prstGeom>
          </p:spPr>
          <p:txBody>
            <a:bodyPr anchor="ctr" rtlCol="false" tIns="50800" lIns="50800" bIns="50800" rIns="50800"/>
            <a:lstStyle/>
            <a:p>
              <a:pPr algn="ctr">
                <a:lnSpc>
                  <a:spcPts val="4200"/>
                </a:lnSpc>
              </a:pPr>
              <a:r>
                <a:rPr lang="en-US" sz="3000">
                  <a:solidFill>
                    <a:srgbClr val="F8F8F8"/>
                  </a:solidFill>
                  <a:latin typeface="IBM Plex Sans Bold"/>
                </a:rPr>
                <a:t>1</a:t>
              </a:r>
            </a:p>
          </p:txBody>
        </p:sp>
      </p:grpSp>
      <p:grpSp>
        <p:nvGrpSpPr>
          <p:cNvPr name="Group 5" id="5"/>
          <p:cNvGrpSpPr/>
          <p:nvPr/>
        </p:nvGrpSpPr>
        <p:grpSpPr>
          <a:xfrm rot="0">
            <a:off x="9420046" y="2666418"/>
            <a:ext cx="2451560" cy="1002783"/>
            <a:chOff x="0" y="0"/>
            <a:chExt cx="984489" cy="402694"/>
          </a:xfrm>
        </p:grpSpPr>
        <p:sp>
          <p:nvSpPr>
            <p:cNvPr name="Freeform 6" id="6"/>
            <p:cNvSpPr/>
            <p:nvPr/>
          </p:nvSpPr>
          <p:spPr>
            <a:xfrm flipH="false" flipV="false" rot="0">
              <a:off x="0" y="0"/>
              <a:ext cx="984489" cy="402694"/>
            </a:xfrm>
            <a:custGeom>
              <a:avLst/>
              <a:gdLst/>
              <a:ahLst/>
              <a:cxnLst/>
              <a:rect r="r" b="b" t="t" l="l"/>
              <a:pathLst>
                <a:path h="402694" w="984489">
                  <a:moveTo>
                    <a:pt x="126318" y="0"/>
                  </a:moveTo>
                  <a:lnTo>
                    <a:pt x="858170" y="0"/>
                  </a:lnTo>
                  <a:cubicBezTo>
                    <a:pt x="891672" y="0"/>
                    <a:pt x="923802" y="13308"/>
                    <a:pt x="947491" y="36998"/>
                  </a:cubicBezTo>
                  <a:cubicBezTo>
                    <a:pt x="971180" y="60687"/>
                    <a:pt x="984489" y="92817"/>
                    <a:pt x="984489" y="126318"/>
                  </a:cubicBezTo>
                  <a:lnTo>
                    <a:pt x="984489" y="276376"/>
                  </a:lnTo>
                  <a:cubicBezTo>
                    <a:pt x="984489" y="309877"/>
                    <a:pt x="971180" y="342007"/>
                    <a:pt x="947491" y="365696"/>
                  </a:cubicBezTo>
                  <a:cubicBezTo>
                    <a:pt x="923802" y="389386"/>
                    <a:pt x="891672" y="402694"/>
                    <a:pt x="858170" y="402694"/>
                  </a:cubicBezTo>
                  <a:lnTo>
                    <a:pt x="126318" y="402694"/>
                  </a:lnTo>
                  <a:cubicBezTo>
                    <a:pt x="92817" y="402694"/>
                    <a:pt x="60687" y="389386"/>
                    <a:pt x="36998" y="365696"/>
                  </a:cubicBezTo>
                  <a:cubicBezTo>
                    <a:pt x="13308" y="342007"/>
                    <a:pt x="0" y="309877"/>
                    <a:pt x="0" y="276376"/>
                  </a:cubicBezTo>
                  <a:lnTo>
                    <a:pt x="0" y="126318"/>
                  </a:lnTo>
                  <a:cubicBezTo>
                    <a:pt x="0" y="92817"/>
                    <a:pt x="13308" y="60687"/>
                    <a:pt x="36998" y="36998"/>
                  </a:cubicBezTo>
                  <a:cubicBezTo>
                    <a:pt x="60687" y="13308"/>
                    <a:pt x="92817" y="0"/>
                    <a:pt x="126318" y="0"/>
                  </a:cubicBezTo>
                  <a:close/>
                </a:path>
              </a:pathLst>
            </a:custGeom>
            <a:solidFill>
              <a:srgbClr val="2667FF"/>
            </a:solidFill>
          </p:spPr>
        </p:sp>
        <p:sp>
          <p:nvSpPr>
            <p:cNvPr name="TextBox 7" id="7"/>
            <p:cNvSpPr txBox="true"/>
            <p:nvPr/>
          </p:nvSpPr>
          <p:spPr>
            <a:xfrm>
              <a:off x="0" y="-57150"/>
              <a:ext cx="984489" cy="459844"/>
            </a:xfrm>
            <a:prstGeom prst="rect">
              <a:avLst/>
            </a:prstGeom>
          </p:spPr>
          <p:txBody>
            <a:bodyPr anchor="ctr" rtlCol="false" tIns="50800" lIns="50800" bIns="50800" rIns="50800"/>
            <a:lstStyle/>
            <a:p>
              <a:pPr algn="ctr">
                <a:lnSpc>
                  <a:spcPts val="4200"/>
                </a:lnSpc>
              </a:pPr>
              <a:r>
                <a:rPr lang="en-US" sz="3000">
                  <a:solidFill>
                    <a:srgbClr val="F8F8F8"/>
                  </a:solidFill>
                  <a:latin typeface="IBM Plex Sans Bold"/>
                </a:rPr>
                <a:t>2</a:t>
              </a:r>
            </a:p>
          </p:txBody>
        </p:sp>
      </p:grpSp>
      <p:grpSp>
        <p:nvGrpSpPr>
          <p:cNvPr name="Group 8" id="8"/>
          <p:cNvGrpSpPr/>
          <p:nvPr/>
        </p:nvGrpSpPr>
        <p:grpSpPr>
          <a:xfrm rot="0">
            <a:off x="12128781" y="2666418"/>
            <a:ext cx="2441515" cy="1004090"/>
            <a:chOff x="0" y="0"/>
            <a:chExt cx="980455" cy="403219"/>
          </a:xfrm>
        </p:grpSpPr>
        <p:sp>
          <p:nvSpPr>
            <p:cNvPr name="Freeform 9" id="9"/>
            <p:cNvSpPr/>
            <p:nvPr/>
          </p:nvSpPr>
          <p:spPr>
            <a:xfrm flipH="false" flipV="false" rot="0">
              <a:off x="0" y="0"/>
              <a:ext cx="980455" cy="403219"/>
            </a:xfrm>
            <a:custGeom>
              <a:avLst/>
              <a:gdLst/>
              <a:ahLst/>
              <a:cxnLst/>
              <a:rect r="r" b="b" t="t" l="l"/>
              <a:pathLst>
                <a:path h="403219" w="980455">
                  <a:moveTo>
                    <a:pt x="126838" y="0"/>
                  </a:moveTo>
                  <a:lnTo>
                    <a:pt x="853617" y="0"/>
                  </a:lnTo>
                  <a:cubicBezTo>
                    <a:pt x="887256" y="0"/>
                    <a:pt x="919518" y="13363"/>
                    <a:pt x="943305" y="37150"/>
                  </a:cubicBezTo>
                  <a:cubicBezTo>
                    <a:pt x="967091" y="60937"/>
                    <a:pt x="980455" y="93198"/>
                    <a:pt x="980455" y="126838"/>
                  </a:cubicBezTo>
                  <a:lnTo>
                    <a:pt x="980455" y="276381"/>
                  </a:lnTo>
                  <a:cubicBezTo>
                    <a:pt x="980455" y="346431"/>
                    <a:pt x="923667" y="403219"/>
                    <a:pt x="853617" y="403219"/>
                  </a:cubicBezTo>
                  <a:lnTo>
                    <a:pt x="126838" y="403219"/>
                  </a:lnTo>
                  <a:cubicBezTo>
                    <a:pt x="56787" y="403219"/>
                    <a:pt x="0" y="346431"/>
                    <a:pt x="0" y="276381"/>
                  </a:cubicBezTo>
                  <a:lnTo>
                    <a:pt x="0" y="126838"/>
                  </a:lnTo>
                  <a:cubicBezTo>
                    <a:pt x="0" y="56787"/>
                    <a:pt x="56787" y="0"/>
                    <a:pt x="126838" y="0"/>
                  </a:cubicBezTo>
                  <a:close/>
                </a:path>
              </a:pathLst>
            </a:custGeom>
            <a:solidFill>
              <a:srgbClr val="FF007E"/>
            </a:solidFill>
          </p:spPr>
        </p:sp>
        <p:sp>
          <p:nvSpPr>
            <p:cNvPr name="TextBox 10" id="10"/>
            <p:cNvSpPr txBox="true"/>
            <p:nvPr/>
          </p:nvSpPr>
          <p:spPr>
            <a:xfrm>
              <a:off x="0" y="-57150"/>
              <a:ext cx="980455" cy="460369"/>
            </a:xfrm>
            <a:prstGeom prst="rect">
              <a:avLst/>
            </a:prstGeom>
          </p:spPr>
          <p:txBody>
            <a:bodyPr anchor="ctr" rtlCol="false" tIns="50800" lIns="50800" bIns="50800" rIns="50800"/>
            <a:lstStyle/>
            <a:p>
              <a:pPr algn="ctr">
                <a:lnSpc>
                  <a:spcPts val="4200"/>
                </a:lnSpc>
              </a:pPr>
              <a:r>
                <a:rPr lang="en-US" sz="3000">
                  <a:solidFill>
                    <a:srgbClr val="F8F8F8"/>
                  </a:solidFill>
                  <a:latin typeface="IBM Plex Sans Bold"/>
                </a:rPr>
                <a:t>3</a:t>
              </a:r>
            </a:p>
          </p:txBody>
        </p:sp>
      </p:grpSp>
      <p:sp>
        <p:nvSpPr>
          <p:cNvPr name="AutoShape 11" id="11"/>
          <p:cNvSpPr/>
          <p:nvPr/>
        </p:nvSpPr>
        <p:spPr>
          <a:xfrm>
            <a:off x="7931354" y="3669201"/>
            <a:ext cx="1697" cy="2977061"/>
          </a:xfrm>
          <a:prstGeom prst="line">
            <a:avLst/>
          </a:prstGeom>
          <a:ln cap="flat" w="9525">
            <a:solidFill>
              <a:srgbClr val="01003B"/>
            </a:solidFill>
            <a:prstDash val="solid"/>
            <a:headEnd type="none" len="sm" w="sm"/>
            <a:tailEnd type="none" len="sm" w="sm"/>
          </a:ln>
        </p:spPr>
      </p:sp>
      <p:sp>
        <p:nvSpPr>
          <p:cNvPr name="AutoShape 12" id="12"/>
          <p:cNvSpPr/>
          <p:nvPr/>
        </p:nvSpPr>
        <p:spPr>
          <a:xfrm flipH="true">
            <a:off x="10642527" y="3669201"/>
            <a:ext cx="3299" cy="2977067"/>
          </a:xfrm>
          <a:prstGeom prst="line">
            <a:avLst/>
          </a:prstGeom>
          <a:ln cap="flat" w="9525">
            <a:solidFill>
              <a:srgbClr val="01003B"/>
            </a:solidFill>
            <a:prstDash val="solid"/>
            <a:headEnd type="none" len="sm" w="sm"/>
            <a:tailEnd type="none" len="sm" w="sm"/>
          </a:ln>
        </p:spPr>
      </p:sp>
      <p:sp>
        <p:nvSpPr>
          <p:cNvPr name="AutoShape 13" id="13"/>
          <p:cNvSpPr/>
          <p:nvPr/>
        </p:nvSpPr>
        <p:spPr>
          <a:xfrm>
            <a:off x="13349539" y="3670508"/>
            <a:ext cx="9525" cy="2975755"/>
          </a:xfrm>
          <a:prstGeom prst="line">
            <a:avLst/>
          </a:prstGeom>
          <a:ln cap="flat" w="9525">
            <a:solidFill>
              <a:srgbClr val="01003B"/>
            </a:solidFill>
            <a:prstDash val="solid"/>
            <a:headEnd type="none" len="sm" w="sm"/>
            <a:tailEnd type="none" len="sm" w="sm"/>
          </a:ln>
        </p:spPr>
      </p:sp>
      <p:sp>
        <p:nvSpPr>
          <p:cNvPr name="TextBox 14" id="14"/>
          <p:cNvSpPr txBox="true"/>
          <p:nvPr/>
        </p:nvSpPr>
        <p:spPr>
          <a:xfrm rot="0">
            <a:off x="6846245" y="6598638"/>
            <a:ext cx="2173612" cy="1663065"/>
          </a:xfrm>
          <a:prstGeom prst="rect">
            <a:avLst/>
          </a:prstGeom>
        </p:spPr>
        <p:txBody>
          <a:bodyPr anchor="t" rtlCol="false" tIns="0" lIns="0" bIns="0" rIns="0">
            <a:spAutoFit/>
          </a:bodyPr>
          <a:lstStyle/>
          <a:p>
            <a:pPr algn="ctr">
              <a:lnSpc>
                <a:spcPts val="3359"/>
              </a:lnSpc>
            </a:pPr>
            <a:r>
              <a:rPr lang="en-US" sz="2400">
                <a:solidFill>
                  <a:srgbClr val="01003B"/>
                </a:solidFill>
                <a:latin typeface="IBM Plex Sans"/>
              </a:rPr>
              <a:t>La</a:t>
            </a:r>
            <a:r>
              <a:rPr lang="en-US" sz="2400" u="none">
                <a:solidFill>
                  <a:srgbClr val="01003B"/>
                </a:solidFill>
                <a:latin typeface="IBM Plex Sans"/>
              </a:rPr>
              <a:t>rge Dataset:</a:t>
            </a:r>
          </a:p>
          <a:p>
            <a:pPr algn="ctr">
              <a:lnSpc>
                <a:spcPts val="3359"/>
              </a:lnSpc>
            </a:pPr>
            <a:r>
              <a:rPr lang="en-US" sz="2400" u="none">
                <a:solidFill>
                  <a:srgbClr val="01003B"/>
                </a:solidFill>
                <a:latin typeface="IBM Plex Sans"/>
              </a:rPr>
              <a:t>Over 1 Million Records</a:t>
            </a:r>
          </a:p>
          <a:p>
            <a:pPr algn="ctr">
              <a:lnSpc>
                <a:spcPts val="3359"/>
              </a:lnSpc>
            </a:pPr>
          </a:p>
        </p:txBody>
      </p:sp>
      <p:sp>
        <p:nvSpPr>
          <p:cNvPr name="TextBox 15" id="15"/>
          <p:cNvSpPr txBox="true"/>
          <p:nvPr/>
        </p:nvSpPr>
        <p:spPr>
          <a:xfrm rot="0">
            <a:off x="9555721" y="6598643"/>
            <a:ext cx="2173612" cy="1663065"/>
          </a:xfrm>
          <a:prstGeom prst="rect">
            <a:avLst/>
          </a:prstGeom>
        </p:spPr>
        <p:txBody>
          <a:bodyPr anchor="t" rtlCol="false" tIns="0" lIns="0" bIns="0" rIns="0">
            <a:spAutoFit/>
          </a:bodyPr>
          <a:lstStyle/>
          <a:p>
            <a:pPr algn="ctr">
              <a:lnSpc>
                <a:spcPts val="3359"/>
              </a:lnSpc>
            </a:pPr>
            <a:r>
              <a:rPr lang="en-US" sz="2400">
                <a:solidFill>
                  <a:srgbClr val="01003B"/>
                </a:solidFill>
                <a:latin typeface="IBM Plex Sans"/>
              </a:rPr>
              <a:t>Da</a:t>
            </a:r>
            <a:r>
              <a:rPr lang="en-US" sz="2400" u="none">
                <a:solidFill>
                  <a:srgbClr val="01003B"/>
                </a:solidFill>
                <a:latin typeface="IBM Plex Sans"/>
              </a:rPr>
              <a:t>teTim</a:t>
            </a:r>
            <a:r>
              <a:rPr lang="en-US" sz="2400" u="none">
                <a:solidFill>
                  <a:srgbClr val="01003B"/>
                </a:solidFill>
                <a:latin typeface="IBM Plex Sans"/>
              </a:rPr>
              <a:t>e Challenges:</a:t>
            </a:r>
          </a:p>
          <a:p>
            <a:pPr algn="ctr">
              <a:lnSpc>
                <a:spcPts val="3359"/>
              </a:lnSpc>
            </a:pPr>
            <a:r>
              <a:rPr lang="en-US" sz="2400" u="none">
                <a:solidFill>
                  <a:srgbClr val="01003B"/>
                </a:solidFill>
                <a:latin typeface="IBM Plex Sans"/>
              </a:rPr>
              <a:t>Handling Time</a:t>
            </a:r>
          </a:p>
          <a:p>
            <a:pPr algn="ctr">
              <a:lnSpc>
                <a:spcPts val="3359"/>
              </a:lnSpc>
            </a:pPr>
          </a:p>
        </p:txBody>
      </p:sp>
      <p:sp>
        <p:nvSpPr>
          <p:cNvPr name="TextBox 16" id="16"/>
          <p:cNvSpPr txBox="true"/>
          <p:nvPr/>
        </p:nvSpPr>
        <p:spPr>
          <a:xfrm rot="0">
            <a:off x="12272257" y="6598638"/>
            <a:ext cx="2173612" cy="1243965"/>
          </a:xfrm>
          <a:prstGeom prst="rect">
            <a:avLst/>
          </a:prstGeom>
        </p:spPr>
        <p:txBody>
          <a:bodyPr anchor="t" rtlCol="false" tIns="0" lIns="0" bIns="0" rIns="0">
            <a:spAutoFit/>
          </a:bodyPr>
          <a:lstStyle/>
          <a:p>
            <a:pPr algn="ctr">
              <a:lnSpc>
                <a:spcPts val="3359"/>
              </a:lnSpc>
            </a:pPr>
            <a:r>
              <a:rPr lang="en-US" sz="2400">
                <a:solidFill>
                  <a:srgbClr val="01003B"/>
                </a:solidFill>
                <a:latin typeface="IBM Plex Sans"/>
              </a:rPr>
              <a:t>Imbalanc</a:t>
            </a:r>
            <a:r>
              <a:rPr lang="en-US" sz="2400" u="none">
                <a:solidFill>
                  <a:srgbClr val="01003B"/>
                </a:solidFill>
                <a:latin typeface="IBM Plex Sans"/>
              </a:rPr>
              <a:t>ed </a:t>
            </a:r>
          </a:p>
          <a:p>
            <a:pPr algn="ctr">
              <a:lnSpc>
                <a:spcPts val="3359"/>
              </a:lnSpc>
            </a:pPr>
            <a:r>
              <a:rPr lang="en-US" sz="2400" u="none">
                <a:solidFill>
                  <a:srgbClr val="01003B"/>
                </a:solidFill>
                <a:latin typeface="IBM Plex Sans"/>
              </a:rPr>
              <a:t>Data </a:t>
            </a:r>
          </a:p>
          <a:p>
            <a:pPr algn="ctr">
              <a:lnSpc>
                <a:spcPts val="3359"/>
              </a:lnSpc>
            </a:pPr>
          </a:p>
        </p:txBody>
      </p:sp>
      <p:grpSp>
        <p:nvGrpSpPr>
          <p:cNvPr name="Group 17" id="17"/>
          <p:cNvGrpSpPr/>
          <p:nvPr/>
        </p:nvGrpSpPr>
        <p:grpSpPr>
          <a:xfrm rot="0">
            <a:off x="1028700" y="2602391"/>
            <a:ext cx="4704790" cy="1948097"/>
            <a:chOff x="0" y="0"/>
            <a:chExt cx="6273053" cy="2597463"/>
          </a:xfrm>
        </p:grpSpPr>
        <p:sp>
          <p:nvSpPr>
            <p:cNvPr name="TextBox 18" id="18"/>
            <p:cNvSpPr txBox="true"/>
            <p:nvPr/>
          </p:nvSpPr>
          <p:spPr>
            <a:xfrm rot="0">
              <a:off x="0" y="-9525"/>
              <a:ext cx="6273053" cy="1431925"/>
            </a:xfrm>
            <a:prstGeom prst="rect">
              <a:avLst/>
            </a:prstGeom>
          </p:spPr>
          <p:txBody>
            <a:bodyPr anchor="t" rtlCol="false" tIns="0" lIns="0" bIns="0" rIns="0">
              <a:spAutoFit/>
            </a:bodyPr>
            <a:lstStyle/>
            <a:p>
              <a:pPr>
                <a:lnSpc>
                  <a:spcPts val="8400"/>
                </a:lnSpc>
              </a:pPr>
              <a:r>
                <a:rPr lang="en-US" sz="7000">
                  <a:solidFill>
                    <a:srgbClr val="01003B"/>
                  </a:solidFill>
                  <a:latin typeface="Be Vietnam Ultra-Bold"/>
                </a:rPr>
                <a:t>Challenge</a:t>
              </a:r>
            </a:p>
          </p:txBody>
        </p:sp>
        <p:sp>
          <p:nvSpPr>
            <p:cNvPr name="TextBox 19" id="19"/>
            <p:cNvSpPr txBox="true"/>
            <p:nvPr/>
          </p:nvSpPr>
          <p:spPr>
            <a:xfrm rot="0">
              <a:off x="0" y="1974740"/>
              <a:ext cx="5679936" cy="622723"/>
            </a:xfrm>
            <a:prstGeom prst="rect">
              <a:avLst/>
            </a:prstGeom>
          </p:spPr>
          <p:txBody>
            <a:bodyPr anchor="t" rtlCol="false" tIns="0" lIns="0" bIns="0" rIns="0">
              <a:spAutoFit/>
            </a:bodyPr>
            <a:lstStyle/>
            <a:p>
              <a:pPr algn="l">
                <a:lnSpc>
                  <a:spcPts val="3920"/>
                </a:lnSpc>
              </a:pPr>
            </a:p>
          </p:txBody>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944514" y="4630349"/>
            <a:ext cx="6921328" cy="1573194"/>
            <a:chOff x="0" y="0"/>
            <a:chExt cx="9228437" cy="2097592"/>
          </a:xfrm>
        </p:grpSpPr>
        <p:sp>
          <p:nvSpPr>
            <p:cNvPr name="TextBox 3" id="3"/>
            <p:cNvSpPr txBox="true"/>
            <p:nvPr/>
          </p:nvSpPr>
          <p:spPr>
            <a:xfrm rot="0">
              <a:off x="0" y="-76200"/>
              <a:ext cx="9228437" cy="1576496"/>
            </a:xfrm>
            <a:prstGeom prst="rect">
              <a:avLst/>
            </a:prstGeom>
          </p:spPr>
          <p:txBody>
            <a:bodyPr anchor="t" rtlCol="false" tIns="0" lIns="0" bIns="0" rIns="0">
              <a:spAutoFit/>
            </a:bodyPr>
            <a:lstStyle/>
            <a:p>
              <a:pPr marL="0" indent="0" lvl="0">
                <a:lnSpc>
                  <a:spcPts val="9619"/>
                </a:lnSpc>
                <a:spcBef>
                  <a:spcPct val="0"/>
                </a:spcBef>
              </a:pPr>
              <a:r>
                <a:rPr lang="en-US" sz="7399" spc="643">
                  <a:solidFill>
                    <a:srgbClr val="01003B"/>
                  </a:solidFill>
                  <a:latin typeface="Be Vietnam Ultra-Bold"/>
                </a:rPr>
                <a:t>THANK YOU!</a:t>
              </a:r>
            </a:p>
          </p:txBody>
        </p:sp>
        <p:sp>
          <p:nvSpPr>
            <p:cNvPr name="TextBox 4" id="4"/>
            <p:cNvSpPr txBox="true"/>
            <p:nvPr/>
          </p:nvSpPr>
          <p:spPr>
            <a:xfrm rot="0">
              <a:off x="0" y="1572447"/>
              <a:ext cx="9228437" cy="525145"/>
            </a:xfrm>
            <a:prstGeom prst="rect">
              <a:avLst/>
            </a:prstGeom>
          </p:spPr>
          <p:txBody>
            <a:bodyPr anchor="t" rtlCol="false" tIns="0" lIns="0" bIns="0" rIns="0">
              <a:spAutoFit/>
            </a:bodyPr>
            <a:lstStyle/>
            <a:p>
              <a:pPr algn="ctr">
                <a:lnSpc>
                  <a:spcPts val="3359"/>
                </a:lnSpc>
              </a:pPr>
              <a:r>
                <a:rPr lang="en-US" sz="2400">
                  <a:solidFill>
                    <a:srgbClr val="01003B"/>
                  </a:solidFill>
                  <a:latin typeface="IBM Plex Sans Bold"/>
                </a:rPr>
                <a:t>HADOOP HEROES</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7591851" cy="1076325"/>
          </a:xfrm>
          <a:prstGeom prst="rect">
            <a:avLst/>
          </a:prstGeom>
        </p:spPr>
        <p:txBody>
          <a:bodyPr anchor="t" rtlCol="false" tIns="0" lIns="0" bIns="0" rIns="0">
            <a:spAutoFit/>
          </a:bodyPr>
          <a:lstStyle/>
          <a:p>
            <a:pPr>
              <a:lnSpc>
                <a:spcPts val="8400"/>
              </a:lnSpc>
            </a:pPr>
            <a:r>
              <a:rPr lang="en-US" sz="7000">
                <a:solidFill>
                  <a:srgbClr val="01003B"/>
                </a:solidFill>
                <a:latin typeface="Be Vietnam Ultra-Bold"/>
              </a:rPr>
              <a:t>GROUP MEMBERS</a:t>
            </a:r>
          </a:p>
        </p:txBody>
      </p:sp>
      <p:sp>
        <p:nvSpPr>
          <p:cNvPr name="Freeform 3" id="3"/>
          <p:cNvSpPr/>
          <p:nvPr/>
        </p:nvSpPr>
        <p:spPr>
          <a:xfrm flipH="false" flipV="false" rot="0">
            <a:off x="1491113" y="5899503"/>
            <a:ext cx="1013572" cy="1013572"/>
          </a:xfrm>
          <a:custGeom>
            <a:avLst/>
            <a:gdLst/>
            <a:ahLst/>
            <a:cxnLst/>
            <a:rect r="r" b="b" t="t" l="l"/>
            <a:pathLst>
              <a:path h="1013572" w="1013572">
                <a:moveTo>
                  <a:pt x="0" y="0"/>
                </a:moveTo>
                <a:lnTo>
                  <a:pt x="1013572" y="0"/>
                </a:lnTo>
                <a:lnTo>
                  <a:pt x="1013572" y="1013572"/>
                </a:lnTo>
                <a:lnTo>
                  <a:pt x="0" y="10135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95211" y="6003602"/>
            <a:ext cx="805375" cy="80537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6" id="6"/>
            <p:cNvSpPr txBox="true"/>
            <p:nvPr/>
          </p:nvSpPr>
          <p:spPr>
            <a:xfrm>
              <a:off x="76200" y="28575"/>
              <a:ext cx="660400" cy="708025"/>
            </a:xfrm>
            <a:prstGeom prst="rect">
              <a:avLst/>
            </a:prstGeom>
          </p:spPr>
          <p:txBody>
            <a:bodyPr anchor="ctr" rtlCol="false" tIns="51254" lIns="51254" bIns="51254" rIns="51254"/>
            <a:lstStyle/>
            <a:p>
              <a:pPr algn="ctr">
                <a:lnSpc>
                  <a:spcPts val="3639"/>
                </a:lnSpc>
              </a:pPr>
              <a:r>
                <a:rPr lang="en-US" sz="2599">
                  <a:solidFill>
                    <a:srgbClr val="01003B"/>
                  </a:solidFill>
                  <a:latin typeface="IBM Plex Sans Bold"/>
                </a:rPr>
                <a:t>3</a:t>
              </a:r>
            </a:p>
          </p:txBody>
        </p:sp>
      </p:grpSp>
      <p:sp>
        <p:nvSpPr>
          <p:cNvPr name="Freeform 7" id="7"/>
          <p:cNvSpPr/>
          <p:nvPr/>
        </p:nvSpPr>
        <p:spPr>
          <a:xfrm flipH="false" flipV="false" rot="0">
            <a:off x="1491113" y="7369956"/>
            <a:ext cx="1013572" cy="1013572"/>
          </a:xfrm>
          <a:custGeom>
            <a:avLst/>
            <a:gdLst/>
            <a:ahLst/>
            <a:cxnLst/>
            <a:rect r="r" b="b" t="t" l="l"/>
            <a:pathLst>
              <a:path h="1013572" w="1013572">
                <a:moveTo>
                  <a:pt x="0" y="0"/>
                </a:moveTo>
                <a:lnTo>
                  <a:pt x="1013572" y="0"/>
                </a:lnTo>
                <a:lnTo>
                  <a:pt x="1013572" y="1013572"/>
                </a:lnTo>
                <a:lnTo>
                  <a:pt x="0" y="10135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595211" y="7474054"/>
            <a:ext cx="805375" cy="80537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0" id="10"/>
            <p:cNvSpPr txBox="true"/>
            <p:nvPr/>
          </p:nvSpPr>
          <p:spPr>
            <a:xfrm>
              <a:off x="76200" y="28575"/>
              <a:ext cx="660400" cy="708025"/>
            </a:xfrm>
            <a:prstGeom prst="rect">
              <a:avLst/>
            </a:prstGeom>
          </p:spPr>
          <p:txBody>
            <a:bodyPr anchor="ctr" rtlCol="false" tIns="51254" lIns="51254" bIns="51254" rIns="51254"/>
            <a:lstStyle/>
            <a:p>
              <a:pPr algn="ctr">
                <a:lnSpc>
                  <a:spcPts val="3639"/>
                </a:lnSpc>
              </a:pPr>
              <a:r>
                <a:rPr lang="en-US" sz="2599">
                  <a:solidFill>
                    <a:srgbClr val="01003B"/>
                  </a:solidFill>
                  <a:latin typeface="IBM Plex Sans Bold"/>
                </a:rPr>
                <a:t>4</a:t>
              </a:r>
            </a:p>
          </p:txBody>
        </p:sp>
      </p:grpSp>
      <p:sp>
        <p:nvSpPr>
          <p:cNvPr name="Freeform 11" id="11"/>
          <p:cNvSpPr/>
          <p:nvPr/>
        </p:nvSpPr>
        <p:spPr>
          <a:xfrm flipH="false" flipV="false" rot="0">
            <a:off x="1491113" y="3380193"/>
            <a:ext cx="1013572" cy="1013572"/>
          </a:xfrm>
          <a:custGeom>
            <a:avLst/>
            <a:gdLst/>
            <a:ahLst/>
            <a:cxnLst/>
            <a:rect r="r" b="b" t="t" l="l"/>
            <a:pathLst>
              <a:path h="1013572" w="1013572">
                <a:moveTo>
                  <a:pt x="0" y="0"/>
                </a:moveTo>
                <a:lnTo>
                  <a:pt x="1013572" y="0"/>
                </a:lnTo>
                <a:lnTo>
                  <a:pt x="1013572" y="1013572"/>
                </a:lnTo>
                <a:lnTo>
                  <a:pt x="0" y="10135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595211" y="3484291"/>
            <a:ext cx="805375" cy="80537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4" id="14"/>
            <p:cNvSpPr txBox="true"/>
            <p:nvPr/>
          </p:nvSpPr>
          <p:spPr>
            <a:xfrm>
              <a:off x="76200" y="28575"/>
              <a:ext cx="660400" cy="708025"/>
            </a:xfrm>
            <a:prstGeom prst="rect">
              <a:avLst/>
            </a:prstGeom>
          </p:spPr>
          <p:txBody>
            <a:bodyPr anchor="ctr" rtlCol="false" tIns="51254" lIns="51254" bIns="51254" rIns="51254"/>
            <a:lstStyle/>
            <a:p>
              <a:pPr algn="ctr">
                <a:lnSpc>
                  <a:spcPts val="3639"/>
                </a:lnSpc>
              </a:pPr>
              <a:r>
                <a:rPr lang="en-US" sz="2599">
                  <a:solidFill>
                    <a:srgbClr val="01003B"/>
                  </a:solidFill>
                  <a:latin typeface="IBM Plex Sans Bold"/>
                </a:rPr>
                <a:t>1</a:t>
              </a:r>
            </a:p>
          </p:txBody>
        </p:sp>
      </p:grpSp>
      <p:grpSp>
        <p:nvGrpSpPr>
          <p:cNvPr name="Group 15" id="15"/>
          <p:cNvGrpSpPr/>
          <p:nvPr/>
        </p:nvGrpSpPr>
        <p:grpSpPr>
          <a:xfrm rot="0">
            <a:off x="1491113" y="4639848"/>
            <a:ext cx="5156949" cy="1013572"/>
            <a:chOff x="0" y="0"/>
            <a:chExt cx="6875932" cy="1351429"/>
          </a:xfrm>
        </p:grpSpPr>
        <p:sp>
          <p:nvSpPr>
            <p:cNvPr name="Freeform 16" id="16"/>
            <p:cNvSpPr/>
            <p:nvPr/>
          </p:nvSpPr>
          <p:spPr>
            <a:xfrm flipH="false" flipV="false" rot="0">
              <a:off x="0" y="0"/>
              <a:ext cx="1351429" cy="1351429"/>
            </a:xfrm>
            <a:custGeom>
              <a:avLst/>
              <a:gdLst/>
              <a:ahLst/>
              <a:cxnLst/>
              <a:rect r="r" b="b" t="t" l="l"/>
              <a:pathLst>
                <a:path h="1351429" w="1351429">
                  <a:moveTo>
                    <a:pt x="0" y="0"/>
                  </a:moveTo>
                  <a:lnTo>
                    <a:pt x="1351429" y="0"/>
                  </a:lnTo>
                  <a:lnTo>
                    <a:pt x="1351429" y="1351429"/>
                  </a:lnTo>
                  <a:lnTo>
                    <a:pt x="0" y="13514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38798" y="138798"/>
              <a:ext cx="1073833" cy="107383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9" id="19"/>
              <p:cNvSpPr txBox="true"/>
              <p:nvPr/>
            </p:nvSpPr>
            <p:spPr>
              <a:xfrm>
                <a:off x="76200" y="28575"/>
                <a:ext cx="660400" cy="708025"/>
              </a:xfrm>
              <a:prstGeom prst="rect">
                <a:avLst/>
              </a:prstGeom>
            </p:spPr>
            <p:txBody>
              <a:bodyPr anchor="ctr" rtlCol="false" tIns="51254" lIns="51254" bIns="51254" rIns="51254"/>
              <a:lstStyle/>
              <a:p>
                <a:pPr algn="ctr">
                  <a:lnSpc>
                    <a:spcPts val="3639"/>
                  </a:lnSpc>
                </a:pPr>
                <a:r>
                  <a:rPr lang="en-US" sz="2599">
                    <a:solidFill>
                      <a:srgbClr val="01003B"/>
                    </a:solidFill>
                    <a:latin typeface="IBM Plex Sans Bold"/>
                  </a:rPr>
                  <a:t>2</a:t>
                </a:r>
              </a:p>
            </p:txBody>
          </p:sp>
        </p:grpSp>
        <p:sp>
          <p:nvSpPr>
            <p:cNvPr name="TextBox 20" id="20"/>
            <p:cNvSpPr txBox="true"/>
            <p:nvPr/>
          </p:nvSpPr>
          <p:spPr>
            <a:xfrm rot="0">
              <a:off x="2083638" y="364984"/>
              <a:ext cx="4792294" cy="529417"/>
            </a:xfrm>
            <a:prstGeom prst="rect">
              <a:avLst/>
            </a:prstGeom>
          </p:spPr>
          <p:txBody>
            <a:bodyPr anchor="t" rtlCol="false" tIns="0" lIns="0" bIns="0" rIns="0">
              <a:spAutoFit/>
            </a:bodyPr>
            <a:lstStyle/>
            <a:p>
              <a:pPr>
                <a:lnSpc>
                  <a:spcPts val="3390"/>
                </a:lnSpc>
              </a:pPr>
            </a:p>
          </p:txBody>
        </p:sp>
      </p:grpSp>
      <p:sp>
        <p:nvSpPr>
          <p:cNvPr name="TextBox 21" id="21"/>
          <p:cNvSpPr txBox="true"/>
          <p:nvPr/>
        </p:nvSpPr>
        <p:spPr>
          <a:xfrm rot="0">
            <a:off x="2789230" y="6088210"/>
            <a:ext cx="14470070" cy="824865"/>
          </a:xfrm>
          <a:prstGeom prst="rect">
            <a:avLst/>
          </a:prstGeom>
        </p:spPr>
        <p:txBody>
          <a:bodyPr anchor="t" rtlCol="false" tIns="0" lIns="0" bIns="0" rIns="0">
            <a:spAutoFit/>
          </a:bodyPr>
          <a:lstStyle/>
          <a:p>
            <a:pPr>
              <a:lnSpc>
                <a:spcPts val="3359"/>
              </a:lnSpc>
            </a:pPr>
            <a:r>
              <a:rPr lang="en-US" sz="2400">
                <a:solidFill>
                  <a:srgbClr val="01003B"/>
                </a:solidFill>
                <a:latin typeface="IBM Plex Sans"/>
              </a:rPr>
              <a:t>Akhil Vayunandan Reddy Ankireddypalli - Business questions, data flow, presentation, YouTube upload.</a:t>
            </a:r>
          </a:p>
          <a:p>
            <a:pPr algn="just">
              <a:lnSpc>
                <a:spcPts val="3359"/>
              </a:lnSpc>
              <a:spcBef>
                <a:spcPct val="0"/>
              </a:spcBef>
            </a:pPr>
          </a:p>
        </p:txBody>
      </p:sp>
      <p:sp>
        <p:nvSpPr>
          <p:cNvPr name="TextBox 22" id="22"/>
          <p:cNvSpPr txBox="true"/>
          <p:nvPr/>
        </p:nvSpPr>
        <p:spPr>
          <a:xfrm rot="0">
            <a:off x="2789230" y="7558663"/>
            <a:ext cx="14470070" cy="1243965"/>
          </a:xfrm>
          <a:prstGeom prst="rect">
            <a:avLst/>
          </a:prstGeom>
        </p:spPr>
        <p:txBody>
          <a:bodyPr anchor="t" rtlCol="false" tIns="0" lIns="0" bIns="0" rIns="0">
            <a:spAutoFit/>
          </a:bodyPr>
          <a:lstStyle/>
          <a:p>
            <a:pPr>
              <a:lnSpc>
                <a:spcPts val="3359"/>
              </a:lnSpc>
            </a:pPr>
            <a:r>
              <a:rPr lang="en-US" sz="2400">
                <a:solidFill>
                  <a:srgbClr val="01003B"/>
                </a:solidFill>
                <a:latin typeface="IBM Plex Sans"/>
              </a:rPr>
              <a:t>Sree Krishnakanth Gurram - Data preprocessing, feature engineering, SQL exploration.</a:t>
            </a:r>
          </a:p>
          <a:p>
            <a:pPr>
              <a:lnSpc>
                <a:spcPts val="3359"/>
              </a:lnSpc>
            </a:pPr>
            <a:r>
              <a:rPr lang="en-US" sz="2400">
                <a:solidFill>
                  <a:srgbClr val="01003B"/>
                </a:solidFill>
                <a:latin typeface="IBM Plex Sans"/>
              </a:rPr>
              <a:t> </a:t>
            </a:r>
          </a:p>
          <a:p>
            <a:pPr algn="just">
              <a:lnSpc>
                <a:spcPts val="3359"/>
              </a:lnSpc>
              <a:spcBef>
                <a:spcPct val="0"/>
              </a:spcBef>
            </a:pPr>
          </a:p>
        </p:txBody>
      </p:sp>
      <p:sp>
        <p:nvSpPr>
          <p:cNvPr name="TextBox 23" id="23"/>
          <p:cNvSpPr txBox="true"/>
          <p:nvPr/>
        </p:nvSpPr>
        <p:spPr>
          <a:xfrm rot="0">
            <a:off x="2789230" y="4828555"/>
            <a:ext cx="14470070" cy="824865"/>
          </a:xfrm>
          <a:prstGeom prst="rect">
            <a:avLst/>
          </a:prstGeom>
        </p:spPr>
        <p:txBody>
          <a:bodyPr anchor="t" rtlCol="false" tIns="0" lIns="0" bIns="0" rIns="0">
            <a:spAutoFit/>
          </a:bodyPr>
          <a:lstStyle/>
          <a:p>
            <a:pPr>
              <a:lnSpc>
                <a:spcPts val="3359"/>
              </a:lnSpc>
            </a:pPr>
            <a:r>
              <a:rPr lang="en-US" sz="2400">
                <a:solidFill>
                  <a:srgbClr val="01003B"/>
                </a:solidFill>
                <a:latin typeface="IBM Plex Sans"/>
              </a:rPr>
              <a:t> Haritha Karna- Initial data cleaning, PARQUET to CSV, PowerPoint.</a:t>
            </a:r>
          </a:p>
          <a:p>
            <a:pPr algn="just">
              <a:lnSpc>
                <a:spcPts val="3359"/>
              </a:lnSpc>
              <a:spcBef>
                <a:spcPct val="0"/>
              </a:spcBef>
            </a:pPr>
          </a:p>
        </p:txBody>
      </p:sp>
      <p:sp>
        <p:nvSpPr>
          <p:cNvPr name="TextBox 24" id="24"/>
          <p:cNvSpPr txBox="true"/>
          <p:nvPr/>
        </p:nvSpPr>
        <p:spPr>
          <a:xfrm rot="0">
            <a:off x="2789230" y="3464801"/>
            <a:ext cx="14470070" cy="824865"/>
          </a:xfrm>
          <a:prstGeom prst="rect">
            <a:avLst/>
          </a:prstGeom>
        </p:spPr>
        <p:txBody>
          <a:bodyPr anchor="t" rtlCol="false" tIns="0" lIns="0" bIns="0" rIns="0">
            <a:spAutoFit/>
          </a:bodyPr>
          <a:lstStyle/>
          <a:p>
            <a:pPr>
              <a:lnSpc>
                <a:spcPts val="3359"/>
              </a:lnSpc>
            </a:pPr>
            <a:r>
              <a:rPr lang="en-US" sz="2400">
                <a:solidFill>
                  <a:srgbClr val="01003B"/>
                </a:solidFill>
                <a:latin typeface="IBM Plex Sans"/>
              </a:rPr>
              <a:t>Sri Venkata Likhitha Duggi- Feature engineering, algorithm implementation.</a:t>
            </a:r>
          </a:p>
          <a:p>
            <a:pPr algn="just">
              <a:lnSpc>
                <a:spcPts val="335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474241" y="2588361"/>
            <a:ext cx="6503640" cy="5115247"/>
          </a:xfrm>
          <a:custGeom>
            <a:avLst/>
            <a:gdLst/>
            <a:ahLst/>
            <a:cxnLst/>
            <a:rect r="r" b="b" t="t" l="l"/>
            <a:pathLst>
              <a:path h="5115247" w="6503640">
                <a:moveTo>
                  <a:pt x="0" y="0"/>
                </a:moveTo>
                <a:lnTo>
                  <a:pt x="6503640" y="0"/>
                </a:lnTo>
                <a:lnTo>
                  <a:pt x="6503640" y="5115247"/>
                </a:lnTo>
                <a:lnTo>
                  <a:pt x="0" y="5115247"/>
                </a:lnTo>
                <a:lnTo>
                  <a:pt x="0" y="0"/>
                </a:lnTo>
                <a:close/>
              </a:path>
            </a:pathLst>
          </a:custGeom>
          <a:blipFill>
            <a:blip r:embed="rId2"/>
            <a:stretch>
              <a:fillRect l="0" t="0" r="-18051" b="0"/>
            </a:stretch>
          </a:blipFill>
        </p:spPr>
      </p:sp>
      <p:sp>
        <p:nvSpPr>
          <p:cNvPr name="TextBox 3" id="3"/>
          <p:cNvSpPr txBox="true"/>
          <p:nvPr/>
        </p:nvSpPr>
        <p:spPr>
          <a:xfrm rot="0">
            <a:off x="1478999" y="2152500"/>
            <a:ext cx="8408394" cy="1153355"/>
          </a:xfrm>
          <a:prstGeom prst="rect">
            <a:avLst/>
          </a:prstGeom>
        </p:spPr>
        <p:txBody>
          <a:bodyPr anchor="t" rtlCol="false" tIns="0" lIns="0" bIns="0" rIns="0">
            <a:spAutoFit/>
          </a:bodyPr>
          <a:lstStyle/>
          <a:p>
            <a:pPr>
              <a:lnSpc>
                <a:spcPts val="9156"/>
              </a:lnSpc>
            </a:pPr>
            <a:r>
              <a:rPr lang="en-US" sz="7630">
                <a:solidFill>
                  <a:srgbClr val="01003B"/>
                </a:solidFill>
                <a:latin typeface="Be Vietnam Ultra-Bold"/>
              </a:rPr>
              <a:t>Introduction</a:t>
            </a:r>
          </a:p>
        </p:txBody>
      </p:sp>
      <p:sp>
        <p:nvSpPr>
          <p:cNvPr name="TextBox 4" id="4"/>
          <p:cNvSpPr txBox="true"/>
          <p:nvPr/>
        </p:nvSpPr>
        <p:spPr>
          <a:xfrm rot="0">
            <a:off x="1478999" y="3556843"/>
            <a:ext cx="7356795" cy="5313625"/>
          </a:xfrm>
          <a:prstGeom prst="rect">
            <a:avLst/>
          </a:prstGeom>
        </p:spPr>
        <p:txBody>
          <a:bodyPr anchor="t" rtlCol="false" tIns="0" lIns="0" bIns="0" rIns="0">
            <a:spAutoFit/>
          </a:bodyPr>
          <a:lstStyle/>
          <a:p>
            <a:pPr algn="just">
              <a:lnSpc>
                <a:spcPts val="4273"/>
              </a:lnSpc>
            </a:pPr>
            <a:r>
              <a:rPr lang="en-US" sz="3052">
                <a:solidFill>
                  <a:srgbClr val="01003B"/>
                </a:solidFill>
                <a:latin typeface="IBM Plex Sans"/>
              </a:rPr>
              <a:t>In this project, we leverage the power of PySpark to predict fare amounts for Yellow Taxi trips in New York City. Employing advanced analytics and machine learning techniques, our aim is to enhance accuracy in fare predictions, offering valuable insights for both passengers and service providers in the dynamic urban landscape.</a:t>
            </a:r>
          </a:p>
          <a:p>
            <a:pPr algn="l">
              <a:lnSpc>
                <a:spcPts val="4273"/>
              </a:lnSpc>
            </a:pPr>
          </a:p>
        </p:txBody>
      </p:sp>
      <p:sp>
        <p:nvSpPr>
          <p:cNvPr name="TextBox 5" id="5"/>
          <p:cNvSpPr txBox="true"/>
          <p:nvPr/>
        </p:nvSpPr>
        <p:spPr>
          <a:xfrm rot="0">
            <a:off x="2582346" y="329881"/>
            <a:ext cx="13123307" cy="1167767"/>
          </a:xfrm>
          <a:prstGeom prst="rect">
            <a:avLst/>
          </a:prstGeom>
        </p:spPr>
        <p:txBody>
          <a:bodyPr anchor="t" rtlCol="false" tIns="0" lIns="0" bIns="0" rIns="0">
            <a:spAutoFit/>
          </a:bodyPr>
          <a:lstStyle/>
          <a:p>
            <a:pPr algn="ctr">
              <a:lnSpc>
                <a:spcPts val="9659"/>
              </a:lnSpc>
              <a:spcBef>
                <a:spcPct val="0"/>
              </a:spcBef>
            </a:pPr>
            <a:r>
              <a:rPr lang="en-US" sz="6899">
                <a:solidFill>
                  <a:srgbClr val="01003B"/>
                </a:solidFill>
                <a:latin typeface="Be Vietnam Ultra-Bold"/>
              </a:rPr>
              <a:t>YELLOW TAXI FARE PREDICTION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28700" y="3462338"/>
            <a:ext cx="6165111" cy="3091180"/>
            <a:chOff x="0" y="0"/>
            <a:chExt cx="8220148" cy="4121573"/>
          </a:xfrm>
        </p:grpSpPr>
        <p:sp>
          <p:nvSpPr>
            <p:cNvPr name="TextBox 4" id="4"/>
            <p:cNvSpPr txBox="true"/>
            <p:nvPr/>
          </p:nvSpPr>
          <p:spPr>
            <a:xfrm rot="0">
              <a:off x="0" y="-9525"/>
              <a:ext cx="8220148" cy="2854325"/>
            </a:xfrm>
            <a:prstGeom prst="rect">
              <a:avLst/>
            </a:prstGeom>
          </p:spPr>
          <p:txBody>
            <a:bodyPr anchor="t" rtlCol="false" tIns="0" lIns="0" bIns="0" rIns="0">
              <a:spAutoFit/>
            </a:bodyPr>
            <a:lstStyle/>
            <a:p>
              <a:pPr>
                <a:lnSpc>
                  <a:spcPts val="8400"/>
                </a:lnSpc>
              </a:pPr>
              <a:r>
                <a:rPr lang="en-US" sz="7000">
                  <a:solidFill>
                    <a:srgbClr val="F8F8F8"/>
                  </a:solidFill>
                  <a:latin typeface="Be Vietnam Ultra-Bold"/>
                </a:rPr>
                <a:t>Business Problem</a:t>
              </a:r>
            </a:p>
          </p:txBody>
        </p:sp>
        <p:sp>
          <p:nvSpPr>
            <p:cNvPr name="TextBox 5" id="5"/>
            <p:cNvSpPr txBox="true"/>
            <p:nvPr/>
          </p:nvSpPr>
          <p:spPr>
            <a:xfrm rot="0">
              <a:off x="0" y="3498850"/>
              <a:ext cx="6455579" cy="622723"/>
            </a:xfrm>
            <a:prstGeom prst="rect">
              <a:avLst/>
            </a:prstGeom>
          </p:spPr>
          <p:txBody>
            <a:bodyPr anchor="t" rtlCol="false" tIns="0" lIns="0" bIns="0" rIns="0">
              <a:spAutoFit/>
            </a:bodyPr>
            <a:lstStyle/>
            <a:p>
              <a:pPr algn="l">
                <a:lnSpc>
                  <a:spcPts val="3920"/>
                </a:lnSpc>
              </a:pPr>
            </a:p>
          </p:txBody>
        </p:sp>
      </p:grpSp>
      <p:grpSp>
        <p:nvGrpSpPr>
          <p:cNvPr name="Group 6" id="6"/>
          <p:cNvGrpSpPr/>
          <p:nvPr/>
        </p:nvGrpSpPr>
        <p:grpSpPr>
          <a:xfrm rot="0">
            <a:off x="8406979" y="4278799"/>
            <a:ext cx="7608771" cy="1729403"/>
            <a:chOff x="0" y="0"/>
            <a:chExt cx="10145028" cy="2305870"/>
          </a:xfrm>
        </p:grpSpPr>
        <p:sp>
          <p:nvSpPr>
            <p:cNvPr name="TextBox 7" id="7"/>
            <p:cNvSpPr txBox="true"/>
            <p:nvPr/>
          </p:nvSpPr>
          <p:spPr>
            <a:xfrm rot="0">
              <a:off x="0" y="-19050"/>
              <a:ext cx="10145028" cy="464397"/>
            </a:xfrm>
            <a:prstGeom prst="rect">
              <a:avLst/>
            </a:prstGeom>
          </p:spPr>
          <p:txBody>
            <a:bodyPr anchor="t" rtlCol="false" tIns="0" lIns="0" bIns="0" rIns="0">
              <a:spAutoFit/>
            </a:bodyPr>
            <a:lstStyle/>
            <a:p>
              <a:pPr marL="0" indent="0" lvl="0">
                <a:lnSpc>
                  <a:spcPts val="2859"/>
                </a:lnSpc>
                <a:spcBef>
                  <a:spcPct val="0"/>
                </a:spcBef>
              </a:pPr>
            </a:p>
          </p:txBody>
        </p:sp>
        <p:sp>
          <p:nvSpPr>
            <p:cNvPr name="TextBox 8" id="8"/>
            <p:cNvSpPr txBox="true"/>
            <p:nvPr/>
          </p:nvSpPr>
          <p:spPr>
            <a:xfrm rot="0">
              <a:off x="0" y="517498"/>
              <a:ext cx="10145028" cy="1788372"/>
            </a:xfrm>
            <a:prstGeom prst="rect">
              <a:avLst/>
            </a:prstGeom>
          </p:spPr>
          <p:txBody>
            <a:bodyPr anchor="t" rtlCol="false" tIns="0" lIns="0" bIns="0" rIns="0">
              <a:spAutoFit/>
            </a:bodyPr>
            <a:lstStyle/>
            <a:p>
              <a:pPr>
                <a:lnSpc>
                  <a:spcPts val="3639"/>
                </a:lnSpc>
              </a:pPr>
            </a:p>
            <a:p>
              <a:pPr>
                <a:lnSpc>
                  <a:spcPts val="3639"/>
                </a:lnSpc>
              </a:pPr>
            </a:p>
            <a:p>
              <a:pPr>
                <a:lnSpc>
                  <a:spcPts val="3639"/>
                </a:lnSpc>
              </a:pPr>
            </a:p>
          </p:txBody>
        </p:sp>
      </p:grpSp>
      <p:sp>
        <p:nvSpPr>
          <p:cNvPr name="TextBox 9" id="9"/>
          <p:cNvSpPr txBox="true"/>
          <p:nvPr/>
        </p:nvSpPr>
        <p:spPr>
          <a:xfrm rot="0">
            <a:off x="8406979" y="3092638"/>
            <a:ext cx="7608771" cy="4331335"/>
          </a:xfrm>
          <a:prstGeom prst="rect">
            <a:avLst/>
          </a:prstGeom>
        </p:spPr>
        <p:txBody>
          <a:bodyPr anchor="t" rtlCol="false" tIns="0" lIns="0" bIns="0" rIns="0">
            <a:spAutoFit/>
          </a:bodyPr>
          <a:lstStyle/>
          <a:p>
            <a:pPr algn="just">
              <a:lnSpc>
                <a:spcPts val="4339"/>
              </a:lnSpc>
              <a:spcBef>
                <a:spcPct val="0"/>
              </a:spcBef>
            </a:pPr>
            <a:r>
              <a:rPr lang="en-US" sz="3099">
                <a:solidFill>
                  <a:srgbClr val="F8F8F8"/>
                </a:solidFill>
                <a:latin typeface="IBM Plex Sans"/>
              </a:rPr>
              <a:t>Our core objective is to create a predictive model for accurately estimating trip fare prices. By leveraging source and destination details, trip distance, historical extra charges, passenger count, and airport involvement, this solution aims to provide reliable fare predictions, benefiting both passengers and ride-sharing services.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28700" y="3995738"/>
            <a:ext cx="6165111" cy="2024380"/>
            <a:chOff x="0" y="0"/>
            <a:chExt cx="8220148" cy="2699173"/>
          </a:xfrm>
        </p:grpSpPr>
        <p:sp>
          <p:nvSpPr>
            <p:cNvPr name="TextBox 4" id="4"/>
            <p:cNvSpPr txBox="true"/>
            <p:nvPr/>
          </p:nvSpPr>
          <p:spPr>
            <a:xfrm rot="0">
              <a:off x="0" y="-9525"/>
              <a:ext cx="8220148" cy="1431925"/>
            </a:xfrm>
            <a:prstGeom prst="rect">
              <a:avLst/>
            </a:prstGeom>
          </p:spPr>
          <p:txBody>
            <a:bodyPr anchor="t" rtlCol="false" tIns="0" lIns="0" bIns="0" rIns="0">
              <a:spAutoFit/>
            </a:bodyPr>
            <a:lstStyle/>
            <a:p>
              <a:pPr>
                <a:lnSpc>
                  <a:spcPts val="8400"/>
                </a:lnSpc>
              </a:pPr>
              <a:r>
                <a:rPr lang="en-US" sz="7000">
                  <a:solidFill>
                    <a:srgbClr val="F8F8F8"/>
                  </a:solidFill>
                  <a:latin typeface="Be Vietnam Ultra-Bold"/>
                </a:rPr>
                <a:t>Motivation</a:t>
              </a:r>
            </a:p>
          </p:txBody>
        </p:sp>
        <p:sp>
          <p:nvSpPr>
            <p:cNvPr name="TextBox 5" id="5"/>
            <p:cNvSpPr txBox="true"/>
            <p:nvPr/>
          </p:nvSpPr>
          <p:spPr>
            <a:xfrm rot="0">
              <a:off x="0" y="2076450"/>
              <a:ext cx="6455579" cy="622723"/>
            </a:xfrm>
            <a:prstGeom prst="rect">
              <a:avLst/>
            </a:prstGeom>
          </p:spPr>
          <p:txBody>
            <a:bodyPr anchor="t" rtlCol="false" tIns="0" lIns="0" bIns="0" rIns="0">
              <a:spAutoFit/>
            </a:bodyPr>
            <a:lstStyle/>
            <a:p>
              <a:pPr algn="l">
                <a:lnSpc>
                  <a:spcPts val="3920"/>
                </a:lnSpc>
              </a:pPr>
            </a:p>
          </p:txBody>
        </p:sp>
      </p:grpSp>
      <p:grpSp>
        <p:nvGrpSpPr>
          <p:cNvPr name="Group 6" id="6"/>
          <p:cNvGrpSpPr/>
          <p:nvPr/>
        </p:nvGrpSpPr>
        <p:grpSpPr>
          <a:xfrm rot="0">
            <a:off x="8075137" y="1890564"/>
            <a:ext cx="7608771" cy="6234728"/>
            <a:chOff x="0" y="0"/>
            <a:chExt cx="10145028" cy="8312970"/>
          </a:xfrm>
        </p:grpSpPr>
        <p:sp>
          <p:nvSpPr>
            <p:cNvPr name="TextBox 7" id="7"/>
            <p:cNvSpPr txBox="true"/>
            <p:nvPr/>
          </p:nvSpPr>
          <p:spPr>
            <a:xfrm rot="0">
              <a:off x="0" y="-19050"/>
              <a:ext cx="10145028" cy="464397"/>
            </a:xfrm>
            <a:prstGeom prst="rect">
              <a:avLst/>
            </a:prstGeom>
          </p:spPr>
          <p:txBody>
            <a:bodyPr anchor="t" rtlCol="false" tIns="0" lIns="0" bIns="0" rIns="0">
              <a:spAutoFit/>
            </a:bodyPr>
            <a:lstStyle/>
            <a:p>
              <a:pPr marL="0" indent="0" lvl="0">
                <a:lnSpc>
                  <a:spcPts val="2859"/>
                </a:lnSpc>
                <a:spcBef>
                  <a:spcPct val="0"/>
                </a:spcBef>
              </a:pPr>
              <a:r>
                <a:rPr lang="en-US" sz="2199" spc="191">
                  <a:solidFill>
                    <a:srgbClr val="F8F8F8"/>
                  </a:solidFill>
                  <a:latin typeface="Be Vietnam Ultra-Bold"/>
                </a:rPr>
                <a:t>ENHANCING USER EXPERIENCE</a:t>
              </a:r>
            </a:p>
          </p:txBody>
        </p:sp>
        <p:sp>
          <p:nvSpPr>
            <p:cNvPr name="TextBox 8" id="8"/>
            <p:cNvSpPr txBox="true"/>
            <p:nvPr/>
          </p:nvSpPr>
          <p:spPr>
            <a:xfrm rot="0">
              <a:off x="0" y="517498"/>
              <a:ext cx="10145028" cy="7795472"/>
            </a:xfrm>
            <a:prstGeom prst="rect">
              <a:avLst/>
            </a:prstGeom>
          </p:spPr>
          <p:txBody>
            <a:bodyPr anchor="t" rtlCol="false" tIns="0" lIns="0" bIns="0" rIns="0">
              <a:spAutoFit/>
            </a:bodyPr>
            <a:lstStyle/>
            <a:p>
              <a:pPr algn="just">
                <a:lnSpc>
                  <a:spcPts val="3639"/>
                </a:lnSpc>
              </a:pPr>
            </a:p>
            <a:p>
              <a:pPr algn="just" marL="561336" indent="-280668" lvl="1">
                <a:lnSpc>
                  <a:spcPts val="3639"/>
                </a:lnSpc>
                <a:buFont typeface="Arial"/>
                <a:buChar char="•"/>
              </a:pPr>
              <a:r>
                <a:rPr lang="en-US" sz="2599">
                  <a:solidFill>
                    <a:srgbClr val="F8F8F8"/>
                  </a:solidFill>
                  <a:latin typeface="IBM Plex Sans"/>
                </a:rPr>
                <a:t>In the competitive ride-sharing market, the capability to provide reliable fare predictions sets services apart, attracting and retaining customers through transparent and trustworthy experiences.</a:t>
              </a:r>
            </a:p>
            <a:p>
              <a:pPr algn="just">
                <a:lnSpc>
                  <a:spcPts val="3639"/>
                </a:lnSpc>
              </a:pPr>
            </a:p>
            <a:p>
              <a:pPr algn="just">
                <a:lnSpc>
                  <a:spcPts val="3079"/>
                </a:lnSpc>
              </a:pPr>
              <a:r>
                <a:rPr lang="en-US" sz="2199">
                  <a:solidFill>
                    <a:srgbClr val="F8F8F8"/>
                  </a:solidFill>
                  <a:latin typeface="Be Vietnam Ultra-Bold"/>
                </a:rPr>
                <a:t>SERVICE</a:t>
              </a:r>
              <a:r>
                <a:rPr lang="en-US" sz="2199">
                  <a:solidFill>
                    <a:srgbClr val="F8F8F8"/>
                  </a:solidFill>
                  <a:latin typeface="Be Vietnam"/>
                </a:rPr>
                <a:t> </a:t>
              </a:r>
              <a:r>
                <a:rPr lang="en-US" sz="2199">
                  <a:solidFill>
                    <a:srgbClr val="F8F8F8"/>
                  </a:solidFill>
                  <a:latin typeface="Be Vietnam Ultra-Bold"/>
                </a:rPr>
                <a:t>TRANSPARENCY</a:t>
              </a:r>
            </a:p>
            <a:p>
              <a:pPr algn="just" marL="561336" indent="-280668" lvl="1">
                <a:lnSpc>
                  <a:spcPts val="3639"/>
                </a:lnSpc>
                <a:buFont typeface="Arial"/>
                <a:buChar char="•"/>
              </a:pPr>
              <a:r>
                <a:rPr lang="en-US" sz="2599">
                  <a:solidFill>
                    <a:srgbClr val="F8F8F8"/>
                  </a:solidFill>
                  <a:latin typeface="IBM Plex Sans"/>
                </a:rPr>
                <a:t>Fair predictions enhance the transparency of pricing structures, building trust between service providers and users.</a:t>
              </a:r>
            </a:p>
            <a:p>
              <a:pPr algn="just">
                <a:lnSpc>
                  <a:spcPts val="3639"/>
                </a:lnSpc>
              </a:pPr>
            </a:p>
            <a:p>
              <a:pPr algn="just">
                <a:lnSpc>
                  <a:spcPts val="3639"/>
                </a:lnSpc>
              </a:pP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01003B"/>
        </a:solidFill>
      </p:bgPr>
    </p:bg>
    <p:spTree>
      <p:nvGrpSpPr>
        <p:cNvPr id="1" name=""/>
        <p:cNvGrpSpPr/>
        <p:nvPr/>
      </p:nvGrpSpPr>
      <p:grpSpPr>
        <a:xfrm>
          <a:off x="0" y="0"/>
          <a:ext cx="0" cy="0"/>
          <a:chOff x="0" y="0"/>
          <a:chExt cx="0" cy="0"/>
        </a:xfrm>
      </p:grpSpPr>
      <p:sp>
        <p:nvSpPr>
          <p:cNvPr name="TextBox 2" id="2"/>
          <p:cNvSpPr txBox="true"/>
          <p:nvPr/>
        </p:nvSpPr>
        <p:spPr>
          <a:xfrm rot="0">
            <a:off x="1028700" y="895350"/>
            <a:ext cx="12084487" cy="1193800"/>
          </a:xfrm>
          <a:prstGeom prst="rect">
            <a:avLst/>
          </a:prstGeom>
        </p:spPr>
        <p:txBody>
          <a:bodyPr anchor="t" rtlCol="false" tIns="0" lIns="0" bIns="0" rIns="0">
            <a:spAutoFit/>
          </a:bodyPr>
          <a:lstStyle/>
          <a:p>
            <a:pPr algn="ctr">
              <a:lnSpc>
                <a:spcPts val="9799"/>
              </a:lnSpc>
              <a:spcBef>
                <a:spcPct val="0"/>
              </a:spcBef>
            </a:pPr>
            <a:r>
              <a:rPr lang="en-US" sz="6999">
                <a:solidFill>
                  <a:srgbClr val="FFFFFF"/>
                </a:solidFill>
                <a:latin typeface="Be Vietnam Ultra-Bold"/>
              </a:rPr>
              <a:t>Navigating Data Challenges</a:t>
            </a:r>
          </a:p>
        </p:txBody>
      </p:sp>
      <p:sp>
        <p:nvSpPr>
          <p:cNvPr name="TextBox 3" id="3"/>
          <p:cNvSpPr txBox="true"/>
          <p:nvPr/>
        </p:nvSpPr>
        <p:spPr>
          <a:xfrm rot="0">
            <a:off x="1028700" y="2840033"/>
            <a:ext cx="12356467" cy="5363338"/>
          </a:xfrm>
          <a:prstGeom prst="rect">
            <a:avLst/>
          </a:prstGeom>
        </p:spPr>
        <p:txBody>
          <a:bodyPr anchor="t" rtlCol="false" tIns="0" lIns="0" bIns="0" rIns="0">
            <a:spAutoFit/>
          </a:bodyPr>
          <a:lstStyle/>
          <a:p>
            <a:pPr algn="just" marL="712465" indent="-356233" lvl="1">
              <a:lnSpc>
                <a:spcPts val="5378"/>
              </a:lnSpc>
              <a:buFont typeface="Arial"/>
              <a:buChar char="•"/>
            </a:pPr>
            <a:r>
              <a:rPr lang="en-US" sz="3299">
                <a:solidFill>
                  <a:srgbClr val="FFFFFF"/>
                </a:solidFill>
                <a:latin typeface="IBM Plex Sans"/>
              </a:rPr>
              <a:t>Utilize historical trip records for modeling.</a:t>
            </a:r>
          </a:p>
          <a:p>
            <a:pPr algn="just" marL="712465" indent="-356233" lvl="1">
              <a:lnSpc>
                <a:spcPts val="5378"/>
              </a:lnSpc>
              <a:buFont typeface="Arial"/>
              <a:buChar char="•"/>
            </a:pPr>
            <a:r>
              <a:rPr lang="en-US" sz="3299">
                <a:solidFill>
                  <a:srgbClr val="FFFFFF"/>
                </a:solidFill>
                <a:latin typeface="IBM Plex Sans"/>
              </a:rPr>
              <a:t>Incorporate features like pickup/drop-off locations, distance, surcharges, and passenger count.</a:t>
            </a:r>
          </a:p>
          <a:p>
            <a:pPr algn="just" marL="712465" indent="-356233" lvl="1">
              <a:lnSpc>
                <a:spcPts val="5378"/>
              </a:lnSpc>
              <a:buFont typeface="Arial"/>
              <a:buChar char="•"/>
            </a:pPr>
            <a:r>
              <a:rPr lang="en-US" sz="3299">
                <a:solidFill>
                  <a:srgbClr val="FFFFFF"/>
                </a:solidFill>
                <a:latin typeface="IBM Plex Sans"/>
              </a:rPr>
              <a:t>Build robust pricing algorithms using the identified features.</a:t>
            </a:r>
          </a:p>
          <a:p>
            <a:pPr algn="just" marL="712465" indent="-356233" lvl="1">
              <a:lnSpc>
                <a:spcPts val="5378"/>
              </a:lnSpc>
              <a:buFont typeface="Arial"/>
              <a:buChar char="•"/>
            </a:pPr>
            <a:r>
              <a:rPr lang="en-US" sz="3299">
                <a:solidFill>
                  <a:srgbClr val="FFFFFF"/>
                </a:solidFill>
                <a:latin typeface="IBM Plex Sans"/>
              </a:rPr>
              <a:t>Implement machine learning models such as regression and decision trees.</a:t>
            </a:r>
          </a:p>
          <a:p>
            <a:pPr algn="just" marL="712465" indent="-356233" lvl="1">
              <a:lnSpc>
                <a:spcPts val="5378"/>
              </a:lnSpc>
              <a:buFont typeface="Arial"/>
              <a:buChar char="•"/>
            </a:pPr>
            <a:r>
              <a:rPr lang="en-US" sz="3299">
                <a:solidFill>
                  <a:srgbClr val="FFFFFF"/>
                </a:solidFill>
                <a:latin typeface="IBM Plex Sans"/>
              </a:rPr>
              <a:t>Leverage predictive modeling to make accurate fare predictions.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2277528" y="2984200"/>
            <a:ext cx="5029317" cy="5029317"/>
          </a:xfrm>
          <a:custGeom>
            <a:avLst/>
            <a:gdLst/>
            <a:ahLst/>
            <a:cxnLst/>
            <a:rect r="r" b="b" t="t" l="l"/>
            <a:pathLst>
              <a:path h="5029317" w="5029317">
                <a:moveTo>
                  <a:pt x="0" y="0"/>
                </a:moveTo>
                <a:lnTo>
                  <a:pt x="5029317" y="0"/>
                </a:lnTo>
                <a:lnTo>
                  <a:pt x="5029317" y="5029317"/>
                </a:lnTo>
                <a:lnTo>
                  <a:pt x="0" y="5029317"/>
                </a:lnTo>
                <a:lnTo>
                  <a:pt x="0" y="0"/>
                </a:lnTo>
                <a:close/>
              </a:path>
            </a:pathLst>
          </a:custGeom>
          <a:blipFill>
            <a:blip r:embed="rId2"/>
            <a:stretch>
              <a:fillRect l="0" t="0" r="0" b="0"/>
            </a:stretch>
          </a:blipFill>
        </p:spPr>
      </p:sp>
      <p:grpSp>
        <p:nvGrpSpPr>
          <p:cNvPr name="Group 3" id="3"/>
          <p:cNvGrpSpPr/>
          <p:nvPr/>
        </p:nvGrpSpPr>
        <p:grpSpPr>
          <a:xfrm rot="0">
            <a:off x="1028700" y="3485183"/>
            <a:ext cx="10000403" cy="7369090"/>
            <a:chOff x="0" y="0"/>
            <a:chExt cx="13333870" cy="9825454"/>
          </a:xfrm>
        </p:grpSpPr>
        <p:sp>
          <p:nvSpPr>
            <p:cNvPr name="TextBox 4" id="4"/>
            <p:cNvSpPr txBox="true"/>
            <p:nvPr/>
          </p:nvSpPr>
          <p:spPr>
            <a:xfrm rot="0">
              <a:off x="0" y="-47625"/>
              <a:ext cx="13333870" cy="6970954"/>
            </a:xfrm>
            <a:prstGeom prst="rect">
              <a:avLst/>
            </a:prstGeom>
          </p:spPr>
          <p:txBody>
            <a:bodyPr anchor="t" rtlCol="false" tIns="0" lIns="0" bIns="0" rIns="0">
              <a:spAutoFit/>
            </a:bodyPr>
            <a:lstStyle/>
            <a:p>
              <a:pPr algn="just" marL="517294" indent="-258647" lvl="1">
                <a:lnSpc>
                  <a:spcPts val="3354"/>
                </a:lnSpc>
                <a:buFont typeface="Arial"/>
                <a:buChar char="•"/>
              </a:pPr>
              <a:r>
                <a:rPr lang="en-US" sz="2395" u="sng">
                  <a:solidFill>
                    <a:srgbClr val="01003B"/>
                  </a:solidFill>
                  <a:latin typeface="IBM Plex Sans Bold"/>
                  <a:hlinkClick r:id="rId3" tooltip="https://www.nyc.gov/site/tlc/about/tlc-trip-record-data.page"/>
                </a:rPr>
                <a:t>Dataset Source</a:t>
              </a:r>
              <a:r>
                <a:rPr lang="en-US" sz="2395">
                  <a:solidFill>
                    <a:srgbClr val="01003B"/>
                  </a:solidFill>
                  <a:latin typeface="IBM Plex Sans Bold"/>
                </a:rPr>
                <a:t>:</a:t>
              </a:r>
              <a:r>
                <a:rPr lang="en-US" sz="2395">
                  <a:solidFill>
                    <a:srgbClr val="01003B"/>
                  </a:solidFill>
                  <a:latin typeface="IBM Plex Sans"/>
                </a:rPr>
                <a:t> TLC Trip Record Data for yellow and green taxis, and For-Hire Vehicle (FHV) trip records.</a:t>
              </a:r>
            </a:p>
            <a:p>
              <a:pPr algn="just">
                <a:lnSpc>
                  <a:spcPts val="3354"/>
                </a:lnSpc>
              </a:pPr>
            </a:p>
            <a:p>
              <a:pPr algn="just" marL="517294" indent="-258647" lvl="1">
                <a:lnSpc>
                  <a:spcPts val="3354"/>
                </a:lnSpc>
                <a:buFont typeface="Arial"/>
                <a:buChar char="•"/>
              </a:pPr>
              <a:r>
                <a:rPr lang="en-US" sz="2395">
                  <a:solidFill>
                    <a:srgbClr val="01003B"/>
                  </a:solidFill>
                  <a:latin typeface="IBM Plex Sans Bold"/>
                </a:rPr>
                <a:t>Attributes Captured:</a:t>
              </a:r>
              <a:r>
                <a:rPr lang="en-US" sz="2395">
                  <a:solidFill>
                    <a:srgbClr val="01003B"/>
                  </a:solidFill>
                  <a:latin typeface="IBM Plex Sans"/>
                </a:rPr>
                <a:t>Includes pick-up/drop-off dates/times, locations, distances, fares, rate, airport fee, and passenger counts.</a:t>
              </a:r>
            </a:p>
            <a:p>
              <a:pPr algn="just">
                <a:lnSpc>
                  <a:spcPts val="3354"/>
                </a:lnSpc>
              </a:pPr>
            </a:p>
            <a:p>
              <a:pPr algn="just" marL="517294" indent="-258647" lvl="1">
                <a:lnSpc>
                  <a:spcPts val="3354"/>
                </a:lnSpc>
                <a:buFont typeface="Arial"/>
                <a:buChar char="•"/>
              </a:pPr>
              <a:r>
                <a:rPr lang="en-US" sz="2395">
                  <a:solidFill>
                    <a:srgbClr val="01003B"/>
                  </a:solidFill>
                  <a:latin typeface="IBM Plex Sans Bold"/>
                </a:rPr>
                <a:t>Data Provenance: </a:t>
              </a:r>
              <a:r>
                <a:rPr lang="en-US" sz="2395">
                  <a:solidFill>
                    <a:srgbClr val="01003B"/>
                  </a:solidFill>
                  <a:latin typeface="IBM Plex Sans"/>
                </a:rPr>
                <a:t>Collected and provided to the NYC Taxi and Limousine Commission (TLC) by authorized technology providers under the Taxicab &amp; Livery Passenger Enhancement Programs (TPEP/LPEP). </a:t>
              </a:r>
            </a:p>
            <a:p>
              <a:pPr>
                <a:lnSpc>
                  <a:spcPts val="2794"/>
                </a:lnSpc>
              </a:pPr>
            </a:p>
            <a:p>
              <a:pPr>
                <a:lnSpc>
                  <a:spcPts val="2794"/>
                </a:lnSpc>
              </a:pPr>
            </a:p>
            <a:p>
              <a:pPr>
                <a:lnSpc>
                  <a:spcPts val="2794"/>
                </a:lnSpc>
              </a:pPr>
            </a:p>
          </p:txBody>
        </p:sp>
        <p:sp>
          <p:nvSpPr>
            <p:cNvPr name="TextBox 5" id="5"/>
            <p:cNvSpPr txBox="true"/>
            <p:nvPr/>
          </p:nvSpPr>
          <p:spPr>
            <a:xfrm rot="0">
              <a:off x="0" y="7562033"/>
              <a:ext cx="13333870" cy="484696"/>
            </a:xfrm>
            <a:prstGeom prst="rect">
              <a:avLst/>
            </a:prstGeom>
          </p:spPr>
          <p:txBody>
            <a:bodyPr anchor="t" rtlCol="false" tIns="0" lIns="0" bIns="0" rIns="0">
              <a:spAutoFit/>
            </a:bodyPr>
            <a:lstStyle/>
            <a:p>
              <a:pPr marL="0" indent="0" lvl="0">
                <a:lnSpc>
                  <a:spcPts val="2873"/>
                </a:lnSpc>
                <a:spcBef>
                  <a:spcPct val="0"/>
                </a:spcBef>
              </a:pPr>
            </a:p>
          </p:txBody>
        </p:sp>
        <p:sp>
          <p:nvSpPr>
            <p:cNvPr name="TextBox 6" id="6"/>
            <p:cNvSpPr txBox="true"/>
            <p:nvPr/>
          </p:nvSpPr>
          <p:spPr>
            <a:xfrm rot="0">
              <a:off x="0" y="8306608"/>
              <a:ext cx="13333870" cy="395445"/>
            </a:xfrm>
            <a:prstGeom prst="rect">
              <a:avLst/>
            </a:prstGeom>
          </p:spPr>
          <p:txBody>
            <a:bodyPr anchor="t" rtlCol="false" tIns="0" lIns="0" bIns="0" rIns="0">
              <a:spAutoFit/>
            </a:bodyPr>
            <a:lstStyle/>
            <a:p>
              <a:pPr>
                <a:lnSpc>
                  <a:spcPts val="2514"/>
                </a:lnSpc>
              </a:pPr>
            </a:p>
          </p:txBody>
        </p:sp>
        <p:sp>
          <p:nvSpPr>
            <p:cNvPr name="TextBox 7" id="7"/>
            <p:cNvSpPr txBox="true"/>
            <p:nvPr/>
          </p:nvSpPr>
          <p:spPr>
            <a:xfrm rot="0">
              <a:off x="0" y="9340757"/>
              <a:ext cx="13333870" cy="484696"/>
            </a:xfrm>
            <a:prstGeom prst="rect">
              <a:avLst/>
            </a:prstGeom>
          </p:spPr>
          <p:txBody>
            <a:bodyPr anchor="t" rtlCol="false" tIns="0" lIns="0" bIns="0" rIns="0">
              <a:spAutoFit/>
            </a:bodyPr>
            <a:lstStyle/>
            <a:p>
              <a:pPr marL="0" indent="0" lvl="0">
                <a:lnSpc>
                  <a:spcPts val="2873"/>
                </a:lnSpc>
                <a:spcBef>
                  <a:spcPct val="0"/>
                </a:spcBef>
              </a:pPr>
            </a:p>
          </p:txBody>
        </p:sp>
      </p:grpSp>
      <p:sp>
        <p:nvSpPr>
          <p:cNvPr name="TextBox 8" id="8"/>
          <p:cNvSpPr txBox="true"/>
          <p:nvPr/>
        </p:nvSpPr>
        <p:spPr>
          <a:xfrm rot="0">
            <a:off x="1028700" y="1466354"/>
            <a:ext cx="10387445" cy="1076325"/>
          </a:xfrm>
          <a:prstGeom prst="rect">
            <a:avLst/>
          </a:prstGeom>
        </p:spPr>
        <p:txBody>
          <a:bodyPr anchor="t" rtlCol="false" tIns="0" lIns="0" bIns="0" rIns="0">
            <a:spAutoFit/>
          </a:bodyPr>
          <a:lstStyle/>
          <a:p>
            <a:pPr>
              <a:lnSpc>
                <a:spcPts val="8400"/>
              </a:lnSpc>
            </a:pPr>
            <a:r>
              <a:rPr lang="en-US" sz="7000">
                <a:solidFill>
                  <a:srgbClr val="01003B"/>
                </a:solidFill>
                <a:latin typeface="Be Vietnam Ultra-Bold"/>
              </a:rPr>
              <a:t>Dataset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3708606" y="1774292"/>
            <a:ext cx="10870788" cy="8048908"/>
          </a:xfrm>
          <a:custGeom>
            <a:avLst/>
            <a:gdLst/>
            <a:ahLst/>
            <a:cxnLst/>
            <a:rect r="r" b="b" t="t" l="l"/>
            <a:pathLst>
              <a:path h="8048908" w="10870788">
                <a:moveTo>
                  <a:pt x="0" y="0"/>
                </a:moveTo>
                <a:lnTo>
                  <a:pt x="10870788" y="0"/>
                </a:lnTo>
                <a:lnTo>
                  <a:pt x="10870788" y="8048907"/>
                </a:lnTo>
                <a:lnTo>
                  <a:pt x="0" y="8048907"/>
                </a:lnTo>
                <a:lnTo>
                  <a:pt x="0" y="0"/>
                </a:lnTo>
                <a:close/>
              </a:path>
            </a:pathLst>
          </a:custGeom>
          <a:blipFill>
            <a:blip r:embed="rId3"/>
            <a:stretch>
              <a:fillRect l="0" t="0" r="0" b="0"/>
            </a:stretch>
          </a:blipFill>
        </p:spPr>
      </p:sp>
      <p:sp>
        <p:nvSpPr>
          <p:cNvPr name="TextBox 4" id="4"/>
          <p:cNvSpPr txBox="true"/>
          <p:nvPr/>
        </p:nvSpPr>
        <p:spPr>
          <a:xfrm rot="0">
            <a:off x="1242999" y="686896"/>
            <a:ext cx="14555561" cy="895602"/>
          </a:xfrm>
          <a:prstGeom prst="rect">
            <a:avLst/>
          </a:prstGeom>
        </p:spPr>
        <p:txBody>
          <a:bodyPr anchor="t" rtlCol="false" tIns="0" lIns="0" bIns="0" rIns="0">
            <a:spAutoFit/>
          </a:bodyPr>
          <a:lstStyle/>
          <a:p>
            <a:pPr algn="ctr">
              <a:lnSpc>
                <a:spcPts val="7336"/>
              </a:lnSpc>
              <a:spcBef>
                <a:spcPct val="0"/>
              </a:spcBef>
            </a:pPr>
            <a:r>
              <a:rPr lang="en-US" sz="5240">
                <a:solidFill>
                  <a:srgbClr val="F8F8F8"/>
                </a:solidFill>
                <a:latin typeface="IBM Plex Sans Bold"/>
              </a:rPr>
              <a:t>Data Flow Model</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679434" y="2789555"/>
            <a:ext cx="6641540" cy="5806440"/>
            <a:chOff x="0" y="0"/>
            <a:chExt cx="1749212" cy="1529268"/>
          </a:xfrm>
        </p:grpSpPr>
        <p:sp>
          <p:nvSpPr>
            <p:cNvPr name="Freeform 3" id="3"/>
            <p:cNvSpPr/>
            <p:nvPr/>
          </p:nvSpPr>
          <p:spPr>
            <a:xfrm flipH="false" flipV="false" rot="0">
              <a:off x="0" y="0"/>
              <a:ext cx="1749212" cy="1529268"/>
            </a:xfrm>
            <a:custGeom>
              <a:avLst/>
              <a:gdLst/>
              <a:ahLst/>
              <a:cxnLst/>
              <a:rect r="r" b="b" t="t" l="l"/>
              <a:pathLst>
                <a:path h="1529268" w="1749212">
                  <a:moveTo>
                    <a:pt x="59450" y="0"/>
                  </a:moveTo>
                  <a:lnTo>
                    <a:pt x="1689763" y="0"/>
                  </a:lnTo>
                  <a:cubicBezTo>
                    <a:pt x="1722596" y="0"/>
                    <a:pt x="1749212" y="26617"/>
                    <a:pt x="1749212" y="59450"/>
                  </a:cubicBezTo>
                  <a:lnTo>
                    <a:pt x="1749212" y="1469818"/>
                  </a:lnTo>
                  <a:cubicBezTo>
                    <a:pt x="1749212" y="1502652"/>
                    <a:pt x="1722596" y="1529268"/>
                    <a:pt x="1689763" y="1529268"/>
                  </a:cubicBezTo>
                  <a:lnTo>
                    <a:pt x="59450" y="1529268"/>
                  </a:lnTo>
                  <a:cubicBezTo>
                    <a:pt x="26617" y="1529268"/>
                    <a:pt x="0" y="1502652"/>
                    <a:pt x="0" y="1469818"/>
                  </a:cubicBezTo>
                  <a:lnTo>
                    <a:pt x="0" y="59450"/>
                  </a:lnTo>
                  <a:cubicBezTo>
                    <a:pt x="0" y="26617"/>
                    <a:pt x="26617" y="0"/>
                    <a:pt x="59450" y="0"/>
                  </a:cubicBezTo>
                  <a:close/>
                </a:path>
              </a:pathLst>
            </a:custGeom>
            <a:solidFill>
              <a:srgbClr val="FFC730"/>
            </a:solidFill>
          </p:spPr>
        </p:sp>
        <p:sp>
          <p:nvSpPr>
            <p:cNvPr name="TextBox 4" id="4"/>
            <p:cNvSpPr txBox="true"/>
            <p:nvPr/>
          </p:nvSpPr>
          <p:spPr>
            <a:xfrm>
              <a:off x="0" y="-47625"/>
              <a:ext cx="1749212" cy="1576893"/>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2074531" y="4194175"/>
            <a:ext cx="4562951" cy="1708151"/>
          </a:xfrm>
          <a:prstGeom prst="rect">
            <a:avLst/>
          </a:prstGeom>
        </p:spPr>
        <p:txBody>
          <a:bodyPr anchor="t" rtlCol="false" tIns="0" lIns="0" bIns="0" rIns="0">
            <a:spAutoFit/>
          </a:bodyPr>
          <a:lstStyle/>
          <a:p>
            <a:pPr algn="ctr">
              <a:lnSpc>
                <a:spcPts val="13999"/>
              </a:lnSpc>
              <a:spcBef>
                <a:spcPct val="0"/>
              </a:spcBef>
            </a:pPr>
            <a:r>
              <a:rPr lang="en-US" sz="9999">
                <a:solidFill>
                  <a:srgbClr val="000000"/>
                </a:solidFill>
                <a:latin typeface="Be Vietnam Ultra-Bold"/>
              </a:rPr>
              <a:t>RESULT</a:t>
            </a:r>
          </a:p>
        </p:txBody>
      </p:sp>
      <p:sp>
        <p:nvSpPr>
          <p:cNvPr name="TextBox 6" id="6"/>
          <p:cNvSpPr txBox="true"/>
          <p:nvPr/>
        </p:nvSpPr>
        <p:spPr>
          <a:xfrm rot="0">
            <a:off x="8387733" y="2741930"/>
            <a:ext cx="7224942" cy="5854065"/>
          </a:xfrm>
          <a:prstGeom prst="rect">
            <a:avLst/>
          </a:prstGeom>
        </p:spPr>
        <p:txBody>
          <a:bodyPr anchor="t" rtlCol="false" tIns="0" lIns="0" bIns="0" rIns="0">
            <a:spAutoFit/>
          </a:bodyPr>
          <a:lstStyle/>
          <a:p>
            <a:pPr algn="ctr">
              <a:lnSpc>
                <a:spcPts val="3359"/>
              </a:lnSpc>
            </a:pPr>
          </a:p>
          <a:p>
            <a:pPr algn="ctr">
              <a:lnSpc>
                <a:spcPts val="3359"/>
              </a:lnSpc>
            </a:pPr>
          </a:p>
          <a:p>
            <a:pPr algn="ctr">
              <a:lnSpc>
                <a:spcPts val="3359"/>
              </a:lnSpc>
            </a:pPr>
            <a:r>
              <a:rPr lang="en-US" sz="2400">
                <a:solidFill>
                  <a:srgbClr val="000000"/>
                </a:solidFill>
                <a:latin typeface="IBM Plex Sans"/>
              </a:rPr>
              <a:t>Linear regression Model</a:t>
            </a:r>
          </a:p>
          <a:p>
            <a:pPr algn="ctr">
              <a:lnSpc>
                <a:spcPts val="3359"/>
              </a:lnSpc>
            </a:pPr>
            <a:r>
              <a:rPr lang="en-US" sz="2400">
                <a:solidFill>
                  <a:srgbClr val="000000"/>
                </a:solidFill>
                <a:latin typeface="IBM Plex Sans"/>
              </a:rPr>
              <a:t>RMSE :                5.81</a:t>
            </a:r>
          </a:p>
          <a:p>
            <a:pPr algn="ctr">
              <a:lnSpc>
                <a:spcPts val="3359"/>
              </a:lnSpc>
            </a:pPr>
            <a:r>
              <a:rPr lang="en-US" sz="2400">
                <a:solidFill>
                  <a:srgbClr val="000000"/>
                </a:solidFill>
                <a:latin typeface="IBM Plex Sans"/>
              </a:rPr>
              <a:t>R-squared error :    0.75</a:t>
            </a:r>
          </a:p>
          <a:p>
            <a:pPr algn="ctr">
              <a:lnSpc>
                <a:spcPts val="3359"/>
              </a:lnSpc>
            </a:pPr>
            <a:r>
              <a:rPr lang="en-US" sz="2400">
                <a:solidFill>
                  <a:srgbClr val="000000"/>
                </a:solidFill>
                <a:latin typeface="IBM Plex Sans"/>
              </a:rPr>
              <a:t>*****************************</a:t>
            </a:r>
          </a:p>
          <a:p>
            <a:pPr algn="ctr">
              <a:lnSpc>
                <a:spcPts val="3359"/>
              </a:lnSpc>
            </a:pPr>
            <a:r>
              <a:rPr lang="en-US" sz="2400">
                <a:solidFill>
                  <a:srgbClr val="000000"/>
                </a:solidFill>
                <a:latin typeface="IBM Plex Sans"/>
              </a:rPr>
              <a:t>Decision Tree Model</a:t>
            </a:r>
          </a:p>
          <a:p>
            <a:pPr algn="ctr">
              <a:lnSpc>
                <a:spcPts val="3359"/>
              </a:lnSpc>
            </a:pPr>
            <a:r>
              <a:rPr lang="en-US" sz="2400">
                <a:solidFill>
                  <a:srgbClr val="000000"/>
                </a:solidFill>
                <a:latin typeface="IBM Plex Sans"/>
              </a:rPr>
              <a:t>RMSE :               5.30</a:t>
            </a:r>
          </a:p>
          <a:p>
            <a:pPr algn="ctr">
              <a:lnSpc>
                <a:spcPts val="3359"/>
              </a:lnSpc>
            </a:pPr>
            <a:r>
              <a:rPr lang="en-US" sz="2400">
                <a:solidFill>
                  <a:srgbClr val="000000"/>
                </a:solidFill>
                <a:latin typeface="IBM Plex Sans"/>
              </a:rPr>
              <a:t>R-squared error:     0.79</a:t>
            </a:r>
          </a:p>
          <a:p>
            <a:pPr algn="ctr">
              <a:lnSpc>
                <a:spcPts val="3359"/>
              </a:lnSpc>
            </a:pPr>
            <a:r>
              <a:rPr lang="en-US" sz="2400">
                <a:solidFill>
                  <a:srgbClr val="000000"/>
                </a:solidFill>
                <a:latin typeface="IBM Plex Sans"/>
              </a:rPr>
              <a:t>*****************************</a:t>
            </a:r>
          </a:p>
          <a:p>
            <a:pPr algn="ctr">
              <a:lnSpc>
                <a:spcPts val="3359"/>
              </a:lnSpc>
            </a:pPr>
            <a:r>
              <a:rPr lang="en-US" sz="2400">
                <a:solidFill>
                  <a:srgbClr val="000000"/>
                </a:solidFill>
                <a:latin typeface="IBM Plex Sans"/>
              </a:rPr>
              <a:t>Random Forest Model</a:t>
            </a:r>
          </a:p>
          <a:p>
            <a:pPr algn="ctr">
              <a:lnSpc>
                <a:spcPts val="3359"/>
              </a:lnSpc>
            </a:pPr>
            <a:r>
              <a:rPr lang="en-US" sz="2400">
                <a:solidFill>
                  <a:srgbClr val="000000"/>
                </a:solidFill>
                <a:latin typeface="IBM Plex Sans"/>
              </a:rPr>
              <a:t>RMSE :               5.47</a:t>
            </a:r>
          </a:p>
          <a:p>
            <a:pPr algn="ctr">
              <a:lnSpc>
                <a:spcPts val="3359"/>
              </a:lnSpc>
            </a:pPr>
            <a:r>
              <a:rPr lang="en-US" sz="2400">
                <a:solidFill>
                  <a:srgbClr val="000000"/>
                </a:solidFill>
                <a:latin typeface="IBM Plex Sans"/>
              </a:rPr>
              <a:t>R-squared error :    0.78</a:t>
            </a:r>
          </a:p>
          <a:p>
            <a:pPr algn="ctr">
              <a:lnSpc>
                <a:spcPts val="335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DAFzxss0riw</dc:identifier>
  <dcterms:modified xsi:type="dcterms:W3CDTF">2011-08-01T06:04:30Z</dcterms:modified>
  <cp:revision>1</cp:revision>
  <dc:title>Hadoop Heroes Presentation </dc:title>
</cp:coreProperties>
</file>