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7" r:id="rId4"/>
    <p:sldId id="259" r:id="rId5"/>
    <p:sldId id="291" r:id="rId6"/>
    <p:sldId id="278" r:id="rId7"/>
    <p:sldId id="284" r:id="rId8"/>
    <p:sldId id="279" r:id="rId9"/>
    <p:sldId id="281" r:id="rId10"/>
    <p:sldId id="286" r:id="rId11"/>
    <p:sldId id="287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8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7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99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36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0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88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0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29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6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98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91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18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46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30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2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4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977-74E3-41B3-B65A-E9AD307FA7D0}" type="datetimeFigureOut">
              <a:rPr lang="en-IN" smtClean="0"/>
              <a:t>29-05-2022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8E03-BEA3-4019-94C7-B6DD9216B2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95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3953-79CE-472D-8733-EFF86617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322" y="503447"/>
            <a:ext cx="9144000" cy="1149098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Capst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ne Group 9</a:t>
            </a:r>
            <a:endParaRPr lang="en-IN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3AC0-7F58-4664-BADF-25C96D43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004" y="2426638"/>
            <a:ext cx="9144000" cy="622485"/>
          </a:xfrm>
        </p:spPr>
        <p:txBody>
          <a:bodyPr/>
          <a:lstStyle/>
          <a:p>
            <a:r>
              <a:rPr lang="en-IN" sz="2400" b="1" kern="1400" spc="-5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News Popularity </a:t>
            </a:r>
            <a:r>
              <a:rPr lang="en-IN" sz="2400" b="1" kern="1400" spc="-5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Prediction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329C9-A972-4C95-B827-D6F8587306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9" y="551392"/>
            <a:ext cx="2260893" cy="104986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2B2AC-3789-463F-9287-D84DA2C9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56" y="382021"/>
            <a:ext cx="2260893" cy="12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32E2B67-84CA-4E6C-AD01-4A6BE947A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20890"/>
              </p:ext>
            </p:extLst>
          </p:nvPr>
        </p:nvGraphicFramePr>
        <p:xfrm>
          <a:off x="3012820" y="3429000"/>
          <a:ext cx="3134806" cy="2660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34806">
                  <a:extLst>
                    <a:ext uri="{9D8B030D-6E8A-4147-A177-3AD203B41FA5}">
                      <a16:colId xmlns:a16="http://schemas.microsoft.com/office/drawing/2014/main" val="2824155404"/>
                    </a:ext>
                  </a:extLst>
                </a:gridCol>
              </a:tblGrid>
              <a:tr h="378609">
                <a:tc>
                  <a:txBody>
                    <a:bodyPr/>
                    <a:lstStyle/>
                    <a:p>
                      <a:r>
                        <a:rPr lang="en-IN" dirty="0"/>
                        <a:t>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57071"/>
                  </a:ext>
                </a:extLst>
              </a:tr>
              <a:tr h="388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Likhitha Karumanchi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48592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Ruchika Madanmohan Polasa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34941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r>
                        <a:rPr lang="en-IN" dirty="0"/>
                        <a:t>Anish Narayanna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51780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r>
                        <a:rPr lang="en-IN" dirty="0"/>
                        <a:t>VeenaSri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16773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r>
                        <a:rPr lang="en-IN" dirty="0"/>
                        <a:t>Raghavan kannan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33231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r>
                        <a:rPr lang="en-IN" dirty="0"/>
                        <a:t>Pramod M.A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3586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3EE8E24-B5BF-43EA-BE73-EE825DCB0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5297"/>
              </p:ext>
            </p:extLst>
          </p:nvPr>
        </p:nvGraphicFramePr>
        <p:xfrm>
          <a:off x="6939815" y="3694111"/>
          <a:ext cx="2229796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9796">
                  <a:extLst>
                    <a:ext uri="{9D8B030D-6E8A-4147-A177-3AD203B41FA5}">
                      <a16:colId xmlns:a16="http://schemas.microsoft.com/office/drawing/2014/main" val="2578683638"/>
                    </a:ext>
                  </a:extLst>
                </a:gridCol>
              </a:tblGrid>
              <a:tr h="350327">
                <a:tc>
                  <a:txBody>
                    <a:bodyPr/>
                    <a:lstStyle/>
                    <a:p>
                      <a:r>
                        <a:rPr lang="en-IN" dirty="0"/>
                        <a:t>Mentored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71645"/>
                  </a:ext>
                </a:extLst>
              </a:tr>
              <a:tr h="350327">
                <a:tc>
                  <a:txBody>
                    <a:bodyPr/>
                    <a:lstStyle/>
                    <a:p>
                      <a:r>
                        <a:rPr lang="en-IN" dirty="0"/>
                        <a:t>Srikar Muppidi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3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2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E01-70A4-4F2D-9D70-6FF448D8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45" y="891673"/>
            <a:ext cx="7431110" cy="132556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Tuning of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DA34-DF47-480D-BFD7-FF59EAABB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2796" y="3731547"/>
            <a:ext cx="7606176" cy="254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84593-73A1-49AD-9C36-4A42AE407CD8}"/>
              </a:ext>
            </a:extLst>
          </p:cNvPr>
          <p:cNvSpPr txBox="1"/>
          <p:nvPr/>
        </p:nvSpPr>
        <p:spPr>
          <a:xfrm>
            <a:off x="772796" y="2614454"/>
            <a:ext cx="1019899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Hyperparameter tuning using </a:t>
            </a:r>
            <a:r>
              <a:rPr lang="en-IN" sz="3200" i="1" dirty="0">
                <a:solidFill>
                  <a:schemeClr val="accent1">
                    <a:lumMod val="50000"/>
                  </a:schemeClr>
                </a:solidFill>
              </a:rPr>
              <a:t>GridSearchCV() </a:t>
            </a:r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on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23848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1249-2355-401E-80F5-CEB1C585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18" y="2230054"/>
            <a:ext cx="6903471" cy="8596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Tested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 robustness of the model,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using 10-Fold Cross-Validation.</a:t>
            </a:r>
            <a:endParaRPr lang="en-IN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515C0-1B98-4D5B-BE69-22146DC81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72921"/>
              </p:ext>
            </p:extLst>
          </p:nvPr>
        </p:nvGraphicFramePr>
        <p:xfrm>
          <a:off x="1732546" y="3667225"/>
          <a:ext cx="8229600" cy="227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018">
                  <a:extLst>
                    <a:ext uri="{9D8B030D-6E8A-4147-A177-3AD203B41FA5}">
                      <a16:colId xmlns:a16="http://schemas.microsoft.com/office/drawing/2014/main" val="4078027476"/>
                    </a:ext>
                  </a:extLst>
                </a:gridCol>
                <a:gridCol w="1187869">
                  <a:extLst>
                    <a:ext uri="{9D8B030D-6E8A-4147-A177-3AD203B41FA5}">
                      <a16:colId xmlns:a16="http://schemas.microsoft.com/office/drawing/2014/main" val="2147472959"/>
                    </a:ext>
                  </a:extLst>
                </a:gridCol>
                <a:gridCol w="1005858">
                  <a:extLst>
                    <a:ext uri="{9D8B030D-6E8A-4147-A177-3AD203B41FA5}">
                      <a16:colId xmlns:a16="http://schemas.microsoft.com/office/drawing/2014/main" val="3419013680"/>
                    </a:ext>
                  </a:extLst>
                </a:gridCol>
                <a:gridCol w="1139970">
                  <a:extLst>
                    <a:ext uri="{9D8B030D-6E8A-4147-A177-3AD203B41FA5}">
                      <a16:colId xmlns:a16="http://schemas.microsoft.com/office/drawing/2014/main" val="2037422165"/>
                    </a:ext>
                  </a:extLst>
                </a:gridCol>
                <a:gridCol w="1004941">
                  <a:extLst>
                    <a:ext uri="{9D8B030D-6E8A-4147-A177-3AD203B41FA5}">
                      <a16:colId xmlns:a16="http://schemas.microsoft.com/office/drawing/2014/main" val="251720537"/>
                    </a:ext>
                  </a:extLst>
                </a:gridCol>
                <a:gridCol w="728964">
                  <a:extLst>
                    <a:ext uri="{9D8B030D-6E8A-4147-A177-3AD203B41FA5}">
                      <a16:colId xmlns:a16="http://schemas.microsoft.com/office/drawing/2014/main" val="333639951"/>
                    </a:ext>
                  </a:extLst>
                </a:gridCol>
                <a:gridCol w="996276">
                  <a:extLst>
                    <a:ext uri="{9D8B030D-6E8A-4147-A177-3AD203B41FA5}">
                      <a16:colId xmlns:a16="http://schemas.microsoft.com/office/drawing/2014/main" val="76470412"/>
                    </a:ext>
                  </a:extLst>
                </a:gridCol>
                <a:gridCol w="844704">
                  <a:extLst>
                    <a:ext uri="{9D8B030D-6E8A-4147-A177-3AD203B41FA5}">
                      <a16:colId xmlns:a16="http://schemas.microsoft.com/office/drawing/2014/main" val="1697870668"/>
                    </a:ext>
                  </a:extLst>
                </a:gridCol>
              </a:tblGrid>
              <a:tr h="496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 (Class1)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 (Class1)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 (Class1)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Score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Score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7812560"/>
                  </a:ext>
                </a:extLst>
              </a:tr>
              <a:tr h="465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5812597"/>
                  </a:ext>
                </a:extLst>
              </a:tr>
              <a:tr h="437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1686427"/>
                  </a:ext>
                </a:extLst>
              </a:tr>
              <a:tr h="437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Adaboost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5305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0A36FB-A59C-4844-B08D-92B9335B65E0}"/>
              </a:ext>
            </a:extLst>
          </p:cNvPr>
          <p:cNvSpPr txBox="1"/>
          <p:nvPr/>
        </p:nvSpPr>
        <p:spPr>
          <a:xfrm>
            <a:off x="2168469" y="1137806"/>
            <a:ext cx="706206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206987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E219-4ACB-4946-B891-1F1C1C00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901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E1F09-411D-44BB-B6F0-32830302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1"/>
          <a:stretch/>
        </p:blipFill>
        <p:spPr>
          <a:xfrm>
            <a:off x="6609347" y="3192822"/>
            <a:ext cx="5582652" cy="3339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0CF89-2380-43EA-B914-DFE3FFDA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7" y="-57751"/>
            <a:ext cx="5582653" cy="33399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2F314B-4E4F-45B4-B0E8-543966EFCEE5}"/>
              </a:ext>
            </a:extLst>
          </p:cNvPr>
          <p:cNvGrpSpPr/>
          <p:nvPr/>
        </p:nvGrpSpPr>
        <p:grpSpPr>
          <a:xfrm>
            <a:off x="506393" y="1714428"/>
            <a:ext cx="5043757" cy="907708"/>
            <a:chOff x="2145133" y="611571"/>
            <a:chExt cx="5043757" cy="907708"/>
          </a:xfrm>
        </p:grpSpPr>
        <p:sp>
          <p:nvSpPr>
            <p:cNvPr id="7" name="Google Shape;367;p35">
              <a:extLst>
                <a:ext uri="{FF2B5EF4-FFF2-40B4-BE49-F238E27FC236}">
                  <a16:creationId xmlns:a16="http://schemas.microsoft.com/office/drawing/2014/main" id="{3BB98294-1546-4536-BE1C-FEA15CFAFCED}"/>
                </a:ext>
              </a:extLst>
            </p:cNvPr>
            <p:cNvSpPr/>
            <p:nvPr/>
          </p:nvSpPr>
          <p:spPr>
            <a:xfrm>
              <a:off x="6639216" y="611571"/>
              <a:ext cx="546153" cy="18191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" name="Google Shape;368;p35">
              <a:extLst>
                <a:ext uri="{FF2B5EF4-FFF2-40B4-BE49-F238E27FC236}">
                  <a16:creationId xmlns:a16="http://schemas.microsoft.com/office/drawing/2014/main" id="{233DE02C-880F-4EBA-A3A6-CA1A99633F0A}"/>
                </a:ext>
              </a:extLst>
            </p:cNvPr>
            <p:cNvSpPr/>
            <p:nvPr/>
          </p:nvSpPr>
          <p:spPr>
            <a:xfrm rot="10800000" flipH="1">
              <a:off x="2683634" y="791198"/>
              <a:ext cx="3965337" cy="546153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369;p35">
              <a:extLst>
                <a:ext uri="{FF2B5EF4-FFF2-40B4-BE49-F238E27FC236}">
                  <a16:creationId xmlns:a16="http://schemas.microsoft.com/office/drawing/2014/main" id="{654EA6E5-DC1A-4040-A33D-70F9226E40FD}"/>
                </a:ext>
              </a:extLst>
            </p:cNvPr>
            <p:cNvSpPr/>
            <p:nvPr/>
          </p:nvSpPr>
          <p:spPr>
            <a:xfrm rot="10800000" flipH="1">
              <a:off x="6642737" y="791199"/>
              <a:ext cx="546153" cy="546153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" name="Google Shape;370;p35">
              <a:extLst>
                <a:ext uri="{FF2B5EF4-FFF2-40B4-BE49-F238E27FC236}">
                  <a16:creationId xmlns:a16="http://schemas.microsoft.com/office/drawing/2014/main" id="{BF7E0546-BBB1-47CB-8507-2693389E8472}"/>
                </a:ext>
              </a:extLst>
            </p:cNvPr>
            <p:cNvSpPr/>
            <p:nvPr/>
          </p:nvSpPr>
          <p:spPr>
            <a:xfrm flipH="1">
              <a:off x="2145133" y="791199"/>
              <a:ext cx="546153" cy="546153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371;p35">
              <a:extLst>
                <a:ext uri="{FF2B5EF4-FFF2-40B4-BE49-F238E27FC236}">
                  <a16:creationId xmlns:a16="http://schemas.microsoft.com/office/drawing/2014/main" id="{538CCF42-2523-49A0-BF51-4C05FEF3A5AC}"/>
                </a:ext>
              </a:extLst>
            </p:cNvPr>
            <p:cNvSpPr/>
            <p:nvPr/>
          </p:nvSpPr>
          <p:spPr>
            <a:xfrm rot="10800000">
              <a:off x="2145135" y="1337360"/>
              <a:ext cx="546153" cy="18191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" name="Google Shape;354;p35">
            <a:extLst>
              <a:ext uri="{FF2B5EF4-FFF2-40B4-BE49-F238E27FC236}">
                <a16:creationId xmlns:a16="http://schemas.microsoft.com/office/drawing/2014/main" id="{3DF12CC0-A03D-4346-BB31-5CE26B0BA744}"/>
              </a:ext>
            </a:extLst>
          </p:cNvPr>
          <p:cNvGrpSpPr/>
          <p:nvPr/>
        </p:nvGrpSpPr>
        <p:grpSpPr>
          <a:xfrm>
            <a:off x="20894" y="3016454"/>
            <a:ext cx="6594449" cy="907708"/>
            <a:chOff x="-1535283" y="1287960"/>
            <a:chExt cx="11486579" cy="2067200"/>
          </a:xfrm>
        </p:grpSpPr>
        <p:sp>
          <p:nvSpPr>
            <p:cNvPr id="14" name="Google Shape;355;p35">
              <a:extLst>
                <a:ext uri="{FF2B5EF4-FFF2-40B4-BE49-F238E27FC236}">
                  <a16:creationId xmlns:a16="http://schemas.microsoft.com/office/drawing/2014/main" id="{8C281FDD-0CAB-4690-8B79-EF00591DDB88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" name="Google Shape;356;p35">
              <a:extLst>
                <a:ext uri="{FF2B5EF4-FFF2-40B4-BE49-F238E27FC236}">
                  <a16:creationId xmlns:a16="http://schemas.microsoft.com/office/drawing/2014/main" id="{B7440A70-EE3D-4946-BE7E-77186F7E5C75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357;p35">
              <a:extLst>
                <a:ext uri="{FF2B5EF4-FFF2-40B4-BE49-F238E27FC236}">
                  <a16:creationId xmlns:a16="http://schemas.microsoft.com/office/drawing/2014/main" id="{054BF4A8-42AF-4C20-8309-8F2B31BDC2CA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7" name="Google Shape;358;p35">
              <a:extLst>
                <a:ext uri="{FF2B5EF4-FFF2-40B4-BE49-F238E27FC236}">
                  <a16:creationId xmlns:a16="http://schemas.microsoft.com/office/drawing/2014/main" id="{854842C9-8143-4328-8480-0243E1F941EF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8" name="Google Shape;359;p35">
              <a:extLst>
                <a:ext uri="{FF2B5EF4-FFF2-40B4-BE49-F238E27FC236}">
                  <a16:creationId xmlns:a16="http://schemas.microsoft.com/office/drawing/2014/main" id="{450ACE70-0442-433C-A28C-26CF4EF1C047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9" name="Google Shape;360;p35">
            <a:extLst>
              <a:ext uri="{FF2B5EF4-FFF2-40B4-BE49-F238E27FC236}">
                <a16:creationId xmlns:a16="http://schemas.microsoft.com/office/drawing/2014/main" id="{600830E0-E317-4BB5-8395-B26F2D63B15E}"/>
              </a:ext>
            </a:extLst>
          </p:cNvPr>
          <p:cNvGrpSpPr/>
          <p:nvPr/>
        </p:nvGrpSpPr>
        <p:grpSpPr>
          <a:xfrm>
            <a:off x="14897" y="4876237"/>
            <a:ext cx="6435929" cy="907708"/>
            <a:chOff x="-1535283" y="1287960"/>
            <a:chExt cx="11486579" cy="2067200"/>
          </a:xfrm>
        </p:grpSpPr>
        <p:sp>
          <p:nvSpPr>
            <p:cNvPr id="20" name="Google Shape;361;p35">
              <a:extLst>
                <a:ext uri="{FF2B5EF4-FFF2-40B4-BE49-F238E27FC236}">
                  <a16:creationId xmlns:a16="http://schemas.microsoft.com/office/drawing/2014/main" id="{C31ADA86-9F1F-491B-8750-98961CE69B8B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1" name="Google Shape;362;p35">
              <a:extLst>
                <a:ext uri="{FF2B5EF4-FFF2-40B4-BE49-F238E27FC236}">
                  <a16:creationId xmlns:a16="http://schemas.microsoft.com/office/drawing/2014/main" id="{9D8CC307-A4FA-4139-98F4-0AEA726A7923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" name="Google Shape;363;p35">
              <a:extLst>
                <a:ext uri="{FF2B5EF4-FFF2-40B4-BE49-F238E27FC236}">
                  <a16:creationId xmlns:a16="http://schemas.microsoft.com/office/drawing/2014/main" id="{E1ABDFC1-9950-498B-A441-88CD8C71FEC1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" name="Google Shape;364;p35">
              <a:extLst>
                <a:ext uri="{FF2B5EF4-FFF2-40B4-BE49-F238E27FC236}">
                  <a16:creationId xmlns:a16="http://schemas.microsoft.com/office/drawing/2014/main" id="{5ECF8209-9FC0-4A2E-A04C-0171B0D56AF9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Google Shape;365;p35">
              <a:extLst>
                <a:ext uri="{FF2B5EF4-FFF2-40B4-BE49-F238E27FC236}">
                  <a16:creationId xmlns:a16="http://schemas.microsoft.com/office/drawing/2014/main" id="{7F008D0C-A144-4238-98B1-18F6A09C23CB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5" name="Google Shape;372;p35">
            <a:extLst>
              <a:ext uri="{FF2B5EF4-FFF2-40B4-BE49-F238E27FC236}">
                <a16:creationId xmlns:a16="http://schemas.microsoft.com/office/drawing/2014/main" id="{9DC2A220-87E2-4C08-AAF5-3F03C7C6EF9B}"/>
              </a:ext>
            </a:extLst>
          </p:cNvPr>
          <p:cNvSpPr txBox="1">
            <a:spLocks noGrp="1"/>
          </p:cNvSpPr>
          <p:nvPr/>
        </p:nvSpPr>
        <p:spPr>
          <a:xfrm>
            <a:off x="1232093" y="1825071"/>
            <a:ext cx="3915687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Post on the Weekends</a:t>
            </a:r>
            <a:endParaRPr sz="3000" dirty="0"/>
          </a:p>
        </p:txBody>
      </p:sp>
      <p:sp>
        <p:nvSpPr>
          <p:cNvPr id="26" name="Google Shape;373;p35">
            <a:extLst>
              <a:ext uri="{FF2B5EF4-FFF2-40B4-BE49-F238E27FC236}">
                <a16:creationId xmlns:a16="http://schemas.microsoft.com/office/drawing/2014/main" id="{986872F8-B20E-4634-9681-4BBA8417E66E}"/>
              </a:ext>
            </a:extLst>
          </p:cNvPr>
          <p:cNvSpPr txBox="1">
            <a:spLocks noGrp="1"/>
          </p:cNvSpPr>
          <p:nvPr/>
        </p:nvSpPr>
        <p:spPr>
          <a:xfrm>
            <a:off x="1141413" y="2496393"/>
            <a:ext cx="39171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Easiest way to improve popularity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375;p35">
            <a:extLst>
              <a:ext uri="{FF2B5EF4-FFF2-40B4-BE49-F238E27FC236}">
                <a16:creationId xmlns:a16="http://schemas.microsoft.com/office/drawing/2014/main" id="{257A73B2-042F-4F9C-984D-721EF89AF6F1}"/>
              </a:ext>
            </a:extLst>
          </p:cNvPr>
          <p:cNvSpPr txBox="1">
            <a:spLocks noGrp="1"/>
          </p:cNvSpPr>
          <p:nvPr/>
        </p:nvSpPr>
        <p:spPr>
          <a:xfrm>
            <a:off x="1077398" y="3192822"/>
            <a:ext cx="46248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Improve Keyword Strength</a:t>
            </a:r>
            <a:endParaRPr sz="3000" dirty="0"/>
          </a:p>
        </p:txBody>
      </p:sp>
      <p:sp>
        <p:nvSpPr>
          <p:cNvPr id="28" name="Google Shape;376;p35">
            <a:extLst>
              <a:ext uri="{FF2B5EF4-FFF2-40B4-BE49-F238E27FC236}">
                <a16:creationId xmlns:a16="http://schemas.microsoft.com/office/drawing/2014/main" id="{57BFD3F2-9D80-4A24-878C-5D0CA5547078}"/>
              </a:ext>
            </a:extLst>
          </p:cNvPr>
          <p:cNvSpPr txBox="1">
            <a:spLocks noGrp="1"/>
          </p:cNvSpPr>
          <p:nvPr/>
        </p:nvSpPr>
        <p:spPr>
          <a:xfrm>
            <a:off x="1232093" y="3965815"/>
            <a:ext cx="431541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help articles to reach more users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374;p35">
            <a:extLst>
              <a:ext uri="{FF2B5EF4-FFF2-40B4-BE49-F238E27FC236}">
                <a16:creationId xmlns:a16="http://schemas.microsoft.com/office/drawing/2014/main" id="{3C34B056-6B3B-49BF-B775-DD79DDF5CE1F}"/>
              </a:ext>
            </a:extLst>
          </p:cNvPr>
          <p:cNvSpPr txBox="1">
            <a:spLocks noGrp="1"/>
          </p:cNvSpPr>
          <p:nvPr/>
        </p:nvSpPr>
        <p:spPr>
          <a:xfrm>
            <a:off x="997399" y="5012473"/>
            <a:ext cx="4923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Focus on Popular Genres</a:t>
            </a:r>
            <a:endParaRPr sz="3000" dirty="0"/>
          </a:p>
        </p:txBody>
      </p:sp>
      <p:sp>
        <p:nvSpPr>
          <p:cNvPr id="30" name="Google Shape;377;p35">
            <a:extLst>
              <a:ext uri="{FF2B5EF4-FFF2-40B4-BE49-F238E27FC236}">
                <a16:creationId xmlns:a16="http://schemas.microsoft.com/office/drawing/2014/main" id="{284989D2-58CC-42C9-8CA6-36C4FDD41C99}"/>
              </a:ext>
            </a:extLst>
          </p:cNvPr>
          <p:cNvSpPr txBox="1">
            <a:spLocks noGrp="1"/>
          </p:cNvSpPr>
          <p:nvPr/>
        </p:nvSpPr>
        <p:spPr>
          <a:xfrm>
            <a:off x="1213918" y="5683309"/>
            <a:ext cx="4828968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 more articles under popular genre</a:t>
            </a:r>
            <a:r>
              <a:rPr lang="en" sz="1800" dirty="0">
                <a:solidFill>
                  <a:srgbClr val="3F5378"/>
                </a:solidFill>
              </a:rPr>
              <a:t> </a:t>
            </a:r>
            <a:endParaRPr sz="1800" dirty="0">
              <a:solidFill>
                <a:srgbClr val="3F5378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A86D7E1-727B-40AF-B458-0E3D6071E2B4}"/>
              </a:ext>
            </a:extLst>
          </p:cNvPr>
          <p:cNvSpPr txBox="1">
            <a:spLocks/>
          </p:cNvSpPr>
          <p:nvPr/>
        </p:nvSpPr>
        <p:spPr>
          <a:xfrm>
            <a:off x="-87153" y="370664"/>
            <a:ext cx="66965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14398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B34E9E-AC5D-498A-9EAB-0C5C1D8AFC8E}"/>
              </a:ext>
            </a:extLst>
          </p:cNvPr>
          <p:cNvSpPr txBox="1"/>
          <p:nvPr/>
        </p:nvSpPr>
        <p:spPr>
          <a:xfrm>
            <a:off x="2541070" y="2545882"/>
            <a:ext cx="6718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940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A37A-2AD1-4F43-8999-FBC15666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44" y="2136808"/>
            <a:ext cx="4542217" cy="376113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Dataset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Transformation of Target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Algorithms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Feature Selection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Tuning of the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Final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8000" dirty="0">
                <a:cs typeface="Times New Roman" panose="02020603050405020304" pitchFamily="18" charset="0"/>
              </a:rPr>
              <a:t>Business Insights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8000" dirty="0"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50D9C-4364-4972-B705-BB97734B4BC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796986" y="534495"/>
            <a:ext cx="3790950" cy="13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B971CB-760B-4ECD-8238-33B553D92CF4}"/>
              </a:ext>
            </a:extLst>
          </p:cNvPr>
          <p:cNvSpPr txBox="1"/>
          <p:nvPr/>
        </p:nvSpPr>
        <p:spPr>
          <a:xfrm>
            <a:off x="7250807" y="3912003"/>
            <a:ext cx="4424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32DCDC-E6F4-4A33-82EF-F375737A4B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3" y="505619"/>
            <a:ext cx="2260893" cy="1049867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FFFD46-3E41-4F07-B435-457CAE9C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404" y="449809"/>
            <a:ext cx="2260893" cy="12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49ED9-FC9B-45ED-A0B5-9E51CBA9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9" y="1589213"/>
            <a:ext cx="10767686" cy="1759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A1374-A48B-4005-B3BD-BE09781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508" y="1806142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C682-4C1D-433B-B663-B3F90053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79" y="3790676"/>
            <a:ext cx="10413642" cy="14781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News articles are shared on social media, but how can we determine which news or topics are most popular? </a:t>
            </a:r>
          </a:p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The goal is to create and develop a predictive model to show the numbers of shares in social networks based on several features of online news. </a:t>
            </a:r>
          </a:p>
          <a:p>
            <a:pPr marL="0" indent="0">
              <a:buNone/>
            </a:pPr>
            <a:r>
              <a:rPr lang="en-IN" sz="7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68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BE6-200D-4F6E-963E-D9ADE016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096"/>
            <a:ext cx="10515600" cy="90507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Dataset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44CE1-8B92-4351-AB8C-AD66379D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33" y="2337765"/>
            <a:ext cx="2475337" cy="2475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B1535-D299-4FCB-90B1-46EFE904E78D}"/>
              </a:ext>
            </a:extLst>
          </p:cNvPr>
          <p:cNvSpPr txBox="1"/>
          <p:nvPr/>
        </p:nvSpPr>
        <p:spPr>
          <a:xfrm>
            <a:off x="498096" y="2375104"/>
            <a:ext cx="8759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39,643 news articles were collected over 2 years from Jan 2013 to Jan 2015</a:t>
            </a:r>
            <a:r>
              <a:rPr lang="en-IN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IN" sz="2400" dirty="0"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E126-3680-466E-BE37-2BEE94E53324}"/>
              </a:ext>
            </a:extLst>
          </p:cNvPr>
          <p:cNvSpPr txBox="1"/>
          <p:nvPr/>
        </p:nvSpPr>
        <p:spPr>
          <a:xfrm>
            <a:off x="1241557" y="3575433"/>
            <a:ext cx="6098146" cy="190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a typeface="Calibri" panose="020F0502020204030204" pitchFamily="34" charset="0"/>
              </a:rPr>
              <a:t>A</a:t>
            </a:r>
            <a:r>
              <a:rPr lang="en-IN" sz="2000" dirty="0">
                <a:effectLst/>
                <a:ea typeface="Calibri" panose="020F0502020204030204" pitchFamily="34" charset="0"/>
              </a:rPr>
              <a:t> heterogeneous set of features about articles published </a:t>
            </a:r>
          </a:p>
          <a:p>
            <a:r>
              <a:rPr lang="en-IN" sz="2000" dirty="0">
                <a:effectLst/>
                <a:ea typeface="Calibri" panose="020F0502020204030204" pitchFamily="34" charset="0"/>
              </a:rPr>
              <a:t>by online news source Mashable.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61 attributes which with 1 target attribute, 2 non-predictive features and 58 predictive features.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50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FA26-4CD8-4FA3-846D-D839F24D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4303"/>
            <a:ext cx="9905999" cy="3846898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Columns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 treatment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 Analysis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Converting negative values to positive</a:t>
            </a:r>
          </a:p>
          <a:p>
            <a:pPr marL="342900" indent="-342900" algn="just">
              <a:lnSpc>
                <a:spcPct val="100000"/>
              </a:lnSpc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 techniques</a:t>
            </a:r>
          </a:p>
          <a:p>
            <a:pPr marL="0" indent="0" algn="just">
              <a:lnSpc>
                <a:spcPct val="100000"/>
              </a:lnSpc>
              <a:buClr>
                <a:schemeClr val="tx1"/>
              </a:buCl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a.  Box-cox Transformation</a:t>
            </a:r>
          </a:p>
          <a:p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99EF64-3575-45BE-8232-E5011D69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53587"/>
            <a:ext cx="8884119" cy="90507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183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FCAB-AF5F-4670-B2F0-0C843D4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0" y="1"/>
            <a:ext cx="10515600" cy="866273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A96BA2-E4B6-4ADA-8B81-E863E9D3F6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6274"/>
            <a:ext cx="4381500" cy="300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BF0F3D-D897-4ADF-A41F-8890D7E9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866274"/>
            <a:ext cx="4333875" cy="3000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18218-C075-4FC1-AAF2-5FC5E8F3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81" y="866274"/>
            <a:ext cx="4229100" cy="3000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89386-0402-4A88-B16E-98D6F9D346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64299" y="3928497"/>
            <a:ext cx="4131701" cy="2784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28E7F6-81A2-4B5E-9629-1537008F5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027" y="3928497"/>
            <a:ext cx="4131701" cy="2784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5540BC-1593-4177-B69B-CFBB42233B78}"/>
              </a:ext>
            </a:extLst>
          </p:cNvPr>
          <p:cNvSpPr txBox="1"/>
          <p:nvPr/>
        </p:nvSpPr>
        <p:spPr>
          <a:xfrm>
            <a:off x="972151" y="6374644"/>
            <a:ext cx="412778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Weekday wise distribution of articles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BEF89-6050-42C2-B04E-F47BE3A08BDC}"/>
              </a:ext>
            </a:extLst>
          </p:cNvPr>
          <p:cNvSpPr txBox="1"/>
          <p:nvPr/>
        </p:nvSpPr>
        <p:spPr>
          <a:xfrm>
            <a:off x="7088148" y="6450984"/>
            <a:ext cx="401653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Channel wise distribution of articles</a:t>
            </a:r>
          </a:p>
        </p:txBody>
      </p:sp>
    </p:spTree>
    <p:extLst>
      <p:ext uri="{BB962C8B-B14F-4D97-AF65-F5344CB8AC3E}">
        <p14:creationId xmlns:p14="http://schemas.microsoft.com/office/powerpoint/2010/main" val="33571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551F-1222-427F-B788-B55EEAED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15" y="519765"/>
            <a:ext cx="9388699" cy="129941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Transformation of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725-3DC8-4C01-A0AF-86275268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29" y="2383516"/>
            <a:ext cx="10515600" cy="9162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22860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N" sz="8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 of target variable from a discrete variable to a categorical variable.</a:t>
            </a:r>
            <a:endParaRPr lang="en-IN" sz="80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 lang="en-IN" sz="80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C66D9-3483-4D58-AB27-98BB0E3B1A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9749" y="3640518"/>
            <a:ext cx="5460642" cy="25459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329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3D2D-BAB8-47D7-8F7D-8566A5FC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093"/>
            <a:ext cx="4532290" cy="38170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900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Forest:</a:t>
            </a:r>
            <a:endParaRPr lang="en-IN" sz="1900" dirty="0">
              <a:solidFill>
                <a:schemeClr val="tx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Overfitting is controlled.</a:t>
            </a:r>
          </a:p>
          <a:p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sub-samples of the given data </a:t>
            </a:r>
          </a:p>
          <a:p>
            <a:pPr marL="0" indent="0">
              <a:buNone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are fed into each decision tree.</a:t>
            </a:r>
            <a:endParaRPr lang="en-IN" sz="1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542EAC-413F-4965-AC4C-64E26119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93" y="1883237"/>
            <a:ext cx="3472294" cy="2093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CA616-98AD-420B-8865-F2D9E8AA35F9}"/>
              </a:ext>
            </a:extLst>
          </p:cNvPr>
          <p:cNvSpPr txBox="1"/>
          <p:nvPr/>
        </p:nvSpPr>
        <p:spPr>
          <a:xfrm>
            <a:off x="4680578" y="4284945"/>
            <a:ext cx="345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easier to implement, interpret, and very efficient </a:t>
            </a: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train</a:t>
            </a: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8AFD0-39F2-412F-933B-D8DA1085DE27}"/>
              </a:ext>
            </a:extLst>
          </p:cNvPr>
          <p:cNvSpPr txBox="1"/>
          <p:nvPr/>
        </p:nvSpPr>
        <p:spPr>
          <a:xfrm>
            <a:off x="8791628" y="5023609"/>
            <a:ext cx="29725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AdaBoost :</a:t>
            </a:r>
          </a:p>
          <a:p>
            <a:r>
              <a:rPr lang="en-IN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AdaBoost helps you combine multiple “weak classifiers” </a:t>
            </a:r>
          </a:p>
          <a:p>
            <a:r>
              <a:rPr lang="en-IN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into a single “strong classifier”.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93A8C7-2F7F-4DEE-85FE-37BC97989F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AE30"/>
              </a:clrFrom>
              <a:clrTo>
                <a:srgbClr val="FFAE3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56" y="2505669"/>
            <a:ext cx="3182867" cy="2093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D00812-41A0-4C7E-BF46-F603C9D9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77" y="2505669"/>
            <a:ext cx="3472293" cy="2310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D64C22A-887B-4299-A248-81665CBD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32" y="345494"/>
            <a:ext cx="7431110" cy="132556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Algorithms Used</a:t>
            </a:r>
          </a:p>
        </p:txBody>
      </p:sp>
    </p:spTree>
    <p:extLst>
      <p:ext uri="{BB962C8B-B14F-4D97-AF65-F5344CB8AC3E}">
        <p14:creationId xmlns:p14="http://schemas.microsoft.com/office/powerpoint/2010/main" val="411423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D63-36B4-4543-B1F4-D321DD6C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73" y="231007"/>
            <a:ext cx="10392879" cy="972152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Feature selection               </a:t>
            </a:r>
            <a:b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</a:t>
            </a:r>
            <a:br>
              <a:rPr lang="en-IN" sz="3200" dirty="0">
                <a:latin typeface="+mn-lt"/>
              </a:rPr>
            </a:br>
            <a:br>
              <a:rPr lang="en-IN" sz="3200" dirty="0">
                <a:latin typeface="+mn-lt"/>
              </a:rPr>
            </a:br>
            <a:r>
              <a:rPr lang="en-I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RFE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4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recursively removes features, and builds a model using </a:t>
            </a:r>
            <a:br>
              <a:rPr lang="en-IN" sz="24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24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remaining attributes, and </a:t>
            </a:r>
            <a:br>
              <a:rPr lang="en-IN" sz="24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24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calculates model accuracy.</a:t>
            </a:r>
            <a:b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44304-A075-4422-AE24-6281A33BB957}"/>
              </a:ext>
            </a:extLst>
          </p:cNvPr>
          <p:cNvSpPr txBox="1"/>
          <p:nvPr/>
        </p:nvSpPr>
        <p:spPr>
          <a:xfrm>
            <a:off x="1291865" y="2886488"/>
            <a:ext cx="772733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  58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  29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321ED1B-49AC-4C45-A8EE-C36A14791697}"/>
              </a:ext>
            </a:extLst>
          </p:cNvPr>
          <p:cNvSpPr/>
          <p:nvPr/>
        </p:nvSpPr>
        <p:spPr>
          <a:xfrm>
            <a:off x="1600957" y="3429000"/>
            <a:ext cx="154547" cy="1004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B5E3-FCF7-4383-B633-E324F554DB3A}"/>
              </a:ext>
            </a:extLst>
          </p:cNvPr>
          <p:cNvSpPr txBox="1"/>
          <p:nvPr/>
        </p:nvSpPr>
        <p:spPr>
          <a:xfrm>
            <a:off x="8999621" y="3041606"/>
            <a:ext cx="22577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000" b="1" dirty="0"/>
              <a:t>Various FS tried: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Variance Inflation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Sequential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981FA-B67D-5DC2-6883-3241863C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62" y="3238795"/>
            <a:ext cx="2963397" cy="1511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5E86D-2CE0-AE30-451A-F333D409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63" y="4750173"/>
            <a:ext cx="2963396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2342</TotalTime>
  <Words>421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Arvo</vt:lpstr>
      <vt:lpstr>Calibri</vt:lpstr>
      <vt:lpstr>Roboto Condensed</vt:lpstr>
      <vt:lpstr>Roboto Condensed Light</vt:lpstr>
      <vt:lpstr>Times New Roman</vt:lpstr>
      <vt:lpstr>Tw Cen MT</vt:lpstr>
      <vt:lpstr>Circuit</vt:lpstr>
      <vt:lpstr>Capstone Group 9</vt:lpstr>
      <vt:lpstr>PowerPoint Presentation</vt:lpstr>
      <vt:lpstr>Problem Statement</vt:lpstr>
      <vt:lpstr>Dataset Information</vt:lpstr>
      <vt:lpstr>Data pre-Processing</vt:lpstr>
      <vt:lpstr>Exploratory Data Analysis</vt:lpstr>
      <vt:lpstr>Transformation of Target Variable</vt:lpstr>
      <vt:lpstr>Algorithms Used</vt:lpstr>
      <vt:lpstr>         Feature selection                     RFE  recursively removes features, and builds a model using  the remaining attributes, and  calculates model accuracy. </vt:lpstr>
      <vt:lpstr>Tuning of the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Likhitha Karumanchi;Ruchika Polasa</dc:creator>
  <cp:lastModifiedBy>Likhitha Karumanchi</cp:lastModifiedBy>
  <cp:revision>104</cp:revision>
  <dcterms:created xsi:type="dcterms:W3CDTF">2022-04-26T18:44:39Z</dcterms:created>
  <dcterms:modified xsi:type="dcterms:W3CDTF">2022-05-29T04:47:07Z</dcterms:modified>
</cp:coreProperties>
</file>