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709E5C-05A9-4AC6-83C5-1D7593CC77E1}">
  <a:tblStyle styleId="{F2709E5C-05A9-4AC6-83C5-1D7593CC77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35"/>
  </p:normalViewPr>
  <p:slideViewPr>
    <p:cSldViewPr snapToGrid="0">
      <p:cViewPr varScale="1">
        <p:scale>
          <a:sx n="153" d="100"/>
          <a:sy n="153" d="100"/>
        </p:scale>
        <p:origin x="5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Alex</a:t>
            </a:r>
            <a:endParaRPr/>
          </a:p>
          <a:p>
            <a:pPr marL="457200" lvl="0" indent="-298450" algn="l" rtl="0">
              <a:spcBef>
                <a:spcPts val="0"/>
              </a:spcBef>
              <a:spcAft>
                <a:spcPts val="0"/>
              </a:spcAft>
              <a:buSzPts val="1100"/>
              <a:buChar char="●"/>
            </a:pPr>
            <a:r>
              <a:rPr lang="en"/>
              <a:t>Introduce the team,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8a41154ba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8a41154ba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Checks all the requirements alex talked earlier n more </a:t>
            </a:r>
            <a:endParaRPr/>
          </a:p>
          <a:p>
            <a:pPr marL="0" lvl="0" indent="0" algn="l" rtl="0">
              <a:spcBef>
                <a:spcPts val="0"/>
              </a:spcBef>
              <a:spcAft>
                <a:spcPts val="0"/>
              </a:spcAft>
              <a:buNone/>
            </a:pPr>
            <a:r>
              <a:rPr lang="en"/>
              <a:t>Huge huge market for application like this</a:t>
            </a:r>
            <a:endParaRPr/>
          </a:p>
          <a:p>
            <a:pPr marL="0" lvl="0" indent="0" algn="l" rtl="0">
              <a:spcBef>
                <a:spcPts val="0"/>
              </a:spcBef>
              <a:spcAft>
                <a:spcPts val="0"/>
              </a:spcAft>
              <a:buNone/>
            </a:pPr>
            <a:r>
              <a:rPr lang="en"/>
              <a:t>It fits the market needs exceptionally</a:t>
            </a:r>
            <a:endParaRPr/>
          </a:p>
          <a:p>
            <a:pPr marL="0" lvl="0" indent="0" algn="l" rtl="0">
              <a:spcBef>
                <a:spcPts val="0"/>
              </a:spcBef>
              <a:spcAft>
                <a:spcPts val="0"/>
              </a:spcAft>
              <a:buNone/>
            </a:pPr>
            <a:r>
              <a:rPr lang="en"/>
              <a:t>Application is already under development</a:t>
            </a:r>
            <a:endParaRPr/>
          </a:p>
          <a:p>
            <a:pPr marL="0" lvl="0" indent="0" algn="l" rtl="0">
              <a:spcBef>
                <a:spcPts val="0"/>
              </a:spcBef>
              <a:spcAft>
                <a:spcPts val="0"/>
              </a:spcAft>
              <a:buNone/>
            </a:pPr>
            <a:r>
              <a:rPr lang="en"/>
              <a:t>Business owners don’t really have to spend much to get all this services n our app.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8a41154ba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8a41154ba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76d3f58f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76d3f58f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Alex</a:t>
            </a:r>
            <a:endParaRPr/>
          </a:p>
          <a:p>
            <a:pPr marL="457200" lvl="0" indent="-298450" algn="l" rtl="0">
              <a:spcBef>
                <a:spcPts val="0"/>
              </a:spcBef>
              <a:spcAft>
                <a:spcPts val="0"/>
              </a:spcAft>
              <a:buSzPts val="1100"/>
              <a:buChar char="●"/>
            </a:pPr>
            <a:r>
              <a:rPr lang="en"/>
              <a:t>Fitness industry in the US is huge and growing</a:t>
            </a:r>
            <a:endParaRPr/>
          </a:p>
          <a:p>
            <a:pPr marL="457200" lvl="0" indent="-298450" algn="l" rtl="0">
              <a:spcBef>
                <a:spcPts val="0"/>
              </a:spcBef>
              <a:spcAft>
                <a:spcPts val="0"/>
              </a:spcAft>
              <a:buSzPts val="1100"/>
              <a:buChar char="●"/>
            </a:pPr>
            <a:r>
              <a:rPr lang="en"/>
              <a:t>The majority of this market is made up by boutique gyms (often with under 1,00 sq ft)</a:t>
            </a:r>
            <a:endParaRPr/>
          </a:p>
          <a:p>
            <a:pPr marL="457200" lvl="0" indent="-298450" algn="l" rtl="0">
              <a:spcBef>
                <a:spcPts val="0"/>
              </a:spcBef>
              <a:spcAft>
                <a:spcPts val="0"/>
              </a:spcAft>
              <a:buSzPts val="1100"/>
              <a:buChar char="●"/>
            </a:pPr>
            <a:r>
              <a:rPr lang="en"/>
              <a:t>Barriers to entry are low, we can expect this market to keep growing</a:t>
            </a:r>
            <a:endParaRPr/>
          </a:p>
          <a:p>
            <a:pPr marL="457200" lvl="0" indent="-298450" algn="l" rtl="0">
              <a:spcBef>
                <a:spcPts val="0"/>
              </a:spcBef>
              <a:spcAft>
                <a:spcPts val="0"/>
              </a:spcAft>
              <a:buSzPts val="1100"/>
              <a:buChar char="●"/>
            </a:pPr>
            <a:r>
              <a:rPr lang="en"/>
              <a:t>A lot of small players will keep entering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8a41154b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8a41154b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Alex</a:t>
            </a:r>
            <a:endParaRPr/>
          </a:p>
          <a:p>
            <a:pPr marL="457200" lvl="0" indent="-298450" algn="l" rtl="0">
              <a:spcBef>
                <a:spcPts val="0"/>
              </a:spcBef>
              <a:spcAft>
                <a:spcPts val="0"/>
              </a:spcAft>
              <a:buSzPts val="1100"/>
              <a:buChar char="●"/>
            </a:pPr>
            <a:r>
              <a:rPr lang="en"/>
              <a:t>Gyms need applications to manage their business</a:t>
            </a:r>
            <a:endParaRPr/>
          </a:p>
          <a:p>
            <a:pPr marL="914400" lvl="1" indent="-298450" algn="l" rtl="0">
              <a:spcBef>
                <a:spcPts val="0"/>
              </a:spcBef>
              <a:spcAft>
                <a:spcPts val="0"/>
              </a:spcAft>
              <a:buSzPts val="1100"/>
              <a:buChar char="○"/>
            </a:pPr>
            <a:r>
              <a:rPr lang="en"/>
              <a:t>Customers</a:t>
            </a:r>
            <a:endParaRPr/>
          </a:p>
          <a:p>
            <a:pPr marL="914400" lvl="1" indent="-298450" algn="l" rtl="0">
              <a:spcBef>
                <a:spcPts val="0"/>
              </a:spcBef>
              <a:spcAft>
                <a:spcPts val="0"/>
              </a:spcAft>
              <a:buSzPts val="1100"/>
              <a:buChar char="○"/>
            </a:pPr>
            <a:r>
              <a:rPr lang="en"/>
              <a:t>Trainers</a:t>
            </a:r>
            <a:endParaRPr/>
          </a:p>
          <a:p>
            <a:pPr marL="914400" lvl="1" indent="-298450" algn="l" rtl="0">
              <a:spcBef>
                <a:spcPts val="0"/>
              </a:spcBef>
              <a:spcAft>
                <a:spcPts val="0"/>
              </a:spcAft>
              <a:buSzPts val="1100"/>
              <a:buChar char="○"/>
            </a:pPr>
            <a:r>
              <a:rPr lang="en"/>
              <a:t>finances</a:t>
            </a:r>
            <a:endParaRPr/>
          </a:p>
          <a:p>
            <a:pPr marL="457200" lvl="0" indent="-298450" algn="l" rtl="0">
              <a:spcBef>
                <a:spcPts val="0"/>
              </a:spcBef>
              <a:spcAft>
                <a:spcPts val="0"/>
              </a:spcAft>
              <a:buSzPts val="1100"/>
              <a:buChar char="●"/>
            </a:pPr>
            <a:r>
              <a:rPr lang="en"/>
              <a:t>Existing solutions fall short</a:t>
            </a:r>
            <a:endParaRPr/>
          </a:p>
          <a:p>
            <a:pPr marL="914400" lvl="1" indent="-298450" algn="l" rtl="0">
              <a:spcBef>
                <a:spcPts val="0"/>
              </a:spcBef>
              <a:spcAft>
                <a:spcPts val="0"/>
              </a:spcAft>
              <a:buSzPts val="1100"/>
              <a:buChar char="○"/>
            </a:pPr>
            <a:r>
              <a:rPr lang="en"/>
              <a:t>Custom built solutions are expensive</a:t>
            </a:r>
            <a:endParaRPr/>
          </a:p>
          <a:p>
            <a:pPr marL="914400" lvl="1" indent="-298450" algn="l" rtl="0">
              <a:spcBef>
                <a:spcPts val="0"/>
              </a:spcBef>
              <a:spcAft>
                <a:spcPts val="0"/>
              </a:spcAft>
              <a:buSzPts val="1100"/>
              <a:buChar char="○"/>
            </a:pPr>
            <a:r>
              <a:rPr lang="en"/>
              <a:t>Generic solutions may not have everything a gym needs (customer portal, but no integrated financial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8a41154b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8a41154b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Justus</a:t>
            </a:r>
            <a:endParaRPr/>
          </a:p>
          <a:p>
            <a:pPr marL="457200" lvl="0" indent="-298450" algn="l" rtl="0">
              <a:spcBef>
                <a:spcPts val="0"/>
              </a:spcBef>
              <a:spcAft>
                <a:spcPts val="0"/>
              </a:spcAft>
              <a:buSzPts val="1100"/>
              <a:buChar char="●"/>
            </a:pPr>
            <a:r>
              <a:rPr lang="en"/>
              <a:t>Our product meets all the needs of a boutique gym owner,members, trainers</a:t>
            </a:r>
            <a:endParaRPr/>
          </a:p>
          <a:p>
            <a:pPr marL="914400" lvl="1" indent="-298450" algn="l" rtl="0">
              <a:spcBef>
                <a:spcPts val="0"/>
              </a:spcBef>
              <a:spcAft>
                <a:spcPts val="0"/>
              </a:spcAft>
              <a:buSzPts val="1100"/>
              <a:buChar char="○"/>
            </a:pPr>
            <a:r>
              <a:rPr lang="en"/>
              <a:t>Simple and cheap</a:t>
            </a:r>
            <a:endParaRPr/>
          </a:p>
          <a:p>
            <a:pPr marL="914400" lvl="1" indent="-298450" algn="l" rtl="0">
              <a:spcBef>
                <a:spcPts val="0"/>
              </a:spcBef>
              <a:spcAft>
                <a:spcPts val="0"/>
              </a:spcAft>
              <a:buSzPts val="1100"/>
              <a:buChar char="○"/>
            </a:pPr>
            <a:r>
              <a:rPr lang="en"/>
              <a:t>Fully functional</a:t>
            </a:r>
            <a:endParaRPr/>
          </a:p>
          <a:p>
            <a:pPr marL="457200" lvl="0" indent="-298450" algn="l" rtl="0">
              <a:spcBef>
                <a:spcPts val="0"/>
              </a:spcBef>
              <a:spcAft>
                <a:spcPts val="0"/>
              </a:spcAft>
              <a:buSzPts val="1100"/>
              <a:buChar char="●"/>
            </a:pPr>
            <a:r>
              <a:rPr lang="en"/>
              <a:t>Connects customers with trainers</a:t>
            </a:r>
            <a:endParaRPr/>
          </a:p>
          <a:p>
            <a:pPr marL="457200" lvl="0" indent="-298450" algn="l" rtl="0">
              <a:spcBef>
                <a:spcPts val="0"/>
              </a:spcBef>
              <a:spcAft>
                <a:spcPts val="0"/>
              </a:spcAft>
              <a:buSzPts val="1100"/>
              <a:buChar char="●"/>
            </a:pPr>
            <a:r>
              <a:rPr lang="en"/>
              <a:t>Trainers with customers</a:t>
            </a:r>
            <a:endParaRPr/>
          </a:p>
          <a:p>
            <a:pPr marL="457200" lvl="0" indent="-298450" algn="l" rtl="0">
              <a:spcBef>
                <a:spcPts val="0"/>
              </a:spcBef>
              <a:spcAft>
                <a:spcPts val="0"/>
              </a:spcAft>
              <a:buSzPts val="1100"/>
              <a:buChar char="●"/>
            </a:pPr>
            <a:r>
              <a:rPr lang="en"/>
              <a:t>Owners with everything they need to manage their business (including finances)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8a41154b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8a41154b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8a41154ba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8a41154b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Justus</a:t>
            </a:r>
            <a:endParaRPr/>
          </a:p>
          <a:p>
            <a:pPr marL="457200" lvl="0" indent="-298450" algn="l" rtl="0">
              <a:spcBef>
                <a:spcPts val="0"/>
              </a:spcBef>
              <a:spcAft>
                <a:spcPts val="0"/>
              </a:spcAft>
              <a:buSzPts val="1100"/>
              <a:buChar char="●"/>
            </a:pPr>
            <a:r>
              <a:rPr lang="en"/>
              <a:t>Simple: Key tables Expenses, Members, train</a:t>
            </a:r>
            <a:endParaRPr/>
          </a:p>
          <a:p>
            <a:pPr marL="457200" lvl="0" indent="-298450" algn="l" rtl="0">
              <a:spcBef>
                <a:spcPts val="0"/>
              </a:spcBef>
              <a:spcAft>
                <a:spcPts val="0"/>
              </a:spcAft>
              <a:buSzPts val="1100"/>
              <a:buChar char="●"/>
            </a:pPr>
            <a:r>
              <a:rPr lang="en"/>
              <a:t>Has any information that an owner may be interested 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8a41154ba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8a41154ba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Kewal and Likhitha</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8a41154ba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8a41154b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Kewal</a:t>
            </a:r>
            <a:endParaRPr/>
          </a:p>
          <a:p>
            <a:pPr marL="0" lvl="0" indent="0" algn="l" rtl="0">
              <a:spcBef>
                <a:spcPts val="0"/>
              </a:spcBef>
              <a:spcAft>
                <a:spcPts val="0"/>
              </a:spcAft>
              <a:buNone/>
            </a:pPr>
            <a:r>
              <a:rPr lang="en"/>
              <a:t>Gym owners Can make future marketing decisions based on this kind of analysis</a:t>
            </a:r>
            <a:endParaRPr/>
          </a:p>
          <a:p>
            <a:pPr marL="0" lvl="0" indent="0" algn="l" rtl="0">
              <a:spcBef>
                <a:spcPts val="0"/>
              </a:spcBef>
              <a:spcAft>
                <a:spcPts val="0"/>
              </a:spcAft>
              <a:buNone/>
            </a:pPr>
            <a:r>
              <a:rPr lang="en"/>
              <a:t>We can see a low fat diet plan suggested by velvet n karry is like the most popular out there also we can see high protein plan from shae is not so popular among members so we make some relevant change in that.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8a41154ba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8a41154b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Kewal</a:t>
            </a:r>
            <a:endParaRPr/>
          </a:p>
          <a:p>
            <a:pPr marL="0" lvl="0" indent="0" algn="l" rtl="0">
              <a:spcBef>
                <a:spcPts val="0"/>
              </a:spcBef>
              <a:spcAft>
                <a:spcPts val="0"/>
              </a:spcAft>
              <a:buNone/>
            </a:pPr>
            <a:r>
              <a:rPr lang="en"/>
              <a:t>Trainers can look at this and decide if a member s spending more time in the gym than he’s schedules hours they can analyze this and make them buy different membership plan or assign more schedule hours in the future.</a:t>
            </a:r>
            <a:endParaRPr/>
          </a:p>
          <a:p>
            <a:pPr marL="0" lvl="0" indent="0" algn="l" rtl="0">
              <a:spcBef>
                <a:spcPts val="0"/>
              </a:spcBef>
              <a:spcAft>
                <a:spcPts val="0"/>
              </a:spcAft>
              <a:buNone/>
            </a:pPr>
            <a:r>
              <a:rPr lang="en"/>
              <a:t>This are types of the visualization that’s gonna be available in our app once it’s available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y.ibisworld.com/us/en/industry/71394/products-and-markets#supply-chain"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8237" y="381787"/>
            <a:ext cx="8520600" cy="1129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rgbClr val="9900FF"/>
                </a:solidFill>
              </a:rPr>
              <a:t>Work</a:t>
            </a:r>
            <a:r>
              <a:rPr lang="en" dirty="0">
                <a:solidFill>
                  <a:srgbClr val="FFD966"/>
                </a:solidFill>
              </a:rPr>
              <a:t>-</a:t>
            </a:r>
            <a:r>
              <a:rPr lang="en" dirty="0">
                <a:solidFill>
                  <a:srgbClr val="9900FF"/>
                </a:solidFill>
              </a:rPr>
              <a:t>it</a:t>
            </a:r>
            <a:r>
              <a:rPr lang="en" dirty="0">
                <a:solidFill>
                  <a:srgbClr val="FFD966"/>
                </a:solidFill>
              </a:rPr>
              <a:t>-</a:t>
            </a:r>
            <a:r>
              <a:rPr lang="en" dirty="0">
                <a:solidFill>
                  <a:srgbClr val="9900FF"/>
                </a:solidFill>
              </a:rPr>
              <a:t>Out</a:t>
            </a:r>
            <a:endParaRPr dirty="0">
              <a:solidFill>
                <a:srgbClr val="9900FF"/>
              </a:solidFill>
            </a:endParaRPr>
          </a:p>
        </p:txBody>
      </p:sp>
      <p:pic>
        <p:nvPicPr>
          <p:cNvPr id="56" name="Google Shape;56;p13"/>
          <p:cNvPicPr preferRelativeResize="0"/>
          <p:nvPr/>
        </p:nvPicPr>
        <p:blipFill>
          <a:blip r:embed="rId3">
            <a:alphaModFix/>
          </a:blip>
          <a:stretch>
            <a:fillRect/>
          </a:stretch>
        </p:blipFill>
        <p:spPr>
          <a:xfrm>
            <a:off x="1502575" y="2524575"/>
            <a:ext cx="5871924" cy="2571750"/>
          </a:xfrm>
          <a:prstGeom prst="rect">
            <a:avLst/>
          </a:prstGeom>
          <a:noFill/>
          <a:ln>
            <a:noFill/>
          </a:ln>
        </p:spPr>
      </p:pic>
      <p:sp>
        <p:nvSpPr>
          <p:cNvPr id="57" name="Google Shape;57;p13"/>
          <p:cNvSpPr txBox="1"/>
          <p:nvPr/>
        </p:nvSpPr>
        <p:spPr>
          <a:xfrm>
            <a:off x="1407037" y="1511587"/>
            <a:ext cx="6063000" cy="631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500" b="1" i="1" dirty="0">
                <a:solidFill>
                  <a:srgbClr val="6FA8DC"/>
                </a:solidFill>
              </a:rPr>
              <a:t> </a:t>
            </a:r>
            <a:r>
              <a:rPr lang="en" sz="2900" dirty="0">
                <a:solidFill>
                  <a:srgbClr val="F1C232"/>
                </a:solidFill>
              </a:rPr>
              <a:t>Gym Management System</a:t>
            </a:r>
            <a:endParaRPr sz="100" dirty="0">
              <a:solidFill>
                <a:srgbClr val="F1C232"/>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900FF"/>
                </a:solidFill>
              </a:rPr>
              <a:t>Investors?</a:t>
            </a:r>
            <a:r>
              <a:rPr lang="en">
                <a:solidFill>
                  <a:srgbClr val="F1C232"/>
                </a:solidFill>
              </a:rPr>
              <a:t> Possibly You!</a:t>
            </a:r>
            <a:endParaRPr>
              <a:solidFill>
                <a:srgbClr val="F1C232"/>
              </a:solidFill>
            </a:endParaRPr>
          </a:p>
        </p:txBody>
      </p:sp>
      <p:sp>
        <p:nvSpPr>
          <p:cNvPr id="150" name="Google Shape;150;p22"/>
          <p:cNvSpPr txBox="1">
            <a:spLocks noGrp="1"/>
          </p:cNvSpPr>
          <p:nvPr>
            <p:ph type="body" idx="1"/>
          </p:nvPr>
        </p:nvSpPr>
        <p:spPr>
          <a:xfrm>
            <a:off x="3726825" y="1096125"/>
            <a:ext cx="5008800" cy="1537500"/>
          </a:xfrm>
          <a:prstGeom prst="rect">
            <a:avLst/>
          </a:prstGeom>
        </p:spPr>
        <p:txBody>
          <a:bodyPr spcFirstLastPara="1" wrap="square" lIns="91425" tIns="91425" rIns="91425" bIns="91425" anchor="t" anchorCtr="0">
            <a:noAutofit/>
          </a:bodyPr>
          <a:lstStyle/>
          <a:p>
            <a:pPr marL="457200" lvl="0" indent="-329982" algn="l" rtl="0">
              <a:lnSpc>
                <a:spcPct val="95000"/>
              </a:lnSpc>
              <a:spcBef>
                <a:spcPts val="0"/>
              </a:spcBef>
              <a:spcAft>
                <a:spcPts val="0"/>
              </a:spcAft>
              <a:buClr>
                <a:schemeClr val="lt1"/>
              </a:buClr>
              <a:buSzPts val="1597"/>
              <a:buChar char="●"/>
            </a:pPr>
            <a:r>
              <a:rPr lang="en" sz="1596">
                <a:solidFill>
                  <a:schemeClr val="lt1"/>
                </a:solidFill>
              </a:rPr>
              <a:t>Large, underserved Market</a:t>
            </a:r>
            <a:endParaRPr sz="1596">
              <a:solidFill>
                <a:schemeClr val="lt1"/>
              </a:solidFill>
            </a:endParaRPr>
          </a:p>
          <a:p>
            <a:pPr marL="457200" lvl="0" indent="-329982" algn="l" rtl="0">
              <a:lnSpc>
                <a:spcPct val="95000"/>
              </a:lnSpc>
              <a:spcBef>
                <a:spcPts val="0"/>
              </a:spcBef>
              <a:spcAft>
                <a:spcPts val="0"/>
              </a:spcAft>
              <a:buClr>
                <a:schemeClr val="lt1"/>
              </a:buClr>
              <a:buSzPts val="1597"/>
              <a:buChar char="●"/>
            </a:pPr>
            <a:r>
              <a:rPr lang="en" sz="1596">
                <a:solidFill>
                  <a:schemeClr val="lt1"/>
                </a:solidFill>
              </a:rPr>
              <a:t>Exceptional Product-Market Fit</a:t>
            </a:r>
            <a:endParaRPr sz="1596">
              <a:solidFill>
                <a:schemeClr val="lt1"/>
              </a:solidFill>
            </a:endParaRPr>
          </a:p>
          <a:p>
            <a:pPr marL="457200" lvl="0" indent="-329982" algn="l" rtl="0">
              <a:lnSpc>
                <a:spcPct val="95000"/>
              </a:lnSpc>
              <a:spcBef>
                <a:spcPts val="0"/>
              </a:spcBef>
              <a:spcAft>
                <a:spcPts val="0"/>
              </a:spcAft>
              <a:buClr>
                <a:schemeClr val="lt1"/>
              </a:buClr>
              <a:buSzPts val="1597"/>
              <a:buChar char="●"/>
            </a:pPr>
            <a:r>
              <a:rPr lang="en" sz="1596">
                <a:solidFill>
                  <a:schemeClr val="lt1"/>
                </a:solidFill>
              </a:rPr>
              <a:t>Application already under development</a:t>
            </a:r>
            <a:endParaRPr sz="1596">
              <a:solidFill>
                <a:schemeClr val="lt1"/>
              </a:solidFill>
            </a:endParaRPr>
          </a:p>
          <a:p>
            <a:pPr marL="457200" lvl="0" indent="-329982" algn="l" rtl="0">
              <a:lnSpc>
                <a:spcPct val="95000"/>
              </a:lnSpc>
              <a:spcBef>
                <a:spcPts val="0"/>
              </a:spcBef>
              <a:spcAft>
                <a:spcPts val="0"/>
              </a:spcAft>
              <a:buClr>
                <a:schemeClr val="lt1"/>
              </a:buClr>
              <a:buSzPts val="1597"/>
              <a:buChar char="●"/>
            </a:pPr>
            <a:r>
              <a:rPr lang="en" sz="1596">
                <a:solidFill>
                  <a:schemeClr val="lt1"/>
                </a:solidFill>
              </a:rPr>
              <a:t>Simple app = low startup costs</a:t>
            </a:r>
            <a:endParaRPr sz="1596">
              <a:solidFill>
                <a:schemeClr val="lt1"/>
              </a:solidFill>
            </a:endParaRPr>
          </a:p>
        </p:txBody>
      </p:sp>
      <p:pic>
        <p:nvPicPr>
          <p:cNvPr id="151" name="Google Shape;151;p22"/>
          <p:cNvPicPr preferRelativeResize="0"/>
          <p:nvPr/>
        </p:nvPicPr>
        <p:blipFill>
          <a:blip r:embed="rId3">
            <a:alphaModFix/>
          </a:blip>
          <a:stretch>
            <a:fillRect/>
          </a:stretch>
        </p:blipFill>
        <p:spPr>
          <a:xfrm>
            <a:off x="3884000" y="2363114"/>
            <a:ext cx="2501325" cy="2191450"/>
          </a:xfrm>
          <a:prstGeom prst="rect">
            <a:avLst/>
          </a:prstGeom>
          <a:noFill/>
          <a:ln>
            <a:noFill/>
          </a:ln>
        </p:spPr>
      </p:pic>
      <p:pic>
        <p:nvPicPr>
          <p:cNvPr id="152" name="Google Shape;152;p22"/>
          <p:cNvPicPr preferRelativeResize="0"/>
          <p:nvPr/>
        </p:nvPicPr>
        <p:blipFill>
          <a:blip r:embed="rId4">
            <a:alphaModFix/>
          </a:blip>
          <a:stretch>
            <a:fillRect/>
          </a:stretch>
        </p:blipFill>
        <p:spPr>
          <a:xfrm>
            <a:off x="2422850" y="1492325"/>
            <a:ext cx="491792" cy="396225"/>
          </a:xfrm>
          <a:prstGeom prst="rect">
            <a:avLst/>
          </a:prstGeom>
          <a:noFill/>
          <a:ln>
            <a:noFill/>
          </a:ln>
        </p:spPr>
      </p:pic>
      <p:graphicFrame>
        <p:nvGraphicFramePr>
          <p:cNvPr id="153" name="Google Shape;153;p22"/>
          <p:cNvGraphicFramePr/>
          <p:nvPr/>
        </p:nvGraphicFramePr>
        <p:xfrm>
          <a:off x="311700" y="1096125"/>
          <a:ext cx="3202300" cy="2369380"/>
        </p:xfrm>
        <a:graphic>
          <a:graphicData uri="http://schemas.openxmlformats.org/drawingml/2006/table">
            <a:tbl>
              <a:tblPr>
                <a:noFill/>
                <a:tableStyleId>{F2709E5C-05A9-4AC6-83C5-1D7593CC77E1}</a:tableStyleId>
              </a:tblPr>
              <a:tblGrid>
                <a:gridCol w="1601150">
                  <a:extLst>
                    <a:ext uri="{9D8B030D-6E8A-4147-A177-3AD203B41FA5}">
                      <a16:colId xmlns:a16="http://schemas.microsoft.com/office/drawing/2014/main" val="20000"/>
                    </a:ext>
                  </a:extLst>
                </a:gridCol>
                <a:gridCol w="1601150">
                  <a:extLst>
                    <a:ext uri="{9D8B030D-6E8A-4147-A177-3AD203B41FA5}">
                      <a16:colId xmlns:a16="http://schemas.microsoft.com/office/drawing/2014/main" val="20001"/>
                    </a:ext>
                  </a:extLst>
                </a:gridCol>
              </a:tblGrid>
              <a:tr h="386000">
                <a:tc>
                  <a:txBody>
                    <a:bodyPr/>
                    <a:lstStyle/>
                    <a:p>
                      <a:pPr marL="0" lvl="0" indent="0" algn="ctr" rtl="0">
                        <a:spcBef>
                          <a:spcPts val="0"/>
                        </a:spcBef>
                        <a:spcAft>
                          <a:spcPts val="0"/>
                        </a:spcAft>
                        <a:buNone/>
                      </a:pPr>
                      <a:r>
                        <a:rPr lang="en">
                          <a:solidFill>
                            <a:srgbClr val="9900FF"/>
                          </a:solidFill>
                        </a:rPr>
                        <a:t>Work</a:t>
                      </a:r>
                      <a:r>
                        <a:rPr lang="en">
                          <a:solidFill>
                            <a:srgbClr val="F1C232"/>
                          </a:solidFill>
                        </a:rPr>
                        <a:t>-</a:t>
                      </a:r>
                      <a:r>
                        <a:rPr lang="en">
                          <a:solidFill>
                            <a:srgbClr val="9900FF"/>
                          </a:solidFill>
                        </a:rPr>
                        <a:t>It</a:t>
                      </a:r>
                      <a:r>
                        <a:rPr lang="en">
                          <a:solidFill>
                            <a:srgbClr val="F1C232"/>
                          </a:solidFill>
                        </a:rPr>
                        <a:t>-</a:t>
                      </a:r>
                      <a:r>
                        <a:rPr lang="en">
                          <a:solidFill>
                            <a:srgbClr val="9900FF"/>
                          </a:solidFill>
                        </a:rPr>
                        <a:t>Out</a:t>
                      </a:r>
                      <a:endParaRPr>
                        <a:solidFill>
                          <a:srgbClr val="9900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rPr>
                        <a:t>Owner Needs</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44500">
                <a:tc>
                  <a:txBody>
                    <a:bodyPr/>
                    <a:lstStyle/>
                    <a:p>
                      <a:pPr marL="0" lvl="0" indent="0" algn="ctr" rtl="0">
                        <a:spcBef>
                          <a:spcPts val="0"/>
                        </a:spcBef>
                        <a:spcAft>
                          <a:spcPts val="0"/>
                        </a:spcAft>
                        <a:buNone/>
                      </a:pPr>
                      <a:r>
                        <a:rPr lang="en">
                          <a:solidFill>
                            <a:schemeClr val="lt1"/>
                          </a:solidFill>
                        </a:rPr>
                        <a:t>Low Cost</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26300">
                <a:tc>
                  <a:txBody>
                    <a:bodyPr/>
                    <a:lstStyle/>
                    <a:p>
                      <a:pPr marL="0" lvl="0" indent="0" algn="ctr" rtl="0">
                        <a:spcBef>
                          <a:spcPts val="0"/>
                        </a:spcBef>
                        <a:spcAft>
                          <a:spcPts val="0"/>
                        </a:spcAft>
                        <a:buNone/>
                      </a:pPr>
                      <a:r>
                        <a:rPr lang="en">
                          <a:solidFill>
                            <a:schemeClr val="lt1"/>
                          </a:solidFill>
                        </a:rPr>
                        <a:t>Easy-to-Use</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6000">
                <a:tc>
                  <a:txBody>
                    <a:bodyPr/>
                    <a:lstStyle/>
                    <a:p>
                      <a:pPr marL="0" lvl="0" indent="0" algn="ctr" rtl="0">
                        <a:spcBef>
                          <a:spcPts val="0"/>
                        </a:spcBef>
                        <a:spcAft>
                          <a:spcPts val="0"/>
                        </a:spcAft>
                        <a:buNone/>
                      </a:pPr>
                      <a:r>
                        <a:rPr lang="en">
                          <a:solidFill>
                            <a:schemeClr val="lt1"/>
                          </a:solidFill>
                        </a:rPr>
                        <a:t>Meets Business Needs</a:t>
                      </a: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2800">
                <a:tc>
                  <a:txBody>
                    <a:bodyPr/>
                    <a:lstStyle/>
                    <a:p>
                      <a:pPr marL="0" lvl="0" indent="0" algn="l" rtl="0">
                        <a:spcBef>
                          <a:spcPts val="0"/>
                        </a:spcBef>
                        <a:spcAft>
                          <a:spcPts val="0"/>
                        </a:spcAft>
                        <a:buNone/>
                      </a:pPr>
                      <a:r>
                        <a:rPr lang="en">
                          <a:solidFill>
                            <a:schemeClr val="lt1"/>
                          </a:solidFill>
                        </a:rPr>
                        <a:t>Business KPIS</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54" name="Google Shape;154;p22"/>
          <p:cNvPicPr preferRelativeResize="0"/>
          <p:nvPr/>
        </p:nvPicPr>
        <p:blipFill>
          <a:blip r:embed="rId4">
            <a:alphaModFix/>
          </a:blip>
          <a:stretch>
            <a:fillRect/>
          </a:stretch>
        </p:blipFill>
        <p:spPr>
          <a:xfrm>
            <a:off x="2441595" y="1997112"/>
            <a:ext cx="454306" cy="366025"/>
          </a:xfrm>
          <a:prstGeom prst="rect">
            <a:avLst/>
          </a:prstGeom>
          <a:noFill/>
          <a:ln>
            <a:noFill/>
          </a:ln>
        </p:spPr>
      </p:pic>
      <p:pic>
        <p:nvPicPr>
          <p:cNvPr id="155" name="Google Shape;155;p22"/>
          <p:cNvPicPr preferRelativeResize="0"/>
          <p:nvPr/>
        </p:nvPicPr>
        <p:blipFill>
          <a:blip r:embed="rId4">
            <a:alphaModFix/>
          </a:blip>
          <a:stretch>
            <a:fillRect/>
          </a:stretch>
        </p:blipFill>
        <p:spPr>
          <a:xfrm>
            <a:off x="2422850" y="2471675"/>
            <a:ext cx="491792" cy="396225"/>
          </a:xfrm>
          <a:prstGeom prst="rect">
            <a:avLst/>
          </a:prstGeom>
          <a:noFill/>
          <a:ln>
            <a:noFill/>
          </a:ln>
        </p:spPr>
      </p:pic>
      <p:pic>
        <p:nvPicPr>
          <p:cNvPr id="156" name="Google Shape;156;p22"/>
          <p:cNvPicPr preferRelativeResize="0"/>
          <p:nvPr/>
        </p:nvPicPr>
        <p:blipFill>
          <a:blip r:embed="rId4">
            <a:alphaModFix/>
          </a:blip>
          <a:stretch>
            <a:fillRect/>
          </a:stretch>
        </p:blipFill>
        <p:spPr>
          <a:xfrm>
            <a:off x="2422850" y="3024750"/>
            <a:ext cx="491792" cy="39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1C232"/>
                </a:solidFill>
              </a:rPr>
              <a:t>Questions?</a:t>
            </a:r>
            <a:endParaRPr>
              <a:solidFill>
                <a:srgbClr val="F1C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900FF"/>
                </a:solidFill>
              </a:rPr>
              <a:t>Fitness </a:t>
            </a:r>
            <a:r>
              <a:rPr lang="en">
                <a:solidFill>
                  <a:srgbClr val="F1C232"/>
                </a:solidFill>
              </a:rPr>
              <a:t>Industry</a:t>
            </a:r>
            <a:r>
              <a:rPr lang="en">
                <a:solidFill>
                  <a:srgbClr val="9900FF"/>
                </a:solidFill>
              </a:rPr>
              <a:t> at a </a:t>
            </a:r>
            <a:r>
              <a:rPr lang="en">
                <a:solidFill>
                  <a:srgbClr val="F1C232"/>
                </a:solidFill>
              </a:rPr>
              <a:t>Glance</a:t>
            </a:r>
            <a:endParaRPr>
              <a:solidFill>
                <a:srgbClr val="FFD966"/>
              </a:solidFill>
            </a:endParaRPr>
          </a:p>
        </p:txBody>
      </p:sp>
      <p:sp>
        <p:nvSpPr>
          <p:cNvPr id="63" name="Google Shape;63;p14"/>
          <p:cNvSpPr txBox="1"/>
          <p:nvPr/>
        </p:nvSpPr>
        <p:spPr>
          <a:xfrm>
            <a:off x="373225" y="2263950"/>
            <a:ext cx="2756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F1C232"/>
                </a:solidFill>
              </a:rPr>
              <a:t>86.6%</a:t>
            </a:r>
            <a:r>
              <a:rPr lang="en">
                <a:solidFill>
                  <a:srgbClr val="FFFFFF"/>
                </a:solidFill>
              </a:rPr>
              <a:t> of the fitness market is dominated by small </a:t>
            </a:r>
            <a:r>
              <a:rPr lang="en">
                <a:solidFill>
                  <a:schemeClr val="lt1"/>
                </a:solidFill>
              </a:rPr>
              <a:t>gyms</a:t>
            </a:r>
            <a:endParaRPr>
              <a:solidFill>
                <a:schemeClr val="lt1"/>
              </a:solidFill>
            </a:endParaRPr>
          </a:p>
        </p:txBody>
      </p:sp>
      <p:sp>
        <p:nvSpPr>
          <p:cNvPr id="64" name="Google Shape;64;p14"/>
          <p:cNvSpPr txBox="1"/>
          <p:nvPr/>
        </p:nvSpPr>
        <p:spPr>
          <a:xfrm>
            <a:off x="485200" y="3346025"/>
            <a:ext cx="20487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Revenue expected to be </a:t>
            </a:r>
            <a:r>
              <a:rPr lang="en" sz="2500">
                <a:solidFill>
                  <a:srgbClr val="9900FF"/>
                </a:solidFill>
              </a:rPr>
              <a:t>31.8 billion</a:t>
            </a:r>
            <a:r>
              <a:rPr lang="en"/>
              <a:t> </a:t>
            </a:r>
            <a:r>
              <a:rPr lang="en">
                <a:solidFill>
                  <a:schemeClr val="lt1"/>
                </a:solidFill>
              </a:rPr>
              <a:t>in 2023</a:t>
            </a:r>
            <a:endParaRPr>
              <a:solidFill>
                <a:schemeClr val="lt1"/>
              </a:solidFill>
            </a:endParaRPr>
          </a:p>
        </p:txBody>
      </p:sp>
      <p:sp>
        <p:nvSpPr>
          <p:cNvPr id="65" name="Google Shape;65;p14"/>
          <p:cNvSpPr txBox="1"/>
          <p:nvPr/>
        </p:nvSpPr>
        <p:spPr>
          <a:xfrm>
            <a:off x="373225" y="1181875"/>
            <a:ext cx="31227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9900FF"/>
                </a:solidFill>
              </a:rPr>
              <a:t>115,000</a:t>
            </a:r>
            <a:r>
              <a:rPr lang="en"/>
              <a:t> </a:t>
            </a:r>
            <a:r>
              <a:rPr lang="en">
                <a:solidFill>
                  <a:schemeClr val="lt1"/>
                </a:solidFill>
              </a:rPr>
              <a:t>fitness business in the United States</a:t>
            </a:r>
            <a:endParaRPr>
              <a:solidFill>
                <a:schemeClr val="lt1"/>
              </a:solidFill>
            </a:endParaRPr>
          </a:p>
        </p:txBody>
      </p:sp>
      <p:pic>
        <p:nvPicPr>
          <p:cNvPr id="66" name="Google Shape;66;p14"/>
          <p:cNvPicPr preferRelativeResize="0"/>
          <p:nvPr/>
        </p:nvPicPr>
        <p:blipFill>
          <a:blip r:embed="rId3">
            <a:alphaModFix/>
          </a:blip>
          <a:stretch>
            <a:fillRect/>
          </a:stretch>
        </p:blipFill>
        <p:spPr>
          <a:xfrm>
            <a:off x="5449075" y="1017725"/>
            <a:ext cx="3032450" cy="1705750"/>
          </a:xfrm>
          <a:prstGeom prst="rect">
            <a:avLst/>
          </a:prstGeom>
          <a:noFill/>
          <a:ln>
            <a:noFill/>
          </a:ln>
        </p:spPr>
      </p:pic>
      <p:pic>
        <p:nvPicPr>
          <p:cNvPr id="67" name="Google Shape;67;p14"/>
          <p:cNvPicPr preferRelativeResize="0"/>
          <p:nvPr/>
        </p:nvPicPr>
        <p:blipFill>
          <a:blip r:embed="rId4">
            <a:alphaModFix/>
          </a:blip>
          <a:stretch>
            <a:fillRect/>
          </a:stretch>
        </p:blipFill>
        <p:spPr>
          <a:xfrm>
            <a:off x="4820200" y="2723475"/>
            <a:ext cx="2440750" cy="1833850"/>
          </a:xfrm>
          <a:prstGeom prst="rect">
            <a:avLst/>
          </a:prstGeom>
          <a:noFill/>
          <a:ln>
            <a:noFill/>
          </a:ln>
        </p:spPr>
      </p:pic>
      <p:sp>
        <p:nvSpPr>
          <p:cNvPr id="68" name="Google Shape;68;p14"/>
          <p:cNvSpPr txBox="1"/>
          <p:nvPr/>
        </p:nvSpPr>
        <p:spPr>
          <a:xfrm>
            <a:off x="373225" y="4346525"/>
            <a:ext cx="3346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F1C232"/>
                </a:solidFill>
              </a:rPr>
              <a:t>Source: </a:t>
            </a:r>
            <a:r>
              <a:rPr lang="en" sz="800" u="sng">
                <a:solidFill>
                  <a:srgbClr val="F1C232"/>
                </a:solidFill>
                <a:hlinkClick r:id="rId5">
                  <a:extLst>
                    <a:ext uri="{A12FA001-AC4F-418D-AE19-62706E023703}">
                      <ahyp:hlinkClr xmlns:ahyp="http://schemas.microsoft.com/office/drawing/2018/hyperlinkcolor" val="tx"/>
                    </a:ext>
                  </a:extLst>
                </a:hlinkClick>
              </a:rPr>
              <a:t>https://my.ibisworld.com/us/en/industry/71394/products-and-markets#supply-chain</a:t>
            </a:r>
            <a:endParaRPr sz="8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2"/>
        <p:cNvGrpSpPr/>
        <p:nvPr/>
      </p:nvGrpSpPr>
      <p:grpSpPr>
        <a:xfrm>
          <a:off x="0" y="0"/>
          <a:ext cx="0" cy="0"/>
          <a:chOff x="0" y="0"/>
          <a:chExt cx="0" cy="0"/>
        </a:xfrm>
      </p:grpSpPr>
      <p:graphicFrame>
        <p:nvGraphicFramePr>
          <p:cNvPr id="73" name="Google Shape;73;p15"/>
          <p:cNvGraphicFramePr/>
          <p:nvPr/>
        </p:nvGraphicFramePr>
        <p:xfrm>
          <a:off x="952500" y="1218750"/>
          <a:ext cx="7239000" cy="3314200"/>
        </p:xfrm>
        <a:graphic>
          <a:graphicData uri="http://schemas.openxmlformats.org/drawingml/2006/table">
            <a:tbl>
              <a:tblPr>
                <a:noFill/>
                <a:tableStyleId>{F2709E5C-05A9-4AC6-83C5-1D7593CC77E1}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28550">
                <a:tc>
                  <a:txBody>
                    <a:bodyPr/>
                    <a:lstStyle/>
                    <a:p>
                      <a:pPr marL="0" lvl="0" indent="0" algn="ctr" rtl="0">
                        <a:spcBef>
                          <a:spcPts val="0"/>
                        </a:spcBef>
                        <a:spcAft>
                          <a:spcPts val="0"/>
                        </a:spcAft>
                        <a:buNone/>
                      </a:pPr>
                      <a:r>
                        <a:rPr lang="en">
                          <a:solidFill>
                            <a:schemeClr val="lt1"/>
                          </a:solidFill>
                        </a:rPr>
                        <a:t>Owner Needs</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Custom-Built Database Application</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Generic Database Applications</a:t>
                      </a:r>
                      <a:endParaRPr>
                        <a:solidFill>
                          <a:schemeClr val="lt1"/>
                        </a:solidFill>
                      </a:endParaRPr>
                    </a:p>
                  </a:txBody>
                  <a:tcPr marL="91425" marR="91425" marT="91425" marB="91425"/>
                </a:tc>
                <a:extLst>
                  <a:ext uri="{0D108BD9-81ED-4DB2-BD59-A6C34878D82A}">
                    <a16:rowId xmlns:a16="http://schemas.microsoft.com/office/drawing/2014/main" val="10000"/>
                  </a:ext>
                </a:extLst>
              </a:tr>
              <a:tr h="828550">
                <a:tc>
                  <a:txBody>
                    <a:bodyPr/>
                    <a:lstStyle/>
                    <a:p>
                      <a:pPr marL="0" lvl="0" indent="0" algn="ctr" rtl="0">
                        <a:spcBef>
                          <a:spcPts val="0"/>
                        </a:spcBef>
                        <a:spcAft>
                          <a:spcPts val="0"/>
                        </a:spcAft>
                        <a:buNone/>
                      </a:pPr>
                      <a:r>
                        <a:rPr lang="en">
                          <a:solidFill>
                            <a:schemeClr val="lt1"/>
                          </a:solidFill>
                        </a:rPr>
                        <a:t>Low Cost</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828550">
                <a:tc>
                  <a:txBody>
                    <a:bodyPr/>
                    <a:lstStyle/>
                    <a:p>
                      <a:pPr marL="0" lvl="0" indent="0" algn="ctr" rtl="0">
                        <a:spcBef>
                          <a:spcPts val="0"/>
                        </a:spcBef>
                        <a:spcAft>
                          <a:spcPts val="0"/>
                        </a:spcAft>
                        <a:buNone/>
                      </a:pPr>
                      <a:r>
                        <a:rPr lang="en">
                          <a:solidFill>
                            <a:schemeClr val="lt1"/>
                          </a:solidFill>
                        </a:rPr>
                        <a:t>Easy-to-Use</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828550">
                <a:tc>
                  <a:txBody>
                    <a:bodyPr/>
                    <a:lstStyle/>
                    <a:p>
                      <a:pPr marL="0" lvl="0" indent="0" algn="ctr" rtl="0">
                        <a:spcBef>
                          <a:spcPts val="0"/>
                        </a:spcBef>
                        <a:spcAft>
                          <a:spcPts val="0"/>
                        </a:spcAft>
                        <a:buNone/>
                      </a:pPr>
                      <a:r>
                        <a:rPr lang="en">
                          <a:solidFill>
                            <a:schemeClr val="lt1"/>
                          </a:solidFill>
                        </a:rPr>
                        <a:t>Meets Business Needs</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pic>
        <p:nvPicPr>
          <p:cNvPr id="74" name="Google Shape;74;p15"/>
          <p:cNvPicPr preferRelativeResize="0"/>
          <p:nvPr/>
        </p:nvPicPr>
        <p:blipFill>
          <a:blip r:embed="rId3">
            <a:alphaModFix/>
          </a:blip>
          <a:stretch>
            <a:fillRect/>
          </a:stretch>
        </p:blipFill>
        <p:spPr>
          <a:xfrm>
            <a:off x="6494125" y="2102500"/>
            <a:ext cx="920626" cy="741726"/>
          </a:xfrm>
          <a:prstGeom prst="rect">
            <a:avLst/>
          </a:prstGeom>
          <a:noFill/>
          <a:ln>
            <a:noFill/>
          </a:ln>
        </p:spPr>
      </p:pic>
      <p:pic>
        <p:nvPicPr>
          <p:cNvPr id="75" name="Google Shape;75;p15"/>
          <p:cNvPicPr preferRelativeResize="0"/>
          <p:nvPr/>
        </p:nvPicPr>
        <p:blipFill>
          <a:blip r:embed="rId3">
            <a:alphaModFix/>
          </a:blip>
          <a:stretch>
            <a:fillRect/>
          </a:stretch>
        </p:blipFill>
        <p:spPr>
          <a:xfrm>
            <a:off x="4021525" y="3736025"/>
            <a:ext cx="920626" cy="741726"/>
          </a:xfrm>
          <a:prstGeom prst="rect">
            <a:avLst/>
          </a:prstGeom>
          <a:noFill/>
          <a:ln>
            <a:noFill/>
          </a:ln>
        </p:spPr>
      </p:pic>
      <p:pic>
        <p:nvPicPr>
          <p:cNvPr id="76" name="Google Shape;76;p15"/>
          <p:cNvPicPr preferRelativeResize="0"/>
          <p:nvPr/>
        </p:nvPicPr>
        <p:blipFill>
          <a:blip r:embed="rId3">
            <a:alphaModFix/>
          </a:blip>
          <a:stretch>
            <a:fillRect/>
          </a:stretch>
        </p:blipFill>
        <p:spPr>
          <a:xfrm>
            <a:off x="4021525" y="2933075"/>
            <a:ext cx="920626" cy="741726"/>
          </a:xfrm>
          <a:prstGeom prst="rect">
            <a:avLst/>
          </a:prstGeom>
          <a:noFill/>
          <a:ln>
            <a:noFill/>
          </a:ln>
        </p:spPr>
      </p:pic>
      <p:pic>
        <p:nvPicPr>
          <p:cNvPr id="77" name="Google Shape;77;p15"/>
          <p:cNvPicPr preferRelativeResize="0"/>
          <p:nvPr/>
        </p:nvPicPr>
        <p:blipFill>
          <a:blip r:embed="rId3">
            <a:alphaModFix/>
          </a:blip>
          <a:stretch>
            <a:fillRect/>
          </a:stretch>
        </p:blipFill>
        <p:spPr>
          <a:xfrm>
            <a:off x="6494125" y="2933075"/>
            <a:ext cx="920626" cy="741726"/>
          </a:xfrm>
          <a:prstGeom prst="rect">
            <a:avLst/>
          </a:prstGeom>
          <a:noFill/>
          <a:ln>
            <a:noFill/>
          </a:ln>
        </p:spPr>
      </p:pic>
      <p:pic>
        <p:nvPicPr>
          <p:cNvPr id="78" name="Google Shape;78;p15"/>
          <p:cNvPicPr preferRelativeResize="0"/>
          <p:nvPr/>
        </p:nvPicPr>
        <p:blipFill>
          <a:blip r:embed="rId4">
            <a:alphaModFix/>
          </a:blip>
          <a:stretch>
            <a:fillRect/>
          </a:stretch>
        </p:blipFill>
        <p:spPr>
          <a:xfrm>
            <a:off x="4110963" y="2062827"/>
            <a:ext cx="741750" cy="741723"/>
          </a:xfrm>
          <a:prstGeom prst="rect">
            <a:avLst/>
          </a:prstGeom>
          <a:noFill/>
          <a:ln>
            <a:noFill/>
          </a:ln>
        </p:spPr>
      </p:pic>
      <p:pic>
        <p:nvPicPr>
          <p:cNvPr id="79" name="Google Shape;79;p15"/>
          <p:cNvPicPr preferRelativeResize="0"/>
          <p:nvPr/>
        </p:nvPicPr>
        <p:blipFill>
          <a:blip r:embed="rId4">
            <a:alphaModFix/>
          </a:blip>
          <a:stretch>
            <a:fillRect/>
          </a:stretch>
        </p:blipFill>
        <p:spPr>
          <a:xfrm>
            <a:off x="6583573" y="3763638"/>
            <a:ext cx="741752" cy="741725"/>
          </a:xfrm>
          <a:prstGeom prst="rect">
            <a:avLst/>
          </a:prstGeom>
          <a:noFill/>
          <a:ln>
            <a:noFill/>
          </a:ln>
        </p:spPr>
      </p:pic>
      <p:sp>
        <p:nvSpPr>
          <p:cNvPr id="80" name="Google Shape;80;p15"/>
          <p:cNvSpPr txBox="1"/>
          <p:nvPr/>
        </p:nvSpPr>
        <p:spPr>
          <a:xfrm>
            <a:off x="740250" y="348350"/>
            <a:ext cx="7663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9900FF"/>
                </a:solidFill>
              </a:rPr>
              <a:t>Boutique</a:t>
            </a:r>
            <a:r>
              <a:rPr lang="en" sz="2500"/>
              <a:t> </a:t>
            </a:r>
            <a:r>
              <a:rPr lang="en" sz="2500">
                <a:solidFill>
                  <a:srgbClr val="F1C232"/>
                </a:solidFill>
              </a:rPr>
              <a:t>Gym Ownership</a:t>
            </a:r>
            <a:r>
              <a:rPr lang="en" sz="2500"/>
              <a:t> </a:t>
            </a:r>
            <a:r>
              <a:rPr lang="en" sz="2500">
                <a:solidFill>
                  <a:srgbClr val="9900FF"/>
                </a:solidFill>
              </a:rPr>
              <a:t>IT Needs</a:t>
            </a:r>
            <a:endParaRPr sz="2500">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7375" y="391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1C232"/>
                </a:solidFill>
              </a:rPr>
              <a:t>Enter</a:t>
            </a:r>
            <a:r>
              <a:rPr lang="en" b="1"/>
              <a:t> </a:t>
            </a:r>
            <a:r>
              <a:rPr lang="en" b="1">
                <a:solidFill>
                  <a:srgbClr val="9900FF"/>
                </a:solidFill>
              </a:rPr>
              <a:t>Work</a:t>
            </a:r>
            <a:r>
              <a:rPr lang="en" b="1">
                <a:solidFill>
                  <a:srgbClr val="F1C232"/>
                </a:solidFill>
              </a:rPr>
              <a:t>-</a:t>
            </a:r>
            <a:r>
              <a:rPr lang="en" b="1">
                <a:solidFill>
                  <a:srgbClr val="9900FF"/>
                </a:solidFill>
              </a:rPr>
              <a:t>it</a:t>
            </a:r>
            <a:r>
              <a:rPr lang="en" b="1">
                <a:solidFill>
                  <a:srgbClr val="F1C232"/>
                </a:solidFill>
              </a:rPr>
              <a:t>-</a:t>
            </a:r>
            <a:r>
              <a:rPr lang="en" b="1">
                <a:solidFill>
                  <a:srgbClr val="9900FF"/>
                </a:solidFill>
              </a:rPr>
              <a:t>Out</a:t>
            </a:r>
            <a:endParaRPr b="1">
              <a:solidFill>
                <a:srgbClr val="9900FF"/>
              </a:solidFill>
            </a:endParaRPr>
          </a:p>
        </p:txBody>
      </p:sp>
      <p:sp>
        <p:nvSpPr>
          <p:cNvPr id="86" name="Google Shape;86;p16"/>
          <p:cNvSpPr txBox="1">
            <a:spLocks noGrp="1"/>
          </p:cNvSpPr>
          <p:nvPr>
            <p:ph type="body" idx="1"/>
          </p:nvPr>
        </p:nvSpPr>
        <p:spPr>
          <a:xfrm>
            <a:off x="246000" y="1532550"/>
            <a:ext cx="4003800" cy="2078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lt1"/>
                </a:solidFill>
                <a:highlight>
                  <a:schemeClr val="dk1"/>
                </a:highlight>
              </a:rPr>
              <a:t>One stop-shop for a boutique gym owner’s IT needs</a:t>
            </a:r>
            <a:endParaRPr b="1">
              <a:solidFill>
                <a:schemeClr val="lt1"/>
              </a:solidFill>
              <a:highlight>
                <a:schemeClr val="dk1"/>
              </a:highlight>
            </a:endParaRPr>
          </a:p>
          <a:p>
            <a:pPr marL="457200" lvl="0" indent="-342900" algn="l" rtl="0">
              <a:spcBef>
                <a:spcPts val="1200"/>
              </a:spcBef>
              <a:spcAft>
                <a:spcPts val="0"/>
              </a:spcAft>
              <a:buClr>
                <a:schemeClr val="lt1"/>
              </a:buClr>
              <a:buSzPts val="1800"/>
              <a:buChar char="●"/>
            </a:pPr>
            <a:r>
              <a:rPr lang="en">
                <a:solidFill>
                  <a:schemeClr val="lt1"/>
                </a:solidFill>
              </a:rPr>
              <a:t>Simple to use</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Affordable</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Meets Every Business Need</a:t>
            </a:r>
            <a:endParaRPr>
              <a:solidFill>
                <a:schemeClr val="lt1"/>
              </a:solidFill>
            </a:endParaRPr>
          </a:p>
          <a:p>
            <a:pPr marL="457200" lvl="0" indent="0" algn="l" rtl="0">
              <a:spcBef>
                <a:spcPts val="1200"/>
              </a:spcBef>
              <a:spcAft>
                <a:spcPts val="1200"/>
              </a:spcAft>
              <a:buNone/>
            </a:pPr>
            <a:endParaRPr>
              <a:solidFill>
                <a:srgbClr val="000000"/>
              </a:solidFill>
            </a:endParaRPr>
          </a:p>
        </p:txBody>
      </p:sp>
      <p:pic>
        <p:nvPicPr>
          <p:cNvPr id="87" name="Google Shape;87;p16"/>
          <p:cNvPicPr preferRelativeResize="0"/>
          <p:nvPr/>
        </p:nvPicPr>
        <p:blipFill>
          <a:blip r:embed="rId3">
            <a:alphaModFix/>
          </a:blip>
          <a:stretch>
            <a:fillRect/>
          </a:stretch>
        </p:blipFill>
        <p:spPr>
          <a:xfrm>
            <a:off x="7126550" y="356250"/>
            <a:ext cx="1567950" cy="1159450"/>
          </a:xfrm>
          <a:prstGeom prst="rect">
            <a:avLst/>
          </a:prstGeom>
          <a:noFill/>
          <a:ln>
            <a:noFill/>
          </a:ln>
        </p:spPr>
      </p:pic>
      <p:pic>
        <p:nvPicPr>
          <p:cNvPr id="88" name="Google Shape;88;p16"/>
          <p:cNvPicPr preferRelativeResize="0"/>
          <p:nvPr/>
        </p:nvPicPr>
        <p:blipFill>
          <a:blip r:embed="rId4">
            <a:alphaModFix/>
          </a:blip>
          <a:stretch>
            <a:fillRect/>
          </a:stretch>
        </p:blipFill>
        <p:spPr>
          <a:xfrm>
            <a:off x="4478588" y="3605976"/>
            <a:ext cx="1493100" cy="785088"/>
          </a:xfrm>
          <a:prstGeom prst="rect">
            <a:avLst/>
          </a:prstGeom>
          <a:noFill/>
          <a:ln>
            <a:noFill/>
          </a:ln>
        </p:spPr>
      </p:pic>
      <p:sp>
        <p:nvSpPr>
          <p:cNvPr id="89" name="Google Shape;89;p16"/>
          <p:cNvSpPr/>
          <p:nvPr/>
        </p:nvSpPr>
        <p:spPr>
          <a:xfrm>
            <a:off x="6073375" y="941550"/>
            <a:ext cx="763500" cy="21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rot="3116484">
            <a:off x="5798072" y="2379273"/>
            <a:ext cx="763544" cy="21112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4787629">
            <a:off x="4673816" y="2999334"/>
            <a:ext cx="763583" cy="21090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p16"/>
          <p:cNvPicPr preferRelativeResize="0"/>
          <p:nvPr/>
        </p:nvPicPr>
        <p:blipFill>
          <a:blip r:embed="rId5">
            <a:alphaModFix/>
          </a:blip>
          <a:stretch>
            <a:fillRect/>
          </a:stretch>
        </p:blipFill>
        <p:spPr>
          <a:xfrm>
            <a:off x="4351550" y="356251"/>
            <a:ext cx="1204500" cy="1762875"/>
          </a:xfrm>
          <a:prstGeom prst="rect">
            <a:avLst/>
          </a:prstGeom>
          <a:noFill/>
          <a:ln>
            <a:noFill/>
          </a:ln>
        </p:spPr>
      </p:pic>
      <p:sp>
        <p:nvSpPr>
          <p:cNvPr id="93" name="Google Shape;93;p16"/>
          <p:cNvSpPr txBox="1"/>
          <p:nvPr/>
        </p:nvSpPr>
        <p:spPr>
          <a:xfrm>
            <a:off x="4287950" y="2214663"/>
            <a:ext cx="13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rPr>
              <a:t>Owner</a:t>
            </a:r>
            <a:endParaRPr>
              <a:solidFill>
                <a:schemeClr val="lt1"/>
              </a:solidFill>
            </a:endParaRPr>
          </a:p>
        </p:txBody>
      </p:sp>
      <p:sp>
        <p:nvSpPr>
          <p:cNvPr id="94" name="Google Shape;94;p16"/>
          <p:cNvSpPr txBox="1"/>
          <p:nvPr/>
        </p:nvSpPr>
        <p:spPr>
          <a:xfrm>
            <a:off x="7201525" y="1552275"/>
            <a:ext cx="1493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rPr>
              <a:t>Members</a:t>
            </a:r>
            <a:endParaRPr>
              <a:solidFill>
                <a:schemeClr val="lt1"/>
              </a:solidFill>
            </a:endParaRPr>
          </a:p>
        </p:txBody>
      </p:sp>
      <p:sp>
        <p:nvSpPr>
          <p:cNvPr id="95" name="Google Shape;95;p16"/>
          <p:cNvSpPr txBox="1"/>
          <p:nvPr/>
        </p:nvSpPr>
        <p:spPr>
          <a:xfrm>
            <a:off x="6498300" y="4585850"/>
            <a:ext cx="1493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rPr>
              <a:t>Trainers</a:t>
            </a:r>
            <a:endParaRPr>
              <a:solidFill>
                <a:schemeClr val="lt1"/>
              </a:solidFill>
            </a:endParaRPr>
          </a:p>
        </p:txBody>
      </p:sp>
      <p:sp>
        <p:nvSpPr>
          <p:cNvPr id="96" name="Google Shape;96;p16"/>
          <p:cNvSpPr txBox="1"/>
          <p:nvPr/>
        </p:nvSpPr>
        <p:spPr>
          <a:xfrm>
            <a:off x="4478588" y="4478150"/>
            <a:ext cx="1493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rPr>
              <a:t>Financial Information</a:t>
            </a:r>
            <a:endParaRPr>
              <a:solidFill>
                <a:schemeClr val="lt1"/>
              </a:solidFill>
            </a:endParaRPr>
          </a:p>
        </p:txBody>
      </p:sp>
      <p:pic>
        <p:nvPicPr>
          <p:cNvPr id="97" name="Google Shape;97;p16"/>
          <p:cNvPicPr preferRelativeResize="0"/>
          <p:nvPr/>
        </p:nvPicPr>
        <p:blipFill>
          <a:blip r:embed="rId6">
            <a:alphaModFix/>
          </a:blip>
          <a:stretch>
            <a:fillRect/>
          </a:stretch>
        </p:blipFill>
        <p:spPr>
          <a:xfrm>
            <a:off x="6498299" y="2850518"/>
            <a:ext cx="1493100" cy="1598495"/>
          </a:xfrm>
          <a:prstGeom prst="rect">
            <a:avLst/>
          </a:prstGeom>
          <a:noFill/>
          <a:ln>
            <a:noFill/>
          </a:ln>
        </p:spPr>
      </p:pic>
      <p:sp>
        <p:nvSpPr>
          <p:cNvPr id="98" name="Google Shape;98;p16"/>
          <p:cNvSpPr/>
          <p:nvPr/>
        </p:nvSpPr>
        <p:spPr>
          <a:xfrm rot="887806">
            <a:off x="7479457" y="1950565"/>
            <a:ext cx="230235" cy="820222"/>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D966"/>
                </a:solidFill>
              </a:rPr>
              <a:t>Frontend</a:t>
            </a:r>
            <a:r>
              <a:rPr lang="en"/>
              <a:t> </a:t>
            </a:r>
            <a:r>
              <a:rPr lang="en">
                <a:solidFill>
                  <a:srgbClr val="9900FF"/>
                </a:solidFill>
              </a:rPr>
              <a:t>Design</a:t>
            </a:r>
            <a:endParaRPr>
              <a:solidFill>
                <a:srgbClr val="9900FF"/>
              </a:solidFill>
            </a:endParaRPr>
          </a:p>
          <a:p>
            <a:pPr marL="0" lvl="0" indent="0" algn="l" rtl="0">
              <a:spcBef>
                <a:spcPts val="0"/>
              </a:spcBef>
              <a:spcAft>
                <a:spcPts val="0"/>
              </a:spcAft>
              <a:buNone/>
            </a:pPr>
            <a:endParaRPr>
              <a:solidFill>
                <a:srgbClr val="9900FF"/>
              </a:solidFill>
            </a:endParaRPr>
          </a:p>
          <a:p>
            <a:pPr marL="0" lvl="0" indent="0" algn="l" rtl="0">
              <a:spcBef>
                <a:spcPts val="0"/>
              </a:spcBef>
              <a:spcAft>
                <a:spcPts val="0"/>
              </a:spcAft>
              <a:buNone/>
            </a:pPr>
            <a:endParaRPr/>
          </a:p>
        </p:txBody>
      </p:sp>
      <p:sp>
        <p:nvSpPr>
          <p:cNvPr id="104" name="Google Shape;104;p17"/>
          <p:cNvSpPr/>
          <p:nvPr/>
        </p:nvSpPr>
        <p:spPr>
          <a:xfrm>
            <a:off x="243675" y="2494850"/>
            <a:ext cx="2652000" cy="2352600"/>
          </a:xfrm>
          <a:prstGeom prst="rect">
            <a:avLst/>
          </a:prstGeom>
          <a:solidFill>
            <a:srgbClr val="000000"/>
          </a:solidFill>
          <a:ln>
            <a:noFill/>
          </a:ln>
        </p:spPr>
        <p:txBody>
          <a:bodyPr spcFirstLastPara="1" wrap="square" lIns="91425" tIns="91425" rIns="91425" bIns="91425" anchor="ctr" anchorCtr="0">
            <a:noAutofit/>
          </a:bodyPr>
          <a:lstStyle/>
          <a:p>
            <a:pPr marL="457200" lvl="0" indent="-279400" algn="l" rtl="0">
              <a:lnSpc>
                <a:spcPct val="150000"/>
              </a:lnSpc>
              <a:spcBef>
                <a:spcPts val="0"/>
              </a:spcBef>
              <a:spcAft>
                <a:spcPts val="0"/>
              </a:spcAft>
              <a:buClr>
                <a:schemeClr val="lt1"/>
              </a:buClr>
              <a:buSzPts val="800"/>
              <a:buChar char="●"/>
            </a:pPr>
            <a:r>
              <a:rPr lang="en" sz="800" b="1">
                <a:solidFill>
                  <a:schemeClr val="lt1"/>
                </a:solidFill>
              </a:rPr>
              <a:t>Access to admin profile, gym equipment inventory, financial reports, member and trainer lists</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Add or remove gym equipment inventory</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Create and modify financial reports</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add or remove members and trainers</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modify member and trainer profile information</a:t>
            </a:r>
            <a:endParaRPr sz="800" b="1">
              <a:solidFill>
                <a:schemeClr val="lt1"/>
              </a:solidFill>
            </a:endParaRPr>
          </a:p>
          <a:p>
            <a:pPr marL="457200" lvl="0" indent="0" algn="just" rtl="0">
              <a:lnSpc>
                <a:spcPct val="115000"/>
              </a:lnSpc>
              <a:spcBef>
                <a:spcPts val="1200"/>
              </a:spcBef>
              <a:spcAft>
                <a:spcPts val="0"/>
              </a:spcAft>
              <a:buNone/>
            </a:pPr>
            <a:endParaRPr sz="1100" b="1" u="sng">
              <a:solidFill>
                <a:srgbClr val="9900FF"/>
              </a:solidFill>
            </a:endParaRPr>
          </a:p>
          <a:p>
            <a:pPr marL="0" lvl="0" indent="0" algn="l" rtl="0">
              <a:spcBef>
                <a:spcPts val="1200"/>
              </a:spcBef>
              <a:spcAft>
                <a:spcPts val="0"/>
              </a:spcAft>
              <a:buNone/>
            </a:pPr>
            <a:endParaRPr>
              <a:solidFill>
                <a:srgbClr val="9900FF"/>
              </a:solidFill>
            </a:endParaRPr>
          </a:p>
        </p:txBody>
      </p:sp>
      <p:sp>
        <p:nvSpPr>
          <p:cNvPr id="105" name="Google Shape;105;p17"/>
          <p:cNvSpPr txBox="1"/>
          <p:nvPr/>
        </p:nvSpPr>
        <p:spPr>
          <a:xfrm>
            <a:off x="418875" y="901675"/>
            <a:ext cx="799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rPr>
              <a:t>Application Views</a:t>
            </a:r>
            <a:endParaRPr b="1">
              <a:solidFill>
                <a:schemeClr val="lt1"/>
              </a:solidFill>
            </a:endParaRPr>
          </a:p>
        </p:txBody>
      </p:sp>
      <p:sp>
        <p:nvSpPr>
          <p:cNvPr id="106" name="Google Shape;106;p17"/>
          <p:cNvSpPr/>
          <p:nvPr/>
        </p:nvSpPr>
        <p:spPr>
          <a:xfrm rot="-10799841">
            <a:off x="913416" y="1352892"/>
            <a:ext cx="6491100" cy="642900"/>
          </a:xfrm>
          <a:prstGeom prst="bentUpArrow">
            <a:avLst>
              <a:gd name="adj1" fmla="val 25000"/>
              <a:gd name="adj2" fmla="val 25000"/>
              <a:gd name="adj3" fmla="val 25000"/>
            </a:avLst>
          </a:prstGeom>
          <a:solidFill>
            <a:srgbClr val="99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0799851" flipH="1">
            <a:off x="990926" y="1352900"/>
            <a:ext cx="6920400" cy="642900"/>
          </a:xfrm>
          <a:prstGeom prst="bentUpArrow">
            <a:avLst>
              <a:gd name="adj1" fmla="val 25000"/>
              <a:gd name="adj2" fmla="val 25000"/>
              <a:gd name="adj3" fmla="val 25000"/>
            </a:avLst>
          </a:prstGeom>
          <a:solidFill>
            <a:srgbClr val="99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4281925" y="1352750"/>
            <a:ext cx="338400" cy="643200"/>
          </a:xfrm>
          <a:prstGeom prst="downArrow">
            <a:avLst>
              <a:gd name="adj1" fmla="val 50000"/>
              <a:gd name="adj2" fmla="val 50000"/>
            </a:avLst>
          </a:prstGeom>
          <a:solidFill>
            <a:srgbClr val="99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p:nvPr/>
        </p:nvSpPr>
        <p:spPr>
          <a:xfrm>
            <a:off x="418925" y="2094650"/>
            <a:ext cx="7993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    Admin View                                              Trainer View 			 Member View</a:t>
            </a:r>
            <a:endParaRPr dirty="0">
              <a:solidFill>
                <a:schemeClr val="lt1"/>
              </a:solidFill>
            </a:endParaRPr>
          </a:p>
        </p:txBody>
      </p:sp>
      <p:sp>
        <p:nvSpPr>
          <p:cNvPr id="110" name="Google Shape;110;p17"/>
          <p:cNvSpPr/>
          <p:nvPr/>
        </p:nvSpPr>
        <p:spPr>
          <a:xfrm>
            <a:off x="3089825" y="2494850"/>
            <a:ext cx="2652000" cy="2352600"/>
          </a:xfrm>
          <a:prstGeom prst="rect">
            <a:avLst/>
          </a:prstGeom>
          <a:solidFill>
            <a:srgbClr val="000000"/>
          </a:solidFill>
          <a:ln>
            <a:noFill/>
          </a:ln>
        </p:spPr>
        <p:txBody>
          <a:bodyPr spcFirstLastPara="1" wrap="square" lIns="91425" tIns="91425" rIns="91425" bIns="91425" anchor="t" anchorCtr="0">
            <a:noAutofit/>
          </a:bodyPr>
          <a:lstStyle/>
          <a:p>
            <a:pPr marL="457200" lvl="0" indent="-279400" algn="l" rtl="0">
              <a:lnSpc>
                <a:spcPct val="150000"/>
              </a:lnSpc>
              <a:spcBef>
                <a:spcPts val="0"/>
              </a:spcBef>
              <a:spcAft>
                <a:spcPts val="0"/>
              </a:spcAft>
              <a:buClr>
                <a:schemeClr val="lt1"/>
              </a:buClr>
              <a:buSzPts val="800"/>
              <a:buChar char="●"/>
            </a:pPr>
            <a:r>
              <a:rPr lang="en" sz="800" b="1" dirty="0">
                <a:solidFill>
                  <a:schemeClr val="lt1"/>
                </a:solidFill>
              </a:rPr>
              <a:t>Access to trainer profile, workout plans, member list, schedule</a:t>
            </a:r>
            <a:endParaRPr sz="800" b="1" dirty="0">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dirty="0">
                <a:solidFill>
                  <a:schemeClr val="lt1"/>
                </a:solidFill>
              </a:rPr>
              <a:t>Create and modify workout and diet plans offerings</a:t>
            </a:r>
            <a:endParaRPr sz="800" b="1" dirty="0">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dirty="0">
                <a:solidFill>
                  <a:schemeClr val="lt1"/>
                </a:solidFill>
              </a:rPr>
              <a:t>View member attendance</a:t>
            </a:r>
            <a:endParaRPr sz="800" b="1" dirty="0">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dirty="0">
                <a:solidFill>
                  <a:schemeClr val="lt1"/>
                </a:solidFill>
              </a:rPr>
              <a:t>View Salary </a:t>
            </a:r>
            <a:endParaRPr sz="800" b="1" dirty="0">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dirty="0">
                <a:solidFill>
                  <a:schemeClr val="lt1"/>
                </a:solidFill>
              </a:rPr>
              <a:t>View upcoming schedule</a:t>
            </a:r>
            <a:endParaRPr sz="800" b="1" dirty="0">
              <a:solidFill>
                <a:schemeClr val="lt1"/>
              </a:solidFill>
            </a:endParaRPr>
          </a:p>
          <a:p>
            <a:pPr marL="457200" lvl="0" indent="0" algn="just" rtl="0">
              <a:lnSpc>
                <a:spcPct val="115000"/>
              </a:lnSpc>
              <a:spcBef>
                <a:spcPts val="1200"/>
              </a:spcBef>
              <a:spcAft>
                <a:spcPts val="0"/>
              </a:spcAft>
              <a:buNone/>
            </a:pPr>
            <a:endParaRPr sz="1100" b="1" u="sng" dirty="0">
              <a:solidFill>
                <a:srgbClr val="9900FF"/>
              </a:solidFill>
            </a:endParaRPr>
          </a:p>
          <a:p>
            <a:pPr marL="0" lvl="0" indent="0" algn="l" rtl="0">
              <a:spcBef>
                <a:spcPts val="1200"/>
              </a:spcBef>
              <a:spcAft>
                <a:spcPts val="0"/>
              </a:spcAft>
              <a:buNone/>
            </a:pPr>
            <a:endParaRPr dirty="0">
              <a:solidFill>
                <a:srgbClr val="9900FF"/>
              </a:solidFill>
            </a:endParaRPr>
          </a:p>
        </p:txBody>
      </p:sp>
      <p:sp>
        <p:nvSpPr>
          <p:cNvPr id="111" name="Google Shape;111;p17"/>
          <p:cNvSpPr/>
          <p:nvPr/>
        </p:nvSpPr>
        <p:spPr>
          <a:xfrm>
            <a:off x="6180300" y="2494850"/>
            <a:ext cx="2652000" cy="2423400"/>
          </a:xfrm>
          <a:prstGeom prst="rect">
            <a:avLst/>
          </a:prstGeom>
          <a:solidFill>
            <a:srgbClr val="000000"/>
          </a:solidFill>
          <a:ln>
            <a:noFill/>
          </a:ln>
        </p:spPr>
        <p:txBody>
          <a:bodyPr spcFirstLastPara="1" wrap="square" lIns="91425" tIns="91425" rIns="91425" bIns="91425" anchor="t" anchorCtr="0">
            <a:noAutofit/>
          </a:bodyPr>
          <a:lstStyle/>
          <a:p>
            <a:pPr marL="457200" lvl="0" indent="-279400" algn="l" rtl="0">
              <a:lnSpc>
                <a:spcPct val="150000"/>
              </a:lnSpc>
              <a:spcBef>
                <a:spcPts val="0"/>
              </a:spcBef>
              <a:spcAft>
                <a:spcPts val="0"/>
              </a:spcAft>
              <a:buClr>
                <a:schemeClr val="lt1"/>
              </a:buClr>
              <a:buSzPts val="800"/>
              <a:buChar char="●"/>
            </a:pPr>
            <a:r>
              <a:rPr lang="en" sz="800" b="1">
                <a:solidFill>
                  <a:schemeClr val="lt1"/>
                </a:solidFill>
              </a:rPr>
              <a:t>Access to member profile, workout plans, attendance record, payment history</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Schedule sessions with trainers and sign up for workout programs</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Update profile and payment details </a:t>
            </a:r>
            <a:endParaRPr sz="800" b="1">
              <a:solidFill>
                <a:schemeClr val="lt1"/>
              </a:solidFill>
            </a:endParaRPr>
          </a:p>
          <a:p>
            <a:pPr marL="457200" lvl="0" indent="-279400" algn="l" rtl="0">
              <a:lnSpc>
                <a:spcPct val="150000"/>
              </a:lnSpc>
              <a:spcBef>
                <a:spcPts val="0"/>
              </a:spcBef>
              <a:spcAft>
                <a:spcPts val="0"/>
              </a:spcAft>
              <a:buClr>
                <a:schemeClr val="lt1"/>
              </a:buClr>
              <a:buSzPts val="800"/>
              <a:buChar char="●"/>
            </a:pPr>
            <a:r>
              <a:rPr lang="en" sz="800" b="1">
                <a:solidFill>
                  <a:schemeClr val="lt1"/>
                </a:solidFill>
              </a:rPr>
              <a:t>View upcoming schedule</a:t>
            </a:r>
            <a:endParaRPr sz="800" b="1">
              <a:solidFill>
                <a:schemeClr val="lt1"/>
              </a:solidFill>
            </a:endParaRPr>
          </a:p>
          <a:p>
            <a:pPr marL="457200" lvl="0" indent="0" algn="just" rtl="0">
              <a:lnSpc>
                <a:spcPct val="115000"/>
              </a:lnSpc>
              <a:spcBef>
                <a:spcPts val="1200"/>
              </a:spcBef>
              <a:spcAft>
                <a:spcPts val="0"/>
              </a:spcAft>
              <a:buNone/>
            </a:pPr>
            <a:endParaRPr sz="1100" b="1" u="sng">
              <a:solidFill>
                <a:srgbClr val="9900FF"/>
              </a:solidFill>
            </a:endParaRPr>
          </a:p>
          <a:p>
            <a:pPr marL="0" lvl="0" indent="0" algn="l" rtl="0">
              <a:spcBef>
                <a:spcPts val="1200"/>
              </a:spcBef>
              <a:spcAft>
                <a:spcPts val="0"/>
              </a:spcAft>
              <a:buNone/>
            </a:pPr>
            <a:endParaRPr>
              <a:solidFill>
                <a:srgbClr val="99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900FF"/>
                </a:solidFill>
              </a:rPr>
              <a:t>Backend</a:t>
            </a:r>
            <a:r>
              <a:rPr lang="en"/>
              <a:t> </a:t>
            </a:r>
            <a:r>
              <a:rPr lang="en">
                <a:solidFill>
                  <a:srgbClr val="FFD966"/>
                </a:solidFill>
              </a:rPr>
              <a:t>Design</a:t>
            </a:r>
            <a:endParaRPr>
              <a:solidFill>
                <a:srgbClr val="FFD966"/>
              </a:solidFill>
            </a:endParaRPr>
          </a:p>
          <a:p>
            <a:pPr marL="0" lvl="0" indent="0" algn="l" rtl="0">
              <a:spcBef>
                <a:spcPts val="0"/>
              </a:spcBef>
              <a:spcAft>
                <a:spcPts val="0"/>
              </a:spcAft>
              <a:buNone/>
            </a:pPr>
            <a:endParaRPr/>
          </a:p>
        </p:txBody>
      </p:sp>
      <p:sp>
        <p:nvSpPr>
          <p:cNvPr id="117" name="Google Shape;11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118" name="Google Shape;118;p18"/>
          <p:cNvPicPr preferRelativeResize="0"/>
          <p:nvPr/>
        </p:nvPicPr>
        <p:blipFill rotWithShape="1">
          <a:blip r:embed="rId3">
            <a:alphaModFix/>
          </a:blip>
          <a:srcRect l="-12956" b="-19345"/>
          <a:stretch/>
        </p:blipFill>
        <p:spPr>
          <a:xfrm>
            <a:off x="219075" y="1067275"/>
            <a:ext cx="8015050" cy="4591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64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1C232"/>
                </a:solidFill>
              </a:rPr>
              <a:t>GUI</a:t>
            </a:r>
            <a:r>
              <a:rPr lang="en">
                <a:solidFill>
                  <a:srgbClr val="9900FF"/>
                </a:solidFill>
              </a:rPr>
              <a:t> Demonstration</a:t>
            </a:r>
            <a:endParaRPr>
              <a:solidFill>
                <a:srgbClr val="9900FF"/>
              </a:solidFill>
            </a:endParaRPr>
          </a:p>
          <a:p>
            <a:pPr marL="0" lvl="0" indent="0" algn="l" rtl="0">
              <a:spcBef>
                <a:spcPts val="0"/>
              </a:spcBef>
              <a:spcAft>
                <a:spcPts val="0"/>
              </a:spcAft>
              <a:buNone/>
            </a:pPr>
            <a:endParaRPr/>
          </a:p>
        </p:txBody>
      </p:sp>
      <p:sp>
        <p:nvSpPr>
          <p:cNvPr id="124" name="Google Shape;124;p19"/>
          <p:cNvSpPr txBox="1">
            <a:spLocks noGrp="1"/>
          </p:cNvSpPr>
          <p:nvPr>
            <p:ph type="body" idx="1"/>
          </p:nvPr>
        </p:nvSpPr>
        <p:spPr>
          <a:xfrm>
            <a:off x="311700" y="1152475"/>
            <a:ext cx="8520600" cy="4147500"/>
          </a:xfrm>
          <a:prstGeom prst="rect">
            <a:avLst/>
          </a:prstGeom>
        </p:spPr>
        <p:txBody>
          <a:bodyPr spcFirstLastPara="1" wrap="square" lIns="91425" tIns="91425" rIns="91425" bIns="91425" anchor="t" anchorCtr="0">
            <a:normAutofit/>
          </a:bodyPr>
          <a:lstStyle/>
          <a:p>
            <a:pPr marL="914400" lvl="0" indent="0" algn="just" rtl="0">
              <a:spcBef>
                <a:spcPts val="0"/>
              </a:spcBef>
              <a:spcAft>
                <a:spcPts val="0"/>
              </a:spcAft>
              <a:buNone/>
            </a:pPr>
            <a:endParaRPr sz="1850">
              <a:solidFill>
                <a:srgbClr val="000000"/>
              </a:solidFill>
            </a:endParaRPr>
          </a:p>
          <a:p>
            <a:pPr marL="0" lvl="0" indent="0" algn="l" rtl="0">
              <a:spcBef>
                <a:spcPts val="1200"/>
              </a:spcBef>
              <a:spcAft>
                <a:spcPts val="1200"/>
              </a:spcAft>
              <a:buNone/>
            </a:pPr>
            <a:endParaRPr/>
          </a:p>
        </p:txBody>
      </p:sp>
      <p:pic>
        <p:nvPicPr>
          <p:cNvPr id="125" name="Google Shape;125;p19"/>
          <p:cNvPicPr preferRelativeResize="0"/>
          <p:nvPr/>
        </p:nvPicPr>
        <p:blipFill>
          <a:blip r:embed="rId3">
            <a:alphaModFix/>
          </a:blip>
          <a:stretch>
            <a:fillRect/>
          </a:stretch>
        </p:blipFill>
        <p:spPr>
          <a:xfrm>
            <a:off x="5311725" y="1152475"/>
            <a:ext cx="3520575" cy="1241962"/>
          </a:xfrm>
          <a:prstGeom prst="rect">
            <a:avLst/>
          </a:prstGeom>
          <a:noFill/>
          <a:ln>
            <a:noFill/>
          </a:ln>
        </p:spPr>
      </p:pic>
      <p:pic>
        <p:nvPicPr>
          <p:cNvPr id="126" name="Google Shape;126;p19"/>
          <p:cNvPicPr preferRelativeResize="0"/>
          <p:nvPr/>
        </p:nvPicPr>
        <p:blipFill>
          <a:blip r:embed="rId4">
            <a:alphaModFix/>
          </a:blip>
          <a:stretch>
            <a:fillRect/>
          </a:stretch>
        </p:blipFill>
        <p:spPr>
          <a:xfrm>
            <a:off x="4257125" y="3212389"/>
            <a:ext cx="2337000" cy="1654010"/>
          </a:xfrm>
          <a:prstGeom prst="rect">
            <a:avLst/>
          </a:prstGeom>
          <a:noFill/>
          <a:ln>
            <a:noFill/>
          </a:ln>
        </p:spPr>
      </p:pic>
      <p:pic>
        <p:nvPicPr>
          <p:cNvPr id="127" name="Google Shape;127;p19"/>
          <p:cNvPicPr preferRelativeResize="0"/>
          <p:nvPr/>
        </p:nvPicPr>
        <p:blipFill>
          <a:blip r:embed="rId5">
            <a:alphaModFix/>
          </a:blip>
          <a:stretch>
            <a:fillRect/>
          </a:stretch>
        </p:blipFill>
        <p:spPr>
          <a:xfrm>
            <a:off x="311699" y="1152474"/>
            <a:ext cx="4260299" cy="1501588"/>
          </a:xfrm>
          <a:prstGeom prst="rect">
            <a:avLst/>
          </a:prstGeom>
          <a:noFill/>
          <a:ln>
            <a:noFill/>
          </a:ln>
        </p:spPr>
      </p:pic>
      <p:pic>
        <p:nvPicPr>
          <p:cNvPr id="128" name="Google Shape;128;p19"/>
          <p:cNvPicPr preferRelativeResize="0"/>
          <p:nvPr/>
        </p:nvPicPr>
        <p:blipFill>
          <a:blip r:embed="rId6">
            <a:alphaModFix/>
          </a:blip>
          <a:stretch>
            <a:fillRect/>
          </a:stretch>
        </p:blipFill>
        <p:spPr>
          <a:xfrm>
            <a:off x="311699" y="3288601"/>
            <a:ext cx="2075134" cy="1501600"/>
          </a:xfrm>
          <a:prstGeom prst="rect">
            <a:avLst/>
          </a:prstGeom>
          <a:noFill/>
          <a:ln>
            <a:noFill/>
          </a:ln>
        </p:spPr>
      </p:pic>
      <p:sp>
        <p:nvSpPr>
          <p:cNvPr id="129" name="Google Shape;129;p19"/>
          <p:cNvSpPr txBox="1"/>
          <p:nvPr/>
        </p:nvSpPr>
        <p:spPr>
          <a:xfrm>
            <a:off x="5365500" y="2519000"/>
            <a:ext cx="346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Scheduled vs Attended Hours</a:t>
            </a:r>
            <a:endParaRPr dirty="0">
              <a:solidFill>
                <a:schemeClr val="lt1"/>
              </a:solidFill>
            </a:endParaRPr>
          </a:p>
        </p:txBody>
      </p:sp>
      <p:sp>
        <p:nvSpPr>
          <p:cNvPr id="130" name="Google Shape;130;p19"/>
          <p:cNvSpPr txBox="1"/>
          <p:nvPr/>
        </p:nvSpPr>
        <p:spPr>
          <a:xfrm>
            <a:off x="6680925" y="3731600"/>
            <a:ext cx="207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Equipment totals for inventory management</a:t>
            </a:r>
            <a:endParaRPr dirty="0">
              <a:solidFill>
                <a:schemeClr val="lt1"/>
              </a:solidFill>
            </a:endParaRPr>
          </a:p>
        </p:txBody>
      </p:sp>
      <p:sp>
        <p:nvSpPr>
          <p:cNvPr id="131" name="Google Shape;131;p19"/>
          <p:cNvSpPr txBox="1"/>
          <p:nvPr/>
        </p:nvSpPr>
        <p:spPr>
          <a:xfrm>
            <a:off x="2537925" y="3731600"/>
            <a:ext cx="156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Peak Attendance Hours</a:t>
            </a:r>
            <a:endParaRPr dirty="0">
              <a:solidFill>
                <a:schemeClr val="lt1"/>
              </a:solidFill>
            </a:endParaRPr>
          </a:p>
        </p:txBody>
      </p:sp>
      <p:sp>
        <p:nvSpPr>
          <p:cNvPr id="132" name="Google Shape;132;p19"/>
          <p:cNvSpPr txBox="1"/>
          <p:nvPr/>
        </p:nvSpPr>
        <p:spPr>
          <a:xfrm>
            <a:off x="435725" y="2654075"/>
            <a:ext cx="399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Trainers offering diet plans and the number of members following each one</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152525" y="445025"/>
            <a:ext cx="8807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900FF"/>
                </a:solidFill>
              </a:rPr>
              <a:t>Further Development:</a:t>
            </a:r>
            <a:r>
              <a:rPr lang="en">
                <a:solidFill>
                  <a:srgbClr val="F1C232"/>
                </a:solidFill>
              </a:rPr>
              <a:t> Popular Plans and Trainers</a:t>
            </a:r>
            <a:endParaRPr>
              <a:solidFill>
                <a:srgbClr val="F1C232"/>
              </a:solidFill>
            </a:endParaRPr>
          </a:p>
        </p:txBody>
      </p:sp>
      <p:pic>
        <p:nvPicPr>
          <p:cNvPr id="138" name="Google Shape;138;p20"/>
          <p:cNvPicPr preferRelativeResize="0"/>
          <p:nvPr/>
        </p:nvPicPr>
        <p:blipFill>
          <a:blip r:embed="rId3">
            <a:alphaModFix/>
          </a:blip>
          <a:stretch>
            <a:fillRect/>
          </a:stretch>
        </p:blipFill>
        <p:spPr>
          <a:xfrm>
            <a:off x="152400" y="1017725"/>
            <a:ext cx="8806973" cy="3973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9900FF"/>
                </a:solidFill>
              </a:rPr>
              <a:t>Further</a:t>
            </a:r>
            <a:r>
              <a:rPr lang="en" dirty="0"/>
              <a:t> </a:t>
            </a:r>
            <a:r>
              <a:rPr lang="en" dirty="0">
                <a:solidFill>
                  <a:srgbClr val="9900FF"/>
                </a:solidFill>
              </a:rPr>
              <a:t>Development:</a:t>
            </a:r>
            <a:r>
              <a:rPr lang="en" dirty="0">
                <a:solidFill>
                  <a:srgbClr val="F1C232"/>
                </a:solidFill>
              </a:rPr>
              <a:t> Performance Metrics</a:t>
            </a:r>
            <a:endParaRPr dirty="0">
              <a:solidFill>
                <a:srgbClr val="F1C232"/>
              </a:solidFill>
            </a:endParaRPr>
          </a:p>
        </p:txBody>
      </p:sp>
      <p:pic>
        <p:nvPicPr>
          <p:cNvPr id="144" name="Google Shape;144;p21"/>
          <p:cNvPicPr preferRelativeResize="0"/>
          <p:nvPr/>
        </p:nvPicPr>
        <p:blipFill>
          <a:blip r:embed="rId3">
            <a:alphaModFix/>
          </a:blip>
          <a:stretch>
            <a:fillRect/>
          </a:stretch>
        </p:blipFill>
        <p:spPr>
          <a:xfrm>
            <a:off x="311700" y="1017725"/>
            <a:ext cx="8520602" cy="3908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Macintosh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Work-it-Out</vt:lpstr>
      <vt:lpstr>Fitness Industry at a Glance</vt:lpstr>
      <vt:lpstr>PowerPoint Presentation</vt:lpstr>
      <vt:lpstr>Enter Work-it-Out</vt:lpstr>
      <vt:lpstr>Frontend Design  </vt:lpstr>
      <vt:lpstr>Backend Design </vt:lpstr>
      <vt:lpstr>GUI Demonstration </vt:lpstr>
      <vt:lpstr>Further Development: Popular Plans and Trainers</vt:lpstr>
      <vt:lpstr>Further Development: Performance Metrics</vt:lpstr>
      <vt:lpstr>Investors? Possibly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Work-it-Out</dc:title>
  <cp:lastModifiedBy>Likhitha Veganti</cp:lastModifiedBy>
  <cp:revision>1</cp:revision>
  <dcterms:modified xsi:type="dcterms:W3CDTF">2024-03-28T00:44:36Z</dcterms:modified>
</cp:coreProperties>
</file>