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sldIdLst>
    <p:sldId id="256" r:id="rId2"/>
    <p:sldId id="257" r:id="rId3"/>
    <p:sldId id="258" r:id="rId4"/>
    <p:sldId id="267" r:id="rId5"/>
    <p:sldId id="264" r:id="rId6"/>
    <p:sldId id="268" r:id="rId7"/>
    <p:sldId id="270" r:id="rId8"/>
    <p:sldId id="269" r:id="rId9"/>
    <p:sldId id="271" r:id="rId10"/>
    <p:sldId id="273" r:id="rId11"/>
    <p:sldId id="274" r:id="rId12"/>
    <p:sldId id="275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112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2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5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97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841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1584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712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83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5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52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9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2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75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0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49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67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7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D8E67-6D6F-4AB5-8F42-E38B31DB502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883C20-38AD-4CF8-A2C5-AB376A554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63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21" r:id="rId12"/>
    <p:sldLayoutId id="2147484222" r:id="rId13"/>
    <p:sldLayoutId id="2147484223" r:id="rId14"/>
    <p:sldLayoutId id="2147484224" r:id="rId15"/>
    <p:sldLayoutId id="21474842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BE22-44C8-A92A-A761-AB2EA3259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6B4FF-8226-91AE-B9E5-80C60E8AA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6600" spc="114" dirty="0">
                <a:solidFill>
                  <a:srgbClr val="ABABAB"/>
                </a:solidFill>
                <a:latin typeface="Cambria"/>
                <a:cs typeface="Cambria"/>
              </a:rPr>
              <a:t>Lost</a:t>
            </a:r>
            <a:r>
              <a:rPr lang="en-IN" sz="6600" spc="140" dirty="0">
                <a:solidFill>
                  <a:srgbClr val="ABABAB"/>
                </a:solidFill>
                <a:latin typeface="Cambria"/>
                <a:cs typeface="Cambria"/>
              </a:rPr>
              <a:t> </a:t>
            </a:r>
            <a:r>
              <a:rPr lang="en-IN" sz="6600" spc="110" dirty="0">
                <a:solidFill>
                  <a:srgbClr val="ABABAB"/>
                </a:solidFill>
                <a:latin typeface="Cambria"/>
                <a:cs typeface="Cambria"/>
              </a:rPr>
              <a:t>&amp;</a:t>
            </a:r>
            <a:r>
              <a:rPr lang="en-IN" sz="6600" spc="140" dirty="0">
                <a:solidFill>
                  <a:srgbClr val="ABABAB"/>
                </a:solidFill>
                <a:latin typeface="Cambria"/>
                <a:cs typeface="Cambria"/>
              </a:rPr>
              <a:t> </a:t>
            </a:r>
            <a:r>
              <a:rPr lang="en-IN" sz="6600" spc="190" dirty="0">
                <a:solidFill>
                  <a:srgbClr val="ABABAB"/>
                </a:solidFill>
                <a:latin typeface="Cambria"/>
                <a:cs typeface="Cambria"/>
              </a:rPr>
              <a:t>Found</a:t>
            </a:r>
            <a:r>
              <a:rPr lang="en-IN" sz="6600" spc="140" dirty="0">
                <a:solidFill>
                  <a:srgbClr val="ABABAB"/>
                </a:solidFill>
                <a:latin typeface="Cambria"/>
                <a:cs typeface="Cambria"/>
              </a:rPr>
              <a:t> </a:t>
            </a:r>
            <a:r>
              <a:rPr lang="en-IN" sz="6600" spc="130" dirty="0">
                <a:solidFill>
                  <a:srgbClr val="ABABAB"/>
                </a:solidFill>
                <a:latin typeface="Cambria"/>
                <a:cs typeface="Cambria"/>
              </a:rPr>
              <a:t>Portal</a:t>
            </a:r>
            <a:endParaRPr lang="en-IN" sz="6600" dirty="0">
              <a:latin typeface="Cambria"/>
              <a:cs typeface="Cambria"/>
            </a:endParaRPr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2704C-B62C-9CE1-484A-466BB8382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0" y="358699"/>
            <a:ext cx="8568983" cy="270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2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BA45-1E77-190C-2C8F-3218F42A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25120"/>
            <a:ext cx="8867603" cy="3241040"/>
          </a:xfrm>
        </p:spPr>
        <p:txBody>
          <a:bodyPr/>
          <a:lstStyle/>
          <a:p>
            <a:r>
              <a:rPr lang="en-IN" dirty="0"/>
              <a:t>5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9A78E-D04A-1100-6687-A0EBEF72C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659114"/>
            <a:ext cx="8596668" cy="2382248"/>
          </a:xfrm>
        </p:spPr>
        <p:txBody>
          <a:bodyPr/>
          <a:lstStyle/>
          <a:p>
            <a:r>
              <a:rPr lang="en-IN" sz="2800" dirty="0"/>
              <a:t>                     </a:t>
            </a:r>
            <a:r>
              <a:rPr lang="en-IN" sz="2800" dirty="0" err="1"/>
              <a:t>IIIustration</a:t>
            </a:r>
            <a:r>
              <a:rPr lang="en-IN" sz="2800" dirty="0"/>
              <a:t> of Use</a:t>
            </a:r>
          </a:p>
          <a:p>
            <a:endParaRPr lang="en-IN" dirty="0"/>
          </a:p>
          <a:p>
            <a:pPr algn="ctr"/>
            <a:r>
              <a:rPr lang="en-IN" dirty="0"/>
              <a:t>   For instance, entering ‘Phone’ retrieves information about both a lost phone in the library and a found phone in the cafeteria.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D0F0D-76A7-E63E-9808-364E70279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418074"/>
            <a:ext cx="7823200" cy="31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A98F-6EB5-A575-06D2-DF49E43D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609600"/>
            <a:ext cx="7294880" cy="3302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C3B21-048A-840D-10E0-4C6DA64F5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911600"/>
            <a:ext cx="8596668" cy="2129762"/>
          </a:xfrm>
        </p:spPr>
        <p:txBody>
          <a:bodyPr/>
          <a:lstStyle/>
          <a:p>
            <a:r>
              <a:rPr lang="en-IN" sz="2800" dirty="0"/>
              <a:t>                        Match Results</a:t>
            </a:r>
          </a:p>
          <a:p>
            <a:r>
              <a:rPr lang="en-IN" dirty="0"/>
              <a:t>When matches are found, the output displays both lost and found items alongside their respective locations.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78B7E-DC4C-14DE-896A-EA8F85264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283757"/>
            <a:ext cx="8680025" cy="40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7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AEC7-82D6-4714-7BE9-78E4BFF3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14400"/>
            <a:ext cx="7156026" cy="1036320"/>
          </a:xfrm>
        </p:spPr>
        <p:txBody>
          <a:bodyPr>
            <a:normAutofit/>
          </a:bodyPr>
          <a:lstStyle/>
          <a:p>
            <a:r>
              <a:rPr lang="en-IN" sz="4800" dirty="0"/>
              <a:t>SOURCE CODE &amp; 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0E31A5-11A6-FC24-AB9E-2E6AD2041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244740"/>
            <a:ext cx="4513262" cy="40668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3E0E3-C948-2DC8-7521-6DE1CF844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377441"/>
            <a:ext cx="3854528" cy="298407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https://www.onlinegdb.com/eSZ82H1z2</a:t>
            </a:r>
          </a:p>
        </p:txBody>
      </p:sp>
    </p:spTree>
    <p:extLst>
      <p:ext uri="{BB962C8B-B14F-4D97-AF65-F5344CB8AC3E}">
        <p14:creationId xmlns:p14="http://schemas.microsoft.com/office/powerpoint/2010/main" val="54436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1A87-63B1-97B7-1919-EF31032F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0CD7-554D-1686-7CB8-CAFD46816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461" y="4460240"/>
            <a:ext cx="4513541" cy="170304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This lost and found portal will allow systematic documentation of lost items and ensure delivery to the right owner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Moreover, it will reduce human efforts and provide proper management of data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82A7A-BBA6-516A-8D70-71D75413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4074160"/>
            <a:ext cx="3854528" cy="1967200"/>
          </a:xfrm>
        </p:spPr>
        <p:txBody>
          <a:bodyPr>
            <a:normAutofit/>
          </a:bodyPr>
          <a:lstStyle/>
          <a:p>
            <a:endParaRPr lang="en-IN" sz="4400" dirty="0"/>
          </a:p>
          <a:p>
            <a:r>
              <a:rPr lang="en-IN" sz="4400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735A9-C562-5C2C-9FDC-EA66C320C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65760"/>
            <a:ext cx="88392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0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C6AA3-C902-028E-25ED-275585DC3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409732" cy="54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9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2749-5E44-1E80-C9B8-E1FFE6AD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ACE2-E4CD-08CE-8480-9B6C32FE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1D35"/>
                </a:solidFill>
                <a:effectLst/>
                <a:latin typeface="Google Sans"/>
              </a:rPr>
              <a:t>A lost and found portal is a digital system designed to facilitate the reporting, tracking, and retrieval of lost and found items. </a:t>
            </a:r>
          </a:p>
          <a:p>
            <a:r>
              <a:rPr lang="en-US" sz="3200" b="0" i="0" dirty="0">
                <a:solidFill>
                  <a:srgbClr val="001D35"/>
                </a:solidFill>
                <a:effectLst/>
                <a:latin typeface="Google Sans"/>
              </a:rPr>
              <a:t>It streamlines the process, making it easier for individuals to report lost possessions and for staff to match them with found items, ultimately speeding up the recovery process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50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D1CC-9699-9B01-BEF6-91A6C23F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100" dirty="0">
                <a:solidFill>
                  <a:srgbClr val="ABABAB"/>
                </a:solidFill>
                <a:latin typeface="Cambria"/>
                <a:cs typeface="Cambria"/>
              </a:rPr>
              <a:t>Lost</a:t>
            </a:r>
            <a:r>
              <a:rPr lang="en-US" sz="3200" spc="135" dirty="0">
                <a:solidFill>
                  <a:srgbClr val="ABABAB"/>
                </a:solidFill>
                <a:latin typeface="Cambria"/>
                <a:cs typeface="Cambria"/>
              </a:rPr>
              <a:t> </a:t>
            </a:r>
            <a:r>
              <a:rPr lang="en-US" sz="3200" spc="165" dirty="0">
                <a:solidFill>
                  <a:srgbClr val="ABABAB"/>
                </a:solidFill>
                <a:latin typeface="Cambria"/>
                <a:cs typeface="Cambria"/>
              </a:rPr>
              <a:t>and</a:t>
            </a:r>
            <a:r>
              <a:rPr lang="en-US" sz="3200" spc="140" dirty="0">
                <a:solidFill>
                  <a:srgbClr val="ABABAB"/>
                </a:solidFill>
                <a:latin typeface="Cambria"/>
                <a:cs typeface="Cambria"/>
              </a:rPr>
              <a:t> </a:t>
            </a:r>
            <a:r>
              <a:rPr lang="en-US" sz="3200" spc="170" dirty="0">
                <a:solidFill>
                  <a:srgbClr val="ABABAB"/>
                </a:solidFill>
                <a:latin typeface="Cambria"/>
                <a:cs typeface="Cambria"/>
              </a:rPr>
              <a:t>Found</a:t>
            </a:r>
            <a:r>
              <a:rPr lang="en-US" sz="3200" spc="140" dirty="0">
                <a:solidFill>
                  <a:srgbClr val="ABABAB"/>
                </a:solidFill>
                <a:latin typeface="Cambria"/>
                <a:cs typeface="Cambria"/>
              </a:rPr>
              <a:t> </a:t>
            </a:r>
            <a:r>
              <a:rPr lang="en-US" sz="3200" spc="180" dirty="0">
                <a:solidFill>
                  <a:srgbClr val="ABABAB"/>
                </a:solidFill>
                <a:latin typeface="Cambria"/>
                <a:cs typeface="Cambria"/>
              </a:rPr>
              <a:t>Command-</a:t>
            </a:r>
            <a:r>
              <a:rPr lang="en-US" sz="3200" spc="140" dirty="0">
                <a:solidFill>
                  <a:srgbClr val="ABABAB"/>
                </a:solidFill>
                <a:latin typeface="Cambria"/>
                <a:cs typeface="Cambria"/>
              </a:rPr>
              <a:t>Line </a:t>
            </a:r>
            <a:r>
              <a:rPr lang="en-US" sz="3200" spc="114" dirty="0">
                <a:solidFill>
                  <a:srgbClr val="ABABAB"/>
                </a:solidFill>
                <a:latin typeface="Cambria"/>
                <a:cs typeface="Cambria"/>
              </a:rPr>
              <a:t>Portal</a:t>
            </a:r>
            <a:br>
              <a:rPr lang="en-US" sz="3200" dirty="0">
                <a:latin typeface="Cambria"/>
                <a:cs typeface="Cambri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E198-40FF-A726-9415-317481BE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045"/>
              </a:spcBef>
              <a:buNone/>
            </a:pPr>
            <a:r>
              <a:rPr lang="en-US" sz="2400" spc="55" dirty="0">
                <a:solidFill>
                  <a:schemeClr val="tx1"/>
                </a:solidFill>
                <a:latin typeface="Cambria"/>
                <a:cs typeface="Cambria"/>
              </a:rPr>
              <a:t>Objective</a:t>
            </a:r>
            <a:endParaRPr lang="en-US" sz="240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173990">
              <a:lnSpc>
                <a:spcPct val="100000"/>
              </a:lnSpc>
              <a:spcBef>
                <a:spcPts val="1090"/>
              </a:spcBef>
            </a:pPr>
            <a:r>
              <a:rPr lang="en-US" sz="2000" spc="80" dirty="0">
                <a:solidFill>
                  <a:schemeClr val="tx1"/>
                </a:solidFill>
                <a:latin typeface="Cambria"/>
                <a:cs typeface="Cambria"/>
              </a:rPr>
              <a:t>To</a:t>
            </a:r>
            <a:r>
              <a:rPr lang="en-US" sz="2000" spc="8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chemeClr val="tx1"/>
                </a:solidFill>
                <a:latin typeface="Cambria"/>
                <a:cs typeface="Cambria"/>
              </a:rPr>
              <a:t>create</a:t>
            </a:r>
            <a:r>
              <a:rPr lang="en-US" sz="20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75" dirty="0">
                <a:solidFill>
                  <a:schemeClr val="tx1"/>
                </a:solidFill>
                <a:latin typeface="Cambria"/>
                <a:cs typeface="Cambria"/>
              </a:rPr>
              <a:t>a</a:t>
            </a:r>
            <a:r>
              <a:rPr lang="en-US" sz="20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Cambria"/>
                <a:cs typeface="Cambria"/>
              </a:rPr>
              <a:t>command-</a:t>
            </a:r>
            <a:r>
              <a:rPr lang="en-US" sz="2000" spc="65" dirty="0">
                <a:solidFill>
                  <a:schemeClr val="tx1"/>
                </a:solidFill>
                <a:latin typeface="Cambria"/>
                <a:cs typeface="Cambria"/>
              </a:rPr>
              <a:t>line</a:t>
            </a:r>
            <a:r>
              <a:rPr lang="en-US" sz="20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chemeClr val="tx1"/>
                </a:solidFill>
                <a:latin typeface="Cambria"/>
                <a:cs typeface="Cambria"/>
              </a:rPr>
              <a:t>portal</a:t>
            </a:r>
            <a:r>
              <a:rPr lang="en-US" sz="2000" spc="8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chemeClr val="tx1"/>
                </a:solidFill>
                <a:latin typeface="Cambria"/>
                <a:cs typeface="Cambria"/>
              </a:rPr>
              <a:t>for</a:t>
            </a:r>
            <a:r>
              <a:rPr lang="en-US" sz="2000" spc="90" dirty="0">
                <a:solidFill>
                  <a:schemeClr val="tx1"/>
                </a:solidFill>
                <a:latin typeface="Cambria"/>
                <a:cs typeface="Cambria"/>
              </a:rPr>
              <a:t> handling </a:t>
            </a:r>
            <a:r>
              <a:rPr lang="en-US" sz="2000" spc="50" dirty="0">
                <a:solidFill>
                  <a:schemeClr val="tx1"/>
                </a:solidFill>
                <a:latin typeface="Cambria"/>
                <a:cs typeface="Cambria"/>
              </a:rPr>
              <a:t>lost</a:t>
            </a:r>
            <a:r>
              <a:rPr lang="en-US" sz="20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chemeClr val="tx1"/>
                </a:solidFill>
                <a:latin typeface="Cambria"/>
                <a:cs typeface="Cambria"/>
              </a:rPr>
              <a:t>and </a:t>
            </a:r>
            <a:r>
              <a:rPr lang="en-US" sz="2000" spc="80" dirty="0">
                <a:solidFill>
                  <a:schemeClr val="tx1"/>
                </a:solidFill>
                <a:latin typeface="Cambria"/>
                <a:cs typeface="Cambria"/>
              </a:rPr>
              <a:t>found</a:t>
            </a:r>
            <a:r>
              <a:rPr lang="en-US" sz="20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chemeClr val="tx1"/>
                </a:solidFill>
                <a:latin typeface="Cambria"/>
                <a:cs typeface="Cambria"/>
              </a:rPr>
              <a:t>items.</a:t>
            </a:r>
            <a:endParaRPr lang="en-US" sz="200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0" indent="0">
              <a:lnSpc>
                <a:spcPct val="100000"/>
              </a:lnSpc>
              <a:spcBef>
                <a:spcPts val="575"/>
              </a:spcBef>
              <a:buNone/>
            </a:pPr>
            <a:endParaRPr lang="en-US" sz="200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spc="80" dirty="0">
                <a:solidFill>
                  <a:schemeClr val="tx1"/>
                </a:solidFill>
                <a:latin typeface="Cambria"/>
                <a:cs typeface="Cambria"/>
              </a:rPr>
              <a:t>Features</a:t>
            </a:r>
            <a:endParaRPr lang="en-US" sz="240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173990">
              <a:lnSpc>
                <a:spcPct val="100000"/>
              </a:lnSpc>
              <a:spcBef>
                <a:spcPts val="1090"/>
              </a:spcBef>
            </a:pPr>
            <a:r>
              <a:rPr lang="en-US" sz="2000" spc="114" dirty="0">
                <a:solidFill>
                  <a:schemeClr val="tx1"/>
                </a:solidFill>
                <a:latin typeface="Cambria"/>
                <a:cs typeface="Cambria"/>
              </a:rPr>
              <a:t>Add</a:t>
            </a:r>
            <a:r>
              <a:rPr lang="en-US" sz="20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50" dirty="0">
                <a:solidFill>
                  <a:schemeClr val="tx1"/>
                </a:solidFill>
                <a:latin typeface="Cambria"/>
                <a:cs typeface="Cambria"/>
              </a:rPr>
              <a:t>lost</a:t>
            </a:r>
            <a:r>
              <a:rPr lang="en-US" sz="20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chemeClr val="tx1"/>
                </a:solidFill>
                <a:latin typeface="Cambria"/>
                <a:cs typeface="Cambria"/>
              </a:rPr>
              <a:t>items,</a:t>
            </a:r>
            <a:r>
              <a:rPr lang="en-US" sz="20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60" dirty="0">
                <a:solidFill>
                  <a:schemeClr val="tx1"/>
                </a:solidFill>
                <a:latin typeface="Cambria"/>
                <a:cs typeface="Cambria"/>
              </a:rPr>
              <a:t>report</a:t>
            </a:r>
            <a:r>
              <a:rPr lang="en-US" sz="20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chemeClr val="tx1"/>
                </a:solidFill>
                <a:latin typeface="Cambria"/>
                <a:cs typeface="Cambria"/>
              </a:rPr>
              <a:t>found</a:t>
            </a:r>
            <a:r>
              <a:rPr lang="en-US" sz="20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chemeClr val="tx1"/>
                </a:solidFill>
                <a:latin typeface="Cambria"/>
                <a:cs typeface="Cambria"/>
              </a:rPr>
              <a:t>items,</a:t>
            </a:r>
            <a:r>
              <a:rPr lang="en-US" sz="20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chemeClr val="tx1"/>
                </a:solidFill>
                <a:latin typeface="Cambria"/>
                <a:cs typeface="Cambria"/>
              </a:rPr>
              <a:t>and</a:t>
            </a:r>
            <a:r>
              <a:rPr lang="en-US" sz="20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75" dirty="0">
                <a:solidFill>
                  <a:schemeClr val="tx1"/>
                </a:solidFill>
                <a:latin typeface="Cambria"/>
                <a:cs typeface="Cambria"/>
              </a:rPr>
              <a:t>search</a:t>
            </a:r>
            <a:r>
              <a:rPr lang="en-US" sz="20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chemeClr val="tx1"/>
                </a:solidFill>
                <a:latin typeface="Cambria"/>
                <a:cs typeface="Cambria"/>
              </a:rPr>
              <a:t>for</a:t>
            </a:r>
            <a:r>
              <a:rPr lang="en-US" sz="20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75" dirty="0">
                <a:solidFill>
                  <a:schemeClr val="tx1"/>
                </a:solidFill>
                <a:latin typeface="Cambria"/>
                <a:cs typeface="Cambria"/>
              </a:rPr>
              <a:t>matches.</a:t>
            </a:r>
            <a:endParaRPr lang="en-US" sz="2000" dirty="0">
              <a:solidFill>
                <a:schemeClr val="tx1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lang="en-US" sz="200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spc="80" dirty="0">
                <a:solidFill>
                  <a:schemeClr val="tx1"/>
                </a:solidFill>
                <a:latin typeface="Cambria"/>
                <a:cs typeface="Cambria"/>
              </a:rPr>
              <a:t>User-</a:t>
            </a:r>
            <a:r>
              <a:rPr lang="en-US" sz="2400" spc="90" dirty="0">
                <a:solidFill>
                  <a:schemeClr val="tx1"/>
                </a:solidFill>
                <a:latin typeface="Cambria"/>
                <a:cs typeface="Cambria"/>
              </a:rPr>
              <a:t>Friendly</a:t>
            </a:r>
            <a:endParaRPr lang="en-US" sz="240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173990">
              <a:lnSpc>
                <a:spcPct val="100000"/>
              </a:lnSpc>
              <a:spcBef>
                <a:spcPts val="1015"/>
              </a:spcBef>
            </a:pPr>
            <a:r>
              <a:rPr lang="en-US" sz="2000" spc="180" dirty="0">
                <a:solidFill>
                  <a:schemeClr val="tx1"/>
                </a:solidFill>
                <a:latin typeface="Cambria"/>
                <a:cs typeface="Cambria"/>
              </a:rPr>
              <a:t>A</a:t>
            </a:r>
            <a:r>
              <a:rPr lang="en-US" sz="2000" spc="80" dirty="0">
                <a:solidFill>
                  <a:schemeClr val="tx1"/>
                </a:solidFill>
                <a:latin typeface="Cambria"/>
                <a:cs typeface="Cambria"/>
              </a:rPr>
              <a:t> simple</a:t>
            </a:r>
            <a:r>
              <a:rPr lang="en-US" sz="2000" spc="85" dirty="0">
                <a:solidFill>
                  <a:schemeClr val="tx1"/>
                </a:solidFill>
                <a:latin typeface="Cambria"/>
                <a:cs typeface="Cambria"/>
              </a:rPr>
              <a:t> and </a:t>
            </a:r>
            <a:r>
              <a:rPr lang="en-US" sz="2000" spc="70" dirty="0">
                <a:solidFill>
                  <a:schemeClr val="tx1"/>
                </a:solidFill>
                <a:latin typeface="Cambria"/>
                <a:cs typeface="Cambria"/>
              </a:rPr>
              <a:t>intuitive</a:t>
            </a:r>
            <a:r>
              <a:rPr lang="en-US" sz="2000" spc="8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75" dirty="0">
                <a:solidFill>
                  <a:schemeClr val="tx1"/>
                </a:solidFill>
                <a:latin typeface="Cambria"/>
                <a:cs typeface="Cambria"/>
              </a:rPr>
              <a:t>interface</a:t>
            </a:r>
            <a:r>
              <a:rPr lang="en-US" sz="2000" spc="8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chemeClr val="tx1"/>
                </a:solidFill>
                <a:latin typeface="Cambria"/>
                <a:cs typeface="Cambria"/>
              </a:rPr>
              <a:t>for</a:t>
            </a:r>
            <a:r>
              <a:rPr lang="en-US" sz="2000" spc="8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70" dirty="0">
                <a:solidFill>
                  <a:schemeClr val="tx1"/>
                </a:solidFill>
                <a:latin typeface="Cambria"/>
                <a:cs typeface="Cambria"/>
              </a:rPr>
              <a:t>smooth</a:t>
            </a:r>
            <a:r>
              <a:rPr lang="en-US" sz="2000" spc="8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chemeClr val="tx1"/>
                </a:solidFill>
                <a:latin typeface="Cambria"/>
                <a:cs typeface="Cambria"/>
              </a:rPr>
              <a:t>navigation.</a:t>
            </a:r>
            <a:endParaRPr lang="en-US" sz="2000" dirty="0">
              <a:solidFill>
                <a:schemeClr val="tx1"/>
              </a:solidFill>
              <a:latin typeface="Cambria"/>
              <a:cs typeface="Cambri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52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AA13-B560-A545-94CA-8B3E258A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84" y="784647"/>
            <a:ext cx="9601196" cy="1303867"/>
          </a:xfrm>
        </p:spPr>
        <p:txBody>
          <a:bodyPr>
            <a:normAutofit/>
          </a:bodyPr>
          <a:lstStyle/>
          <a:p>
            <a:r>
              <a:rPr lang="en-IN" sz="7200" dirty="0"/>
              <a:t>Code Overview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F29785-E11E-C6CC-66E3-7CE107D2E808}"/>
              </a:ext>
            </a:extLst>
          </p:cNvPr>
          <p:cNvSpPr/>
          <p:nvPr/>
        </p:nvSpPr>
        <p:spPr>
          <a:xfrm>
            <a:off x="4532482" y="2423160"/>
            <a:ext cx="3148551" cy="1005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Menu-Driven Loop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Continuous loop for options and user input.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F68FE7-2098-E225-D03B-8C215BB64549}"/>
              </a:ext>
            </a:extLst>
          </p:cNvPr>
          <p:cNvSpPr/>
          <p:nvPr/>
        </p:nvSpPr>
        <p:spPr>
          <a:xfrm>
            <a:off x="4532483" y="3729976"/>
            <a:ext cx="3148551" cy="10340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 calls</a:t>
            </a:r>
          </a:p>
          <a:p>
            <a:pPr algn="ctr"/>
            <a:r>
              <a:rPr lang="en-IN" dirty="0"/>
              <a:t>Directs to functions for different user selections.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029F49-105C-AC37-35E7-38AEFF903733}"/>
              </a:ext>
            </a:extLst>
          </p:cNvPr>
          <p:cNvSpPr/>
          <p:nvPr/>
        </p:nvSpPr>
        <p:spPr>
          <a:xfrm>
            <a:off x="4607898" y="4922520"/>
            <a:ext cx="3073136" cy="10972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Ease of use</a:t>
            </a:r>
          </a:p>
          <a:p>
            <a:pPr algn="ctr"/>
            <a:r>
              <a:rPr lang="en-IN" dirty="0"/>
              <a:t>Simple switch-based navigation for all users.</a:t>
            </a:r>
          </a:p>
        </p:txBody>
      </p:sp>
    </p:spTree>
    <p:extLst>
      <p:ext uri="{BB962C8B-B14F-4D97-AF65-F5344CB8AC3E}">
        <p14:creationId xmlns:p14="http://schemas.microsoft.com/office/powerpoint/2010/main" val="119814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5A71-1793-FC34-26F3-0F3E6DB8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04" y="315846"/>
            <a:ext cx="10717192" cy="1232181"/>
          </a:xfrm>
        </p:spPr>
        <p:txBody>
          <a:bodyPr>
            <a:normAutofit fontScale="90000"/>
          </a:bodyPr>
          <a:lstStyle/>
          <a:p>
            <a:r>
              <a:rPr lang="en-IN" sz="7300" spc="100" dirty="0">
                <a:solidFill>
                  <a:srgbClr val="ABABAB"/>
                </a:solidFill>
                <a:latin typeface="Cambria"/>
                <a:cs typeface="Cambria"/>
              </a:rPr>
              <a:t>Core</a:t>
            </a:r>
            <a:r>
              <a:rPr lang="en-IN" sz="7300" spc="125" dirty="0">
                <a:solidFill>
                  <a:srgbClr val="ABABAB"/>
                </a:solidFill>
                <a:latin typeface="Cambria"/>
                <a:cs typeface="Cambria"/>
              </a:rPr>
              <a:t> </a:t>
            </a:r>
            <a:r>
              <a:rPr lang="en-IN" sz="7300" spc="130" dirty="0">
                <a:solidFill>
                  <a:srgbClr val="ABABAB"/>
                </a:solidFill>
                <a:latin typeface="Cambria"/>
                <a:cs typeface="Cambria"/>
              </a:rPr>
              <a:t>Functionalities</a:t>
            </a:r>
            <a:br>
              <a:rPr lang="en-IN" sz="4400" dirty="0">
                <a:latin typeface="Cambria"/>
                <a:cs typeface="Cambri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BDC0-AB61-0043-8AD3-8C3831DA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spc="65" dirty="0">
                <a:solidFill>
                  <a:srgbClr val="6D6D6D"/>
                </a:solidFill>
                <a:latin typeface="Cambria"/>
                <a:cs typeface="Cambria"/>
              </a:rPr>
              <a:t>Users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85" dirty="0">
                <a:solidFill>
                  <a:srgbClr val="6D6D6D"/>
                </a:solidFill>
                <a:latin typeface="Cambria"/>
                <a:cs typeface="Cambria"/>
              </a:rPr>
              <a:t>can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80" dirty="0">
                <a:solidFill>
                  <a:srgbClr val="6D6D6D"/>
                </a:solidFill>
                <a:latin typeface="Cambria"/>
                <a:cs typeface="Cambria"/>
              </a:rPr>
              <a:t>input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65" dirty="0">
                <a:solidFill>
                  <a:srgbClr val="6D6D6D"/>
                </a:solidFill>
                <a:latin typeface="Cambria"/>
                <a:cs typeface="Cambria"/>
              </a:rPr>
              <a:t>details</a:t>
            </a:r>
            <a:r>
              <a:rPr lang="en-US" sz="2800" spc="95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65" dirty="0">
                <a:solidFill>
                  <a:srgbClr val="6D6D6D"/>
                </a:solidFill>
                <a:latin typeface="Cambria"/>
                <a:cs typeface="Cambria"/>
              </a:rPr>
              <a:t>for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75" dirty="0">
                <a:solidFill>
                  <a:srgbClr val="6D6D6D"/>
                </a:solidFill>
                <a:latin typeface="Cambria"/>
                <a:cs typeface="Cambria"/>
              </a:rPr>
              <a:t>items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85" dirty="0">
                <a:solidFill>
                  <a:srgbClr val="6D6D6D"/>
                </a:solidFill>
                <a:latin typeface="Cambria"/>
                <a:cs typeface="Cambria"/>
              </a:rPr>
              <a:t>they</a:t>
            </a:r>
            <a:r>
              <a:rPr lang="en-US" sz="2800" spc="95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75" dirty="0">
                <a:solidFill>
                  <a:srgbClr val="6D6D6D"/>
                </a:solidFill>
                <a:latin typeface="Cambria"/>
                <a:cs typeface="Cambria"/>
              </a:rPr>
              <a:t>have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45" dirty="0">
                <a:solidFill>
                  <a:srgbClr val="6D6D6D"/>
                </a:solidFill>
                <a:latin typeface="Cambria"/>
                <a:cs typeface="Cambria"/>
              </a:rPr>
              <a:t>lost.</a:t>
            </a:r>
            <a:endParaRPr lang="en-US"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en-US"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US" sz="3200" spc="130" dirty="0">
                <a:solidFill>
                  <a:srgbClr val="ABABAB"/>
                </a:solidFill>
                <a:latin typeface="Cambria"/>
                <a:cs typeface="Cambria"/>
              </a:rPr>
              <a:t>Add</a:t>
            </a:r>
            <a:r>
              <a:rPr lang="en-US" sz="3200" spc="95" dirty="0">
                <a:solidFill>
                  <a:srgbClr val="ABABAB"/>
                </a:solidFill>
                <a:latin typeface="Cambria"/>
                <a:cs typeface="Cambria"/>
              </a:rPr>
              <a:t> </a:t>
            </a:r>
            <a:r>
              <a:rPr lang="en-US" sz="3200" spc="105" dirty="0">
                <a:solidFill>
                  <a:srgbClr val="ABABAB"/>
                </a:solidFill>
                <a:latin typeface="Cambria"/>
                <a:cs typeface="Cambria"/>
              </a:rPr>
              <a:t>Found</a:t>
            </a:r>
            <a:r>
              <a:rPr lang="en-US" sz="3200" spc="95" dirty="0">
                <a:solidFill>
                  <a:srgbClr val="ABABAB"/>
                </a:solidFill>
                <a:latin typeface="Cambria"/>
                <a:cs typeface="Cambria"/>
              </a:rPr>
              <a:t> </a:t>
            </a:r>
            <a:r>
              <a:rPr lang="en-US" sz="3200" spc="60" dirty="0">
                <a:solidFill>
                  <a:srgbClr val="ABABAB"/>
                </a:solidFill>
                <a:latin typeface="Cambria"/>
                <a:cs typeface="Cambria"/>
              </a:rPr>
              <a:t>Item</a:t>
            </a:r>
            <a:endParaRPr lang="en-US" sz="3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lang="en-US" sz="3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US" sz="2800" spc="70" dirty="0">
                <a:solidFill>
                  <a:srgbClr val="6D6D6D"/>
                </a:solidFill>
                <a:latin typeface="Cambria"/>
                <a:cs typeface="Cambria"/>
              </a:rPr>
              <a:t>Registration</a:t>
            </a:r>
            <a:r>
              <a:rPr lang="en-US" sz="2800" spc="85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55" dirty="0">
                <a:solidFill>
                  <a:srgbClr val="6D6D6D"/>
                </a:solidFill>
                <a:latin typeface="Cambria"/>
                <a:cs typeface="Cambria"/>
              </a:rPr>
              <a:t>of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80" dirty="0">
                <a:solidFill>
                  <a:srgbClr val="6D6D6D"/>
                </a:solidFill>
                <a:latin typeface="Cambria"/>
                <a:cs typeface="Cambria"/>
              </a:rPr>
              <a:t>found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75" dirty="0">
                <a:solidFill>
                  <a:srgbClr val="6D6D6D"/>
                </a:solidFill>
                <a:latin typeface="Cambria"/>
                <a:cs typeface="Cambria"/>
              </a:rPr>
              <a:t>items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75" dirty="0">
                <a:solidFill>
                  <a:srgbClr val="6D6D6D"/>
                </a:solidFill>
                <a:latin typeface="Cambria"/>
                <a:cs typeface="Cambria"/>
              </a:rPr>
              <a:t>helps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70" dirty="0">
                <a:solidFill>
                  <a:srgbClr val="6D6D6D"/>
                </a:solidFill>
                <a:latin typeface="Cambria"/>
                <a:cs typeface="Cambria"/>
              </a:rPr>
              <a:t>users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60" dirty="0">
                <a:solidFill>
                  <a:srgbClr val="6D6D6D"/>
                </a:solidFill>
                <a:latin typeface="Cambria"/>
                <a:cs typeface="Cambria"/>
              </a:rPr>
              <a:t>recover</a:t>
            </a:r>
            <a:r>
              <a:rPr lang="en-US" sz="2800" spc="85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50" dirty="0">
                <a:solidFill>
                  <a:srgbClr val="6D6D6D"/>
                </a:solidFill>
                <a:latin typeface="Cambria"/>
                <a:cs typeface="Cambria"/>
              </a:rPr>
              <a:t>possessions.</a:t>
            </a:r>
            <a:endParaRPr lang="en-US"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lang="en-US"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US" sz="3200" spc="100" dirty="0">
                <a:solidFill>
                  <a:srgbClr val="ABABAB"/>
                </a:solidFill>
                <a:latin typeface="Cambria"/>
                <a:cs typeface="Cambria"/>
              </a:rPr>
              <a:t>Search/Match</a:t>
            </a:r>
            <a:r>
              <a:rPr lang="en-US" sz="3200" spc="110" dirty="0">
                <a:solidFill>
                  <a:srgbClr val="ABABAB"/>
                </a:solidFill>
                <a:latin typeface="Cambria"/>
                <a:cs typeface="Cambria"/>
              </a:rPr>
              <a:t> </a:t>
            </a:r>
            <a:r>
              <a:rPr lang="en-US" sz="3200" spc="60" dirty="0">
                <a:solidFill>
                  <a:srgbClr val="ABABAB"/>
                </a:solidFill>
                <a:latin typeface="Cambria"/>
                <a:cs typeface="Cambria"/>
              </a:rPr>
              <a:t>Items</a:t>
            </a:r>
            <a:endParaRPr lang="en-US" sz="3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lang="en-US" sz="3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US" sz="2800" spc="140" dirty="0">
                <a:solidFill>
                  <a:srgbClr val="6D6D6D"/>
                </a:solidFill>
                <a:latin typeface="Cambria"/>
                <a:cs typeface="Cambria"/>
              </a:rPr>
              <a:t>An</a:t>
            </a:r>
            <a:r>
              <a:rPr lang="en-US" sz="2800" spc="85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70" dirty="0">
                <a:solidFill>
                  <a:srgbClr val="6D6D6D"/>
                </a:solidFill>
                <a:latin typeface="Cambria"/>
                <a:cs typeface="Cambria"/>
              </a:rPr>
              <a:t>effective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75" dirty="0">
                <a:solidFill>
                  <a:srgbClr val="6D6D6D"/>
                </a:solidFill>
                <a:latin typeface="Cambria"/>
                <a:cs typeface="Cambria"/>
              </a:rPr>
              <a:t>search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85" dirty="0">
                <a:solidFill>
                  <a:srgbClr val="6D6D6D"/>
                </a:solidFill>
                <a:latin typeface="Cambria"/>
                <a:cs typeface="Cambria"/>
              </a:rPr>
              <a:t>matches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75" dirty="0">
                <a:solidFill>
                  <a:srgbClr val="6D6D6D"/>
                </a:solidFill>
                <a:latin typeface="Cambria"/>
                <a:cs typeface="Cambria"/>
              </a:rPr>
              <a:t>items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70" dirty="0">
                <a:solidFill>
                  <a:srgbClr val="6D6D6D"/>
                </a:solidFill>
                <a:latin typeface="Cambria"/>
                <a:cs typeface="Cambria"/>
              </a:rPr>
              <a:t>based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50" dirty="0">
                <a:solidFill>
                  <a:srgbClr val="6D6D6D"/>
                </a:solidFill>
                <a:latin typeface="Cambria"/>
                <a:cs typeface="Cambria"/>
              </a:rPr>
              <a:t>on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65" dirty="0">
                <a:solidFill>
                  <a:srgbClr val="6D6D6D"/>
                </a:solidFill>
                <a:latin typeface="Cambria"/>
                <a:cs typeface="Cambria"/>
              </a:rPr>
              <a:t>keywords.</a:t>
            </a:r>
            <a:endParaRPr lang="en-US"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lang="en-US"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US" sz="3200" spc="135" dirty="0">
                <a:solidFill>
                  <a:srgbClr val="ABABAB"/>
                </a:solidFill>
                <a:latin typeface="Cambria"/>
                <a:cs typeface="Cambria"/>
              </a:rPr>
              <a:t>Menu</a:t>
            </a:r>
            <a:r>
              <a:rPr lang="en-US" sz="3200" spc="95" dirty="0">
                <a:solidFill>
                  <a:srgbClr val="ABABAB"/>
                </a:solidFill>
                <a:latin typeface="Cambria"/>
                <a:cs typeface="Cambria"/>
              </a:rPr>
              <a:t> </a:t>
            </a:r>
            <a:r>
              <a:rPr lang="en-US" sz="3200" spc="70" dirty="0">
                <a:solidFill>
                  <a:srgbClr val="ABABAB"/>
                </a:solidFill>
                <a:latin typeface="Cambria"/>
                <a:cs typeface="Cambria"/>
              </a:rPr>
              <a:t>Interface</a:t>
            </a:r>
            <a:endParaRPr lang="en-US" sz="3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lang="en-US" sz="3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US" sz="2800" spc="80" dirty="0">
                <a:solidFill>
                  <a:srgbClr val="6D6D6D"/>
                </a:solidFill>
                <a:latin typeface="Cambria"/>
                <a:cs typeface="Cambria"/>
              </a:rPr>
              <a:t>Prominent</a:t>
            </a:r>
            <a:r>
              <a:rPr lang="en-US" sz="2800" spc="90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100" dirty="0">
                <a:solidFill>
                  <a:srgbClr val="6D6D6D"/>
                </a:solidFill>
                <a:latin typeface="Cambria"/>
                <a:cs typeface="Cambria"/>
              </a:rPr>
              <a:t>menu</a:t>
            </a:r>
            <a:r>
              <a:rPr lang="en-US" sz="2800" spc="95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55" dirty="0">
                <a:solidFill>
                  <a:srgbClr val="6D6D6D"/>
                </a:solidFill>
                <a:latin typeface="Cambria"/>
                <a:cs typeface="Cambria"/>
              </a:rPr>
              <a:t>options</a:t>
            </a:r>
            <a:r>
              <a:rPr lang="en-US" sz="2800" spc="95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75" dirty="0">
                <a:solidFill>
                  <a:srgbClr val="6D6D6D"/>
                </a:solidFill>
                <a:latin typeface="Cambria"/>
                <a:cs typeface="Cambria"/>
              </a:rPr>
              <a:t>guide</a:t>
            </a:r>
            <a:r>
              <a:rPr lang="en-US" sz="2800" spc="95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70" dirty="0">
                <a:solidFill>
                  <a:srgbClr val="6D6D6D"/>
                </a:solidFill>
                <a:latin typeface="Cambria"/>
                <a:cs typeface="Cambria"/>
              </a:rPr>
              <a:t>users</a:t>
            </a:r>
            <a:r>
              <a:rPr lang="en-US" sz="2800" spc="95" dirty="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lang="en-US" sz="2800" spc="60" dirty="0">
                <a:solidFill>
                  <a:srgbClr val="6D6D6D"/>
                </a:solidFill>
                <a:latin typeface="Cambria"/>
                <a:cs typeface="Cambria"/>
              </a:rPr>
              <a:t>effortlessly.</a:t>
            </a:r>
            <a:endParaRPr lang="en-US" sz="2800" dirty="0">
              <a:latin typeface="Cambria"/>
              <a:cs typeface="Cambria"/>
            </a:endParaRPr>
          </a:p>
          <a:p>
            <a:endParaRPr lang="en-IN" dirty="0"/>
          </a:p>
        </p:txBody>
      </p:sp>
      <p:pic>
        <p:nvPicPr>
          <p:cNvPr id="3074" name="Picture 2" descr="No photo description available.">
            <a:extLst>
              <a:ext uri="{FF2B5EF4-FFF2-40B4-BE49-F238E27FC236}">
                <a16:creationId xmlns:a16="http://schemas.microsoft.com/office/drawing/2014/main" id="{5417831A-B790-8047-793D-003653E42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080" y="2160589"/>
            <a:ext cx="2702560" cy="305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61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2868-31CE-626B-21F5-656202B5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3" y="365126"/>
            <a:ext cx="10684497" cy="935774"/>
          </a:xfrm>
        </p:spPr>
        <p:txBody>
          <a:bodyPr/>
          <a:lstStyle/>
          <a:p>
            <a:r>
              <a:rPr lang="en-IN" dirty="0"/>
              <a:t>Algorithm for Lost and Found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7FAD0-8B47-1DD3-252F-65784857E855}"/>
              </a:ext>
            </a:extLst>
          </p:cNvPr>
          <p:cNvSpPr txBox="1"/>
          <p:nvPr/>
        </p:nvSpPr>
        <p:spPr>
          <a:xfrm>
            <a:off x="838200" y="1013460"/>
            <a:ext cx="900683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Step1    Start</a:t>
            </a:r>
          </a:p>
          <a:p>
            <a:r>
              <a:rPr lang="en-IN" sz="2000" dirty="0"/>
              <a:t>Step2    Initialize necessary data structures</a:t>
            </a:r>
          </a:p>
          <a:p>
            <a:r>
              <a:rPr lang="en-IN" sz="2000" dirty="0"/>
              <a:t>Define a structure (struct) for an item with fields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Item 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Item Name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Description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Location found/lost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Date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Status (Found or Lost)</a:t>
            </a:r>
          </a:p>
          <a:p>
            <a:r>
              <a:rPr lang="en-IN" sz="2000" dirty="0"/>
              <a:t>Step3    Create two arrays (or linked lists):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One for Lost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One for Found Items</a:t>
            </a:r>
          </a:p>
          <a:p>
            <a:r>
              <a:rPr lang="en-IN" sz="2000" dirty="0"/>
              <a:t>Step4     Show Menu 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Report Lost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Report Found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View Lost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View Found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Match Lost and Found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Exit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8125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E5F288-6559-4C01-2302-EBD56B4FDBBA}"/>
              </a:ext>
            </a:extLst>
          </p:cNvPr>
          <p:cNvSpPr txBox="1"/>
          <p:nvPr/>
        </p:nvSpPr>
        <p:spPr>
          <a:xfrm>
            <a:off x="601980" y="624840"/>
            <a:ext cx="85420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Step5    Based on user choice: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If Report Lost Item: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Take input for item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Store in Lost Items list.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If Report Found Item: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Take input for item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Store in Found Items list.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If View Lost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Display all items in Lost Items list.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If View Found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Display all items in Found Items list.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If Match Lost and Found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Compare Lost and Found lists based on item name and description similarity.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Display potential matches.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If Exit: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End the program.</a:t>
            </a:r>
          </a:p>
          <a:p>
            <a:r>
              <a:rPr lang="en-IN" sz="1800" dirty="0"/>
              <a:t>Step6    Loop back to Menu until user chooses to Exit.</a:t>
            </a:r>
          </a:p>
          <a:p>
            <a:r>
              <a:rPr lang="en-IN" sz="1800" dirty="0"/>
              <a:t>Step7    End</a:t>
            </a:r>
          </a:p>
        </p:txBody>
      </p:sp>
    </p:spTree>
    <p:extLst>
      <p:ext uri="{BB962C8B-B14F-4D97-AF65-F5344CB8AC3E}">
        <p14:creationId xmlns:p14="http://schemas.microsoft.com/office/powerpoint/2010/main" val="152649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763629-0704-B0DB-EBCC-FE8F987C9CC8}"/>
              </a:ext>
            </a:extLst>
          </p:cNvPr>
          <p:cNvSpPr txBox="1"/>
          <p:nvPr/>
        </p:nvSpPr>
        <p:spPr>
          <a:xfrm>
            <a:off x="335280" y="515166"/>
            <a:ext cx="6103620" cy="50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550"/>
              </a:lnSpc>
              <a:spcBef>
                <a:spcPts val="1500"/>
              </a:spcBef>
            </a:pPr>
            <a:r>
              <a:rPr lang="en-IN" sz="4800" b="1" i="0" dirty="0">
                <a:solidFill>
                  <a:srgbClr val="3C4A55"/>
                </a:solidFill>
                <a:effectLst/>
                <a:latin typeface="Quicksand"/>
              </a:rPr>
              <a:t>Our Vision</a:t>
            </a:r>
          </a:p>
        </p:txBody>
      </p:sp>
      <p:pic>
        <p:nvPicPr>
          <p:cNvPr id="3" name="Picture 2" descr="Our Mission | Lost and Found Rewards">
            <a:extLst>
              <a:ext uri="{FF2B5EF4-FFF2-40B4-BE49-F238E27FC236}">
                <a16:creationId xmlns:a16="http://schemas.microsoft.com/office/drawing/2014/main" id="{09333F14-A8DC-A7DC-6712-8023C0AC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26" y="1493520"/>
            <a:ext cx="2731854" cy="100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0FD2F-9929-B83B-8D93-D270DFC43DAB}"/>
              </a:ext>
            </a:extLst>
          </p:cNvPr>
          <p:cNvSpPr txBox="1"/>
          <p:nvPr/>
        </p:nvSpPr>
        <p:spPr>
          <a:xfrm>
            <a:off x="4653280" y="1378442"/>
            <a:ext cx="47307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E7D89"/>
                </a:solidFill>
                <a:effectLst/>
                <a:latin typeface="Quicksand"/>
              </a:rPr>
              <a:t>Lost and Found Rewards hopes to encourage good deeds with the recovering of lost items within the community, and make the world a better place.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F20B3-5976-19A1-4221-054268351CD9}"/>
              </a:ext>
            </a:extLst>
          </p:cNvPr>
          <p:cNvSpPr txBox="1"/>
          <p:nvPr/>
        </p:nvSpPr>
        <p:spPr>
          <a:xfrm>
            <a:off x="563875" y="3119896"/>
            <a:ext cx="8820150" cy="50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550"/>
              </a:lnSpc>
              <a:spcBef>
                <a:spcPts val="1500"/>
              </a:spcBef>
            </a:pPr>
            <a:r>
              <a:rPr lang="en-IN" sz="4800" b="1" i="0" dirty="0">
                <a:solidFill>
                  <a:srgbClr val="3C4A55"/>
                </a:solidFill>
                <a:effectLst/>
                <a:latin typeface="Quicksand"/>
              </a:rPr>
              <a:t>Our Mission</a:t>
            </a:r>
          </a:p>
        </p:txBody>
      </p:sp>
      <p:pic>
        <p:nvPicPr>
          <p:cNvPr id="6" name="Picture 4" descr="Solution With A Purpose | Lost and Found Rewards">
            <a:extLst>
              <a:ext uri="{FF2B5EF4-FFF2-40B4-BE49-F238E27FC236}">
                <a16:creationId xmlns:a16="http://schemas.microsoft.com/office/drawing/2014/main" id="{5BEC0160-CC98-665F-2041-4A6A7BFA2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70998" y="4242776"/>
            <a:ext cx="2512282" cy="1472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1CD7D9-6F55-E0F7-8A78-9A73F8AF6A13}"/>
              </a:ext>
            </a:extLst>
          </p:cNvPr>
          <p:cNvSpPr txBox="1"/>
          <p:nvPr/>
        </p:nvSpPr>
        <p:spPr>
          <a:xfrm rot="10800000" flipV="1">
            <a:off x="4653280" y="4361064"/>
            <a:ext cx="5049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E7D89"/>
                </a:solidFill>
                <a:effectLst/>
                <a:latin typeface="Quicksand"/>
              </a:rPr>
              <a:t>Lost and Found Rewards aims to return more lost items to their rightful owners and to delight the users with exceptional service and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43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2AA-EF8F-6A44-5F26-110ED8DB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4038"/>
            <a:ext cx="8596668" cy="1088362"/>
          </a:xfrm>
        </p:spPr>
        <p:txBody>
          <a:bodyPr>
            <a:normAutofit fontScale="90000"/>
          </a:bodyPr>
          <a:lstStyle/>
          <a:p>
            <a:r>
              <a:rPr lang="en-US" sz="3600" spc="125" dirty="0">
                <a:solidFill>
                  <a:schemeClr val="tx1"/>
                </a:solidFill>
                <a:latin typeface="Cambria"/>
                <a:cs typeface="Cambria"/>
              </a:rPr>
              <a:t>Benefits</a:t>
            </a:r>
            <a:r>
              <a:rPr lang="en-US" sz="3600" spc="14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3600" spc="165" dirty="0">
                <a:solidFill>
                  <a:schemeClr val="tx1"/>
                </a:solidFill>
                <a:latin typeface="Cambria"/>
                <a:cs typeface="Cambria"/>
              </a:rPr>
              <a:t>and</a:t>
            </a:r>
            <a:r>
              <a:rPr lang="en-US" sz="3600" spc="14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3600" spc="145" dirty="0">
                <a:solidFill>
                  <a:schemeClr val="tx1"/>
                </a:solidFill>
                <a:latin typeface="Cambria"/>
                <a:cs typeface="Cambria"/>
              </a:rPr>
              <a:t>Applications </a:t>
            </a:r>
            <a:r>
              <a:rPr lang="en-US" sz="3600" spc="105" dirty="0">
                <a:solidFill>
                  <a:schemeClr val="tx1"/>
                </a:solidFill>
                <a:latin typeface="Cambria"/>
                <a:cs typeface="Cambria"/>
              </a:rPr>
              <a:t>of</a:t>
            </a:r>
            <a:r>
              <a:rPr lang="en-US" sz="3600" spc="14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3600" spc="130" dirty="0">
                <a:solidFill>
                  <a:schemeClr val="tx1"/>
                </a:solidFill>
                <a:latin typeface="Cambria"/>
                <a:cs typeface="Cambria"/>
              </a:rPr>
              <a:t>the</a:t>
            </a:r>
            <a:r>
              <a:rPr lang="en-US" sz="3600" spc="14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3600" spc="165" dirty="0">
                <a:solidFill>
                  <a:schemeClr val="tx1"/>
                </a:solidFill>
                <a:latin typeface="Cambria"/>
                <a:cs typeface="Cambria"/>
              </a:rPr>
              <a:t>System</a:t>
            </a:r>
            <a:br>
              <a:rPr lang="en-US" sz="3600" dirty="0">
                <a:latin typeface="Cambria"/>
                <a:cs typeface="Cambri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C821-D059-82CC-4B7F-20B4F9D9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6400"/>
            <a:ext cx="5662507" cy="4364961"/>
          </a:xfrm>
        </p:spPr>
        <p:txBody>
          <a:bodyPr>
            <a:normAutofit fontScale="85000" lnSpcReduction="10000"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85" dirty="0">
                <a:solidFill>
                  <a:schemeClr val="tx1"/>
                </a:solidFill>
                <a:latin typeface="Cambria"/>
                <a:cs typeface="Cambria"/>
              </a:rPr>
              <a:t>Inventory </a:t>
            </a:r>
            <a:r>
              <a:rPr lang="en-US" sz="2000" spc="105" dirty="0">
                <a:solidFill>
                  <a:schemeClr val="tx1"/>
                </a:solidFill>
                <a:latin typeface="Cambria"/>
                <a:cs typeface="Cambria"/>
              </a:rPr>
              <a:t>Management</a:t>
            </a:r>
            <a:endParaRPr lang="en-US" sz="200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12700" marR="70485">
              <a:lnSpc>
                <a:spcPct val="119800"/>
              </a:lnSpc>
              <a:spcBef>
                <a:spcPts val="1405"/>
              </a:spcBef>
            </a:pPr>
            <a:r>
              <a:rPr lang="en-US" sz="1800" spc="75" dirty="0">
                <a:solidFill>
                  <a:schemeClr val="tx1"/>
                </a:solidFill>
                <a:latin typeface="Cambria"/>
                <a:cs typeface="Cambria"/>
              </a:rPr>
              <a:t>Facilitates</a:t>
            </a:r>
            <a:r>
              <a:rPr lang="en-US" sz="1800" spc="8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75" dirty="0">
                <a:solidFill>
                  <a:schemeClr val="tx1"/>
                </a:solidFill>
                <a:latin typeface="Cambria"/>
                <a:cs typeface="Cambria"/>
              </a:rPr>
              <a:t>efficient</a:t>
            </a:r>
            <a:r>
              <a:rPr lang="en-US" sz="18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85" dirty="0">
                <a:solidFill>
                  <a:schemeClr val="tx1"/>
                </a:solidFill>
                <a:latin typeface="Cambria"/>
                <a:cs typeface="Cambria"/>
              </a:rPr>
              <a:t>tracking</a:t>
            </a:r>
            <a:r>
              <a:rPr lang="en-US" sz="18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55" dirty="0">
                <a:solidFill>
                  <a:schemeClr val="tx1"/>
                </a:solidFill>
                <a:latin typeface="Cambria"/>
                <a:cs typeface="Cambria"/>
              </a:rPr>
              <a:t>of</a:t>
            </a:r>
            <a:r>
              <a:rPr lang="en-US" sz="18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50" dirty="0">
                <a:solidFill>
                  <a:schemeClr val="tx1"/>
                </a:solidFill>
                <a:latin typeface="Cambria"/>
                <a:cs typeface="Cambria"/>
              </a:rPr>
              <a:t>lost</a:t>
            </a:r>
            <a:r>
              <a:rPr lang="en-US" sz="18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85" dirty="0">
                <a:solidFill>
                  <a:schemeClr val="tx1"/>
                </a:solidFill>
                <a:latin typeface="Cambria"/>
                <a:cs typeface="Cambria"/>
              </a:rPr>
              <a:t>and</a:t>
            </a:r>
            <a:r>
              <a:rPr lang="en-US" sz="18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80" dirty="0">
                <a:solidFill>
                  <a:schemeClr val="tx1"/>
                </a:solidFill>
                <a:latin typeface="Cambria"/>
                <a:cs typeface="Cambria"/>
              </a:rPr>
              <a:t>found</a:t>
            </a:r>
            <a:r>
              <a:rPr lang="en-US" sz="18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75" dirty="0">
                <a:solidFill>
                  <a:schemeClr val="tx1"/>
                </a:solidFill>
                <a:latin typeface="Cambria"/>
                <a:cs typeface="Cambria"/>
              </a:rPr>
              <a:t>items</a:t>
            </a:r>
            <a:r>
              <a:rPr lang="en-US" sz="1800" spc="8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70" dirty="0">
                <a:solidFill>
                  <a:schemeClr val="tx1"/>
                </a:solidFill>
                <a:latin typeface="Cambria"/>
                <a:cs typeface="Cambria"/>
              </a:rPr>
              <a:t>in</a:t>
            </a:r>
            <a:r>
              <a:rPr lang="en-US" sz="18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70" dirty="0">
                <a:solidFill>
                  <a:schemeClr val="tx1"/>
                </a:solidFill>
                <a:latin typeface="Cambria"/>
                <a:cs typeface="Cambria"/>
              </a:rPr>
              <a:t>various</a:t>
            </a:r>
            <a:r>
              <a:rPr lang="en-US" sz="18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75" dirty="0">
                <a:solidFill>
                  <a:schemeClr val="tx1"/>
                </a:solidFill>
                <a:latin typeface="Cambria"/>
                <a:cs typeface="Cambria"/>
              </a:rPr>
              <a:t>environments</a:t>
            </a:r>
            <a:r>
              <a:rPr lang="en-US" sz="18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50" dirty="0">
                <a:solidFill>
                  <a:schemeClr val="tx1"/>
                </a:solidFill>
                <a:latin typeface="Cambria"/>
                <a:cs typeface="Cambria"/>
              </a:rPr>
              <a:t>like </a:t>
            </a:r>
            <a:r>
              <a:rPr lang="en-US" sz="1800" spc="60" dirty="0">
                <a:solidFill>
                  <a:schemeClr val="tx1"/>
                </a:solidFill>
                <a:latin typeface="Cambria"/>
                <a:cs typeface="Cambria"/>
              </a:rPr>
              <a:t>schools</a:t>
            </a:r>
            <a:r>
              <a:rPr lang="en-US" sz="1800" spc="85" dirty="0">
                <a:solidFill>
                  <a:schemeClr val="tx1"/>
                </a:solidFill>
                <a:latin typeface="Cambria"/>
                <a:cs typeface="Cambria"/>
              </a:rPr>
              <a:t> and </a:t>
            </a:r>
            <a:r>
              <a:rPr lang="en-US" sz="1800" spc="60" dirty="0">
                <a:solidFill>
                  <a:schemeClr val="tx1"/>
                </a:solidFill>
                <a:latin typeface="Cambria"/>
                <a:cs typeface="Cambria"/>
              </a:rPr>
              <a:t>libraries.</a:t>
            </a:r>
            <a:endParaRPr lang="en-US" sz="1800" dirty="0">
              <a:solidFill>
                <a:schemeClr val="tx1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lang="en-US" sz="180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US" sz="2000" spc="80" dirty="0">
                <a:solidFill>
                  <a:schemeClr val="tx1"/>
                </a:solidFill>
                <a:latin typeface="Cambria"/>
                <a:cs typeface="Cambria"/>
              </a:rPr>
              <a:t>Scalability</a:t>
            </a:r>
            <a:endParaRPr lang="en-US" sz="200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12700" marR="5080">
              <a:lnSpc>
                <a:spcPct val="119800"/>
              </a:lnSpc>
              <a:spcBef>
                <a:spcPts val="1405"/>
              </a:spcBef>
            </a:pPr>
            <a:r>
              <a:rPr lang="en-US" sz="1800" spc="100" dirty="0">
                <a:solidFill>
                  <a:schemeClr val="tx1"/>
                </a:solidFill>
                <a:latin typeface="Cambria"/>
                <a:cs typeface="Cambria"/>
              </a:rPr>
              <a:t>The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85" dirty="0">
                <a:solidFill>
                  <a:schemeClr val="tx1"/>
                </a:solidFill>
                <a:latin typeface="Cambria"/>
                <a:cs typeface="Cambria"/>
              </a:rPr>
              <a:t>system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85" dirty="0">
                <a:solidFill>
                  <a:schemeClr val="tx1"/>
                </a:solidFill>
                <a:latin typeface="Cambria"/>
                <a:cs typeface="Cambria"/>
              </a:rPr>
              <a:t>can</a:t>
            </a:r>
            <a:r>
              <a:rPr lang="en-US" sz="1800" spc="10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50" dirty="0">
                <a:solidFill>
                  <a:schemeClr val="tx1"/>
                </a:solidFill>
                <a:latin typeface="Cambria"/>
                <a:cs typeface="Cambria"/>
              </a:rPr>
              <a:t>be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80" dirty="0">
                <a:solidFill>
                  <a:schemeClr val="tx1"/>
                </a:solidFill>
                <a:latin typeface="Cambria"/>
                <a:cs typeface="Cambria"/>
              </a:rPr>
              <a:t>enhanced</a:t>
            </a:r>
            <a:r>
              <a:rPr lang="en-US" sz="1800" spc="10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mbria"/>
                <a:cs typeface="Cambria"/>
              </a:rPr>
              <a:t>to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75" dirty="0">
                <a:solidFill>
                  <a:schemeClr val="tx1"/>
                </a:solidFill>
                <a:latin typeface="Cambria"/>
                <a:cs typeface="Cambria"/>
              </a:rPr>
              <a:t>include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70" dirty="0">
                <a:solidFill>
                  <a:schemeClr val="tx1"/>
                </a:solidFill>
                <a:latin typeface="Cambria"/>
                <a:cs typeface="Cambria"/>
              </a:rPr>
              <a:t>user</a:t>
            </a:r>
            <a:r>
              <a:rPr lang="en-US" sz="1800" spc="10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65" dirty="0">
                <a:solidFill>
                  <a:schemeClr val="tx1"/>
                </a:solidFill>
                <a:latin typeface="Cambria"/>
                <a:cs typeface="Cambria"/>
              </a:rPr>
              <a:t>login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75" dirty="0">
                <a:solidFill>
                  <a:schemeClr val="tx1"/>
                </a:solidFill>
                <a:latin typeface="Cambria"/>
                <a:cs typeface="Cambria"/>
              </a:rPr>
              <a:t>features</a:t>
            </a:r>
            <a:r>
              <a:rPr lang="en-US" sz="1800" spc="10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85" dirty="0">
                <a:solidFill>
                  <a:schemeClr val="tx1"/>
                </a:solidFill>
                <a:latin typeface="Cambria"/>
                <a:cs typeface="Cambria"/>
              </a:rPr>
              <a:t>and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75" dirty="0">
                <a:solidFill>
                  <a:schemeClr val="tx1"/>
                </a:solidFill>
                <a:latin typeface="Cambria"/>
                <a:cs typeface="Cambria"/>
              </a:rPr>
              <a:t>status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85" dirty="0">
                <a:solidFill>
                  <a:schemeClr val="tx1"/>
                </a:solidFill>
                <a:latin typeface="Cambria"/>
                <a:cs typeface="Cambria"/>
              </a:rPr>
              <a:t>tracking</a:t>
            </a:r>
            <a:r>
              <a:rPr lang="en-US" sz="1800" spc="10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40" dirty="0">
                <a:solidFill>
                  <a:schemeClr val="tx1"/>
                </a:solidFill>
                <a:latin typeface="Cambria"/>
                <a:cs typeface="Cambria"/>
              </a:rPr>
              <a:t>for </a:t>
            </a:r>
            <a:r>
              <a:rPr lang="en-US" sz="1800" spc="75" dirty="0">
                <a:solidFill>
                  <a:schemeClr val="tx1"/>
                </a:solidFill>
                <a:latin typeface="Cambria"/>
                <a:cs typeface="Cambria"/>
              </a:rPr>
              <a:t>a</a:t>
            </a:r>
            <a:r>
              <a:rPr lang="en-US" sz="1800" spc="8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75" dirty="0">
                <a:solidFill>
                  <a:schemeClr val="tx1"/>
                </a:solidFill>
                <a:latin typeface="Cambria"/>
                <a:cs typeface="Cambria"/>
              </a:rPr>
              <a:t>more</a:t>
            </a:r>
            <a:r>
              <a:rPr lang="en-US" sz="1800" spc="8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75" dirty="0">
                <a:solidFill>
                  <a:schemeClr val="tx1"/>
                </a:solidFill>
                <a:latin typeface="Cambria"/>
                <a:cs typeface="Cambria"/>
              </a:rPr>
              <a:t>comprehensive</a:t>
            </a:r>
            <a:r>
              <a:rPr lang="en-US" sz="1800" spc="8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55" dirty="0">
                <a:solidFill>
                  <a:schemeClr val="tx1"/>
                </a:solidFill>
                <a:latin typeface="Cambria"/>
                <a:cs typeface="Cambria"/>
              </a:rPr>
              <a:t>service.</a:t>
            </a:r>
            <a:endParaRPr lang="en-US" sz="1800" dirty="0">
              <a:solidFill>
                <a:schemeClr val="tx1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lang="en-US" sz="180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US" sz="2000" spc="90" dirty="0">
                <a:solidFill>
                  <a:schemeClr val="tx1"/>
                </a:solidFill>
                <a:latin typeface="Cambria"/>
                <a:cs typeface="Cambria"/>
              </a:rPr>
              <a:t>Real-</a:t>
            </a:r>
            <a:r>
              <a:rPr lang="en-US" sz="2000" spc="85" dirty="0">
                <a:solidFill>
                  <a:schemeClr val="tx1"/>
                </a:solidFill>
                <a:latin typeface="Cambria"/>
                <a:cs typeface="Cambria"/>
              </a:rPr>
              <a:t>World</a:t>
            </a:r>
            <a:r>
              <a:rPr lang="en-US" sz="20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spc="50" dirty="0">
                <a:solidFill>
                  <a:schemeClr val="tx1"/>
                </a:solidFill>
                <a:latin typeface="Cambria"/>
                <a:cs typeface="Cambria"/>
              </a:rPr>
              <a:t>Use</a:t>
            </a:r>
            <a:endParaRPr lang="en-US" sz="200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12700" marR="332105">
              <a:lnSpc>
                <a:spcPct val="119800"/>
              </a:lnSpc>
              <a:spcBef>
                <a:spcPts val="1405"/>
              </a:spcBef>
            </a:pP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This</a:t>
            </a:r>
            <a:r>
              <a:rPr lang="en-US" sz="18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85" dirty="0">
                <a:solidFill>
                  <a:schemeClr val="tx1"/>
                </a:solidFill>
                <a:latin typeface="Cambria"/>
                <a:cs typeface="Cambria"/>
              </a:rPr>
              <a:t>system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85" dirty="0">
                <a:solidFill>
                  <a:schemeClr val="tx1"/>
                </a:solidFill>
                <a:latin typeface="Cambria"/>
                <a:cs typeface="Cambria"/>
              </a:rPr>
              <a:t>has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75" dirty="0">
                <a:solidFill>
                  <a:schemeClr val="tx1"/>
                </a:solidFill>
                <a:latin typeface="Cambria"/>
                <a:cs typeface="Cambria"/>
              </a:rPr>
              <a:t>practical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70" dirty="0">
                <a:solidFill>
                  <a:schemeClr val="tx1"/>
                </a:solidFill>
                <a:latin typeface="Cambria"/>
                <a:cs typeface="Cambria"/>
              </a:rPr>
              <a:t>applications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70" dirty="0">
                <a:solidFill>
                  <a:schemeClr val="tx1"/>
                </a:solidFill>
                <a:latin typeface="Cambria"/>
                <a:cs typeface="Cambria"/>
              </a:rPr>
              <a:t>in</a:t>
            </a:r>
            <a:r>
              <a:rPr lang="en-US" sz="1800" spc="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60" dirty="0">
                <a:solidFill>
                  <a:schemeClr val="tx1"/>
                </a:solidFill>
                <a:latin typeface="Cambria"/>
                <a:cs typeface="Cambria"/>
              </a:rPr>
              <a:t>diverse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75" dirty="0">
                <a:solidFill>
                  <a:schemeClr val="tx1"/>
                </a:solidFill>
                <a:latin typeface="Cambria"/>
                <a:cs typeface="Cambria"/>
              </a:rPr>
              <a:t>areas,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85" dirty="0">
                <a:solidFill>
                  <a:schemeClr val="tx1"/>
                </a:solidFill>
                <a:latin typeface="Cambria"/>
                <a:cs typeface="Cambria"/>
              </a:rPr>
              <a:t>including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65" dirty="0">
                <a:solidFill>
                  <a:schemeClr val="tx1"/>
                </a:solidFill>
                <a:latin typeface="Cambria"/>
                <a:cs typeface="Cambria"/>
              </a:rPr>
              <a:t>educational </a:t>
            </a:r>
            <a:r>
              <a:rPr lang="en-US" sz="1800" spc="70" dirty="0">
                <a:solidFill>
                  <a:schemeClr val="tx1"/>
                </a:solidFill>
                <a:latin typeface="Cambria"/>
                <a:cs typeface="Cambria"/>
              </a:rPr>
              <a:t>institutions,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70" dirty="0">
                <a:solidFill>
                  <a:schemeClr val="tx1"/>
                </a:solidFill>
                <a:latin typeface="Cambria"/>
                <a:cs typeface="Cambria"/>
              </a:rPr>
              <a:t>airports,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85" dirty="0">
                <a:solidFill>
                  <a:schemeClr val="tx1"/>
                </a:solidFill>
                <a:latin typeface="Cambria"/>
                <a:cs typeface="Cambria"/>
              </a:rPr>
              <a:t>and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100" dirty="0">
                <a:solidFill>
                  <a:schemeClr val="tx1"/>
                </a:solidFill>
                <a:latin typeface="Cambria"/>
                <a:cs typeface="Cambria"/>
              </a:rPr>
              <a:t>community</a:t>
            </a:r>
            <a:r>
              <a:rPr lang="en-US" sz="1800" spc="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1800" spc="60" dirty="0">
                <a:solidFill>
                  <a:schemeClr val="tx1"/>
                </a:solidFill>
                <a:latin typeface="Cambria"/>
                <a:cs typeface="Cambria"/>
              </a:rPr>
              <a:t>centers.</a:t>
            </a:r>
            <a:endParaRPr lang="en-US" sz="1800" dirty="0">
              <a:solidFill>
                <a:schemeClr val="tx1"/>
              </a:solidFill>
              <a:latin typeface="Cambria"/>
              <a:cs typeface="Cambria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862CA-375C-821D-D6FB-4A19A6398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17" y="1778000"/>
            <a:ext cx="3729163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013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76618"/>
      </a:accent1>
      <a:accent2>
        <a:srgbClr val="E6B91E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FFC000"/>
      </a:hlink>
      <a:folHlink>
        <a:srgbClr val="F0D577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</TotalTime>
  <Words>597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Cambria</vt:lpstr>
      <vt:lpstr>Google Sans</vt:lpstr>
      <vt:lpstr>Quicksand</vt:lpstr>
      <vt:lpstr>Trebuchet MS</vt:lpstr>
      <vt:lpstr>Wingdings</vt:lpstr>
      <vt:lpstr>Wingdings 3</vt:lpstr>
      <vt:lpstr>Facet</vt:lpstr>
      <vt:lpstr> </vt:lpstr>
      <vt:lpstr>Introduction</vt:lpstr>
      <vt:lpstr>Lost and Found Command-Line Portal </vt:lpstr>
      <vt:lpstr>Code Overview</vt:lpstr>
      <vt:lpstr>Core Functionalities </vt:lpstr>
      <vt:lpstr>Algorithm for Lost and Found Portal</vt:lpstr>
      <vt:lpstr>PowerPoint Presentation</vt:lpstr>
      <vt:lpstr>PowerPoint Presentation</vt:lpstr>
      <vt:lpstr>Benefits and Applications of the System </vt:lpstr>
      <vt:lpstr>5  </vt:lpstr>
      <vt:lpstr>PowerPoint Presentation</vt:lpstr>
      <vt:lpstr>SOURCE CODE &amp; 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puja pandu</dc:creator>
  <cp:lastModifiedBy>puja pandu</cp:lastModifiedBy>
  <cp:revision>3</cp:revision>
  <dcterms:created xsi:type="dcterms:W3CDTF">2025-04-27T06:35:18Z</dcterms:created>
  <dcterms:modified xsi:type="dcterms:W3CDTF">2025-04-27T12:55:53Z</dcterms:modified>
</cp:coreProperties>
</file>