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3" r:id="rId10"/>
    <p:sldId id="264" r:id="rId11"/>
    <p:sldId id="265" r:id="rId12"/>
    <p:sldId id="266" r:id="rId13"/>
    <p:sldId id="269" r:id="rId14"/>
    <p:sldId id="270" r:id="rId15"/>
    <p:sldId id="271" r:id="rId16"/>
    <p:sldId id="273" r:id="rId17"/>
    <p:sldId id="274" r:id="rId18"/>
    <p:sldId id="267"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showGuides="1">
      <p:cViewPr varScale="1">
        <p:scale>
          <a:sx n="63" d="100"/>
          <a:sy n="63" d="100"/>
        </p:scale>
        <p:origin x="-678"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08882" y="467532"/>
            <a:ext cx="7759484" cy="573436"/>
          </a:xfrm>
        </p:spPr>
        <p:txBody>
          <a:bodyPr/>
          <a:lstStyle/>
          <a:p>
            <a:r>
              <a:rPr lang="en-US" sz="1600" b="1" dirty="0">
                <a:latin typeface="Times New Roman" panose="02020603050405020304" charset="0"/>
                <a:cs typeface="Times New Roman" panose="02020603050405020304" charset="0"/>
              </a:rPr>
              <a:t>NBKR INSTITUTION  OF SCIENCE AND TECHNOLGY</a:t>
            </a:r>
            <a:endParaRPr lang="en-US" sz="1600" b="1"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963048" y="1226281"/>
            <a:ext cx="9126349" cy="5631719"/>
          </a:xfrm>
        </p:spPr>
        <p:txBody>
          <a:bodyPr>
            <a:normAutofit fontScale="92500" lnSpcReduction="10000"/>
          </a:bodyPr>
          <a:lstStyle/>
          <a:p>
            <a:r>
              <a:rPr lang="en-US" altLang="en-US" sz="1200" dirty="0"/>
              <a:t>        </a:t>
            </a:r>
            <a:r>
              <a:rPr lang="en-US" altLang="en-US" sz="2665" dirty="0"/>
              <a:t>       ‘                                                                                                                                                                          </a:t>
            </a:r>
            <a:endParaRPr lang="en-US" altLang="en-US" sz="2665" dirty="0"/>
          </a:p>
          <a:p>
            <a:r>
              <a:rPr lang="en-US" altLang="en-US" sz="2665" dirty="0" smtClean="0"/>
              <a:t>                                                                                                                                                                                                                                                                                                                                                                                                                                                                                                                                                                                                                  </a:t>
            </a:r>
            <a:endParaRPr lang="en-US" altLang="en-US" sz="2665" dirty="0" smtClean="0"/>
          </a:p>
          <a:p>
            <a:pPr algn="just"/>
            <a:r>
              <a:rPr lang="en-US" altLang="en-US" sz="2665" dirty="0" smtClean="0"/>
              <a:t> </a:t>
            </a:r>
            <a:r>
              <a:rPr lang="en-US" altLang="en-US" sz="1200" b="1" dirty="0" smtClean="0">
                <a:solidFill>
                  <a:schemeClr val="tx1"/>
                </a:solidFill>
                <a:latin typeface="Times New Roman" panose="02020603050405020304" charset="0"/>
                <a:cs typeface="Times New Roman" panose="02020603050405020304" charset="0"/>
              </a:rPr>
              <a:t>COURSE  </a:t>
            </a:r>
            <a:r>
              <a:rPr lang="en-US" altLang="en-US" sz="1200" dirty="0" smtClean="0">
                <a:solidFill>
                  <a:schemeClr val="tx1"/>
                </a:solidFill>
                <a:latin typeface="Times New Roman" panose="02020603050405020304" charset="0"/>
                <a:cs typeface="Times New Roman" panose="02020603050405020304" charset="0"/>
              </a:rPr>
              <a:t>                  </a:t>
            </a:r>
            <a:r>
              <a:rPr lang="en-US" altLang="en-US" sz="1200" dirty="0">
                <a:solidFill>
                  <a:schemeClr val="tx1"/>
                </a:solidFill>
                <a:latin typeface="Times New Roman" panose="02020603050405020304" charset="0"/>
                <a:cs typeface="Times New Roman" panose="02020603050405020304" charset="0"/>
              </a:rPr>
              <a:t>: DATA STRUCTURES</a:t>
            </a:r>
            <a:endParaRPr lang="en-US" altLang="en-US" sz="1200" dirty="0">
              <a:solidFill>
                <a:schemeClr val="tx1"/>
              </a:solidFill>
              <a:latin typeface="Times New Roman" panose="02020603050405020304" charset="0"/>
              <a:cs typeface="Times New Roman" panose="02020603050405020304" charset="0"/>
            </a:endParaRPr>
          </a:p>
          <a:p>
            <a:pPr algn="just"/>
            <a:r>
              <a:rPr lang="en-US" altLang="en-US" sz="1200" dirty="0">
                <a:solidFill>
                  <a:schemeClr val="tx1"/>
                </a:solidFill>
                <a:latin typeface="Times New Roman" panose="02020603050405020304" charset="0"/>
                <a:cs typeface="Times New Roman" panose="02020603050405020304" charset="0"/>
              </a:rPr>
              <a:t> </a:t>
            </a:r>
            <a:r>
              <a:rPr lang="en-US" altLang="en-US" sz="1200" b="1" dirty="0">
                <a:solidFill>
                  <a:schemeClr val="tx1"/>
                </a:solidFill>
                <a:latin typeface="Times New Roman" panose="02020603050405020304" charset="0"/>
                <a:cs typeface="Times New Roman" panose="02020603050405020304" charset="0"/>
              </a:rPr>
              <a:t> SECTION  </a:t>
            </a:r>
            <a:r>
              <a:rPr lang="en-US" altLang="en-US" sz="1200" dirty="0">
                <a:solidFill>
                  <a:schemeClr val="tx1"/>
                </a:solidFill>
                <a:latin typeface="Times New Roman" panose="02020603050405020304" charset="0"/>
                <a:cs typeface="Times New Roman" panose="02020603050405020304" charset="0"/>
              </a:rPr>
              <a:t>              :  E</a:t>
            </a:r>
            <a:endParaRPr lang="en-US" altLang="en-US" sz="1200" dirty="0">
              <a:solidFill>
                <a:schemeClr val="tx1"/>
              </a:solidFill>
              <a:latin typeface="Times New Roman" panose="02020603050405020304" charset="0"/>
              <a:cs typeface="Times New Roman" panose="02020603050405020304" charset="0"/>
            </a:endParaRPr>
          </a:p>
          <a:p>
            <a:pPr algn="just"/>
            <a:r>
              <a:rPr lang="en-US" altLang="en-US" sz="1200" dirty="0">
                <a:solidFill>
                  <a:schemeClr val="tx1"/>
                </a:solidFill>
                <a:latin typeface="Times New Roman" panose="02020603050405020304" charset="0"/>
                <a:cs typeface="Times New Roman" panose="02020603050405020304" charset="0"/>
              </a:rPr>
              <a:t>  </a:t>
            </a:r>
            <a:r>
              <a:rPr lang="en-US" altLang="en-US" sz="1200" b="1" dirty="0">
                <a:solidFill>
                  <a:schemeClr val="tx1"/>
                </a:solidFill>
                <a:latin typeface="Times New Roman" panose="02020603050405020304" charset="0"/>
                <a:cs typeface="Times New Roman" panose="02020603050405020304" charset="0"/>
              </a:rPr>
              <a:t>YEAR     </a:t>
            </a:r>
            <a:r>
              <a:rPr lang="en-US" altLang="en-US" sz="1200" dirty="0">
                <a:solidFill>
                  <a:schemeClr val="tx1"/>
                </a:solidFill>
                <a:latin typeface="Times New Roman" panose="02020603050405020304" charset="0"/>
                <a:cs typeface="Times New Roman" panose="02020603050405020304" charset="0"/>
              </a:rPr>
              <a:t>                 :  I</a:t>
            </a:r>
            <a:endParaRPr lang="en-US" altLang="en-US" sz="1200" dirty="0">
              <a:solidFill>
                <a:schemeClr val="tx1"/>
              </a:solidFill>
              <a:latin typeface="Times New Roman" panose="02020603050405020304" charset="0"/>
              <a:cs typeface="Times New Roman" panose="02020603050405020304" charset="0"/>
            </a:endParaRPr>
          </a:p>
          <a:p>
            <a:pPr algn="just"/>
            <a:r>
              <a:rPr lang="en-US" altLang="en-US" sz="1200" b="1" dirty="0">
                <a:solidFill>
                  <a:schemeClr val="tx1"/>
                </a:solidFill>
                <a:latin typeface="Times New Roman" panose="02020603050405020304" charset="0"/>
                <a:cs typeface="Times New Roman" panose="02020603050405020304" charset="0"/>
              </a:rPr>
              <a:t>  SEMESTER         </a:t>
            </a:r>
            <a:r>
              <a:rPr lang="en-US" altLang="en-US" sz="1200" dirty="0">
                <a:solidFill>
                  <a:schemeClr val="tx1"/>
                </a:solidFill>
                <a:latin typeface="Times New Roman" panose="02020603050405020304" charset="0"/>
                <a:cs typeface="Times New Roman" panose="02020603050405020304" charset="0"/>
              </a:rPr>
              <a:t>   : II</a:t>
            </a:r>
            <a:endParaRPr lang="en-US" altLang="en-US" sz="1200" dirty="0">
              <a:solidFill>
                <a:schemeClr val="tx1"/>
              </a:solidFill>
              <a:latin typeface="Times New Roman" panose="02020603050405020304" charset="0"/>
              <a:cs typeface="Times New Roman" panose="02020603050405020304" charset="0"/>
            </a:endParaRPr>
          </a:p>
          <a:p>
            <a:pPr algn="just"/>
            <a:r>
              <a:rPr lang="en-US" altLang="en-US" sz="1200" b="1" dirty="0">
                <a:solidFill>
                  <a:schemeClr val="tx1"/>
                </a:solidFill>
                <a:latin typeface="Times New Roman" panose="02020603050405020304" charset="0"/>
                <a:cs typeface="Times New Roman" panose="02020603050405020304" charset="0"/>
              </a:rPr>
              <a:t>  DATE         </a:t>
            </a:r>
            <a:r>
              <a:rPr lang="en-US" altLang="en-US" sz="1200" dirty="0">
                <a:solidFill>
                  <a:schemeClr val="tx1"/>
                </a:solidFill>
                <a:latin typeface="Times New Roman" panose="02020603050405020304" charset="0"/>
                <a:cs typeface="Times New Roman" panose="02020603050405020304" charset="0"/>
              </a:rPr>
              <a:t>             :  M</a:t>
            </a:r>
            <a:r>
              <a:rPr lang="en-US" altLang="en-US" sz="1200" dirty="0">
                <a:latin typeface="Times New Roman" panose="02020603050405020304" charset="0"/>
                <a:cs typeface="Times New Roman" panose="02020603050405020304" charset="0"/>
              </a:rPr>
              <a:t>AY 01, 2025</a:t>
            </a:r>
            <a:endParaRPr lang="en-US" altLang="en-US" sz="1200" dirty="0">
              <a:latin typeface="Times New Roman" panose="02020603050405020304" charset="0"/>
              <a:cs typeface="Times New Roman" panose="02020603050405020304" charset="0"/>
            </a:endParaRPr>
          </a:p>
          <a:p>
            <a:pPr algn="just"/>
            <a:r>
              <a:rPr lang="en-US" altLang="en-US" sz="1200" b="1" dirty="0">
                <a:solidFill>
                  <a:schemeClr val="tx1"/>
                </a:solidFill>
                <a:latin typeface="Times New Roman" panose="02020603050405020304" charset="0"/>
                <a:cs typeface="Times New Roman" panose="02020603050405020304" charset="0"/>
              </a:rPr>
              <a:t> SUBMITTED TO </a:t>
            </a:r>
            <a:r>
              <a:rPr lang="en-US" altLang="en-US" sz="1200" dirty="0">
                <a:solidFill>
                  <a:schemeClr val="tx1"/>
                </a:solidFill>
                <a:latin typeface="Times New Roman" panose="02020603050405020304" charset="0"/>
                <a:cs typeface="Times New Roman" panose="02020603050405020304" charset="0"/>
              </a:rPr>
              <a:t> </a:t>
            </a:r>
            <a:r>
              <a:rPr lang="en-US" altLang="en-US" sz="1200" dirty="0">
                <a:latin typeface="Times New Roman" panose="02020603050405020304" charset="0"/>
                <a:cs typeface="Times New Roman" panose="02020603050405020304" charset="0"/>
              </a:rPr>
              <a:t>  :  ASHOK SELVA KUMAR E                            </a:t>
            </a:r>
            <a:r>
              <a:rPr lang="en-US" altLang="en-US" sz="1200" b="1" dirty="0">
                <a:solidFill>
                  <a:schemeClr val="tx1"/>
                </a:solidFill>
                <a:latin typeface="Times New Roman" panose="02020603050405020304" charset="0"/>
                <a:cs typeface="Times New Roman" panose="02020603050405020304" charset="0"/>
              </a:rPr>
              <a:t>           </a:t>
            </a:r>
            <a:endParaRPr lang="en-US" altLang="en-US" sz="1200" dirty="0">
              <a:latin typeface="Times New Roman" panose="02020603050405020304" charset="0"/>
              <a:cs typeface="Times New Roman" panose="02020603050405020304" charset="0"/>
            </a:endParaRPr>
          </a:p>
          <a:p>
            <a:pPr algn="just"/>
            <a:r>
              <a:rPr lang="en-US" altLang="en-US" sz="1200" u="sng" strike="sngStrike" dirty="0">
                <a:latin typeface="Times New Roman" panose="02020603050405020304" charset="0"/>
                <a:cs typeface="Times New Roman" panose="02020603050405020304" charset="0"/>
              </a:rPr>
              <a:t>                                                                                                                 </a:t>
            </a:r>
            <a:endParaRPr lang="en-US" altLang="en-US" sz="1200" u="sng" strike="sngStrike" dirty="0">
              <a:latin typeface="Times New Roman" panose="02020603050405020304" charset="0"/>
              <a:cs typeface="Times New Roman" panose="02020603050405020304" charset="0"/>
            </a:endParaRPr>
          </a:p>
          <a:p>
            <a:pPr algn="just"/>
            <a:r>
              <a:rPr lang="en-US" altLang="en-US" sz="1200" u="sng" strike="sngStrike" dirty="0">
                <a:latin typeface="Times New Roman" panose="02020603050405020304" charset="0"/>
                <a:cs typeface="Times New Roman" panose="02020603050405020304" charset="0"/>
              </a:rPr>
              <a:t>                                                                                                                                                    </a:t>
            </a:r>
            <a:endParaRPr lang="en-US" altLang="en-US" sz="1200" u="sng" strike="sngStrike" dirty="0">
              <a:latin typeface="Times New Roman" panose="02020603050405020304" charset="0"/>
              <a:cs typeface="Times New Roman" panose="02020603050405020304" charset="0"/>
            </a:endParaRPr>
          </a:p>
          <a:p>
            <a:pPr algn="just"/>
            <a:endParaRPr lang="en-US" altLang="en-US" sz="1200" u="sng" strike="sngStrike" dirty="0">
              <a:latin typeface="Times New Roman" panose="02020603050405020304" charset="0"/>
              <a:cs typeface="Times New Roman" panose="02020603050405020304" charset="0"/>
            </a:endParaRPr>
          </a:p>
          <a:p>
            <a:pPr algn="just"/>
            <a:r>
              <a:rPr lang="en-US" altLang="en-US" sz="1200" dirty="0">
                <a:latin typeface="Times New Roman" panose="02020603050405020304" charset="0"/>
                <a:cs typeface="Times New Roman" panose="02020603050405020304" charset="0"/>
              </a:rPr>
              <a:t>                                                                                                                                \     </a:t>
            </a:r>
            <a:r>
              <a:rPr lang="en-US" altLang="en-US" sz="1200" b="1" dirty="0">
                <a:latin typeface="Times New Roman" panose="02020603050405020304" charset="0"/>
                <a:cs typeface="Times New Roman" panose="02020603050405020304" charset="0"/>
                <a:sym typeface="+mn-ea"/>
              </a:rPr>
              <a:t>SUBMITTED BY:      </a:t>
            </a:r>
            <a:r>
              <a:rPr lang="en-US" altLang="en-US" sz="1200" dirty="0">
                <a:latin typeface="Times New Roman" panose="02020603050405020304" charset="0"/>
                <a:cs typeface="Times New Roman" panose="02020603050405020304" charset="0"/>
              </a:rPr>
              <a:t> </a:t>
            </a:r>
            <a:r>
              <a:rPr lang="en-US" altLang="en-US" sz="1200" dirty="0" err="1">
                <a:latin typeface="Times New Roman" panose="02020603050405020304" charset="0"/>
                <a:cs typeface="Times New Roman" panose="02020603050405020304" charset="0"/>
              </a:rPr>
              <a:t>G.Likhitha</a:t>
            </a:r>
            <a:r>
              <a:rPr lang="en-US" altLang="en-US" sz="1200" dirty="0">
                <a:latin typeface="Times New Roman" panose="02020603050405020304" charset="0"/>
                <a:cs typeface="Times New Roman" panose="02020603050405020304" charset="0"/>
              </a:rPr>
              <a:t> (244KB1A05G3)</a:t>
            </a:r>
            <a:endParaRPr lang="en-US" altLang="en-US" sz="1200" dirty="0">
              <a:latin typeface="Times New Roman" panose="02020603050405020304" charset="0"/>
              <a:cs typeface="Times New Roman" panose="02020603050405020304" charset="0"/>
            </a:endParaRPr>
          </a:p>
          <a:p>
            <a:pPr algn="just"/>
            <a:r>
              <a:rPr lang="en-US" altLang="en-US" sz="1200" dirty="0">
                <a:latin typeface="Times New Roman" panose="02020603050405020304" charset="0"/>
                <a:cs typeface="Times New Roman" panose="02020603050405020304" charset="0"/>
              </a:rPr>
              <a:t>                                                                                                                                                                              </a:t>
            </a:r>
            <a:r>
              <a:rPr lang="en-US" altLang="en-US" sz="1200" dirty="0" err="1">
                <a:latin typeface="Times New Roman" panose="02020603050405020304" charset="0"/>
                <a:cs typeface="Times New Roman" panose="02020603050405020304" charset="0"/>
              </a:rPr>
              <a:t>G.Yaswini</a:t>
            </a:r>
            <a:r>
              <a:rPr lang="en-US" altLang="en-US" sz="1200" dirty="0">
                <a:latin typeface="Times New Roman" panose="02020603050405020304" charset="0"/>
                <a:cs typeface="Times New Roman" panose="02020603050405020304" charset="0"/>
              </a:rPr>
              <a:t> </a:t>
            </a:r>
            <a:r>
              <a:rPr lang="en-US" altLang="en-US" sz="1200" dirty="0" err="1">
                <a:latin typeface="Times New Roman" panose="02020603050405020304" charset="0"/>
                <a:cs typeface="Times New Roman" panose="02020603050405020304" charset="0"/>
              </a:rPr>
              <a:t>Priya</a:t>
            </a:r>
            <a:r>
              <a:rPr lang="en-US" altLang="en-US" sz="1200" dirty="0">
                <a:latin typeface="Times New Roman" panose="02020603050405020304" charset="0"/>
                <a:cs typeface="Times New Roman" panose="02020603050405020304" charset="0"/>
              </a:rPr>
              <a:t>( 24KB1A05G2) </a:t>
            </a:r>
            <a:endParaRPr lang="en-US" altLang="en-US" sz="1200" dirty="0">
              <a:latin typeface="Times New Roman" panose="02020603050405020304" charset="0"/>
              <a:cs typeface="Times New Roman" panose="02020603050405020304" charset="0"/>
            </a:endParaRPr>
          </a:p>
          <a:p>
            <a:pPr algn="just"/>
            <a:r>
              <a:rPr lang="en-US" altLang="en-US" sz="1200" dirty="0">
                <a:latin typeface="Times New Roman" panose="02020603050405020304" charset="0"/>
                <a:cs typeface="Times New Roman" panose="02020603050405020304" charset="0"/>
              </a:rPr>
              <a:t>                                                                                                                                                                 </a:t>
            </a:r>
            <a:r>
              <a:rPr lang="en-US" altLang="en-US" sz="1200" dirty="0">
                <a:solidFill>
                  <a:srgbClr val="002060"/>
                </a:solidFill>
                <a:latin typeface="Times New Roman" panose="02020603050405020304" charset="0"/>
                <a:cs typeface="Times New Roman" panose="02020603050405020304" charset="0"/>
              </a:rPr>
              <a:t>      </a:t>
            </a:r>
            <a:r>
              <a:rPr lang="en-US" altLang="en-US" sz="1295" dirty="0">
                <a:solidFill>
                  <a:srgbClr val="002060"/>
                </a:solidFill>
                <a:latin typeface="Times New Roman" panose="02020603050405020304" charset="0"/>
                <a:cs typeface="Times New Roman" panose="02020603050405020304" charset="0"/>
              </a:rPr>
              <a:t>       </a:t>
            </a:r>
            <a:r>
              <a:rPr lang="en-US" altLang="en-US" sz="1295" dirty="0">
                <a:solidFill>
                  <a:schemeClr val="tx1"/>
                </a:solidFill>
                <a:latin typeface="Times New Roman" panose="02020603050405020304" charset="0"/>
                <a:cs typeface="Times New Roman" panose="02020603050405020304" charset="0"/>
              </a:rPr>
              <a:t> G.Jaswini (24KB1A05F7)</a:t>
            </a:r>
            <a:endParaRPr lang="en-US" altLang="en-US" sz="1295" dirty="0">
              <a:solidFill>
                <a:schemeClr val="tx1"/>
              </a:solidFill>
              <a:latin typeface="Times New Roman" panose="02020603050405020304" charset="0"/>
              <a:cs typeface="Times New Roman" panose="02020603050405020304" charset="0"/>
            </a:endParaRPr>
          </a:p>
          <a:p>
            <a:pPr algn="just"/>
            <a:r>
              <a:rPr lang="en-US" altLang="en-US" sz="1080" dirty="0">
                <a:solidFill>
                  <a:schemeClr val="tx1"/>
                </a:solidFill>
                <a:latin typeface="Times New Roman" panose="02020603050405020304" charset="0"/>
                <a:cs typeface="Times New Roman" panose="02020603050405020304" charset="0"/>
              </a:rPr>
              <a:t>                                                                                                                                                                                                  </a:t>
            </a:r>
            <a:r>
              <a:rPr lang="en-US" altLang="en-US" sz="1295" dirty="0">
                <a:solidFill>
                  <a:schemeClr val="tx1"/>
                </a:solidFill>
                <a:latin typeface="Times New Roman" panose="02020603050405020304" charset="0"/>
                <a:cs typeface="Times New Roman" panose="02020603050405020304" charset="0"/>
              </a:rPr>
              <a:t>D.Hemalatha(24KB1A05D9)</a:t>
            </a:r>
            <a:endParaRPr lang="en-US" altLang="en-US" sz="1295" dirty="0">
              <a:latin typeface="Times New Roman" panose="02020603050405020304" charset="0"/>
              <a:cs typeface="Times New Roman" panose="02020603050405020304" charset="0"/>
            </a:endParaRPr>
          </a:p>
          <a:p>
            <a:pPr algn="just"/>
            <a:r>
              <a:rPr lang="en-US" altLang="en-US" sz="1295" dirty="0">
                <a:latin typeface="Times New Roman" panose="02020603050405020304" charset="0"/>
                <a:cs typeface="Times New Roman" panose="02020603050405020304" charset="0"/>
              </a:rPr>
              <a:t>                                                                                                                                                                            </a:t>
            </a:r>
            <a:endParaRPr lang="en-US" altLang="en-US" sz="1295" dirty="0">
              <a:latin typeface="Times New Roman" panose="02020603050405020304" charset="0"/>
              <a:cs typeface="Times New Roman" panose="02020603050405020304" charset="0"/>
            </a:endParaRPr>
          </a:p>
          <a:p>
            <a:pPr algn="just"/>
            <a:r>
              <a:rPr lang="en-US" altLang="en-US" sz="1200" dirty="0">
                <a:latin typeface="Times New Roman" panose="02020603050405020304" charset="0"/>
                <a:cs typeface="Times New Roman" panose="02020603050405020304" charset="0"/>
              </a:rPr>
              <a:t>                                                                                                                                          </a:t>
            </a:r>
            <a:endParaRPr lang="en-US" altLang="en-US" sz="1200" dirty="0">
              <a:latin typeface="Times New Roman" panose="02020603050405020304" charset="0"/>
              <a:cs typeface="Times New Roman" panose="02020603050405020304" charset="0"/>
            </a:endParaRPr>
          </a:p>
          <a:p>
            <a:pPr algn="just"/>
            <a:endParaRPr lang="en-US" altLang="en-US" sz="1200" dirty="0">
              <a:latin typeface="Times New Roman" panose="02020603050405020304" charset="0"/>
              <a:cs typeface="Times New Roman" panose="02020603050405020304" charset="0"/>
            </a:endParaRPr>
          </a:p>
          <a:p>
            <a:pPr algn="just"/>
            <a:r>
              <a:rPr lang="en-US" altLang="en-US" sz="1200" dirty="0">
                <a:latin typeface="Times New Roman" panose="02020603050405020304" charset="0"/>
                <a:cs typeface="Times New Roman" panose="02020603050405020304" charset="0"/>
              </a:rPr>
              <a:t>                                                                                                                        </a:t>
            </a:r>
            <a:endParaRPr lang="en-US" altLang="en-US" sz="1200" dirty="0">
              <a:latin typeface="Times New Roman" panose="02020603050405020304" charset="0"/>
              <a:cs typeface="Times New Roman" panose="02020603050405020304" charset="0"/>
            </a:endParaRPr>
          </a:p>
        </p:txBody>
      </p:sp>
      <p:sp>
        <p:nvSpPr>
          <p:cNvPr id="4" name="Title 1"/>
          <p:cNvSpPr txBox="1"/>
          <p:nvPr/>
        </p:nvSpPr>
        <p:spPr>
          <a:xfrm>
            <a:off x="2544306" y="1040968"/>
            <a:ext cx="7759484" cy="5734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en-US" sz="1600" b="1" dirty="0">
                <a:latin typeface="Times New Roman" panose="02020603050405020304" charset="0"/>
                <a:cs typeface="Times New Roman" panose="02020603050405020304" charset="0"/>
              </a:rPr>
              <a:t>PROJECT TITTLE </a:t>
            </a:r>
            <a:r>
              <a:rPr lang="en-US" altLang="en-US" sz="1600" dirty="0">
                <a:latin typeface="Times New Roman" panose="02020603050405020304" charset="0"/>
                <a:cs typeface="Times New Roman" panose="02020603050405020304" charset="0"/>
              </a:rPr>
              <a:t> : LOST AND FOUND PORTAL</a:t>
            </a:r>
            <a:endParaRPr lang="en-US" altLang="en-US" sz="1600" dirty="0">
              <a:latin typeface="Times New Roman" panose="02020603050405020304" charset="0"/>
              <a:cs typeface="Times New Roman" panose="0202060305040502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29665" y="680720"/>
            <a:ext cx="6578600" cy="6177280"/>
          </a:xfrm>
        </p:spPr>
        <p:txBody>
          <a:bodyPr>
            <a:normAutofit fontScale="25000" lnSpcReduction="20000"/>
          </a:bodyPr>
          <a:lstStyle/>
          <a:p>
            <a:r>
              <a:rPr lang="en-US" altLang="en-US" sz="4800">
                <a:latin typeface="Times New Roman" panose="02020603050405020304" charset="0"/>
                <a:cs typeface="Times New Roman" panose="02020603050405020304" charset="0"/>
              </a:rPr>
              <a:t>Step 5: Display Menu and Handle User Input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Display menu options (Add Lost Item, Add Found Item, Match Items, Exit)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Handle user input using a switch statement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Call corresponding functions for each menu option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Step 6: Repeat Steps 2-5</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Continue to display menu and handle user input until user chooses to exit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Pseudocode:</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WHILE TRUE</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DISPLAY MENU OPTIONS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HANDLE USER INPUT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IF USER CHOOSES TO ADD LOST ITEM</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PROMPT USER FOR LOST ITEM DETAILS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STORE LOST ITEM DETAILS IN ARRAY</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ELSE IF USER CHOOSES TO ADD FOUND ITEM</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PROMPT USER FOR FOUND ITEM DETAILS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STORE FOUND ITEM DETAILS IN ARRAY</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ELSE IF USER CHOOSES TO MATCH ITEMS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PROMPT USER FOR KEYWORD</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ITERATE THROUGH LOST AND FOUND ITEM ARRAYS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DISPLAY MATCHING ITEMS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ELSE IF USER CHOOSES TO EXIT</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BREAK OUT OF LOOP</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END WHILE</a:t>
            </a:r>
            <a:endParaRPr lang="en-US" altLang="en-US" sz="480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360" y="0"/>
            <a:ext cx="10800000" cy="792000"/>
          </a:xfrm>
        </p:spPr>
        <p:txBody>
          <a:bodyPr>
            <a:normAutofit/>
          </a:bodyPr>
          <a:lstStyle/>
          <a:p>
            <a:pPr algn="l"/>
            <a:r>
              <a:rPr lang="en-US" altLang="en-US" sz="1600" b="1" dirty="0">
                <a:latin typeface="Times New Roman" panose="02020603050405020304" charset="0"/>
                <a:cs typeface="Times New Roman" panose="02020603050405020304" charset="0"/>
              </a:rPr>
              <a:t>P</a:t>
            </a:r>
            <a:r>
              <a:rPr lang="en-US" altLang="en-US" sz="1400" b="1" dirty="0">
                <a:latin typeface="Times New Roman" panose="02020603050405020304" charset="0"/>
                <a:cs typeface="Times New Roman" panose="02020603050405020304" charset="0"/>
              </a:rPr>
              <a:t>ROGRAM</a:t>
            </a:r>
            <a:endParaRPr lang="en-US" altLang="en-US" sz="1400" b="1" dirty="0">
              <a:latin typeface="Times New Roman" panose="02020603050405020304" charset="0"/>
              <a:cs typeface="Times New Roman" panose="02020603050405020304" charset="0"/>
            </a:endParaRPr>
          </a:p>
        </p:txBody>
      </p:sp>
      <p:sp>
        <p:nvSpPr>
          <p:cNvPr id="3" name="Text Box 2"/>
          <p:cNvSpPr txBox="1"/>
          <p:nvPr/>
        </p:nvSpPr>
        <p:spPr>
          <a:xfrm>
            <a:off x="1398270" y="709930"/>
            <a:ext cx="4161790" cy="7597775"/>
          </a:xfrm>
          <a:prstGeom prst="rect">
            <a:avLst/>
          </a:prstGeom>
          <a:noFill/>
        </p:spPr>
        <p:txBody>
          <a:bodyPr wrap="square" rtlCol="0">
            <a:noAutofit/>
          </a:bodyPr>
          <a:p>
            <a:r>
              <a:rPr lang="en-US" altLang="en-US" sz="1200">
                <a:latin typeface="Times New Roman" panose="02020603050405020304" charset="0"/>
                <a:cs typeface="Times New Roman" panose="02020603050405020304" charset="0"/>
              </a:rPr>
              <a:t>#include &lt;stdio.h&gt;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#include &lt;stdlib.h&gt;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#include &lt;string.h&gt;</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#define MAX_ITEMS 100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#define MAX_NAME_LENGTH 50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#define MAX_LOCATION_LENGTH 50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#define MAX_KEYWORD_LENGTH 50</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typedef struct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char name[MAX_NAME_LENGTH];</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char location[MAX_LOCATION_LENGTH];</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Item;</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Function to add lost item</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void add_lost_item(Item lost_items[], int* lost_count)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printf("Enter lost item name: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fgets(lost_items[*lost_count].name, MAX_NAME_LENGTH, stdin);</a:t>
            </a:r>
            <a:endParaRPr lang="en-US" altLang="en-US" sz="1200">
              <a:latin typeface="Times New Roman" panose="02020603050405020304" charset="0"/>
              <a:cs typeface="Times New Roman" panose="02020603050405020304" charset="0"/>
            </a:endParaRPr>
          </a:p>
          <a:p>
            <a:r>
              <a:rPr lang="en-US" altLang="en-US"/>
              <a:t>    </a:t>
            </a:r>
            <a:r>
              <a:rPr lang="en-US" altLang="en-US">
                <a:latin typeface="Times New Roman" panose="02020603050405020304" charset="0"/>
                <a:cs typeface="Times New Roman" panose="02020603050405020304" charset="0"/>
                <a:sym typeface="+mn-ea"/>
              </a:rPr>
              <a:t>l</a:t>
            </a:r>
            <a:r>
              <a:rPr lang="en-US" altLang="en-US" sz="1200">
                <a:latin typeface="Times New Roman" panose="02020603050405020304" charset="0"/>
                <a:cs typeface="Times New Roman" panose="02020603050405020304" charset="0"/>
                <a:sym typeface="+mn-ea"/>
              </a:rPr>
              <a:t>ost_items[*lost_count].name[strcspn(lost_items[*lost_count].name, "\n")]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sym typeface="+mn-ea"/>
              </a:rPr>
              <a:t>    printf("Enter lost item location: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sym typeface="+mn-ea"/>
              </a:rPr>
              <a:t>    fgets(lost_items[*lost_count].location, MAX_LOCATION_LENGTH, stdin);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sym typeface="+mn-ea"/>
              </a:rPr>
              <a:t>    lost_items[*lost_count].location[strcspn(lost_items[*lost_count].location, "\n")]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sym typeface="+mn-ea"/>
              </a:rPr>
              <a:t>    (*lost_count)++;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sym typeface="+mn-ea"/>
              </a:rPr>
              <a:t>}</a:t>
            </a:r>
            <a:endParaRPr lang="en-US" altLang="en-US" sz="1200">
              <a:latin typeface="Times New Roman" panose="02020603050405020304" charset="0"/>
              <a:cs typeface="Times New Roman" panose="02020603050405020304" charset="0"/>
            </a:endParaRPr>
          </a:p>
          <a:p>
            <a:endParaRPr lang="en-US" altLang="en-US" sz="1200"/>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1709420" y="565785"/>
            <a:ext cx="4064000" cy="4523105"/>
          </a:xfrm>
          <a:prstGeom prst="rect">
            <a:avLst/>
          </a:prstGeom>
          <a:noFill/>
        </p:spPr>
        <p:txBody>
          <a:bodyPr wrap="square" rtlCol="0">
            <a:spAutoFit/>
          </a:bodyPr>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Function to add found item</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void add_found_item(Item found_items[], int* found_count)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printf("Enter found item name: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fgets(found_items[*found_count].name, MAX_NAME_LENGTH, stdin);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found_items[*found_count].name[strcspn(found_items[*found_count].name, "\n")]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printf("Enter found item location: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fgets(found_items[*found_count].location, MAX_LOCATION_LENGTH, stdin);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found_items[*found_count].location[strcspn(found_items[*found_count].location, "\n")]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(*found_count)++;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Function to match items based on keywords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void match_items(Item lost_items[], int lost_count, Item found_items[], int found_count)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char keyword[MAX_KEYWORD_LENGTH];</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printf("Enter keyword to search: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fgets(keyword, MAX_KEYWORD_LENGTH, stdin);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keyword[strcspn(keyword, "\n")] = 0;</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843280" y="-109855"/>
            <a:ext cx="4291965" cy="6314440"/>
          </a:xfrm>
          <a:prstGeom prst="rect">
            <a:avLst/>
          </a:prstGeom>
          <a:noFill/>
        </p:spPr>
        <p:txBody>
          <a:bodyPr wrap="square" rtlCol="0">
            <a:noAutofit/>
          </a:bodyPr>
          <a:p>
            <a:endParaRPr lang="en-US" altLang="en-US"/>
          </a:p>
          <a:p>
            <a:r>
              <a:rPr lang="en-US" altLang="en-US" sz="1200">
                <a:latin typeface="Times New Roman" panose="02020603050405020304" charset="0"/>
                <a:cs typeface="Times New Roman" panose="02020603050405020304" charset="0"/>
              </a:rPr>
              <a:t>printf("Matching lost items:\n");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for (int i = 0; i &lt; lost_count; i++)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if (strstr(lost_items[i].name, keyword) != NULL || strstr(lost_items[i].location, keyword) != NULL)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printf("Name: %s, Location: %s\n", lost_items[i].name, lost_items[i].location);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printf("Matching found items:\n");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for (int i = 0; i &lt; found_count; i++)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if (strstr(found_items[i].name, keyword) != NULL || strstr(found_items[i].location, keyword) != NULL)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printf("Name: %s, Location: %s\n", found_items[i].name, found_items[i].location);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int main()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Item lost_items[MAX_ITEMS];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Item found_items[MAX_ITEMS];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int lost_count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int found_count =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while (1)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printf("1. Add lost item\n");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printf("2. Add found item\n");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printf("3. Match items\n");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printf("4. Exit\n");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int choice;</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scanf("%d", &amp;choice);</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getchar(); // Consume newline character</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switch (choice)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case 1:</a:t>
            </a:r>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510540" y="394335"/>
            <a:ext cx="4291965" cy="6295390"/>
          </a:xfrm>
          <a:prstGeom prst="rect">
            <a:avLst/>
          </a:prstGeom>
          <a:noFill/>
        </p:spPr>
        <p:txBody>
          <a:bodyPr wrap="square" rtlCol="0">
            <a:noAutofit/>
          </a:bodyPr>
          <a:p>
            <a:endParaRPr lang="en-US" altLang="en-US" sz="1200">
              <a:latin typeface="Times New Roman" panose="02020603050405020304" charset="0"/>
              <a:cs typeface="Times New Roman" panose="02020603050405020304" charset="0"/>
            </a:endParaRPr>
          </a:p>
        </p:txBody>
      </p:sp>
      <p:sp>
        <p:nvSpPr>
          <p:cNvPr id="4" name="Text Box 3"/>
          <p:cNvSpPr txBox="1"/>
          <p:nvPr/>
        </p:nvSpPr>
        <p:spPr>
          <a:xfrm>
            <a:off x="791845" y="260350"/>
            <a:ext cx="4328160" cy="334010"/>
          </a:xfrm>
          <a:prstGeom prst="rect">
            <a:avLst/>
          </a:prstGeom>
          <a:noFill/>
        </p:spPr>
        <p:txBody>
          <a:bodyPr wrap="square" rtlCol="0">
            <a:noAutofit/>
          </a:bodyPr>
          <a:p>
            <a:r>
              <a:rPr lang="en-US" altLang="en-US" sz="1200">
                <a:latin typeface="Times New Roman" panose="02020603050405020304" charset="0"/>
                <a:cs typeface="Times New Roman" panose="02020603050405020304" charset="0"/>
              </a:rPr>
              <a:t>add_lost_item(lost_items, &amp;lost_count);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break;</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case 2:</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add_found_item(found_items, &amp;found_count);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break;</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case 3:</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match_items(lost_items, lost_count, found_items, found_count);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break;</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case 4:</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return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default:</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printf("Invalid choice\n");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return 0;</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a:t>
            </a:r>
            <a:endParaRPr lang="en-US" altLang="en-US" sz="1200">
              <a:latin typeface="Times New Roman" panose="02020603050405020304" charset="0"/>
              <a:cs typeface="Times New Roman" panose="02020603050405020304" charset="0"/>
            </a:endParaRPr>
          </a:p>
          <a:p>
            <a:endParaRPr lang="en-US" sz="1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Picture 5"/>
          <p:cNvPicPr>
            <a:picLocks noChangeAspect="1"/>
          </p:cNvPicPr>
          <p:nvPr/>
        </p:nvPicPr>
        <p:blipFill>
          <a:blip r:embed="rId1"/>
          <a:srcRect l="19820" t="32111" r="52935" b="5787"/>
          <a:stretch>
            <a:fillRect/>
          </a:stretch>
        </p:blipFill>
        <p:spPr>
          <a:xfrm>
            <a:off x="3476625" y="354330"/>
            <a:ext cx="3968115" cy="5133975"/>
          </a:xfrm>
          <a:prstGeom prst="rect">
            <a:avLst/>
          </a:prstGeom>
        </p:spPr>
      </p:pic>
      <p:sp>
        <p:nvSpPr>
          <p:cNvPr id="7" name="Text Box 6"/>
          <p:cNvSpPr txBox="1"/>
          <p:nvPr/>
        </p:nvSpPr>
        <p:spPr>
          <a:xfrm>
            <a:off x="1647190" y="354330"/>
            <a:ext cx="4064000" cy="306705"/>
          </a:xfrm>
          <a:prstGeom prst="rect">
            <a:avLst/>
          </a:prstGeom>
          <a:noFill/>
        </p:spPr>
        <p:txBody>
          <a:bodyPr wrap="square" rtlCol="0">
            <a:spAutoFit/>
          </a:bodyPr>
          <a:p>
            <a:r>
              <a:rPr lang="en-US" sz="1400" b="1" u="sng">
                <a:latin typeface="Times New Roman" panose="02020603050405020304" charset="0"/>
                <a:cs typeface="Times New Roman" panose="02020603050405020304" charset="0"/>
              </a:rPr>
              <a:t>OUTPUT</a:t>
            </a:r>
            <a:endParaRPr lang="en-US" sz="1400" b="1" u="sng">
              <a:latin typeface="Times New Roman" panose="02020603050405020304" charset="0"/>
              <a:cs typeface="Times New Roman" panose="020206030504050203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635"/>
            <a:ext cx="6632575" cy="1690370"/>
          </a:xfrm>
        </p:spPr>
        <p:txBody>
          <a:bodyPr/>
          <a:lstStyle/>
          <a:p>
            <a:r>
              <a:rPr lang="en-US" sz="1400">
                <a:latin typeface="Calibri Light" panose="020F0302020204030204" charset="0"/>
                <a:cs typeface="Calibri Light" panose="020F0302020204030204" charset="0"/>
              </a:rPr>
              <a:t>T</a:t>
            </a:r>
            <a:r>
              <a:rPr lang="en-US" sz="1400" b="1">
                <a:latin typeface="Calibri Light" panose="020F0302020204030204" charset="0"/>
                <a:cs typeface="Calibri Light" panose="020F0302020204030204" charset="0"/>
              </a:rPr>
              <a:t>ESTING AND VALIDATION</a:t>
            </a:r>
            <a:endParaRPr lang="en-US" sz="1400" b="1">
              <a:latin typeface="Calibri Light" panose="020F0302020204030204" charset="0"/>
              <a:cs typeface="Calibri Light" panose="020F0302020204030204" charset="0"/>
            </a:endParaRPr>
          </a:p>
        </p:txBody>
      </p:sp>
      <p:sp>
        <p:nvSpPr>
          <p:cNvPr id="3" name="Content Placeholder 2"/>
          <p:cNvSpPr>
            <a:spLocks noGrp="1"/>
          </p:cNvSpPr>
          <p:nvPr>
            <p:ph idx="1"/>
          </p:nvPr>
        </p:nvSpPr>
        <p:spPr>
          <a:xfrm>
            <a:off x="666750" y="1087120"/>
            <a:ext cx="11096625" cy="5090160"/>
          </a:xfrm>
        </p:spPr>
        <p:txBody>
          <a:bodyPr>
            <a:normAutofit/>
          </a:bodyPr>
          <a:lstStyle/>
          <a:p>
            <a:r>
              <a:rPr lang="en-US" altLang="en-US" sz="1200">
                <a:latin typeface="Times New Roman" panose="02020603050405020304" charset="0"/>
                <a:cs typeface="Times New Roman" panose="02020603050405020304" charset="0"/>
              </a:rPr>
              <a:t>1. Verify that the program correctly adds lost and found items.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2. Verify that the program correctly matches items based on keywords.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3. Verify that the program handles invalid user input correctly.</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Test Cases: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Test Case 1: Add Lost Item</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Input: Lost item name and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Expected Output: Lost item details stored in the array</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VALIDATION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1. Verify that the program meets the requirements and specifications.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2. Test the program with different inputs and scenarios to ensure it works as expected.</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3. Validate the output of the program to ensure it matches the expected results.</a:t>
            </a:r>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88695" y="0"/>
            <a:ext cx="2827655" cy="1501775"/>
          </a:xfrm>
        </p:spPr>
        <p:txBody>
          <a:bodyPr/>
          <a:p>
            <a:r>
              <a:rPr lang="en-US" sz="1600">
                <a:latin typeface="Times New Roman" panose="02020603050405020304" charset="0"/>
                <a:cs typeface="Times New Roman" panose="02020603050405020304" charset="0"/>
              </a:rPr>
              <a:t>LIMITATIONS</a:t>
            </a:r>
            <a:endParaRPr lang="en-US" sz="160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88695" y="1068705"/>
            <a:ext cx="8677910" cy="4932045"/>
          </a:xfrm>
        </p:spPr>
        <p:txBody>
          <a:bodyPr>
            <a:noAutofit/>
          </a:bodyPr>
          <a:p>
            <a:pPr marL="0" indent="0">
              <a:buNone/>
            </a:pPr>
            <a:r>
              <a:rPr lang="en-US" altLang="en-US" sz="1100">
                <a:latin typeface="Times New Roman" panose="02020603050405020304" charset="0"/>
                <a:cs typeface="Times New Roman" panose="02020603050405020304" charset="0"/>
              </a:rPr>
              <a:t>1. Limited Data Storage</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The program uses arrays to store lost and found item details, which has a limited capacity.</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Once the array is full, no more items can be added.</a:t>
            </a:r>
            <a:endParaRPr lang="en-US" altLang="en-US" sz="1100">
              <a:latin typeface="Times New Roman" panose="02020603050405020304" charset="0"/>
              <a:cs typeface="Times New Roman" panose="02020603050405020304" charset="0"/>
            </a:endParaRPr>
          </a:p>
          <a:p>
            <a:pPr marL="0" indent="0">
              <a:buNone/>
            </a:pP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2. Simple Search Functionality</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The program uses a basic string matching algorithm to search for keywords.</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It may not be effective for complex searches or partial matches.</a:t>
            </a:r>
            <a:endParaRPr lang="en-US" altLang="en-US" sz="1100">
              <a:latin typeface="Times New Roman" panose="02020603050405020304" charset="0"/>
              <a:cs typeface="Times New Roman" panose="02020603050405020304" charset="0"/>
            </a:endParaRPr>
          </a:p>
          <a:p>
            <a:pPr marL="0" indent="0">
              <a:buNone/>
            </a:pP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3. No Data Validation</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The program does not validate user input for lost and found items.</a:t>
            </a:r>
            <a:endParaRPr lang="en-US" altLang="en-US" sz="1100">
              <a:latin typeface="Times New Roman" panose="02020603050405020304" charset="0"/>
              <a:cs typeface="Times New Roman" panose="02020603050405020304" charset="0"/>
            </a:endParaRPr>
          </a:p>
          <a:p>
            <a:pPr marL="0" indent="0">
              <a:buNone/>
            </a:pPr>
            <a:r>
              <a:rPr lang="en-US" altLang="en-US" sz="1100" b="1">
                <a:latin typeface="Times New Roman" panose="02020603050405020304" charset="0"/>
                <a:cs typeface="Times New Roman" panose="02020603050405020304" charset="0"/>
              </a:rPr>
              <a:t>FUTURE ENHANCEMENTS</a:t>
            </a:r>
            <a:endParaRPr lang="en-US" altLang="en-US" sz="1100" b="1">
              <a:latin typeface="Times New Roman" panose="02020603050405020304" charset="0"/>
              <a:cs typeface="Times New Roman" panose="02020603050405020304" charset="0"/>
            </a:endParaRPr>
          </a:p>
          <a:p>
            <a:pPr marL="0" indent="0">
              <a:buNone/>
            </a:pPr>
            <a:r>
              <a:rPr lang="en-US" altLang="en-US" sz="1100" b="1">
                <a:latin typeface="Times New Roman" panose="02020603050405020304" charset="0"/>
                <a:cs typeface="Times New Roman" panose="02020603050405020304" charset="0"/>
              </a:rPr>
              <a:t>4. </a:t>
            </a:r>
            <a:r>
              <a:rPr lang="en-US" altLang="en-US" sz="1100">
                <a:latin typeface="Times New Roman" panose="02020603050405020304" charset="0"/>
                <a:cs typeface="Times New Roman" panose="02020603050405020304" charset="0"/>
              </a:rPr>
              <a:t>User Authentication and Authorization</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Implement user authentication and authorization to restrict access to the program.</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This will improve the security and integrity of the data.</a:t>
            </a:r>
            <a:endParaRPr lang="en-US" altLang="en-US" sz="1100">
              <a:latin typeface="Times New Roman" panose="02020603050405020304" charset="0"/>
              <a:cs typeface="Times New Roman" panose="02020603050405020304" charset="0"/>
            </a:endParaRPr>
          </a:p>
          <a:p>
            <a:pPr marL="0" indent="0">
              <a:buNone/>
            </a:pP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5. User-Friendly Interface</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Develop a more user-friendly interface, such as a graphical user interface (GUI).</a:t>
            </a:r>
            <a:endParaRPr lang="en-US" altLang="en-US" sz="1100">
              <a:latin typeface="Times New Roman" panose="02020603050405020304" charset="0"/>
              <a:cs typeface="Times New Roman" panose="02020603050405020304" charset="0"/>
            </a:endParaRPr>
          </a:p>
          <a:p>
            <a:pPr marL="0" indent="0">
              <a:buNone/>
            </a:pPr>
            <a:r>
              <a:rPr lang="en-US" altLang="en-US" sz="1100">
                <a:latin typeface="Times New Roman" panose="02020603050405020304" charset="0"/>
                <a:cs typeface="Times New Roman" panose="02020603050405020304" charset="0"/>
              </a:rPr>
              <a:t>- This will make the program more accessible and easier to use.</a:t>
            </a:r>
            <a:endParaRPr lang="en-US" altLang="en-US" sz="1100">
              <a:latin typeface="Times New Roman" panose="02020603050405020304" charset="0"/>
              <a:cs typeface="Times New Roman" panose="02020603050405020304" charset="0"/>
            </a:endParaRPr>
          </a:p>
          <a:p>
            <a:pPr marL="0" indent="0">
              <a:buNone/>
            </a:pPr>
            <a:endParaRPr lang="en-US" altLang="en-US" sz="1100">
              <a:latin typeface="Times New Roman" panose="02020603050405020304" charset="0"/>
              <a:cs typeface="Times New Roman" panose="02020603050405020304" charset="0"/>
            </a:endParaRPr>
          </a:p>
          <a:p>
            <a:pPr marL="0" indent="0">
              <a:buNone/>
            </a:pPr>
            <a:endParaRPr lang="en-US" altLang="en-US" sz="1100" b="1">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 Box 5"/>
          <p:cNvSpPr txBox="1"/>
          <p:nvPr/>
        </p:nvSpPr>
        <p:spPr>
          <a:xfrm>
            <a:off x="273050" y="313055"/>
            <a:ext cx="5043805" cy="459105"/>
          </a:xfrm>
          <a:prstGeom prst="rect">
            <a:avLst/>
          </a:prstGeom>
          <a:noFill/>
        </p:spPr>
        <p:txBody>
          <a:bodyPr wrap="square" rtlCol="0">
            <a:noAutofit/>
          </a:bodyPr>
          <a:p>
            <a:r>
              <a:rPr lang="en-US" sz="1400" b="1">
                <a:latin typeface="Times New Roman" panose="02020603050405020304" charset="0"/>
                <a:cs typeface="Times New Roman" panose="02020603050405020304" charset="0"/>
              </a:rPr>
              <a:t>CONCLUSION</a:t>
            </a:r>
            <a:endParaRPr lang="en-US" sz="1400" b="1">
              <a:latin typeface="Times New Roman" panose="02020603050405020304" charset="0"/>
              <a:cs typeface="Times New Roman" panose="02020603050405020304" charset="0"/>
            </a:endParaRPr>
          </a:p>
        </p:txBody>
      </p:sp>
      <p:sp>
        <p:nvSpPr>
          <p:cNvPr id="7" name="Text Box 6"/>
          <p:cNvSpPr txBox="1"/>
          <p:nvPr/>
        </p:nvSpPr>
        <p:spPr>
          <a:xfrm>
            <a:off x="273685" y="772795"/>
            <a:ext cx="4687570" cy="6456680"/>
          </a:xfrm>
          <a:prstGeom prst="rect">
            <a:avLst/>
          </a:prstGeom>
          <a:noFill/>
        </p:spPr>
        <p:txBody>
          <a:bodyPr wrap="square" rtlCol="0">
            <a:noAutofit/>
          </a:bodyPr>
          <a:p>
            <a:r>
              <a:rPr lang="en-US" altLang="en-US" sz="1200">
                <a:latin typeface="Times New Roman" panose="02020603050405020304" charset="0"/>
                <a:cs typeface="Times New Roman" panose="02020603050405020304" charset="0"/>
              </a:rPr>
              <a:t>The Lost &amp; Found</a:t>
            </a:r>
            <a:r>
              <a:rPr lang="en-US" altLang="en-US" sz="1200">
                <a:latin typeface="Times New Roman" panose="02020603050405020304" charset="0"/>
                <a:cs typeface="Times New Roman" panose="02020603050405020304" charset="0"/>
              </a:rPr>
              <a:t> Portal in C programming language is a simple yet effective solution for managing lost and found items. The program allows users to add lost and found items with their names and locations and match items based on keywords.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Key Takeaways: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The program demonstrates the use of arrays and string manipulation in C.</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 provides a basic framework for managing lost and found items.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The program can be further enhanced with additional features and functionality.</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Future Scope:</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The Lost &amp; Found Portal can be further developed and improved by adding more features, such as: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Dynamic data storage</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Advanced search functionality</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Data validation and sanitization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User authentication and authorization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User-friendly interface</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Applications: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The Lost &amp; Found Portal can be used in various settings, such as: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Schools and universities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Offices and workplaces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Public places like parks and malls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Transportation hubs like airports and train stations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1400" b="1">
                <a:latin typeface="Times New Roman" panose="02020603050405020304" charset="0"/>
                <a:cs typeface="Times New Roman" panose="02020603050405020304" charset="0"/>
              </a:rPr>
              <a:t>REFERENCES AND TEXTBOOKS</a:t>
            </a:r>
            <a:endParaRPr lang="en-US" sz="1400" b="1">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1"/>
          <a:srcRect l="30516" t="29455" r="17359" b="24991"/>
          <a:stretch>
            <a:fillRect/>
          </a:stretch>
        </p:blipFill>
        <p:spPr>
          <a:xfrm>
            <a:off x="838200" y="1220470"/>
            <a:ext cx="9537700" cy="46888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1400" b="1">
                <a:latin typeface="Times New Roman" panose="02020603050405020304" charset="0"/>
                <a:cs typeface="Times New Roman" panose="02020603050405020304" charset="0"/>
              </a:rPr>
              <a:t>ACKNOWLEDGEMENT</a:t>
            </a:r>
            <a:endParaRPr lang="en-US" alt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fontAlgn="auto">
              <a:lnSpc>
                <a:spcPct val="150000"/>
              </a:lnSpc>
              <a:spcBef>
                <a:spcPts val="0"/>
              </a:spcBef>
              <a:buNone/>
            </a:pPr>
            <a:r>
              <a:rPr lang="en-US" sz="1200">
                <a:latin typeface="Times New Roman" panose="02020603050405020304" charset="0"/>
                <a:cs typeface="Times New Roman" panose="02020603050405020304" charset="0"/>
              </a:rPr>
              <a:t> .  </a:t>
            </a:r>
            <a:r>
              <a:rPr lang="en-US" altLang="en-US" sz="1200">
                <a:solidFill>
                  <a:schemeClr val="tx1"/>
                </a:solidFill>
                <a:latin typeface="Times New Roman" panose="02020603050405020304" charset="0"/>
                <a:cs typeface="Times New Roman" panose="02020603050405020304" charset="0"/>
              </a:rPr>
              <a:t>We would like to express our gratitude to [Mentor/Instructor Name] for their guidance and support throughout this project. Their valuable feedback and  </a:t>
            </a:r>
            <a:endParaRPr lang="en-US" altLang="en-US" sz="1200">
              <a:solidFill>
                <a:schemeClr val="tx1"/>
              </a:solidFill>
              <a:latin typeface="Times New Roman" panose="02020603050405020304" charset="0"/>
              <a:cs typeface="Times New Roman" panose="02020603050405020304" charset="0"/>
            </a:endParaRPr>
          </a:p>
          <a:p>
            <a:pPr marL="0" indent="0" fontAlgn="auto">
              <a:lnSpc>
                <a:spcPct val="150000"/>
              </a:lnSpc>
              <a:spcBef>
                <a:spcPts val="0"/>
              </a:spcBef>
              <a:buNone/>
            </a:pPr>
            <a:r>
              <a:rPr lang="en-US" altLang="en-US" sz="1200">
                <a:solidFill>
                  <a:schemeClr val="tx1"/>
                </a:solidFill>
                <a:latin typeface="Times New Roman" panose="02020603050405020304" charset="0"/>
                <a:cs typeface="Times New Roman" panose="02020603050405020304" charset="0"/>
              </a:rPr>
              <a:t>     suggestions have been instrumental in shaping this project.</a:t>
            </a:r>
            <a:endParaRPr lang="en-US" altLang="en-US" sz="1200">
              <a:solidFill>
                <a:schemeClr val="tx1"/>
              </a:solidFill>
              <a:latin typeface="Times New Roman" panose="02020603050405020304" charset="0"/>
              <a:cs typeface="Times New Roman" panose="02020603050405020304" charset="0"/>
            </a:endParaRPr>
          </a:p>
          <a:p>
            <a:pPr fontAlgn="auto">
              <a:lnSpc>
                <a:spcPct val="200000"/>
              </a:lnSpc>
            </a:pPr>
            <a:endParaRPr lang="en-US" altLang="en-US" sz="1200">
              <a:solidFill>
                <a:schemeClr val="tx1"/>
              </a:solidFill>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a:solidFill>
                  <a:schemeClr val="tx1"/>
                </a:solidFill>
                <a:latin typeface="Times New Roman" panose="02020603050405020304" charset="0"/>
                <a:cs typeface="Times New Roman" panose="02020603050405020304" charset="0"/>
              </a:rPr>
              <a:t>ABSTRACT</a:t>
            </a:r>
            <a:endParaRPr lang="en-US" sz="1400" b="1">
              <a:solidFill>
                <a:schemeClr val="tx1"/>
              </a:solidFill>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935990" y="1691005"/>
            <a:ext cx="10515600" cy="4351338"/>
          </a:xfrm>
        </p:spPr>
        <p:txBody>
          <a:bodyPr>
            <a:normAutofit/>
          </a:bodyPr>
          <a:lstStyle/>
          <a:p>
            <a:pPr fontAlgn="auto">
              <a:lnSpc>
                <a:spcPct val="200000"/>
              </a:lnSpc>
            </a:pPr>
            <a:r>
              <a:rPr lang="en-US" altLang="en-US" sz="1200">
                <a:latin typeface="Times New Roman" panose="02020603050405020304" charset="0"/>
                <a:cs typeface="Times New Roman" panose="02020603050405020304" charset="0"/>
              </a:rPr>
              <a:t>This C program implements a simple Lost &amp; Found Portal. It allows users to add lost and found items with their names and locations. The program also provides a feature to match items based on keywords. The program uses structures to represent items and arrays to store lost and found items. The program provides a menu-driven interface for users to interact with the portal.</a:t>
            </a:r>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a:latin typeface="Times New Roman" panose="02020603050405020304" charset="0"/>
                <a:cs typeface="Times New Roman" panose="02020603050405020304" charset="0"/>
              </a:rPr>
              <a:t>INTRODUCTION</a:t>
            </a:r>
            <a:endParaRPr 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241425"/>
            <a:ext cx="7631430" cy="1807210"/>
          </a:xfrm>
        </p:spPr>
        <p:txBody>
          <a:bodyPr/>
          <a:lstStyle/>
          <a:p>
            <a:pPr fontAlgn="auto">
              <a:lnSpc>
                <a:spcPct val="200000"/>
              </a:lnSpc>
            </a:pPr>
            <a:endParaRPr lang="en-US" altLang="en-US" sz="1200">
              <a:latin typeface="Times New Roman" panose="02020603050405020304" charset="0"/>
              <a:cs typeface="Times New Roman" panose="02020603050405020304" charset="0"/>
            </a:endParaRPr>
          </a:p>
          <a:p>
            <a:pPr fontAlgn="auto">
              <a:lnSpc>
                <a:spcPct val="200000"/>
              </a:lnSpc>
            </a:pPr>
            <a:r>
              <a:rPr lang="en-US" altLang="en-US" sz="1200">
                <a:latin typeface="Times New Roman" panose="02020603050405020304" charset="0"/>
                <a:cs typeface="Times New Roman" panose="02020603050405020304" charset="0"/>
              </a:rPr>
              <a:t>The Lost &amp; Found Portal is a C-based program designed to manage lost and found items. The program allows users to add lost and found items, and match them based on keywords.</a:t>
            </a:r>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a:latin typeface="Times New Roman" panose="02020603050405020304" charset="0"/>
                <a:cs typeface="Times New Roman" panose="02020603050405020304" charset="0"/>
              </a:rPr>
              <a:t>OBJECTIVES</a:t>
            </a:r>
            <a:endParaRPr 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8200" y="1431290"/>
            <a:ext cx="6283960" cy="1821815"/>
          </a:xfrm>
        </p:spPr>
        <p:txBody>
          <a:bodyPr/>
          <a:lstStyle/>
          <a:p>
            <a:pPr marL="0" indent="0">
              <a:buNone/>
            </a:pPr>
            <a:endParaRPr lang="en-US" altLang="en-US"/>
          </a:p>
          <a:p>
            <a:pPr marL="0" indent="0" fontAlgn="auto">
              <a:lnSpc>
                <a:spcPct val="200000"/>
              </a:lnSpc>
              <a:spcBef>
                <a:spcPts val="0"/>
              </a:spcBef>
            </a:pPr>
            <a:r>
              <a:rPr lang="en-US" altLang="en-US" sz="1200">
                <a:latin typeface="Times New Roman" panose="02020603050405020304" charset="0"/>
                <a:cs typeface="Times New Roman" panose="02020603050405020304" charset="0"/>
              </a:rPr>
              <a:t>1. Add Lost Items: Allow users to add lost items with their names and locations.</a:t>
            </a:r>
            <a:endParaRPr lang="en-US" altLang="en-US" sz="1200">
              <a:latin typeface="Times New Roman" panose="02020603050405020304" charset="0"/>
              <a:cs typeface="Times New Roman" panose="02020603050405020304" charset="0"/>
            </a:endParaRPr>
          </a:p>
          <a:p>
            <a:pPr marL="0" indent="0" fontAlgn="auto">
              <a:lnSpc>
                <a:spcPct val="200000"/>
              </a:lnSpc>
              <a:spcBef>
                <a:spcPts val="0"/>
              </a:spcBef>
            </a:pPr>
            <a:r>
              <a:rPr lang="en-US" altLang="en-US" sz="1200">
                <a:latin typeface="Times New Roman" panose="02020603050405020304" charset="0"/>
                <a:cs typeface="Times New Roman" panose="02020603050405020304" charset="0"/>
              </a:rPr>
              <a:t>2. Add Found Items: Allow users to add found items with their names and locations.</a:t>
            </a:r>
            <a:endParaRPr lang="en-US" altLang="en-US" sz="1200">
              <a:latin typeface="Times New Roman" panose="02020603050405020304" charset="0"/>
              <a:cs typeface="Times New Roman" panose="02020603050405020304" charset="0"/>
            </a:endParaRPr>
          </a:p>
          <a:p>
            <a:pPr marL="0" indent="0" fontAlgn="auto">
              <a:lnSpc>
                <a:spcPct val="200000"/>
              </a:lnSpc>
              <a:spcBef>
                <a:spcPts val="0"/>
              </a:spcBef>
            </a:pPr>
            <a:r>
              <a:rPr lang="en-US" altLang="en-US" sz="1200">
                <a:latin typeface="Times New Roman" panose="02020603050405020304" charset="0"/>
                <a:cs typeface="Times New Roman" panose="02020603050405020304" charset="0"/>
                <a:sym typeface="+mn-ea"/>
              </a:rPr>
              <a:t>3. Match Items: Match lost and found items based on keywords</a:t>
            </a:r>
            <a:r>
              <a:rPr lang="en-US" altLang="en-US" sz="1200">
                <a:sym typeface="+mn-ea"/>
              </a:rPr>
              <a:t>.</a:t>
            </a:r>
            <a:endParaRPr lang="en-US" altLang="en-US" sz="1200"/>
          </a:p>
          <a:p>
            <a:pPr marL="0" indent="0" fontAlgn="auto">
              <a:lnSpc>
                <a:spcPct val="150000"/>
              </a:lnSpc>
              <a:spcBef>
                <a:spcPts val="0"/>
              </a:spcBef>
            </a:pPr>
            <a:endParaRPr lang="en-US" altLang="en-US" sz="1200">
              <a:latin typeface="Times New Roman" panose="02020603050405020304" charset="0"/>
              <a:cs typeface="Times New Roman" panose="02020603050405020304" charset="0"/>
            </a:endParaRPr>
          </a:p>
          <a:p>
            <a:pPr marL="0" indent="0" fontAlgn="auto">
              <a:lnSpc>
                <a:spcPct val="150000"/>
              </a:lnSpc>
              <a:spcBef>
                <a:spcPts val="0"/>
              </a:spcBef>
            </a:pP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1400" b="1">
                <a:latin typeface="Times New Roman" panose="02020603050405020304" charset="0"/>
                <a:cs typeface="Times New Roman" panose="02020603050405020304" charset="0"/>
              </a:rPr>
              <a:t>SYSTEM REQURIMENTS</a:t>
            </a:r>
            <a:br>
              <a:rPr lang="en-US" altLang="en-US" sz="1400" b="1">
                <a:latin typeface="Times New Roman" panose="02020603050405020304" charset="0"/>
                <a:cs typeface="Times New Roman" panose="02020603050405020304" charset="0"/>
              </a:rPr>
            </a:br>
            <a:endParaRPr lang="en-US" alt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marL="0" indent="0">
              <a:buNone/>
            </a:pPr>
            <a:r>
              <a:rPr lang="en-US" altLang="en-US" sz="1200" b="1">
                <a:latin typeface="Times New Roman" panose="02020603050405020304" charset="0"/>
                <a:cs typeface="Times New Roman" panose="02020603050405020304" charset="0"/>
              </a:rPr>
              <a:t> SOFTWARE</a:t>
            </a:r>
            <a:r>
              <a:rPr lang="en-US" altLang="en-US" sz="1200">
                <a:latin typeface="Times New Roman" panose="02020603050405020304" charset="0"/>
                <a:cs typeface="Times New Roman" panose="02020603050405020304" charset="0"/>
              </a:rPr>
              <a:t> -  e.g. code:block ,turbo c++ ,Github ,gdb online complier</a:t>
            </a:r>
            <a:endParaRPr lang="en-US" altLang="en-US" sz="1200">
              <a:latin typeface="Times New Roman" panose="02020603050405020304" charset="0"/>
              <a:cs typeface="Times New Roman" panose="02020603050405020304" charset="0"/>
            </a:endParaRPr>
          </a:p>
          <a:p>
            <a:pPr marL="0" indent="0">
              <a:buNone/>
            </a:pPr>
            <a:r>
              <a:rPr lang="en-US" altLang="en-US" sz="1200">
                <a:latin typeface="Times New Roman" panose="02020603050405020304" charset="0"/>
                <a:cs typeface="Times New Roman" panose="02020603050405020304" charset="0"/>
              </a:rPr>
              <a:t>.</a:t>
            </a:r>
            <a:r>
              <a:rPr lang="en-US" altLang="en-US" sz="1200" b="1">
                <a:latin typeface="Times New Roman" panose="02020603050405020304" charset="0"/>
                <a:cs typeface="Times New Roman" panose="02020603050405020304" charset="0"/>
              </a:rPr>
              <a:t>HARDWARE</a:t>
            </a:r>
            <a:r>
              <a:rPr lang="en-US" altLang="en-US" sz="1200">
                <a:latin typeface="Times New Roman" panose="02020603050405020304" charset="0"/>
                <a:cs typeface="Times New Roman" panose="02020603050405020304" charset="0"/>
              </a:rPr>
              <a:t> - e.g. minimum RAM ,processor</a:t>
            </a:r>
            <a:endParaRPr lang="en-US" altLang="en-US" sz="12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a:latin typeface="Times New Roman" panose="02020603050405020304" charset="0"/>
                <a:cs typeface="Times New Roman" panose="02020603050405020304" charset="0"/>
              </a:rPr>
              <a:t>METHEDOLOGY</a:t>
            </a:r>
            <a:endParaRPr 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837565" y="1291590"/>
            <a:ext cx="6028690" cy="4210050"/>
          </a:xfrm>
        </p:spPr>
        <p:txBody>
          <a:bodyPr>
            <a:normAutofit fontScale="25000" lnSpcReduction="20000"/>
          </a:bodyPr>
          <a:lstStyle/>
          <a:p>
            <a:r>
              <a:rPr lang="en-US" altLang="en-US" sz="4800">
                <a:latin typeface="Times New Roman" panose="02020603050405020304" charset="0"/>
                <a:cs typeface="Times New Roman" panose="02020603050405020304" charset="0"/>
              </a:rPr>
              <a:t>tep 1: Define the Problem and Requirements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Identify the key features of the Lost &amp; Found Portal:</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Add lost items with name and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Add found items with name and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Match lost and found items based on keywords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Determine the input and output requirements</a:t>
            </a:r>
            <a:endParaRPr lang="en-US" altLang="en-US" sz="4800">
              <a:latin typeface="Times New Roman" panose="02020603050405020304" charset="0"/>
              <a:cs typeface="Times New Roman" panose="02020603050405020304" charset="0"/>
            </a:endParaRPr>
          </a:p>
          <a:p>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Step 2: Design the Data Structures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Define a structure to represent an item:</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name: a string to store the item's name</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location: a string to store the item's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Use arrays to store lost and found items</a:t>
            </a:r>
            <a:endParaRPr lang="en-US" altLang="en-US" sz="4800">
              <a:latin typeface="Times New Roman" panose="02020603050405020304" charset="0"/>
              <a:cs typeface="Times New Roman" panose="02020603050405020304" charset="0"/>
            </a:endParaRPr>
          </a:p>
          <a:p>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Step 3: Implement the Add Lost Item Feature</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Create a function addLostItem() to add lost items: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Prompt the user to enter the item's name and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Store the item's details in the lostItems array</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 Increment the lostCount variable to keep track of the number of lost items</a:t>
            </a:r>
            <a:endParaRPr lang="en-US" altLang="en-US" sz="4800">
              <a:latin typeface="Times New Roman" panose="02020603050405020304" charset="0"/>
              <a:cs typeface="Times New Roman" panose="02020603050405020304" charset="0"/>
            </a:endParaRPr>
          </a:p>
          <a:p>
            <a:endParaRPr lang="en-US" altLang="en-US" sz="4800">
              <a:latin typeface="Times New Roman" panose="02020603050405020304" charset="0"/>
              <a:cs typeface="Times New Roman" panose="02020603050405020304" charset="0"/>
            </a:endParaRPr>
          </a:p>
          <a:p>
            <a:pPr marL="0" indent="0">
              <a:buNone/>
            </a:pPr>
            <a:endParaRPr lang="en-US" altLang="en-US" sz="480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0970"/>
            <a:ext cx="10515600" cy="1325563"/>
          </a:xfrm>
        </p:spPr>
        <p:txBody>
          <a:bodyPr/>
          <a:lstStyle/>
          <a:p>
            <a:r>
              <a:rPr lang="en-US" sz="1400" b="1">
                <a:latin typeface="Times New Roman" panose="02020603050405020304" charset="0"/>
                <a:cs typeface="Times New Roman" panose="02020603050405020304" charset="0"/>
              </a:rPr>
              <a:t>PROJECT DISCRIPTION </a:t>
            </a:r>
            <a:endParaRPr 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70205" y="929640"/>
            <a:ext cx="11821795" cy="4808220"/>
          </a:xfrm>
        </p:spPr>
        <p:txBody>
          <a:bodyPr>
            <a:normAutofit fontScale="25000" lnSpcReduction="10000"/>
          </a:bodyPr>
          <a:lstStyle/>
          <a:p>
            <a:r>
              <a:rPr lang="en-US" sz="4800" b="1">
                <a:latin typeface="Times New Roman" panose="02020603050405020304" charset="0"/>
                <a:cs typeface="Times New Roman" panose="02020603050405020304" charset="0"/>
              </a:rPr>
              <a:t>PROBLEM STATEMENT:</a:t>
            </a:r>
            <a:endParaRPr lang="en-US" sz="4800" b="1">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The Lost &amp; Found Portal is designed to help users manage lost and found items efficiently. The portal should allow users to add lost items with their names and locations, add found items with their names and locations, and match lost and found items based on keywords.</a:t>
            </a:r>
            <a:endParaRPr lang="en-US" altLang="en-US" sz="4800">
              <a:latin typeface="Times New Roman" panose="02020603050405020304" charset="0"/>
              <a:cs typeface="Times New Roman" panose="02020603050405020304" charset="0"/>
            </a:endParaRPr>
          </a:p>
          <a:p>
            <a:pPr marL="0" indent="0">
              <a:buNone/>
            </a:pPr>
            <a:endParaRPr lang="en-US" altLang="en-US" sz="4800">
              <a:latin typeface="Times New Roman" panose="02020603050405020304" charset="0"/>
              <a:cs typeface="Times New Roman" panose="02020603050405020304" charset="0"/>
            </a:endParaRPr>
          </a:p>
          <a:p>
            <a:r>
              <a:rPr lang="en-US" sz="4800" b="1">
                <a:latin typeface="Times New Roman" panose="02020603050405020304" charset="0"/>
                <a:cs typeface="Times New Roman" panose="02020603050405020304" charset="0"/>
              </a:rPr>
              <a:t>PROPOSED SOLUTION :</a:t>
            </a:r>
            <a:endParaRPr lang="en-US" sz="4800" b="1">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The proposed solution is to develop a Lost &amp; Found Portal in C programming language. The portal will have the following features: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Add lost items with name and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Add found items with name and location</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Match lost and found items based on keywords</a:t>
            </a:r>
            <a:endParaRPr lang="en-US" altLang="en-US" sz="4800">
              <a:latin typeface="Times New Roman" panose="02020603050405020304" charset="0"/>
              <a:cs typeface="Times New Roman" panose="02020603050405020304" charset="0"/>
            </a:endParaRPr>
          </a:p>
          <a:p>
            <a:endParaRPr lang="en-US" altLang="en-US" sz="4800" b="1">
              <a:latin typeface="Times New Roman" panose="02020603050405020304" charset="0"/>
              <a:cs typeface="Times New Roman" panose="02020603050405020304" charset="0"/>
            </a:endParaRPr>
          </a:p>
          <a:p>
            <a:r>
              <a:rPr lang="en-US" altLang="en-US" sz="4800" b="1">
                <a:latin typeface="Times New Roman" panose="02020603050405020304" charset="0"/>
                <a:cs typeface="Times New Roman" panose="02020603050405020304" charset="0"/>
              </a:rPr>
              <a:t>KEY FEATURES:</a:t>
            </a:r>
            <a:endParaRPr lang="en-US" altLang="en-US" sz="4800" b="1">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1. Add Lost Items: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Users can add lost items with their names and locations.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The portal will store the lost item details in an array.</a:t>
            </a:r>
            <a:endParaRPr lang="en-US" altLang="en-US" sz="4800">
              <a:latin typeface="Times New Roman" panose="02020603050405020304" charset="0"/>
              <a:cs typeface="Times New Roman" panose="02020603050405020304" charset="0"/>
            </a:endParaRPr>
          </a:p>
          <a:p>
            <a:pPr marL="0" indent="0">
              <a:buNone/>
            </a:pP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2. Add Found Items: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Users can add found items with their names and locations.</a:t>
            </a:r>
            <a:endParaRPr lang="en-US" altLang="en-US" sz="4800">
              <a:latin typeface="Times New Roman" panose="02020603050405020304" charset="0"/>
              <a:cs typeface="Times New Roman" panose="02020603050405020304" charset="0"/>
            </a:endParaRPr>
          </a:p>
          <a:p>
            <a:r>
              <a:rPr lang="en-US" altLang="en-US" sz="4800">
                <a:latin typeface="Times New Roman" panose="02020603050405020304" charset="0"/>
                <a:cs typeface="Times New Roman" panose="02020603050405020304" charset="0"/>
              </a:rPr>
              <a:t>- The portal will store the found item details in a separate array.</a:t>
            </a:r>
            <a:endParaRPr lang="en-US" altLang="en-US" sz="4800">
              <a:latin typeface="Times New Roman" panose="02020603050405020304" charset="0"/>
              <a:cs typeface="Times New Roman" panose="02020603050405020304" charset="0"/>
            </a:endParaRPr>
          </a:p>
          <a:p>
            <a:endParaRPr lang="en-US" altLang="en-US" sz="4365">
              <a:latin typeface="Times New Roman" panose="02020603050405020304" charset="0"/>
              <a:cs typeface="Times New Roman" panose="02020603050405020304" charset="0"/>
            </a:endParaRPr>
          </a:p>
          <a:p>
            <a:r>
              <a:rPr lang="en-US" altLang="en-US" sz="4365">
                <a:latin typeface="Times New Roman" panose="02020603050405020304" charset="0"/>
                <a:cs typeface="Times New Roman" panose="02020603050405020304" charset="0"/>
              </a:rPr>
              <a:t>3. Match Items:</a:t>
            </a:r>
            <a:endParaRPr lang="en-US" altLang="en-US" sz="4365">
              <a:latin typeface="Times New Roman" panose="02020603050405020304" charset="0"/>
              <a:cs typeface="Times New Roman" panose="02020603050405020304" charset="0"/>
            </a:endParaRPr>
          </a:p>
          <a:p>
            <a:r>
              <a:rPr lang="en-US" altLang="en-US" sz="4365">
                <a:latin typeface="Times New Roman" panose="02020603050405020304" charset="0"/>
                <a:cs typeface="Times New Roman" panose="02020603050405020304" charset="0"/>
              </a:rPr>
              <a:t>- Users can search for lost and found items based on keywords.</a:t>
            </a:r>
            <a:endParaRPr lang="en-US" altLang="en-US" sz="4365">
              <a:latin typeface="Times New Roman" panose="02020603050405020304" charset="0"/>
              <a:cs typeface="Times New Roman" panose="02020603050405020304" charset="0"/>
            </a:endParaRPr>
          </a:p>
          <a:p>
            <a:r>
              <a:rPr lang="en-US" altLang="en-US" sz="4365">
                <a:latin typeface="Times New Roman" panose="02020603050405020304" charset="0"/>
                <a:cs typeface="Times New Roman" panose="02020603050405020304" charset="0"/>
              </a:rPr>
              <a:t>- The portal will display the matching items from both lost and found item arrays.</a:t>
            </a:r>
            <a:endParaRPr lang="en-US" altLang="en-US" sz="4365">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endParaRPr lang="en-US" altLang="en-US" sz="1600">
              <a:latin typeface="Times New Roman" panose="02020603050405020304" charset="0"/>
              <a:cs typeface="Times New Roman" panose="02020603050405020304" charset="0"/>
            </a:endParaRPr>
          </a:p>
          <a:p>
            <a:pPr lvl="3" fontAlgn="auto">
              <a:lnSpc>
                <a:spcPct val="200000"/>
              </a:lnSpc>
            </a:pPr>
            <a:endParaRPr lang="en-US" altLang="en-US" sz="16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085" y="-190500"/>
            <a:ext cx="10800715" cy="1881505"/>
          </a:xfrm>
        </p:spPr>
        <p:txBody>
          <a:bodyPr/>
          <a:lstStyle/>
          <a:p>
            <a:r>
              <a:rPr lang="en-US" sz="1400" b="1">
                <a:latin typeface="Times New Roman" panose="02020603050405020304" charset="0"/>
                <a:cs typeface="Times New Roman" panose="02020603050405020304" charset="0"/>
              </a:rPr>
              <a:t>ALGORITHM :</a:t>
            </a:r>
            <a:endParaRPr lang="en-US" sz="1400"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35280" y="1200150"/>
            <a:ext cx="12501245" cy="11518265"/>
          </a:xfrm>
        </p:spPr>
        <p:txBody>
          <a:bodyPr>
            <a:normAutofit/>
          </a:bodyPr>
          <a:lstStyle/>
          <a:p>
            <a:r>
              <a:rPr lang="en-US" altLang="en-US" sz="1200">
                <a:latin typeface="Times New Roman" panose="02020603050405020304" charset="0"/>
                <a:cs typeface="Times New Roman" panose="02020603050405020304" charset="0"/>
              </a:rPr>
              <a:t>Step 1: Initialize Variables and Arrays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Initialize arrays to store lost and found item details (name and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Initialize variables to keep track of the number of lost and found items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Step 2: Add Lost Item</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Prompt user to enter lost item name and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Store lost item details in the lost item array</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Increment the lost item count</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Step 3: Add Found Item</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Prompt user to enter found item name and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Store found item details in the found item array</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Increment the found item count</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Step 4: Match Items</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Prompt user to enter a keyword</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Iterate through lost item array and check if the keyword matches any item name or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Iterate through found item array and check if the keyword matches any item name or location</a:t>
            </a:r>
            <a:endParaRPr lang="en-US" altLang="en-US" sz="1200">
              <a:latin typeface="Times New Roman" panose="02020603050405020304" charset="0"/>
              <a:cs typeface="Times New Roman" panose="02020603050405020304" charset="0"/>
            </a:endParaRPr>
          </a:p>
          <a:p>
            <a:r>
              <a:rPr lang="en-US" altLang="en-US" sz="1200">
                <a:latin typeface="Times New Roman" panose="02020603050405020304" charset="0"/>
                <a:cs typeface="Times New Roman" panose="02020603050405020304" charset="0"/>
              </a:rPr>
              <a:t>- Display matching items from both arrays</a:t>
            </a:r>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a:p>
            <a:endParaRPr lang="en-US" altLang="en-US" sz="12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BEAUTIFY_FLAG" val="#wm#"/>
  <p:tag name="KSO_WM_TEMPLATE_CATEGORY" val="custom"/>
  <p:tag name="KSO_WM_TEMPLATE_INDEX" val="202382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12570</Words>
  <Application>WPS Slides</Application>
  <PresentationFormat>Custom</PresentationFormat>
  <Paragraphs>315</Paragraphs>
  <Slides>19</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SimSun</vt:lpstr>
      <vt:lpstr>Wingdings</vt:lpstr>
      <vt:lpstr>Times New Roman</vt:lpstr>
      <vt:lpstr>Calibri Light</vt:lpstr>
      <vt:lpstr>Calibri</vt:lpstr>
      <vt:lpstr>Microsoft YaHei</vt:lpstr>
      <vt:lpstr>Arial Unicode MS</vt:lpstr>
      <vt:lpstr>Office Theme</vt:lpstr>
      <vt:lpstr>NBKR INSTITUTION  OF SCIENCE AND TECHNOLGY</vt:lpstr>
      <vt:lpstr>ACKNOWLEDGEMENT</vt:lpstr>
      <vt:lpstr>ABSTRACT</vt:lpstr>
      <vt:lpstr>INTRODUCTION</vt:lpstr>
      <vt:lpstr>OBJECTIVES</vt:lpstr>
      <vt:lpstr>SYSTEM REQURIMENTS </vt:lpstr>
      <vt:lpstr>METHEDOLOGY</vt:lpstr>
      <vt:lpstr>PROJECT DISCRIPTION </vt:lpstr>
      <vt:lpstr>ALGORITHM :</vt:lpstr>
      <vt:lpstr>PowerPoint 演示文稿</vt:lpstr>
      <vt:lpstr>PROGRAM</vt:lpstr>
      <vt:lpstr>PowerPoint 演示文稿</vt:lpstr>
      <vt:lpstr>PowerPoint 演示文稿</vt:lpstr>
      <vt:lpstr>PowerPoint 演示文稿</vt:lpstr>
      <vt:lpstr>PowerPoint 演示文稿</vt:lpstr>
      <vt:lpstr>TESTING AND VALIDATION</vt:lpstr>
      <vt:lpstr>LIMITATIONS</vt:lpstr>
      <vt:lpstr>PowerPoint 演示文稿</vt:lpstr>
      <vt:lpstr>REFERENCES AND TEXTBOOKS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NBKR INSTITUTION  OF SCIENCE AND TECHNOLGY</dc:title>
  <dc:creator>Havi</dc:creator>
  <cp:lastModifiedBy>WPS_1745935104</cp:lastModifiedBy>
  <cp:revision>15</cp:revision>
  <dcterms:created xsi:type="dcterms:W3CDTF">2025-04-29T15:22:00Z</dcterms:created>
  <dcterms:modified xsi:type="dcterms:W3CDTF">2025-05-07T08:27:21Z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9A7DBDCDF14A452489359DB38633276C_13</vt:lpwstr>
  </property>
  <property fmtid="{D5CDD505-2E9C-101B-9397-08002B2CF9AE}" pid="3" name="KSOProductBuildVer">
    <vt:lpwstr>1033-12.2.0.20795</vt:lpwstr>
  </property>
</Properties>
</file>