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5C97-9877-42F4-9D82-EE8BB20F2C6C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21FDA-1A8C-4978-B078-746D44E39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7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7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4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3315-4D0E-4596-85CE-5A6D85280A1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81B591-984A-42A6-B81E-8301CF348D7F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4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fortinet.com/resources/cyberglossary/firewal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phos.com/en-us/content/business-antiviru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4201-3845-EFF0-36B1-F68ABD20F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S.LIKHITHA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59A0-F105-6846-E649-9C6AA3BE5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67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7778-69DC-DB50-87F0-0BF5067C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08" y="581495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THE WOW IN YOUR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91307-10BB-C683-78F8-887E8950C31F}"/>
              </a:ext>
            </a:extLst>
          </p:cNvPr>
          <p:cNvSpPr txBox="1"/>
          <p:nvPr/>
        </p:nvSpPr>
        <p:spPr>
          <a:xfrm>
            <a:off x="1367428" y="2097754"/>
            <a:ext cx="6627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 dirty="0">
                <a:latin typeface="Calisto MT" panose="02040603050505030304" pitchFamily="18" charset="0"/>
                <a:ea typeface="宋体" charset="0"/>
                <a:cs typeface="Courier New" charset="0"/>
                <a:sym typeface="宋体" charset="0"/>
              </a:rPr>
              <a:t>Innovative Approach:</a:t>
            </a:r>
            <a:r>
              <a:rPr lang="en-US" altLang="zh-CN" sz="2000" b="0" i="0" u="none" strike="noStrike" kern="1200" cap="none" spc="0" baseline="0" dirty="0">
                <a:latin typeface="Calisto MT" panose="02040603050505030304" pitchFamily="18" charset="0"/>
                <a:ea typeface="宋体" charset="0"/>
                <a:cs typeface="Courier New" charset="0"/>
                <a:sym typeface="宋体" charset="0"/>
              </a:rPr>
              <a:t> Combining technical measures with user education for comprehensive protection.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 dirty="0">
              <a:latin typeface="Calisto MT" panose="02040603050505030304" pitchFamily="18" charset="0"/>
              <a:ea typeface="宋体" charset="0"/>
              <a:cs typeface="Courier New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 dirty="0">
                <a:latin typeface="Calisto MT" panose="02040603050505030304" pitchFamily="18" charset="0"/>
                <a:ea typeface="宋体" charset="0"/>
                <a:cs typeface="Courier New" charset="0"/>
                <a:sym typeface="宋体" charset="0"/>
              </a:rPr>
              <a:t>Demonstration:</a:t>
            </a:r>
            <a:r>
              <a:rPr lang="en-US" altLang="zh-CN" sz="2000" b="0" i="0" u="none" strike="noStrike" kern="1200" cap="none" spc="0" baseline="0" dirty="0">
                <a:latin typeface="Calisto MT" panose="02040603050505030304" pitchFamily="18" charset="0"/>
                <a:ea typeface="宋体" charset="0"/>
                <a:cs typeface="Courier New" charset="0"/>
                <a:sym typeface="宋体" charset="0"/>
              </a:rPr>
              <a:t> Real-time demonstration of a simple keylogger to illustrate the threat and the effectiveness of security measures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42C8-52CD-BBE7-CE72-29AAAE0D737C}"/>
              </a:ext>
            </a:extLst>
          </p:cNvPr>
          <p:cNvSpPr txBox="1"/>
          <p:nvPr/>
        </p:nvSpPr>
        <p:spPr>
          <a:xfrm>
            <a:off x="1329802" y="4036746"/>
            <a:ext cx="61052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Times New Roman" panose="02020603050405020304" pitchFamily="18" charset="0"/>
              </a:rPr>
              <a:t>Clearer Protection Against 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Times New Roman" panose="02020603050405020304" pitchFamily="18" charset="0"/>
              </a:rPr>
              <a:t>Less Risk of Data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Times New Roman" panose="02020603050405020304" pitchFamily="18" charset="0"/>
              </a:rPr>
              <a:t>Better Password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Times New Roman" panose="02020603050405020304" pitchFamily="18" charset="0"/>
              </a:rPr>
              <a:t>More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sto MT" panose="02040603050505030304" pitchFamily="18" charset="0"/>
                <a:cs typeface="Times New Roman" panose="02020603050405020304" pitchFamily="18" charset="0"/>
              </a:rPr>
              <a:t>Tougher Deterrent Against Phishing &amp; Viruses</a:t>
            </a:r>
            <a:r>
              <a:rPr lang="en-IN" dirty="0"/>
              <a:t>.</a:t>
            </a:r>
          </a:p>
        </p:txBody>
      </p:sp>
      <p:pic>
        <p:nvPicPr>
          <p:cNvPr id="5122" name="Picture 2" descr="Keystroke Recorder-How It Works-Best Benefits &amp; Threats 2023">
            <a:extLst>
              <a:ext uri="{FF2B5EF4-FFF2-40B4-BE49-F238E27FC236}">
                <a16:creationId xmlns:a16="http://schemas.microsoft.com/office/drawing/2014/main" id="{B31E0AC5-71C5-5547-C9E0-29B530FC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4" y="2752781"/>
            <a:ext cx="4066790" cy="22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72B7-0BCC-D94B-4ED2-FB5040F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906" y="559192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1B3CF-C46B-8E3D-5FDD-7DE50697646E}"/>
              </a:ext>
            </a:extLst>
          </p:cNvPr>
          <p:cNvSpPr txBox="1"/>
          <p:nvPr/>
        </p:nvSpPr>
        <p:spPr>
          <a:xfrm>
            <a:off x="1581158" y="1973763"/>
            <a:ext cx="9520157" cy="41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Before we </a:t>
            </a:r>
            <a:r>
              <a:rPr lang="en-US" altLang="zh-CN" sz="180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start</a:t>
            </a: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 we need to install Python and some libraries of Python in the system which can be installed by the commands in the command prompt(</a:t>
            </a:r>
            <a:r>
              <a:rPr lang="en-US" altLang="zh-CN" sz="1800" b="0" i="0" u="none" strike="noStrike" kern="1200" cap="none" spc="0" baseline="0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cmd</a:t>
            </a: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pip install </a:t>
            </a:r>
            <a:r>
              <a:rPr lang="en-US" altLang="zh-CN" sz="1800" b="1" i="0" u="none" strike="noStrike" kern="1200" cap="none" spc="0" baseline="0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pynput</a:t>
            </a:r>
            <a:endParaRPr lang="en-US" altLang="zh-CN" sz="1800" b="1" i="0" u="none" strike="noStrike" kern="1200" cap="none" spc="0" baseline="0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pip install </a:t>
            </a:r>
            <a:r>
              <a:rPr lang="en-US" altLang="zh-CN" sz="1800" b="1" i="0" u="none" strike="noStrike" kern="1200" cap="none" spc="0" baseline="0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jsons</a:t>
            </a:r>
            <a:r>
              <a:rPr lang="en-US" altLang="zh-CN" sz="1800" b="1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strike="noStrike" kern="1200" cap="none" spc="0" baseline="0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Pynput</a:t>
            </a:r>
            <a:r>
              <a:rPr lang="en-US" altLang="zh-CN" sz="1800" b="0" i="0" u="sng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helps in reading keystrokes as the user types in stuff </a:t>
            </a:r>
            <a:r>
              <a:rPr lang="en-US" altLang="zh-CN" sz="1800" b="0" i="0" u="sng" strike="noStrike" kern="1200" cap="none" spc="0" baseline="0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Jsons</a:t>
            </a:r>
            <a:r>
              <a:rPr lang="en-US" altLang="zh-CN" sz="1800" b="1" i="0" u="sng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is a later changing format that often exchanges data between a web server and user agent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*  Initialization  of keylogger </a:t>
            </a:r>
            <a:r>
              <a:rPr lang="en-US" altLang="zh-CN" sz="1800" b="0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:</a:t>
            </a:r>
            <a:br>
              <a:rPr lang="zh-CN" altLang="en-US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Set up the main GUI window.</a:t>
            </a:r>
            <a:br>
              <a:rPr lang="zh-CN" altLang="en-US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Initialize global variables for keylogging.</a:t>
            </a:r>
            <a:endParaRPr lang="en-US" altLang="zh-CN" sz="1800" b="0" i="0" u="none" strike="noStrike" kern="1200" cap="none" spc="0" baseline="0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*</a:t>
            </a:r>
            <a:r>
              <a:rPr lang="en-US" altLang="zh-CN" sz="1800" b="1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  Data Logging into text files  </a:t>
            </a:r>
            <a:r>
              <a:rPr lang="en-US" altLang="zh-CN" sz="1800" b="0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:</a:t>
            </a:r>
            <a:br>
              <a:rPr lang="zh-CN" altLang="en-US" sz="1800" b="0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Continuously update text and JSON log files with captured key events.</a:t>
            </a:r>
            <a:endParaRPr lang="en-US" altLang="zh-CN" sz="1800" b="0" i="0" u="none" strike="noStrike" kern="1200" cap="none" spc="0" baseline="0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* Stop Logging  </a:t>
            </a:r>
            <a:r>
              <a:rPr lang="en-US" altLang="zh-CN" sz="1800" b="0" i="1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:</a:t>
            </a:r>
            <a:br>
              <a:rPr lang="zh-CN" altLang="en-US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Stop capturing key events when the "Stop" button is pressed.</a:t>
            </a:r>
            <a:br>
              <a:rPr lang="zh-CN" altLang="en-US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r>
              <a:rPr lang="en-US" altLang="zh-CN" sz="18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宋体" charset="0"/>
              </a:rPr>
              <a:t>Update the GUI status to indicate that the keylogger is stopped.</a:t>
            </a:r>
            <a:br>
              <a:rPr lang="zh-CN" altLang="en-US" sz="1600" b="0" i="0" u="none" strike="noStrike" kern="1200" cap="none" spc="0" baseline="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</a:br>
            <a:endParaRPr lang="zh-CN" altLang="en-US" sz="1600" b="0" i="0" u="none" strike="noStrike" kern="1200" cap="none" spc="0" baseline="0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99188-C1E4-FEDF-7B3A-726CA605A770}"/>
              </a:ext>
            </a:extLst>
          </p:cNvPr>
          <p:cNvSpPr txBox="1"/>
          <p:nvPr/>
        </p:nvSpPr>
        <p:spPr>
          <a:xfrm>
            <a:off x="4415883" y="267629"/>
            <a:ext cx="239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OUTPUTS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AE5CD-79AF-86B8-D005-B88D11EE2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4" y="895515"/>
            <a:ext cx="4789514" cy="4612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548CA-D548-1BBA-65B6-862B58EB5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49" y="895515"/>
            <a:ext cx="6113475" cy="4495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E7588-46B1-4602-A4CB-46713C3168A7}"/>
              </a:ext>
            </a:extLst>
          </p:cNvPr>
          <p:cNvSpPr txBox="1"/>
          <p:nvPr/>
        </p:nvSpPr>
        <p:spPr>
          <a:xfrm>
            <a:off x="1471961" y="5507985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file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5F2E8-A21D-2D90-8D06-D2D722E1D743}"/>
              </a:ext>
            </a:extLst>
          </p:cNvPr>
          <p:cNvSpPr txBox="1"/>
          <p:nvPr/>
        </p:nvSpPr>
        <p:spPr>
          <a:xfrm>
            <a:off x="7728922" y="5390896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0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FDA4-F13D-9B37-3951-BB07EACE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9" y="982939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RESULT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8BD1B-55F2-A5CF-848A-7EF372964B29}"/>
              </a:ext>
            </a:extLst>
          </p:cNvPr>
          <p:cNvSpPr txBox="1"/>
          <p:nvPr/>
        </p:nvSpPr>
        <p:spPr>
          <a:xfrm>
            <a:off x="1193180" y="2032174"/>
            <a:ext cx="79647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charset="0"/>
                <a:ea typeface="宋体" charset="0"/>
                <a:cs typeface="Calibri" charset="0"/>
              </a:rPr>
              <a:t>Step 1: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start button is initialized to start  keylogging in the machine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charset="0"/>
                <a:ea typeface="宋体" charset="0"/>
                <a:cs typeface="Calibri" charset="0"/>
              </a:rPr>
              <a:t>Step 2: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As the  keylogger running it saves the keys in the keylogger.txt file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charset="0"/>
                <a:ea typeface="宋体" charset="0"/>
                <a:cs typeface="Calibri" charset="0"/>
              </a:rPr>
              <a:t>Step 3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 The keylogger stops and the keys has been saved in the text document file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8D308-52A5-9BD6-3D68-C8BCD2C58626}"/>
              </a:ext>
            </a:extLst>
          </p:cNvPr>
          <p:cNvSpPr txBox="1"/>
          <p:nvPr/>
        </p:nvSpPr>
        <p:spPr>
          <a:xfrm>
            <a:off x="1657359" y="4698824"/>
            <a:ext cx="8095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宋体" charset="0"/>
                <a:cs typeface="Calibri" charset="0"/>
              </a:rPr>
              <a:t>**The implementation of a keylogger that captures keystrokes and records them into both text and JSON files is successful</a:t>
            </a:r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bri" charset="0"/>
                <a:ea typeface="宋体" charset="0"/>
                <a:cs typeface="Calibri" charset="0"/>
              </a:rPr>
              <a:t>.**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046BB-FCB7-130A-429E-9DDB948E4B0A}"/>
              </a:ext>
            </a:extLst>
          </p:cNvPr>
          <p:cNvSpPr txBox="1"/>
          <p:nvPr/>
        </p:nvSpPr>
        <p:spPr>
          <a:xfrm>
            <a:off x="1193180" y="3692007"/>
            <a:ext cx="6938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bri" charset="0"/>
                <a:ea typeface="宋体" charset="0"/>
                <a:cs typeface="Calibri" charset="0"/>
              </a:rPr>
              <a:t>*</a:t>
            </a:r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宋体" charset="0"/>
                <a:cs typeface="Calibri" charset="0"/>
              </a:rPr>
              <a:t>Real-time keylogging with start and stop functionality controlled via a simple GUI. </a:t>
            </a:r>
          </a:p>
        </p:txBody>
      </p:sp>
    </p:spTree>
    <p:extLst>
      <p:ext uri="{BB962C8B-B14F-4D97-AF65-F5344CB8AC3E}">
        <p14:creationId xmlns:p14="http://schemas.microsoft.com/office/powerpoint/2010/main" val="375737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755D-1226-766D-C1B2-6E01FF56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87" y="-268220"/>
            <a:ext cx="8561747" cy="254143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5"/>
                </a:solidFill>
              </a:rPr>
              <a:t>PROJECT LINK: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B786A-CEEC-C437-A470-855469020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GIT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86DEC-16E4-CD83-856F-C41AA5F497C1}"/>
              </a:ext>
            </a:extLst>
          </p:cNvPr>
          <p:cNvSpPr txBox="1"/>
          <p:nvPr/>
        </p:nvSpPr>
        <p:spPr>
          <a:xfrm>
            <a:off x="3593602" y="4139493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https://github.com/Likhitha0811/Keylogger.git</a:t>
            </a:r>
          </a:p>
        </p:txBody>
      </p:sp>
    </p:spTree>
    <p:extLst>
      <p:ext uri="{BB962C8B-B14F-4D97-AF65-F5344CB8AC3E}">
        <p14:creationId xmlns:p14="http://schemas.microsoft.com/office/powerpoint/2010/main" val="1915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3663-934A-1DF8-9C96-2AD484D5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38333"/>
            <a:ext cx="9520158" cy="1049235"/>
          </a:xfrm>
        </p:spPr>
        <p:txBody>
          <a:bodyPr/>
          <a:lstStyle/>
          <a:p>
            <a:r>
              <a:rPr lang="en-IN" dirty="0"/>
              <a:t>KEY LOGGER AND SECURITY</a:t>
            </a:r>
            <a:br>
              <a:rPr lang="en-IN" dirty="0"/>
            </a:br>
            <a:endParaRPr lang="en-IN" dirty="0"/>
          </a:p>
        </p:txBody>
      </p:sp>
      <p:pic>
        <p:nvPicPr>
          <p:cNvPr id="2054" name="Picture 6" descr="How to protect against keyloggers">
            <a:extLst>
              <a:ext uri="{FF2B5EF4-FFF2-40B4-BE49-F238E27FC236}">
                <a16:creationId xmlns:a16="http://schemas.microsoft.com/office/drawing/2014/main" id="{05673F13-4501-AB2D-5402-1DB1C8FD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51" y="1987568"/>
            <a:ext cx="7212447" cy="3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AFD-DF93-FD0A-C938-2C403725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1" y="376491"/>
            <a:ext cx="9594044" cy="1240437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94A2E-9F81-26ED-FAFF-623D43EE8F47}"/>
              </a:ext>
            </a:extLst>
          </p:cNvPr>
          <p:cNvSpPr txBox="1"/>
          <p:nvPr/>
        </p:nvSpPr>
        <p:spPr>
          <a:xfrm>
            <a:off x="1561171" y="1616928"/>
            <a:ext cx="7184172" cy="4897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0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732-F4E2-C3F9-3E6D-1CF9C73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057" y="559192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INTRODUCTION</a:t>
            </a:r>
          </a:p>
        </p:txBody>
      </p:sp>
      <p:pic>
        <p:nvPicPr>
          <p:cNvPr id="1026" name="Picture 2" descr="What is a Keylogger? - zenarmor.com">
            <a:extLst>
              <a:ext uri="{FF2B5EF4-FFF2-40B4-BE49-F238E27FC236}">
                <a16:creationId xmlns:a16="http://schemas.microsoft.com/office/drawing/2014/main" id="{A6E5E182-2E45-E307-26C1-C7206779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22" y="2118732"/>
            <a:ext cx="7582829" cy="28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8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B282-873A-C3DE-E6B8-82D21D5F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0" y="536890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TYPES OF KEY LOGGERS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6269A-0ACE-A05F-51AE-CF7D88B2A6E0}"/>
              </a:ext>
            </a:extLst>
          </p:cNvPr>
          <p:cNvSpPr txBox="1"/>
          <p:nvPr/>
        </p:nvSpPr>
        <p:spPr>
          <a:xfrm>
            <a:off x="1092820" y="2297151"/>
            <a:ext cx="8065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charset="0"/>
              </a:rPr>
              <a:t>There are two main types of keyloggers: software and hardware. Keylogger software is more common than keylogger hardware, because the latter requires actual physical access to a device</a:t>
            </a:r>
            <a:endParaRPr lang="en-I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ECE3-ADF0-6534-22D4-AC17351A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00" y="3717189"/>
            <a:ext cx="261937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F10415-E45B-992D-3AB3-1DA2475D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9" y="3555264"/>
            <a:ext cx="24003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32B0B-83A4-54E1-C2EE-69D267220049}"/>
              </a:ext>
            </a:extLst>
          </p:cNvPr>
          <p:cNvSpPr txBox="1"/>
          <p:nvPr/>
        </p:nvSpPr>
        <p:spPr>
          <a:xfrm>
            <a:off x="1931600" y="5541226"/>
            <a:ext cx="6105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Sitka Heading" pitchFamily="2" charset="0"/>
                <a:cs typeface="Times New Roman" panose="02020603050405020304" pitchFamily="18" charset="0"/>
              </a:rPr>
              <a:t>SOFTWARE KEYLOGGER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3092F-B088-D165-26B9-8B49A2BCE170}"/>
              </a:ext>
            </a:extLst>
          </p:cNvPr>
          <p:cNvSpPr txBox="1"/>
          <p:nvPr/>
        </p:nvSpPr>
        <p:spPr>
          <a:xfrm>
            <a:off x="6328229" y="5483248"/>
            <a:ext cx="6105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effectLst/>
                <a:latin typeface="Sitka Subheading" pitchFamily="2" charset="0"/>
                <a:cs typeface="Times New Roman" panose="02020603050405020304" pitchFamily="18" charset="0"/>
              </a:rPr>
              <a:t>HARDWARE KEYLOGGER</a:t>
            </a:r>
            <a:endParaRPr lang="en-IN" sz="1200" dirty="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9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CBC1-8E05-2BF1-5485-05C74A95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11" y="570343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AE0EA-E799-3B6D-30E4-582AD54C2EFE}"/>
              </a:ext>
            </a:extLst>
          </p:cNvPr>
          <p:cNvSpPr txBox="1"/>
          <p:nvPr/>
        </p:nvSpPr>
        <p:spPr>
          <a:xfrm>
            <a:off x="1668511" y="2318782"/>
            <a:ext cx="6105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er B" charset="0"/>
                <a:ea typeface="宋体" charset="0"/>
                <a:cs typeface="Calibri" charset="0"/>
              </a:rPr>
              <a:t>  *  </a:t>
            </a:r>
            <a:r>
              <a:rPr lang="en-US" altLang="zh-CN" sz="2000" b="0" i="0" u="none" strike="noStrike" kern="1200" cap="none" spc="0" baseline="0" dirty="0">
                <a:solidFill>
                  <a:srgbClr val="21455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Record all your keystrokes.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2050C-7730-960A-CFF2-0E45248011D5}"/>
              </a:ext>
            </a:extLst>
          </p:cNvPr>
          <p:cNvSpPr txBox="1"/>
          <p:nvPr/>
        </p:nvSpPr>
        <p:spPr>
          <a:xfrm>
            <a:off x="1773044" y="2718892"/>
            <a:ext cx="73848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Record both sides of conversations in messaging apps and emails.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 Record your browsing history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Take screenshots when certain keywords are typed.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Take remote control over your device.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Remotely log in or out of your device</a:t>
            </a:r>
            <a:r>
              <a:rPr lang="en-US" altLang="zh-CN" sz="2000" b="0" i="0" u="none" strike="noStrike" kern="1200" cap="none" spc="0" baseline="0" dirty="0">
                <a:solidFill>
                  <a:schemeClr val="tx2"/>
                </a:solidFill>
                <a:latin typeface="Mier B" charset="0"/>
                <a:ea typeface="宋体" charset="0"/>
                <a:cs typeface="Calibri" charset="0"/>
              </a:rPr>
              <a:t>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1D4CC-80F8-F7B6-2850-FE3ED2487AAD}"/>
              </a:ext>
            </a:extLst>
          </p:cNvPr>
          <p:cNvSpPr txBox="1"/>
          <p:nvPr/>
        </p:nvSpPr>
        <p:spPr>
          <a:xfrm>
            <a:off x="1773044" y="4598802"/>
            <a:ext cx="62251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keyloggers can be detected using antiviruses.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Installation of hardware keyloggers is difficult      without the knowledge of the owner of the system</a:t>
            </a:r>
            <a:r>
              <a:rPr lang="en-US" sz="2000" b="0" i="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3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CAB-8090-6C0D-BCE5-AE6F715F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0" y="536890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A979A-E084-07AE-3341-12D8C64F00E2}"/>
              </a:ext>
            </a:extLst>
          </p:cNvPr>
          <p:cNvSpPr txBox="1"/>
          <p:nvPr/>
        </p:nvSpPr>
        <p:spPr>
          <a:xfrm>
            <a:off x="1284062" y="2274770"/>
            <a:ext cx="6411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kern="1200" cap="none" spc="0" baseline="0" dirty="0">
                <a:latin typeface="Cambria Math" panose="02040503050406030204" pitchFamily="18" charset="0"/>
                <a:ea typeface="Cambria Math" panose="02040503050406030204" pitchFamily="18" charset="0"/>
                <a:cs typeface="Calibri" charset="0"/>
              </a:rPr>
              <a:t>** </a:t>
            </a:r>
            <a:r>
              <a:rPr lang="en-US" altLang="zh-CN" sz="2000" b="0" i="0" u="none" strike="noStrike" kern="1200" cap="none" spc="0" baseline="0" dirty="0">
                <a:latin typeface="Calisto MT" panose="02040603050505030304" pitchFamily="18" charset="0"/>
                <a:ea typeface="Cambria Math" panose="02040503050406030204" pitchFamily="18" charset="0"/>
                <a:cs typeface="Calibri" charset="0"/>
              </a:rPr>
              <a:t>working of keylogger  in real time and types of keylogger attacks</a:t>
            </a:r>
            <a:r>
              <a:rPr lang="en-US" altLang="zh-CN" sz="2000" b="0" i="0" u="none" strike="noStrike" kern="1200" cap="none" spc="0" baseline="0" dirty="0">
                <a:latin typeface="Cambria Math" panose="02040503050406030204" pitchFamily="18" charset="0"/>
                <a:ea typeface="Cambria Math" panose="02040503050406030204" pitchFamily="18" charset="0"/>
                <a:cs typeface="Calibri" charset="0"/>
              </a:rPr>
              <a:t>*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B8E22-533E-12D9-F79D-5BB8B3AE108B}"/>
              </a:ext>
            </a:extLst>
          </p:cNvPr>
          <p:cNvSpPr txBox="1"/>
          <p:nvPr/>
        </p:nvSpPr>
        <p:spPr>
          <a:xfrm>
            <a:off x="1233882" y="3016149"/>
            <a:ext cx="69026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alisto MT" panose="02040603050505030304" pitchFamily="18" charset="0"/>
              </a:rPr>
              <a:t>**Keylogger is a software that records every keystroke you enter, including mouse clicks.</a:t>
            </a:r>
          </a:p>
          <a:p>
            <a:endParaRPr lang="en-US" sz="2000" b="0" i="0" dirty="0">
              <a:effectLst/>
              <a:latin typeface="Calisto MT" panose="02040603050505030304" pitchFamily="18" charset="0"/>
            </a:endParaRPr>
          </a:p>
          <a:p>
            <a:r>
              <a:rPr lang="en-US" sz="2000" b="0" i="0" dirty="0">
                <a:effectLst/>
                <a:latin typeface="Calisto MT" panose="02040603050505030304" pitchFamily="18" charset="0"/>
              </a:rPr>
              <a:t>**Hardware keyloggers are also available which will be inserted between the keyboard and </a:t>
            </a:r>
          </a:p>
          <a:p>
            <a:r>
              <a:rPr lang="en-US" sz="2000" b="0" i="0" dirty="0">
                <a:effectLst/>
                <a:latin typeface="Calisto MT" panose="02040603050505030304" pitchFamily="18" charset="0"/>
              </a:rPr>
              <a:t>CPU.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8ABF3-0A19-7DAF-AFBA-D37758127D15}"/>
              </a:ext>
            </a:extLst>
          </p:cNvPr>
          <p:cNvSpPr txBox="1"/>
          <p:nvPr/>
        </p:nvSpPr>
        <p:spPr>
          <a:xfrm>
            <a:off x="1178126" y="4955141"/>
            <a:ext cx="662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alisto MT" panose="02040603050505030304" pitchFamily="18" charset="0"/>
              </a:rPr>
              <a:t>**The best way to protect your devices from keylogging is to use a high-quality antivirus or </a:t>
            </a:r>
            <a:r>
              <a:rPr lang="en-US" sz="2000" b="1" i="0" u="none" strike="noStrike" dirty="0">
                <a:effectLst/>
                <a:latin typeface="Calisto MT" panose="02040603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firewall</a:t>
            </a:r>
            <a:r>
              <a:rPr lang="en-US" b="0" i="0" dirty="0">
                <a:effectLst/>
                <a:latin typeface="Inter"/>
              </a:rPr>
              <a:t>.</a:t>
            </a:r>
            <a:endParaRPr lang="en-IN" dirty="0"/>
          </a:p>
        </p:txBody>
      </p:sp>
      <p:pic>
        <p:nvPicPr>
          <p:cNvPr id="3074" name="Picture 2" descr="What is a Keylogger? | How to Protect Your Passwords">
            <a:extLst>
              <a:ext uri="{FF2B5EF4-FFF2-40B4-BE49-F238E27FC236}">
                <a16:creationId xmlns:a16="http://schemas.microsoft.com/office/drawing/2014/main" id="{8DAFF682-2163-1DD6-01A9-E999DED4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52" y="2587083"/>
            <a:ext cx="4182950" cy="20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18C3-0B38-D591-9D31-6745D2F6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03" y="514587"/>
            <a:ext cx="9520158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WHO ARE THE END USERS?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9FD9-4C77-0430-C77E-49F166132513}"/>
              </a:ext>
            </a:extLst>
          </p:cNvPr>
          <p:cNvSpPr txBox="1"/>
          <p:nvPr/>
        </p:nvSpPr>
        <p:spPr>
          <a:xfrm>
            <a:off x="981307" y="2129883"/>
            <a:ext cx="88206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kern="1200" cap="none" spc="0" baseline="0" dirty="0">
                <a:latin typeface="Calisto MT" panose="02040603050505030304" pitchFamily="18" charset="0"/>
                <a:ea typeface="宋体" charset="0"/>
                <a:cs typeface="Courier New" charset="0"/>
                <a:sym typeface="宋体" charset="0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E3487-5B81-2BA2-7956-DABF47A751E9}"/>
              </a:ext>
            </a:extLst>
          </p:cNvPr>
          <p:cNvSpPr txBox="1"/>
          <p:nvPr/>
        </p:nvSpPr>
        <p:spPr>
          <a:xfrm>
            <a:off x="1137424" y="3256156"/>
            <a:ext cx="6147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Mier B" charset="0"/>
                <a:ea typeface="宋体" charset="0"/>
                <a:cs typeface="Calibri" charset="0"/>
              </a:rPr>
              <a:t>Companies:</a:t>
            </a:r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er B" charset="0"/>
                <a:ea typeface="宋体" charset="0"/>
                <a:cs typeface="Calibri" charset="0"/>
              </a:rPr>
              <a:t> Some companies use keyloggers to track which apps employees use, and how they are using their time.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Mier B" charset="0"/>
                <a:ea typeface="宋体" charset="0"/>
                <a:cs typeface="Calibri" charset="0"/>
              </a:rPr>
              <a:t>Hackers:</a:t>
            </a:r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er B" charset="0"/>
                <a:ea typeface="宋体" charset="0"/>
                <a:cs typeface="Calibri" charset="0"/>
              </a:rPr>
              <a:t> When most people think of keyloggers, they think of hackers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Mier B" charset="0"/>
                <a:ea typeface="宋体" charset="0"/>
                <a:cs typeface="Calibri" charset="0"/>
              </a:rPr>
              <a:t>Parents:</a:t>
            </a:r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er B" charset="0"/>
                <a:ea typeface="宋体" charset="0"/>
                <a:cs typeface="Calibri" charset="0"/>
              </a:rPr>
              <a:t> Some parental monitoring software is essentially spyware or even a keylogger. While it’s legal for parents to monitor their under-age children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cap="none" spc="0" baseline="0" dirty="0">
                <a:solidFill>
                  <a:srgbClr val="21455C"/>
                </a:solidFill>
                <a:latin typeface="Mier B" charset="0"/>
                <a:ea typeface="宋体" charset="0"/>
                <a:cs typeface="Calibri" charset="0"/>
              </a:rPr>
              <a:t> </a:t>
            </a:r>
            <a:endParaRPr lang="en-IN" dirty="0"/>
          </a:p>
        </p:txBody>
      </p:sp>
      <p:sp>
        <p:nvSpPr>
          <p:cNvPr id="11" name="AutoShape 2" descr="Wat is een keylogger? | VPNGids">
            <a:extLst>
              <a:ext uri="{FF2B5EF4-FFF2-40B4-BE49-F238E27FC236}">
                <a16:creationId xmlns:a16="http://schemas.microsoft.com/office/drawing/2014/main" id="{38C80C18-CDA1-B47B-2773-AE74DB41F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4" descr="Wat is een keylogger? | VPNGids">
            <a:extLst>
              <a:ext uri="{FF2B5EF4-FFF2-40B4-BE49-F238E27FC236}">
                <a16:creationId xmlns:a16="http://schemas.microsoft.com/office/drawing/2014/main" id="{F705F25E-EB18-2CC8-31E6-4020160C88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6" descr="Wat is een keylogger? | VPNGids">
            <a:extLst>
              <a:ext uri="{FF2B5EF4-FFF2-40B4-BE49-F238E27FC236}">
                <a16:creationId xmlns:a16="http://schemas.microsoft.com/office/drawing/2014/main" id="{57D32812-D299-2E1C-6E10-D7002A423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146" y="35592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DB7206-CE60-58D2-5C71-59FBA2F2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533" y="3289049"/>
            <a:ext cx="4485076" cy="2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8001-CE0D-FEFD-E6CD-8471A701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+mn-lt"/>
              </a:rPr>
              <a:t>YOUR SOLUTION AND ITS 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AEF6-8F59-3E49-1F2B-6A51B692BC1E}"/>
              </a:ext>
            </a:extLst>
          </p:cNvPr>
          <p:cNvSpPr txBox="1"/>
          <p:nvPr/>
        </p:nvSpPr>
        <p:spPr>
          <a:xfrm>
            <a:off x="189482" y="2248971"/>
            <a:ext cx="9520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 Manager</a:t>
            </a:r>
            <a:r>
              <a:rPr lang="en-US" altLang="zh-CN" b="1" i="0" u="none" strike="noStrike" kern="1200" cap="none" spc="0" baseline="0" dirty="0">
                <a:solidFill>
                  <a:srgbClr val="000000"/>
                </a:solidFill>
                <a:latin typeface="Inter" charset="0"/>
                <a:ea typeface="宋体" charset="0"/>
                <a:cs typeface="Calibri" charset="0"/>
              </a:rPr>
              <a:t>: </a:t>
            </a:r>
            <a:r>
              <a:rPr lang="en-US" altLang="zh-CN" sz="2000" b="0" i="0" u="none" strike="noStrike" kern="1200" cap="none" spc="0" baseline="0" dirty="0">
                <a:solidFill>
                  <a:srgbClr val="000000"/>
                </a:solidFill>
                <a:latin typeface="Inter" charset="0"/>
                <a:ea typeface="宋体" charset="0"/>
                <a:cs typeface="Calibri" charset="0"/>
              </a:rPr>
              <a:t>You may use a password manager to generate highly complex passwords  In many cases, these programs can auto-fill your passwords, which allows you to bypass using the keyboard altogether.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79934-E9CD-278B-0467-2D008A779A1E}"/>
              </a:ext>
            </a:extLst>
          </p:cNvPr>
          <p:cNvSpPr txBox="1"/>
          <p:nvPr/>
        </p:nvSpPr>
        <p:spPr>
          <a:xfrm>
            <a:off x="1137424" y="3429000"/>
            <a:ext cx="87015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Britannic Bold" panose="020B09030607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Antivirus and Anti-malware Scans</a:t>
            </a:r>
            <a:r>
              <a:rPr lang="en-US" sz="2000" b="0" i="0" dirty="0">
                <a:effectLst/>
                <a:latin typeface="Sitka Heading Semibold" pitchFamily="2" charset="0"/>
              </a:rPr>
              <a:t>: </a:t>
            </a:r>
            <a:r>
              <a:rPr lang="en-US" sz="2000" b="0" i="0" dirty="0">
                <a:effectLst/>
                <a:latin typeface="Calisto MT" panose="02040603050505030304" pitchFamily="18" charset="0"/>
              </a:rPr>
              <a:t>Run a </a:t>
            </a:r>
            <a:r>
              <a:rPr lang="en-US" sz="2000" b="0" i="0" u="sng" dirty="0">
                <a:effectLst/>
                <a:latin typeface="Calisto MT" panose="02040603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system scan using reputable antivirus</a:t>
            </a:r>
            <a:r>
              <a:rPr lang="en-US" sz="2000" b="0" i="0" dirty="0">
                <a:effectLst/>
                <a:latin typeface="Calisto MT" panose="02040603050505030304" pitchFamily="18" charset="0"/>
              </a:rPr>
              <a:t> and anti-malware software. These tools can detect and remove many types of keyloggers and other malware.</a:t>
            </a:r>
          </a:p>
          <a:p>
            <a:br>
              <a:rPr lang="en-US" sz="2000" dirty="0">
                <a:latin typeface="Calisto MT" panose="02040603050505030304" pitchFamily="18" charset="0"/>
              </a:rPr>
            </a:b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03701-E1C5-2E9C-64CF-075781829868}"/>
              </a:ext>
            </a:extLst>
          </p:cNvPr>
          <p:cNvSpPr txBox="1"/>
          <p:nvPr/>
        </p:nvSpPr>
        <p:spPr>
          <a:xfrm>
            <a:off x="1137424" y="4598551"/>
            <a:ext cx="8408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HP Simplified Hans" panose="020B0500000000000000" pitchFamily="34" charset="-122"/>
                <a:ea typeface="HP Simplified Hans" panose="020B0500000000000000" pitchFamily="34" charset="-122"/>
                <a:cs typeface="Calibri" charset="0"/>
              </a:rPr>
              <a:t>Two-step authentication</a:t>
            </a:r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Inter" charset="0"/>
                <a:ea typeface="宋体" charset="0"/>
                <a:cs typeface="Calibri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000000"/>
                </a:solidFill>
                <a:latin typeface="Inter" charset="0"/>
                <a:ea typeface="宋体" charset="0"/>
                <a:cs typeface="Calibri" charset="0"/>
              </a:rPr>
              <a:t>In addition, use two-step verification  when you have the option. A keylogger may deduce your password, but  the second phase of the authentication process may deter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328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727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HP Simplified Hans</vt:lpstr>
      <vt:lpstr>Microsoft YaHei</vt:lpstr>
      <vt:lpstr>Arial</vt:lpstr>
      <vt:lpstr>Britannic Bold</vt:lpstr>
      <vt:lpstr>Calibri</vt:lpstr>
      <vt:lpstr>Calisto MT</vt:lpstr>
      <vt:lpstr>Cambria Math</vt:lpstr>
      <vt:lpstr>Inter</vt:lpstr>
      <vt:lpstr>Microsoft Sans Serif</vt:lpstr>
      <vt:lpstr>Mier B</vt:lpstr>
      <vt:lpstr>Palatino Linotype</vt:lpstr>
      <vt:lpstr>Sitka Heading</vt:lpstr>
      <vt:lpstr>Sitka Heading Semibold</vt:lpstr>
      <vt:lpstr>Sitka Subheading</vt:lpstr>
      <vt:lpstr>Tahoma</vt:lpstr>
      <vt:lpstr>Times New Roman</vt:lpstr>
      <vt:lpstr>Wingdings</vt:lpstr>
      <vt:lpstr>Gallery</vt:lpstr>
      <vt:lpstr>S.LIKHITHA</vt:lpstr>
      <vt:lpstr>KEY LOGGER AND SECURITY </vt:lpstr>
      <vt:lpstr>AGENDA</vt:lpstr>
      <vt:lpstr>INTRODUCTION</vt:lpstr>
      <vt:lpstr>TYPES OF KEY LOGGERS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 </vt:lpstr>
      <vt:lpstr>PROJECT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Srujitha Marella</dc:creator>
  <cp:lastModifiedBy>Srujitha Marella</cp:lastModifiedBy>
  <cp:revision>4</cp:revision>
  <dcterms:created xsi:type="dcterms:W3CDTF">2024-06-19T14:10:39Z</dcterms:created>
  <dcterms:modified xsi:type="dcterms:W3CDTF">2024-06-19T15:42:25Z</dcterms:modified>
</cp:coreProperties>
</file>