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8" r:id="rId6"/>
    <p:sldId id="262" r:id="rId7"/>
    <p:sldId id="265" r:id="rId8"/>
    <p:sldId id="263" r:id="rId9"/>
    <p:sldId id="267" r:id="rId10"/>
    <p:sldId id="268" r:id="rId11"/>
    <p:sldId id="269" r:id="rId12"/>
    <p:sldId id="270" r:id="rId13"/>
    <p:sldId id="271" r:id="rId14"/>
    <p:sldId id="272" r:id="rId15"/>
    <p:sldId id="273" r:id="rId16"/>
    <p:sldId id="274" r:id="rId17"/>
    <p:sldId id="275" r:id="rId18"/>
    <p:sldId id="278" r:id="rId19"/>
    <p:sldId id="282" r:id="rId20"/>
    <p:sldId id="283" r:id="rId21"/>
    <p:sldId id="285" r:id="rId22"/>
    <p:sldId id="284" r:id="rId23"/>
    <p:sldId id="279" r:id="rId24"/>
    <p:sldId id="280" r:id="rId25"/>
    <p:sldId id="281" r:id="rId26"/>
    <p:sldId id="276" r:id="rId27"/>
    <p:sldId id="277" r:id="rId28"/>
    <p:sldId id="286" r:id="rId29"/>
    <p:sldId id="293" r:id="rId30"/>
    <p:sldId id="291" r:id="rId31"/>
    <p:sldId id="292" r:id="rId32"/>
    <p:sldId id="288" r:id="rId33"/>
    <p:sldId id="290" r:id="rId34"/>
    <p:sldId id="289" r:id="rId35"/>
    <p:sldId id="287" r:id="rId36"/>
    <p:sldId id="294" r:id="rId37"/>
    <p:sldId id="295" r:id="rId38"/>
    <p:sldId id="296" r:id="rId39"/>
    <p:sldId id="297" r:id="rId40"/>
    <p:sldId id="266"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3" autoAdjust="0"/>
    <p:restoredTop sz="94619" autoAdjust="0"/>
  </p:normalViewPr>
  <p:slideViewPr>
    <p:cSldViewPr snapToGrid="0">
      <p:cViewPr varScale="1">
        <p:scale>
          <a:sx n="92" d="100"/>
          <a:sy n="92" d="100"/>
        </p:scale>
        <p:origin x="106" y="22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8/22/2021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8/22/2021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8/22/2021</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8/22/2021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8/22/2021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8/22/2021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8/22/2021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8/22/2021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8/22/2021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8/22/2021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8/22/2021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researchgate.net/publication/346412647_E-retail_factors_for_customer_activation_and_retention_An_empirical_study_from_Indian_e-commerce_customer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Customer retention case study presentation</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Likhitha</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4BA9E-6DDD-4C58-AA2F-6AD24D9D4A8C}"/>
              </a:ext>
            </a:extLst>
          </p:cNvPr>
          <p:cNvSpPr>
            <a:spLocks noGrp="1"/>
          </p:cNvSpPr>
          <p:nvPr>
            <p:ph type="title"/>
          </p:nvPr>
        </p:nvSpPr>
        <p:spPr>
          <a:xfrm>
            <a:off x="581192" y="702155"/>
            <a:ext cx="11029616" cy="1575531"/>
          </a:xfrm>
        </p:spPr>
        <p:txBody>
          <a:bodyPr>
            <a:normAutofit fontScale="90000"/>
          </a:bodyPr>
          <a:lstStyle/>
          <a:p>
            <a:r>
              <a:rPr lang="en-US" dirty="0"/>
              <a:t>most of female participants use window/windows and mobile and most of the male participants also use window/windows and mobile </a:t>
            </a:r>
            <a:br>
              <a:rPr lang="en-US" dirty="0"/>
            </a:br>
            <a:endParaRPr lang="en-IN" dirty="0"/>
          </a:p>
        </p:txBody>
      </p:sp>
      <p:pic>
        <p:nvPicPr>
          <p:cNvPr id="5" name="Content Placeholder 4">
            <a:extLst>
              <a:ext uri="{FF2B5EF4-FFF2-40B4-BE49-F238E27FC236}">
                <a16:creationId xmlns:a16="http://schemas.microsoft.com/office/drawing/2014/main" id="{A0CF0D02-7645-46FA-B69A-D2B516CAA98A}"/>
              </a:ext>
            </a:extLst>
          </p:cNvPr>
          <p:cNvPicPr>
            <a:picLocks noGrp="1" noChangeAspect="1"/>
          </p:cNvPicPr>
          <p:nvPr>
            <p:ph idx="1"/>
          </p:nvPr>
        </p:nvPicPr>
        <p:blipFill>
          <a:blip r:embed="rId2"/>
          <a:stretch>
            <a:fillRect/>
          </a:stretch>
        </p:blipFill>
        <p:spPr>
          <a:xfrm>
            <a:off x="3321397" y="2393377"/>
            <a:ext cx="5549206" cy="3530159"/>
          </a:xfrm>
        </p:spPr>
      </p:pic>
    </p:spTree>
    <p:extLst>
      <p:ext uri="{BB962C8B-B14F-4D97-AF65-F5344CB8AC3E}">
        <p14:creationId xmlns:p14="http://schemas.microsoft.com/office/powerpoint/2010/main" val="3069140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8FA4B-B29D-4F08-88D2-85F213B67402}"/>
              </a:ext>
            </a:extLst>
          </p:cNvPr>
          <p:cNvSpPr>
            <a:spLocks noGrp="1"/>
          </p:cNvSpPr>
          <p:nvPr>
            <p:ph type="title"/>
          </p:nvPr>
        </p:nvSpPr>
        <p:spPr/>
        <p:txBody>
          <a:bodyPr>
            <a:normAutofit/>
          </a:bodyPr>
          <a:lstStyle/>
          <a:p>
            <a:r>
              <a:rPr lang="en-US" dirty="0"/>
              <a:t>most of the participants use mobile internet </a:t>
            </a:r>
            <a:br>
              <a:rPr lang="en-US" dirty="0"/>
            </a:br>
            <a:endParaRPr lang="en-IN" dirty="0"/>
          </a:p>
        </p:txBody>
      </p:sp>
      <p:pic>
        <p:nvPicPr>
          <p:cNvPr id="9" name="Content Placeholder 8">
            <a:extLst>
              <a:ext uri="{FF2B5EF4-FFF2-40B4-BE49-F238E27FC236}">
                <a16:creationId xmlns:a16="http://schemas.microsoft.com/office/drawing/2014/main" id="{BA023155-6B70-4EDF-8897-7C4FDC7208F9}"/>
              </a:ext>
            </a:extLst>
          </p:cNvPr>
          <p:cNvPicPr>
            <a:picLocks noGrp="1" noChangeAspect="1"/>
          </p:cNvPicPr>
          <p:nvPr>
            <p:ph idx="1"/>
          </p:nvPr>
        </p:nvPicPr>
        <p:blipFill>
          <a:blip r:embed="rId2"/>
          <a:stretch>
            <a:fillRect/>
          </a:stretch>
        </p:blipFill>
        <p:spPr>
          <a:xfrm>
            <a:off x="581025" y="2527432"/>
            <a:ext cx="11029950" cy="3262049"/>
          </a:xfrm>
        </p:spPr>
      </p:pic>
    </p:spTree>
    <p:extLst>
      <p:ext uri="{BB962C8B-B14F-4D97-AF65-F5344CB8AC3E}">
        <p14:creationId xmlns:p14="http://schemas.microsoft.com/office/powerpoint/2010/main" val="1914626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9C6D2-9D24-484B-88F2-658DD1854376}"/>
              </a:ext>
            </a:extLst>
          </p:cNvPr>
          <p:cNvSpPr>
            <a:spLocks noGrp="1"/>
          </p:cNvSpPr>
          <p:nvPr>
            <p:ph type="title"/>
          </p:nvPr>
        </p:nvSpPr>
        <p:spPr/>
        <p:txBody>
          <a:bodyPr>
            <a:normAutofit/>
          </a:bodyPr>
          <a:lstStyle/>
          <a:p>
            <a:r>
              <a:rPr lang="en-US" dirty="0"/>
              <a:t>most of the participants have shopped from Amazon.in, Flipkart.com, Paytm.com, Myntra.com, Snapdeal.com</a:t>
            </a:r>
            <a:endParaRPr lang="en-IN" dirty="0"/>
          </a:p>
        </p:txBody>
      </p:sp>
      <p:pic>
        <p:nvPicPr>
          <p:cNvPr id="5" name="Content Placeholder 4">
            <a:extLst>
              <a:ext uri="{FF2B5EF4-FFF2-40B4-BE49-F238E27FC236}">
                <a16:creationId xmlns:a16="http://schemas.microsoft.com/office/drawing/2014/main" id="{A2B10C34-2D8D-4B08-B25D-B51683B54CAD}"/>
              </a:ext>
            </a:extLst>
          </p:cNvPr>
          <p:cNvPicPr>
            <a:picLocks noGrp="1" noChangeAspect="1"/>
          </p:cNvPicPr>
          <p:nvPr>
            <p:ph idx="1"/>
          </p:nvPr>
        </p:nvPicPr>
        <p:blipFill>
          <a:blip r:embed="rId2"/>
          <a:stretch>
            <a:fillRect/>
          </a:stretch>
        </p:blipFill>
        <p:spPr>
          <a:xfrm>
            <a:off x="2142678" y="2341563"/>
            <a:ext cx="7906644" cy="3633787"/>
          </a:xfrm>
        </p:spPr>
      </p:pic>
    </p:spTree>
    <p:extLst>
      <p:ext uri="{BB962C8B-B14F-4D97-AF65-F5344CB8AC3E}">
        <p14:creationId xmlns:p14="http://schemas.microsoft.com/office/powerpoint/2010/main" val="1972631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19AF2-403A-454C-B6F1-318A6AFDC89D}"/>
              </a:ext>
            </a:extLst>
          </p:cNvPr>
          <p:cNvSpPr>
            <a:spLocks noGrp="1"/>
          </p:cNvSpPr>
          <p:nvPr>
            <p:ph type="title"/>
          </p:nvPr>
        </p:nvSpPr>
        <p:spPr/>
        <p:txBody>
          <a:bodyPr>
            <a:normAutofit/>
          </a:bodyPr>
          <a:lstStyle/>
          <a:p>
            <a:r>
              <a:rPr lang="en-US" dirty="0"/>
              <a:t>most of the participants feel Amazon.in, Flipkart.com, Paytm.com, Myntra.com, Snapdeal.com are easy to use </a:t>
            </a:r>
            <a:endParaRPr lang="en-IN" dirty="0"/>
          </a:p>
        </p:txBody>
      </p:sp>
      <p:pic>
        <p:nvPicPr>
          <p:cNvPr id="5" name="Content Placeholder 4">
            <a:extLst>
              <a:ext uri="{FF2B5EF4-FFF2-40B4-BE49-F238E27FC236}">
                <a16:creationId xmlns:a16="http://schemas.microsoft.com/office/drawing/2014/main" id="{01F14E1F-D30B-4FFE-8EF1-1AD7300E1CB7}"/>
              </a:ext>
            </a:extLst>
          </p:cNvPr>
          <p:cNvPicPr>
            <a:picLocks noGrp="1" noChangeAspect="1"/>
          </p:cNvPicPr>
          <p:nvPr>
            <p:ph idx="1"/>
          </p:nvPr>
        </p:nvPicPr>
        <p:blipFill>
          <a:blip r:embed="rId2"/>
          <a:stretch>
            <a:fillRect/>
          </a:stretch>
        </p:blipFill>
        <p:spPr>
          <a:xfrm>
            <a:off x="2187264" y="2341563"/>
            <a:ext cx="7817471" cy="3633787"/>
          </a:xfrm>
        </p:spPr>
      </p:pic>
    </p:spTree>
    <p:extLst>
      <p:ext uri="{BB962C8B-B14F-4D97-AF65-F5344CB8AC3E}">
        <p14:creationId xmlns:p14="http://schemas.microsoft.com/office/powerpoint/2010/main" val="2385940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1052A-0353-4464-A58E-E5A3E92EDD97}"/>
              </a:ext>
            </a:extLst>
          </p:cNvPr>
          <p:cNvSpPr>
            <a:spLocks noGrp="1"/>
          </p:cNvSpPr>
          <p:nvPr>
            <p:ph type="title"/>
          </p:nvPr>
        </p:nvSpPr>
        <p:spPr/>
        <p:txBody>
          <a:bodyPr>
            <a:normAutofit/>
          </a:bodyPr>
          <a:lstStyle/>
          <a:p>
            <a:r>
              <a:rPr lang="en-US" dirty="0"/>
              <a:t>In terms of Visual appealing web-page layout Amazon.com and Flipkart.com seems to take the lead. </a:t>
            </a:r>
            <a:endParaRPr lang="en-IN" dirty="0"/>
          </a:p>
        </p:txBody>
      </p:sp>
      <p:pic>
        <p:nvPicPr>
          <p:cNvPr id="5" name="Content Placeholder 4">
            <a:extLst>
              <a:ext uri="{FF2B5EF4-FFF2-40B4-BE49-F238E27FC236}">
                <a16:creationId xmlns:a16="http://schemas.microsoft.com/office/drawing/2014/main" id="{5D9E3088-2ADB-4E54-9B32-FEB635B7E7DE}"/>
              </a:ext>
            </a:extLst>
          </p:cNvPr>
          <p:cNvPicPr>
            <a:picLocks noGrp="1" noChangeAspect="1"/>
          </p:cNvPicPr>
          <p:nvPr>
            <p:ph idx="1"/>
          </p:nvPr>
        </p:nvPicPr>
        <p:blipFill>
          <a:blip r:embed="rId2"/>
          <a:stretch>
            <a:fillRect/>
          </a:stretch>
        </p:blipFill>
        <p:spPr>
          <a:xfrm>
            <a:off x="2187264" y="2341563"/>
            <a:ext cx="7817471" cy="3633787"/>
          </a:xfrm>
        </p:spPr>
      </p:pic>
    </p:spTree>
    <p:extLst>
      <p:ext uri="{BB962C8B-B14F-4D97-AF65-F5344CB8AC3E}">
        <p14:creationId xmlns:p14="http://schemas.microsoft.com/office/powerpoint/2010/main" val="20764672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B8103-0513-4AB8-8055-CA2020832D27}"/>
              </a:ext>
            </a:extLst>
          </p:cNvPr>
          <p:cNvSpPr>
            <a:spLocks noGrp="1"/>
          </p:cNvSpPr>
          <p:nvPr>
            <p:ph type="title"/>
          </p:nvPr>
        </p:nvSpPr>
        <p:spPr>
          <a:xfrm>
            <a:off x="581192" y="702155"/>
            <a:ext cx="11029616" cy="1434215"/>
          </a:xfrm>
        </p:spPr>
        <p:txBody>
          <a:bodyPr>
            <a:normAutofit/>
          </a:bodyPr>
          <a:lstStyle/>
          <a:p>
            <a:r>
              <a:rPr lang="en-US" dirty="0"/>
              <a:t>wild variety of products on offers are the highest in amazon.in and flipcart.com </a:t>
            </a:r>
            <a:br>
              <a:rPr lang="en-US" dirty="0"/>
            </a:br>
            <a:endParaRPr lang="en-IN" dirty="0"/>
          </a:p>
        </p:txBody>
      </p:sp>
      <p:pic>
        <p:nvPicPr>
          <p:cNvPr id="5" name="Content Placeholder 4">
            <a:extLst>
              <a:ext uri="{FF2B5EF4-FFF2-40B4-BE49-F238E27FC236}">
                <a16:creationId xmlns:a16="http://schemas.microsoft.com/office/drawing/2014/main" id="{4940C710-BD08-4418-B004-286363BF76D9}"/>
              </a:ext>
            </a:extLst>
          </p:cNvPr>
          <p:cNvPicPr>
            <a:picLocks noGrp="1" noChangeAspect="1"/>
          </p:cNvPicPr>
          <p:nvPr>
            <p:ph idx="1"/>
          </p:nvPr>
        </p:nvPicPr>
        <p:blipFill>
          <a:blip r:embed="rId2"/>
          <a:stretch>
            <a:fillRect/>
          </a:stretch>
        </p:blipFill>
        <p:spPr>
          <a:xfrm>
            <a:off x="1785970" y="2341563"/>
            <a:ext cx="8620059" cy="3633787"/>
          </a:xfrm>
        </p:spPr>
      </p:pic>
    </p:spTree>
    <p:extLst>
      <p:ext uri="{BB962C8B-B14F-4D97-AF65-F5344CB8AC3E}">
        <p14:creationId xmlns:p14="http://schemas.microsoft.com/office/powerpoint/2010/main" val="42639788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6C3D-0528-4617-8E3E-EDF44BB25A29}"/>
              </a:ext>
            </a:extLst>
          </p:cNvPr>
          <p:cNvSpPr>
            <a:spLocks noGrp="1"/>
          </p:cNvSpPr>
          <p:nvPr>
            <p:ph type="title"/>
          </p:nvPr>
        </p:nvSpPr>
        <p:spPr/>
        <p:txBody>
          <a:bodyPr>
            <a:normAutofit/>
          </a:bodyPr>
          <a:lstStyle/>
          <a:p>
            <a:r>
              <a:rPr lang="en-US" dirty="0"/>
              <a:t>the complete and proper description of the product are the best in amazon.in and flipcart.com </a:t>
            </a:r>
            <a:endParaRPr lang="en-IN" dirty="0"/>
          </a:p>
        </p:txBody>
      </p:sp>
      <p:pic>
        <p:nvPicPr>
          <p:cNvPr id="5" name="Content Placeholder 4">
            <a:extLst>
              <a:ext uri="{FF2B5EF4-FFF2-40B4-BE49-F238E27FC236}">
                <a16:creationId xmlns:a16="http://schemas.microsoft.com/office/drawing/2014/main" id="{F4BA6515-93CE-4D7D-BB83-C04E9BBD413C}"/>
              </a:ext>
            </a:extLst>
          </p:cNvPr>
          <p:cNvPicPr>
            <a:picLocks noGrp="1" noChangeAspect="1"/>
          </p:cNvPicPr>
          <p:nvPr>
            <p:ph idx="1"/>
          </p:nvPr>
        </p:nvPicPr>
        <p:blipFill>
          <a:blip r:embed="rId2"/>
          <a:stretch>
            <a:fillRect/>
          </a:stretch>
        </p:blipFill>
        <p:spPr>
          <a:xfrm>
            <a:off x="2164971" y="2341563"/>
            <a:ext cx="7862057" cy="3633787"/>
          </a:xfrm>
        </p:spPr>
      </p:pic>
    </p:spTree>
    <p:extLst>
      <p:ext uri="{BB962C8B-B14F-4D97-AF65-F5344CB8AC3E}">
        <p14:creationId xmlns:p14="http://schemas.microsoft.com/office/powerpoint/2010/main" val="34164938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1DB5B-0B00-4ED7-B898-C8631D61A529}"/>
              </a:ext>
            </a:extLst>
          </p:cNvPr>
          <p:cNvSpPr>
            <a:spLocks noGrp="1"/>
          </p:cNvSpPr>
          <p:nvPr>
            <p:ph type="title"/>
          </p:nvPr>
        </p:nvSpPr>
        <p:spPr/>
        <p:txBody>
          <a:bodyPr>
            <a:normAutofit/>
          </a:bodyPr>
          <a:lstStyle/>
          <a:p>
            <a:r>
              <a:rPr lang="en-US" dirty="0"/>
              <a:t>the speed of opening of loading the website is good in amazon.in compared to the other e-retail shops </a:t>
            </a:r>
            <a:endParaRPr lang="en-IN" dirty="0"/>
          </a:p>
        </p:txBody>
      </p:sp>
      <p:pic>
        <p:nvPicPr>
          <p:cNvPr id="5" name="Content Placeholder 4">
            <a:extLst>
              <a:ext uri="{FF2B5EF4-FFF2-40B4-BE49-F238E27FC236}">
                <a16:creationId xmlns:a16="http://schemas.microsoft.com/office/drawing/2014/main" id="{6A4FD45D-B267-449E-B89B-E877B4320B52}"/>
              </a:ext>
            </a:extLst>
          </p:cNvPr>
          <p:cNvPicPr>
            <a:picLocks noGrp="1" noChangeAspect="1"/>
          </p:cNvPicPr>
          <p:nvPr>
            <p:ph idx="1"/>
          </p:nvPr>
        </p:nvPicPr>
        <p:blipFill>
          <a:blip r:embed="rId2"/>
          <a:stretch>
            <a:fillRect/>
          </a:stretch>
        </p:blipFill>
        <p:spPr>
          <a:xfrm>
            <a:off x="2187264" y="2341563"/>
            <a:ext cx="7817471" cy="3633787"/>
          </a:xfrm>
        </p:spPr>
      </p:pic>
    </p:spTree>
    <p:extLst>
      <p:ext uri="{BB962C8B-B14F-4D97-AF65-F5344CB8AC3E}">
        <p14:creationId xmlns:p14="http://schemas.microsoft.com/office/powerpoint/2010/main" val="42603609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050DC-F9F5-4559-869A-655C20065D01}"/>
              </a:ext>
            </a:extLst>
          </p:cNvPr>
          <p:cNvSpPr>
            <a:spLocks noGrp="1"/>
          </p:cNvSpPr>
          <p:nvPr>
            <p:ph type="title"/>
          </p:nvPr>
        </p:nvSpPr>
        <p:spPr/>
        <p:txBody>
          <a:bodyPr/>
          <a:lstStyle/>
          <a:p>
            <a:r>
              <a:rPr lang="en-US" dirty="0"/>
              <a:t>reliability of website/app is the best in Amazon.in </a:t>
            </a:r>
            <a:br>
              <a:rPr lang="en-US" dirty="0"/>
            </a:br>
            <a:endParaRPr lang="en-IN" dirty="0"/>
          </a:p>
        </p:txBody>
      </p:sp>
      <p:pic>
        <p:nvPicPr>
          <p:cNvPr id="5" name="Content Placeholder 4">
            <a:extLst>
              <a:ext uri="{FF2B5EF4-FFF2-40B4-BE49-F238E27FC236}">
                <a16:creationId xmlns:a16="http://schemas.microsoft.com/office/drawing/2014/main" id="{B929EF42-3E4F-4C1C-9A2B-CCC7DF899D1B}"/>
              </a:ext>
            </a:extLst>
          </p:cNvPr>
          <p:cNvPicPr>
            <a:picLocks noGrp="1" noChangeAspect="1"/>
          </p:cNvPicPr>
          <p:nvPr>
            <p:ph idx="1"/>
          </p:nvPr>
        </p:nvPicPr>
        <p:blipFill>
          <a:blip r:embed="rId2"/>
          <a:stretch>
            <a:fillRect/>
          </a:stretch>
        </p:blipFill>
        <p:spPr>
          <a:xfrm>
            <a:off x="1810413" y="2341563"/>
            <a:ext cx="8571174" cy="3633787"/>
          </a:xfrm>
        </p:spPr>
      </p:pic>
    </p:spTree>
    <p:extLst>
      <p:ext uri="{BB962C8B-B14F-4D97-AF65-F5344CB8AC3E}">
        <p14:creationId xmlns:p14="http://schemas.microsoft.com/office/powerpoint/2010/main" val="17954269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4E5E1-70D7-4A72-8F54-D849BB3E34EF}"/>
              </a:ext>
            </a:extLst>
          </p:cNvPr>
          <p:cNvSpPr>
            <a:spLocks noGrp="1"/>
          </p:cNvSpPr>
          <p:nvPr>
            <p:ph type="title"/>
          </p:nvPr>
        </p:nvSpPr>
        <p:spPr/>
        <p:txBody>
          <a:bodyPr>
            <a:normAutofit/>
          </a:bodyPr>
          <a:lstStyle/>
          <a:p>
            <a:r>
              <a:rPr lang="en-US" dirty="0"/>
              <a:t>the fastest purchase of objects can be done in Amazon.in according the customers </a:t>
            </a:r>
            <a:endParaRPr lang="en-IN" dirty="0"/>
          </a:p>
        </p:txBody>
      </p:sp>
      <p:pic>
        <p:nvPicPr>
          <p:cNvPr id="5" name="Content Placeholder 4">
            <a:extLst>
              <a:ext uri="{FF2B5EF4-FFF2-40B4-BE49-F238E27FC236}">
                <a16:creationId xmlns:a16="http://schemas.microsoft.com/office/drawing/2014/main" id="{06E5BEF1-9918-455F-968E-E64A36EF736B}"/>
              </a:ext>
            </a:extLst>
          </p:cNvPr>
          <p:cNvPicPr>
            <a:picLocks noGrp="1" noChangeAspect="1"/>
          </p:cNvPicPr>
          <p:nvPr>
            <p:ph idx="1"/>
          </p:nvPr>
        </p:nvPicPr>
        <p:blipFill>
          <a:blip r:embed="rId2"/>
          <a:stretch>
            <a:fillRect/>
          </a:stretch>
        </p:blipFill>
        <p:spPr>
          <a:xfrm>
            <a:off x="2113975" y="2341563"/>
            <a:ext cx="7964049" cy="3633787"/>
          </a:xfrm>
        </p:spPr>
      </p:pic>
    </p:spTree>
    <p:extLst>
      <p:ext uri="{BB962C8B-B14F-4D97-AF65-F5344CB8AC3E}">
        <p14:creationId xmlns:p14="http://schemas.microsoft.com/office/powerpoint/2010/main" val="1568421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Problem statement</a:t>
            </a:r>
          </a:p>
        </p:txBody>
      </p:sp>
      <p:sp>
        <p:nvSpPr>
          <p:cNvPr id="5" name="Content Placeholder 4">
            <a:extLst>
              <a:ext uri="{FF2B5EF4-FFF2-40B4-BE49-F238E27FC236}">
                <a16:creationId xmlns:a16="http://schemas.microsoft.com/office/drawing/2014/main" id="{73952434-66CF-42AF-9F77-38DDDCE7ACE5}"/>
              </a:ext>
            </a:extLst>
          </p:cNvPr>
          <p:cNvSpPr>
            <a:spLocks noGrp="1"/>
          </p:cNvSpPr>
          <p:nvPr>
            <p:ph idx="1"/>
          </p:nvPr>
        </p:nvSpPr>
        <p:spPr>
          <a:xfrm>
            <a:off x="581192" y="2340863"/>
            <a:ext cx="11029615" cy="4234504"/>
          </a:xfrm>
        </p:spPr>
        <p:txBody>
          <a:bodyPr>
            <a:normAutofit lnSpcReduction="10000"/>
          </a:bodyPr>
          <a:lstStyle/>
          <a:p>
            <a:pPr>
              <a:lnSpc>
                <a:spcPct val="107000"/>
              </a:lnSpc>
              <a:spcAft>
                <a:spcPts val="800"/>
              </a:spcAft>
            </a:pPr>
            <a:r>
              <a:rPr lang="en-IN" sz="1800" b="1" u="sng" dirty="0">
                <a:solidFill>
                  <a:srgbClr val="0000FF"/>
                </a:solidFill>
                <a:effectLst/>
                <a:latin typeface="Arial" panose="020B0604020202020204" pitchFamily="34" charset="0"/>
                <a:ea typeface="Calibri" panose="020F0502020204030204" pitchFamily="34" charset="0"/>
                <a:cs typeface="Times New Roman" panose="02020603050405020304" pitchFamily="18" charset="0"/>
                <a:hlinkClick r:id="rId2"/>
              </a:rPr>
              <a:t>E-retail factors for customer activation and retention: A case study from Indian e-commerce customers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111111"/>
                </a:solidFill>
                <a:effectLst/>
                <a:latin typeface="Arial" panose="020B0604020202020204" pitchFamily="34" charset="0"/>
                <a:ea typeface="Calibri" panose="020F0502020204030204" pitchFamily="34" charset="0"/>
                <a:cs typeface="Times New Roman" panose="02020603050405020304" pitchFamily="18" charset="0"/>
              </a:rPr>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637846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685B9-8AE8-4E45-ADC7-C812BB4B05C3}"/>
              </a:ext>
            </a:extLst>
          </p:cNvPr>
          <p:cNvSpPr>
            <a:spLocks noGrp="1"/>
          </p:cNvSpPr>
          <p:nvPr>
            <p:ph type="title"/>
          </p:nvPr>
        </p:nvSpPr>
        <p:spPr/>
        <p:txBody>
          <a:bodyPr>
            <a:normAutofit/>
          </a:bodyPr>
          <a:lstStyle/>
          <a:p>
            <a:r>
              <a:rPr lang="en-US" dirty="0"/>
              <a:t>the availability of payment options are more in Amazon.in and Flipcart.com </a:t>
            </a:r>
            <a:endParaRPr lang="en-IN" dirty="0"/>
          </a:p>
        </p:txBody>
      </p:sp>
      <p:pic>
        <p:nvPicPr>
          <p:cNvPr id="5" name="Content Placeholder 4">
            <a:extLst>
              <a:ext uri="{FF2B5EF4-FFF2-40B4-BE49-F238E27FC236}">
                <a16:creationId xmlns:a16="http://schemas.microsoft.com/office/drawing/2014/main" id="{14FC6589-E652-42B1-8B34-4F4FEDFCF3B1}"/>
              </a:ext>
            </a:extLst>
          </p:cNvPr>
          <p:cNvPicPr>
            <a:picLocks noGrp="1" noChangeAspect="1"/>
          </p:cNvPicPr>
          <p:nvPr>
            <p:ph idx="1"/>
          </p:nvPr>
        </p:nvPicPr>
        <p:blipFill>
          <a:blip r:embed="rId2"/>
          <a:stretch>
            <a:fillRect/>
          </a:stretch>
        </p:blipFill>
        <p:spPr>
          <a:xfrm>
            <a:off x="2187264" y="2341563"/>
            <a:ext cx="7817471" cy="3633787"/>
          </a:xfrm>
        </p:spPr>
      </p:pic>
    </p:spTree>
    <p:extLst>
      <p:ext uri="{BB962C8B-B14F-4D97-AF65-F5344CB8AC3E}">
        <p14:creationId xmlns:p14="http://schemas.microsoft.com/office/powerpoint/2010/main" val="8170437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01F6E-73B1-4AFF-8A17-E1900AFBB30A}"/>
              </a:ext>
            </a:extLst>
          </p:cNvPr>
          <p:cNvSpPr>
            <a:spLocks noGrp="1"/>
          </p:cNvSpPr>
          <p:nvPr>
            <p:ph type="title"/>
          </p:nvPr>
        </p:nvSpPr>
        <p:spPr/>
        <p:txBody>
          <a:bodyPr>
            <a:normAutofit/>
          </a:bodyPr>
          <a:lstStyle/>
          <a:p>
            <a:r>
              <a:rPr lang="en-US" dirty="0"/>
              <a:t>the fastest delivery can be done in Amazon.in according to the customers </a:t>
            </a:r>
            <a:endParaRPr lang="en-IN" dirty="0"/>
          </a:p>
        </p:txBody>
      </p:sp>
      <p:pic>
        <p:nvPicPr>
          <p:cNvPr id="5" name="Content Placeholder 4">
            <a:extLst>
              <a:ext uri="{FF2B5EF4-FFF2-40B4-BE49-F238E27FC236}">
                <a16:creationId xmlns:a16="http://schemas.microsoft.com/office/drawing/2014/main" id="{B0CB829E-A59B-4EA8-B052-2937C25282EC}"/>
              </a:ext>
            </a:extLst>
          </p:cNvPr>
          <p:cNvPicPr>
            <a:picLocks noGrp="1" noChangeAspect="1"/>
          </p:cNvPicPr>
          <p:nvPr>
            <p:ph idx="1"/>
          </p:nvPr>
        </p:nvPicPr>
        <p:blipFill>
          <a:blip r:embed="rId2"/>
          <a:stretch>
            <a:fillRect/>
          </a:stretch>
        </p:blipFill>
        <p:spPr>
          <a:xfrm>
            <a:off x="1337898" y="2341563"/>
            <a:ext cx="9516203" cy="3633787"/>
          </a:xfrm>
        </p:spPr>
      </p:pic>
    </p:spTree>
    <p:extLst>
      <p:ext uri="{BB962C8B-B14F-4D97-AF65-F5344CB8AC3E}">
        <p14:creationId xmlns:p14="http://schemas.microsoft.com/office/powerpoint/2010/main" val="1799851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BC8A3-4ECF-442C-A6C3-4E153DC3B392}"/>
              </a:ext>
            </a:extLst>
          </p:cNvPr>
          <p:cNvSpPr>
            <a:spLocks noGrp="1"/>
          </p:cNvSpPr>
          <p:nvPr>
            <p:ph type="title"/>
          </p:nvPr>
        </p:nvSpPr>
        <p:spPr/>
        <p:txBody>
          <a:bodyPr>
            <a:normAutofit/>
          </a:bodyPr>
          <a:lstStyle/>
          <a:p>
            <a:r>
              <a:rPr lang="en-US" dirty="0"/>
              <a:t>privacy of customers information in more secure in Amazon.in according to the customers</a:t>
            </a:r>
            <a:endParaRPr lang="en-IN" dirty="0"/>
          </a:p>
        </p:txBody>
      </p:sp>
      <p:pic>
        <p:nvPicPr>
          <p:cNvPr id="5" name="Content Placeholder 4">
            <a:extLst>
              <a:ext uri="{FF2B5EF4-FFF2-40B4-BE49-F238E27FC236}">
                <a16:creationId xmlns:a16="http://schemas.microsoft.com/office/drawing/2014/main" id="{3AAE3185-2437-4549-98E6-7A898653395D}"/>
              </a:ext>
            </a:extLst>
          </p:cNvPr>
          <p:cNvPicPr>
            <a:picLocks noGrp="1" noChangeAspect="1"/>
          </p:cNvPicPr>
          <p:nvPr>
            <p:ph idx="1"/>
          </p:nvPr>
        </p:nvPicPr>
        <p:blipFill>
          <a:blip r:embed="rId2"/>
          <a:stretch>
            <a:fillRect/>
          </a:stretch>
        </p:blipFill>
        <p:spPr>
          <a:xfrm>
            <a:off x="2187264" y="2341563"/>
            <a:ext cx="7817471" cy="3633787"/>
          </a:xfrm>
        </p:spPr>
      </p:pic>
    </p:spTree>
    <p:extLst>
      <p:ext uri="{BB962C8B-B14F-4D97-AF65-F5344CB8AC3E}">
        <p14:creationId xmlns:p14="http://schemas.microsoft.com/office/powerpoint/2010/main" val="34052303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DDBE4-36E7-41ED-9209-590247FA2F92}"/>
              </a:ext>
            </a:extLst>
          </p:cNvPr>
          <p:cNvSpPr>
            <a:spLocks noGrp="1"/>
          </p:cNvSpPr>
          <p:nvPr>
            <p:ph type="title"/>
          </p:nvPr>
        </p:nvSpPr>
        <p:spPr/>
        <p:txBody>
          <a:bodyPr>
            <a:normAutofit/>
          </a:bodyPr>
          <a:lstStyle/>
          <a:p>
            <a:r>
              <a:rPr lang="en-US" dirty="0"/>
              <a:t>security of customers financial information is more secure in Amazon.in according to the customers </a:t>
            </a:r>
            <a:endParaRPr lang="en-IN" dirty="0"/>
          </a:p>
        </p:txBody>
      </p:sp>
      <p:pic>
        <p:nvPicPr>
          <p:cNvPr id="9" name="Content Placeholder 8">
            <a:extLst>
              <a:ext uri="{FF2B5EF4-FFF2-40B4-BE49-F238E27FC236}">
                <a16:creationId xmlns:a16="http://schemas.microsoft.com/office/drawing/2014/main" id="{A33FE43E-53F6-44A4-887A-18FFC4F9C9F2}"/>
              </a:ext>
            </a:extLst>
          </p:cNvPr>
          <p:cNvPicPr>
            <a:picLocks noGrp="1" noChangeAspect="1"/>
          </p:cNvPicPr>
          <p:nvPr>
            <p:ph idx="1"/>
          </p:nvPr>
        </p:nvPicPr>
        <p:blipFill>
          <a:blip r:embed="rId2"/>
          <a:stretch>
            <a:fillRect/>
          </a:stretch>
        </p:blipFill>
        <p:spPr>
          <a:xfrm>
            <a:off x="2172402" y="2341563"/>
            <a:ext cx="7847195" cy="3633787"/>
          </a:xfrm>
        </p:spPr>
      </p:pic>
    </p:spTree>
    <p:extLst>
      <p:ext uri="{BB962C8B-B14F-4D97-AF65-F5344CB8AC3E}">
        <p14:creationId xmlns:p14="http://schemas.microsoft.com/office/powerpoint/2010/main" val="1482354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50843-CC3E-47AB-BABD-746D350C3B91}"/>
              </a:ext>
            </a:extLst>
          </p:cNvPr>
          <p:cNvSpPr>
            <a:spLocks noGrp="1"/>
          </p:cNvSpPr>
          <p:nvPr>
            <p:ph type="title"/>
          </p:nvPr>
        </p:nvSpPr>
        <p:spPr/>
        <p:txBody>
          <a:bodyPr/>
          <a:lstStyle/>
          <a:p>
            <a:r>
              <a:rPr lang="en-US" dirty="0"/>
              <a:t>trust they built from customers is high/good in Amazon.in </a:t>
            </a:r>
            <a:br>
              <a:rPr lang="en-US" dirty="0"/>
            </a:br>
            <a:endParaRPr lang="en-IN" dirty="0"/>
          </a:p>
        </p:txBody>
      </p:sp>
      <p:pic>
        <p:nvPicPr>
          <p:cNvPr id="5" name="Content Placeholder 4">
            <a:extLst>
              <a:ext uri="{FF2B5EF4-FFF2-40B4-BE49-F238E27FC236}">
                <a16:creationId xmlns:a16="http://schemas.microsoft.com/office/drawing/2014/main" id="{6233A2AD-EB1E-4333-BAD2-51CBD5CD2CF0}"/>
              </a:ext>
            </a:extLst>
          </p:cNvPr>
          <p:cNvPicPr>
            <a:picLocks noGrp="1" noChangeAspect="1"/>
          </p:cNvPicPr>
          <p:nvPr>
            <p:ph idx="1"/>
          </p:nvPr>
        </p:nvPicPr>
        <p:blipFill>
          <a:blip r:embed="rId2"/>
          <a:stretch>
            <a:fillRect/>
          </a:stretch>
        </p:blipFill>
        <p:spPr>
          <a:xfrm>
            <a:off x="2142678" y="2341563"/>
            <a:ext cx="7906644" cy="3633787"/>
          </a:xfrm>
        </p:spPr>
      </p:pic>
    </p:spTree>
    <p:extLst>
      <p:ext uri="{BB962C8B-B14F-4D97-AF65-F5344CB8AC3E}">
        <p14:creationId xmlns:p14="http://schemas.microsoft.com/office/powerpoint/2010/main" val="529077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24704-4A33-4B49-BB44-BE2D46F3AD44}"/>
              </a:ext>
            </a:extLst>
          </p:cNvPr>
          <p:cNvSpPr>
            <a:spLocks noGrp="1"/>
          </p:cNvSpPr>
          <p:nvPr>
            <p:ph type="title"/>
          </p:nvPr>
        </p:nvSpPr>
        <p:spPr/>
        <p:txBody>
          <a:bodyPr>
            <a:normAutofit fontScale="90000"/>
          </a:bodyPr>
          <a:lstStyle/>
          <a:p>
            <a:r>
              <a:rPr lang="en-US" dirty="0"/>
              <a:t>online assistance is good in Amazon.in, Flipcart.com, Myntra.com and snapdeal.com according to the customers</a:t>
            </a:r>
            <a:endParaRPr lang="en-IN" dirty="0"/>
          </a:p>
        </p:txBody>
      </p:sp>
      <p:pic>
        <p:nvPicPr>
          <p:cNvPr id="5" name="Content Placeholder 4">
            <a:extLst>
              <a:ext uri="{FF2B5EF4-FFF2-40B4-BE49-F238E27FC236}">
                <a16:creationId xmlns:a16="http://schemas.microsoft.com/office/drawing/2014/main" id="{70266618-5641-4C87-A8B6-CFD25601A61A}"/>
              </a:ext>
            </a:extLst>
          </p:cNvPr>
          <p:cNvPicPr>
            <a:picLocks noGrp="1" noChangeAspect="1"/>
          </p:cNvPicPr>
          <p:nvPr>
            <p:ph idx="1"/>
          </p:nvPr>
        </p:nvPicPr>
        <p:blipFill>
          <a:blip r:embed="rId2"/>
          <a:stretch>
            <a:fillRect/>
          </a:stretch>
        </p:blipFill>
        <p:spPr>
          <a:xfrm>
            <a:off x="1630177" y="2341563"/>
            <a:ext cx="8931645" cy="3633787"/>
          </a:xfrm>
        </p:spPr>
      </p:pic>
    </p:spTree>
    <p:extLst>
      <p:ext uri="{BB962C8B-B14F-4D97-AF65-F5344CB8AC3E}">
        <p14:creationId xmlns:p14="http://schemas.microsoft.com/office/powerpoint/2010/main" val="32635520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ED707-BBD7-4461-85A3-DB7609C8E340}"/>
              </a:ext>
            </a:extLst>
          </p:cNvPr>
          <p:cNvSpPr>
            <a:spLocks noGrp="1"/>
          </p:cNvSpPr>
          <p:nvPr>
            <p:ph type="title"/>
          </p:nvPr>
        </p:nvSpPr>
        <p:spPr/>
        <p:txBody>
          <a:bodyPr>
            <a:normAutofit/>
          </a:bodyPr>
          <a:lstStyle/>
          <a:p>
            <a:r>
              <a:rPr lang="en-US" dirty="0"/>
              <a:t>Amazon.in takes longer time to get logged in according to the customers </a:t>
            </a:r>
            <a:endParaRPr lang="en-IN" dirty="0"/>
          </a:p>
        </p:txBody>
      </p:sp>
      <p:pic>
        <p:nvPicPr>
          <p:cNvPr id="5" name="Content Placeholder 4">
            <a:extLst>
              <a:ext uri="{FF2B5EF4-FFF2-40B4-BE49-F238E27FC236}">
                <a16:creationId xmlns:a16="http://schemas.microsoft.com/office/drawing/2014/main" id="{59D91300-AA09-4800-BC8F-E66780E5FAC1}"/>
              </a:ext>
            </a:extLst>
          </p:cNvPr>
          <p:cNvPicPr>
            <a:picLocks noGrp="1" noChangeAspect="1"/>
          </p:cNvPicPr>
          <p:nvPr>
            <p:ph idx="1"/>
          </p:nvPr>
        </p:nvPicPr>
        <p:blipFill>
          <a:blip r:embed="rId2"/>
          <a:stretch>
            <a:fillRect/>
          </a:stretch>
        </p:blipFill>
        <p:spPr>
          <a:xfrm>
            <a:off x="1329486" y="2341563"/>
            <a:ext cx="9533028" cy="3633787"/>
          </a:xfrm>
        </p:spPr>
      </p:pic>
    </p:spTree>
    <p:extLst>
      <p:ext uri="{BB962C8B-B14F-4D97-AF65-F5344CB8AC3E}">
        <p14:creationId xmlns:p14="http://schemas.microsoft.com/office/powerpoint/2010/main" val="6722055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1219C-3C90-4B75-857B-078924E0EBE0}"/>
              </a:ext>
            </a:extLst>
          </p:cNvPr>
          <p:cNvSpPr>
            <a:spLocks noGrp="1"/>
          </p:cNvSpPr>
          <p:nvPr>
            <p:ph type="title"/>
          </p:nvPr>
        </p:nvSpPr>
        <p:spPr/>
        <p:txBody>
          <a:bodyPr>
            <a:normAutofit fontScale="90000"/>
          </a:bodyPr>
          <a:lstStyle/>
          <a:p>
            <a:r>
              <a:rPr lang="en-US" dirty="0"/>
              <a:t>Amazon.in and Flipcart.com takes longer time for displaying graphics and photos according to the customers </a:t>
            </a:r>
            <a:endParaRPr lang="en-IN" dirty="0"/>
          </a:p>
        </p:txBody>
      </p:sp>
      <p:pic>
        <p:nvPicPr>
          <p:cNvPr id="5" name="Content Placeholder 4">
            <a:extLst>
              <a:ext uri="{FF2B5EF4-FFF2-40B4-BE49-F238E27FC236}">
                <a16:creationId xmlns:a16="http://schemas.microsoft.com/office/drawing/2014/main" id="{020109FD-97DC-4BE9-AEDA-BD4A4FF45645}"/>
              </a:ext>
            </a:extLst>
          </p:cNvPr>
          <p:cNvPicPr>
            <a:picLocks noGrp="1" noChangeAspect="1"/>
          </p:cNvPicPr>
          <p:nvPr>
            <p:ph idx="1"/>
          </p:nvPr>
        </p:nvPicPr>
        <p:blipFill>
          <a:blip r:embed="rId2"/>
          <a:stretch>
            <a:fillRect/>
          </a:stretch>
        </p:blipFill>
        <p:spPr>
          <a:xfrm>
            <a:off x="1293558" y="2341563"/>
            <a:ext cx="9604884" cy="3633787"/>
          </a:xfrm>
        </p:spPr>
      </p:pic>
    </p:spTree>
    <p:extLst>
      <p:ext uri="{BB962C8B-B14F-4D97-AF65-F5344CB8AC3E}">
        <p14:creationId xmlns:p14="http://schemas.microsoft.com/office/powerpoint/2010/main" val="9554656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1F7A4-FEDB-44D0-858F-C5DD138F299B}"/>
              </a:ext>
            </a:extLst>
          </p:cNvPr>
          <p:cNvSpPr>
            <a:spLocks noGrp="1"/>
          </p:cNvSpPr>
          <p:nvPr>
            <p:ph type="title"/>
          </p:nvPr>
        </p:nvSpPr>
        <p:spPr/>
        <p:txBody>
          <a:bodyPr/>
          <a:lstStyle/>
          <a:p>
            <a:r>
              <a:rPr lang="en-US" dirty="0"/>
              <a:t>late declaration of price happens more in Myntra.com</a:t>
            </a:r>
            <a:br>
              <a:rPr lang="en-US" dirty="0"/>
            </a:br>
            <a:endParaRPr lang="en-IN" dirty="0"/>
          </a:p>
        </p:txBody>
      </p:sp>
      <p:pic>
        <p:nvPicPr>
          <p:cNvPr id="5" name="Content Placeholder 4">
            <a:extLst>
              <a:ext uri="{FF2B5EF4-FFF2-40B4-BE49-F238E27FC236}">
                <a16:creationId xmlns:a16="http://schemas.microsoft.com/office/drawing/2014/main" id="{AC036E24-9737-4EC8-819F-E7A5768C74DB}"/>
              </a:ext>
            </a:extLst>
          </p:cNvPr>
          <p:cNvPicPr>
            <a:picLocks noGrp="1" noChangeAspect="1"/>
          </p:cNvPicPr>
          <p:nvPr>
            <p:ph idx="1"/>
          </p:nvPr>
        </p:nvPicPr>
        <p:blipFill>
          <a:blip r:embed="rId2"/>
          <a:stretch>
            <a:fillRect/>
          </a:stretch>
        </p:blipFill>
        <p:spPr>
          <a:xfrm>
            <a:off x="665966" y="2341563"/>
            <a:ext cx="10860068" cy="3633787"/>
          </a:xfrm>
        </p:spPr>
      </p:pic>
    </p:spTree>
    <p:extLst>
      <p:ext uri="{BB962C8B-B14F-4D97-AF65-F5344CB8AC3E}">
        <p14:creationId xmlns:p14="http://schemas.microsoft.com/office/powerpoint/2010/main" val="688255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D11F9-2941-4A85-849A-699679F1E65B}"/>
              </a:ext>
            </a:extLst>
          </p:cNvPr>
          <p:cNvSpPr>
            <a:spLocks noGrp="1"/>
          </p:cNvSpPr>
          <p:nvPr>
            <p:ph type="title"/>
          </p:nvPr>
        </p:nvSpPr>
        <p:spPr/>
        <p:txBody>
          <a:bodyPr/>
          <a:lstStyle/>
          <a:p>
            <a:r>
              <a:rPr lang="en-US" dirty="0"/>
              <a:t>Myntra.com takes the time for loading the page </a:t>
            </a:r>
            <a:br>
              <a:rPr lang="en-US" dirty="0"/>
            </a:br>
            <a:endParaRPr lang="en-IN" dirty="0"/>
          </a:p>
        </p:txBody>
      </p:sp>
      <p:pic>
        <p:nvPicPr>
          <p:cNvPr id="5" name="Content Placeholder 4">
            <a:extLst>
              <a:ext uri="{FF2B5EF4-FFF2-40B4-BE49-F238E27FC236}">
                <a16:creationId xmlns:a16="http://schemas.microsoft.com/office/drawing/2014/main" id="{BF2D2B9E-62B3-44D6-A5BC-984247D002D4}"/>
              </a:ext>
            </a:extLst>
          </p:cNvPr>
          <p:cNvPicPr>
            <a:picLocks noGrp="1" noChangeAspect="1"/>
          </p:cNvPicPr>
          <p:nvPr>
            <p:ph idx="1"/>
          </p:nvPr>
        </p:nvPicPr>
        <p:blipFill>
          <a:blip r:embed="rId2"/>
          <a:stretch>
            <a:fillRect/>
          </a:stretch>
        </p:blipFill>
        <p:spPr>
          <a:xfrm>
            <a:off x="1053769" y="2341563"/>
            <a:ext cx="10084462" cy="3633787"/>
          </a:xfrm>
        </p:spPr>
      </p:pic>
    </p:spTree>
    <p:extLst>
      <p:ext uri="{BB962C8B-B14F-4D97-AF65-F5344CB8AC3E}">
        <p14:creationId xmlns:p14="http://schemas.microsoft.com/office/powerpoint/2010/main" val="3724158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B3D6B-3866-4CF3-8501-79F973D635D4}"/>
              </a:ext>
            </a:extLst>
          </p:cNvPr>
          <p:cNvSpPr>
            <a:spLocks noGrp="1"/>
          </p:cNvSpPr>
          <p:nvPr>
            <p:ph type="title"/>
          </p:nvPr>
        </p:nvSpPr>
        <p:spPr/>
        <p:txBody>
          <a:bodyPr/>
          <a:lstStyle/>
          <a:p>
            <a:r>
              <a:rPr lang="en-US" dirty="0"/>
              <a:t>Why retention is important??</a:t>
            </a:r>
            <a:endParaRPr lang="en-IN" dirty="0"/>
          </a:p>
        </p:txBody>
      </p:sp>
      <p:sp>
        <p:nvSpPr>
          <p:cNvPr id="3" name="Content Placeholder 2">
            <a:extLst>
              <a:ext uri="{FF2B5EF4-FFF2-40B4-BE49-F238E27FC236}">
                <a16:creationId xmlns:a16="http://schemas.microsoft.com/office/drawing/2014/main" id="{6A54D7BB-C0D1-43E1-8022-9201AF52499D}"/>
              </a:ext>
            </a:extLst>
          </p:cNvPr>
          <p:cNvSpPr>
            <a:spLocks noGrp="1"/>
          </p:cNvSpPr>
          <p:nvPr>
            <p:ph idx="1"/>
          </p:nvPr>
        </p:nvSpPr>
        <p:spPr/>
        <p:txBody>
          <a:bodyPr>
            <a:normAutofit/>
          </a:bodyPr>
          <a:lstStyle/>
          <a:p>
            <a:r>
              <a:rPr lang="en-US" sz="2400" dirty="0"/>
              <a:t> Retention is important as the customers who hold on to your shop will recommend it to their known ones</a:t>
            </a:r>
          </a:p>
          <a:p>
            <a:r>
              <a:rPr lang="en-US" sz="2400" dirty="0"/>
              <a:t> they will give good rating in the search engines that helps your shop to become more known to others</a:t>
            </a:r>
          </a:p>
          <a:p>
            <a:r>
              <a:rPr lang="en-US" sz="2400" dirty="0"/>
              <a:t> the trust you gain from your customers makes them to buy more products from your shop</a:t>
            </a:r>
          </a:p>
          <a:p>
            <a:r>
              <a:rPr lang="en-US" sz="2400" dirty="0"/>
              <a:t> these are the main points why retention is importation</a:t>
            </a:r>
            <a:endParaRPr lang="en-IN" sz="2400" dirty="0"/>
          </a:p>
        </p:txBody>
      </p:sp>
    </p:spTree>
    <p:extLst>
      <p:ext uri="{BB962C8B-B14F-4D97-AF65-F5344CB8AC3E}">
        <p14:creationId xmlns:p14="http://schemas.microsoft.com/office/powerpoint/2010/main" val="28026688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62FF7-0509-4B3A-AD25-66E6575184E7}"/>
              </a:ext>
            </a:extLst>
          </p:cNvPr>
          <p:cNvSpPr>
            <a:spLocks noGrp="1"/>
          </p:cNvSpPr>
          <p:nvPr>
            <p:ph type="title"/>
          </p:nvPr>
        </p:nvSpPr>
        <p:spPr/>
        <p:txBody>
          <a:bodyPr/>
          <a:lstStyle/>
          <a:p>
            <a:r>
              <a:rPr lang="en-US" dirty="0"/>
              <a:t>there is only limited payment mode in snapdeal.com </a:t>
            </a:r>
            <a:br>
              <a:rPr lang="en-US" dirty="0"/>
            </a:br>
            <a:endParaRPr lang="en-IN" dirty="0"/>
          </a:p>
        </p:txBody>
      </p:sp>
      <p:pic>
        <p:nvPicPr>
          <p:cNvPr id="5" name="Content Placeholder 4">
            <a:extLst>
              <a:ext uri="{FF2B5EF4-FFF2-40B4-BE49-F238E27FC236}">
                <a16:creationId xmlns:a16="http://schemas.microsoft.com/office/drawing/2014/main" id="{4D339961-5010-4427-B568-93BC13542887}"/>
              </a:ext>
            </a:extLst>
          </p:cNvPr>
          <p:cNvPicPr>
            <a:picLocks noGrp="1" noChangeAspect="1"/>
          </p:cNvPicPr>
          <p:nvPr>
            <p:ph idx="1"/>
          </p:nvPr>
        </p:nvPicPr>
        <p:blipFill>
          <a:blip r:embed="rId2"/>
          <a:stretch>
            <a:fillRect/>
          </a:stretch>
        </p:blipFill>
        <p:spPr>
          <a:xfrm>
            <a:off x="726978" y="2341563"/>
            <a:ext cx="10738044" cy="3633787"/>
          </a:xfrm>
        </p:spPr>
      </p:pic>
    </p:spTree>
    <p:extLst>
      <p:ext uri="{BB962C8B-B14F-4D97-AF65-F5344CB8AC3E}">
        <p14:creationId xmlns:p14="http://schemas.microsoft.com/office/powerpoint/2010/main" val="9835419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A80DB-EF37-4A5E-B6E4-D0341A022ED1}"/>
              </a:ext>
            </a:extLst>
          </p:cNvPr>
          <p:cNvSpPr>
            <a:spLocks noGrp="1"/>
          </p:cNvSpPr>
          <p:nvPr>
            <p:ph type="title"/>
          </p:nvPr>
        </p:nvSpPr>
        <p:spPr/>
        <p:txBody>
          <a:bodyPr>
            <a:normAutofit/>
          </a:bodyPr>
          <a:lstStyle/>
          <a:p>
            <a:r>
              <a:rPr lang="en-US" dirty="0"/>
              <a:t>snapdeal.com takes longer time in delivering 27. Amazon.in updates its design more frequently</a:t>
            </a:r>
            <a:endParaRPr lang="en-IN" dirty="0"/>
          </a:p>
        </p:txBody>
      </p:sp>
      <p:pic>
        <p:nvPicPr>
          <p:cNvPr id="5" name="Content Placeholder 4">
            <a:extLst>
              <a:ext uri="{FF2B5EF4-FFF2-40B4-BE49-F238E27FC236}">
                <a16:creationId xmlns:a16="http://schemas.microsoft.com/office/drawing/2014/main" id="{0EBBC17F-7F5B-47A9-998A-0502F35D6967}"/>
              </a:ext>
            </a:extLst>
          </p:cNvPr>
          <p:cNvPicPr>
            <a:picLocks noGrp="1" noChangeAspect="1"/>
          </p:cNvPicPr>
          <p:nvPr>
            <p:ph idx="1"/>
          </p:nvPr>
        </p:nvPicPr>
        <p:blipFill>
          <a:blip r:embed="rId2"/>
          <a:stretch>
            <a:fillRect/>
          </a:stretch>
        </p:blipFill>
        <p:spPr>
          <a:xfrm>
            <a:off x="681349" y="2341563"/>
            <a:ext cx="10829302" cy="3633787"/>
          </a:xfrm>
        </p:spPr>
      </p:pic>
    </p:spTree>
    <p:extLst>
      <p:ext uri="{BB962C8B-B14F-4D97-AF65-F5344CB8AC3E}">
        <p14:creationId xmlns:p14="http://schemas.microsoft.com/office/powerpoint/2010/main" val="21874138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D6B8A-1ECD-466D-A53D-A793E18374D8}"/>
              </a:ext>
            </a:extLst>
          </p:cNvPr>
          <p:cNvSpPr>
            <a:spLocks noGrp="1"/>
          </p:cNvSpPr>
          <p:nvPr>
            <p:ph type="title"/>
          </p:nvPr>
        </p:nvSpPr>
        <p:spPr/>
        <p:txBody>
          <a:bodyPr>
            <a:normAutofit/>
          </a:bodyPr>
          <a:lstStyle/>
          <a:p>
            <a:r>
              <a:rPr lang="en-US" dirty="0"/>
              <a:t>Amazon.in changes its website/application design frequently</a:t>
            </a:r>
            <a:endParaRPr lang="en-IN" dirty="0"/>
          </a:p>
        </p:txBody>
      </p:sp>
      <p:pic>
        <p:nvPicPr>
          <p:cNvPr id="5" name="Content Placeholder 4">
            <a:extLst>
              <a:ext uri="{FF2B5EF4-FFF2-40B4-BE49-F238E27FC236}">
                <a16:creationId xmlns:a16="http://schemas.microsoft.com/office/drawing/2014/main" id="{3508103A-15D6-43BE-AB85-07C82A04374F}"/>
              </a:ext>
            </a:extLst>
          </p:cNvPr>
          <p:cNvPicPr>
            <a:picLocks noGrp="1" noChangeAspect="1"/>
          </p:cNvPicPr>
          <p:nvPr>
            <p:ph idx="1"/>
          </p:nvPr>
        </p:nvPicPr>
        <p:blipFill>
          <a:blip r:embed="rId2"/>
          <a:stretch>
            <a:fillRect/>
          </a:stretch>
        </p:blipFill>
        <p:spPr>
          <a:xfrm>
            <a:off x="634996" y="2341563"/>
            <a:ext cx="10922007" cy="3633787"/>
          </a:xfrm>
        </p:spPr>
      </p:pic>
    </p:spTree>
    <p:extLst>
      <p:ext uri="{BB962C8B-B14F-4D97-AF65-F5344CB8AC3E}">
        <p14:creationId xmlns:p14="http://schemas.microsoft.com/office/powerpoint/2010/main" val="5973977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3573D-BD65-4AB8-AEB4-7F439AE83FDA}"/>
              </a:ext>
            </a:extLst>
          </p:cNvPr>
          <p:cNvSpPr>
            <a:spLocks noGrp="1"/>
          </p:cNvSpPr>
          <p:nvPr>
            <p:ph type="title"/>
          </p:nvPr>
        </p:nvSpPr>
        <p:spPr/>
        <p:txBody>
          <a:bodyPr>
            <a:normAutofit fontScale="90000"/>
          </a:bodyPr>
          <a:lstStyle/>
          <a:p>
            <a:br>
              <a:rPr lang="en-US" dirty="0"/>
            </a:br>
            <a:r>
              <a:rPr lang="en-US" dirty="0"/>
              <a:t>according to the customers frequent disruption while moving from one page to another happens more in Amazon.in </a:t>
            </a:r>
            <a:endParaRPr lang="en-IN" dirty="0"/>
          </a:p>
        </p:txBody>
      </p:sp>
      <p:pic>
        <p:nvPicPr>
          <p:cNvPr id="5" name="Content Placeholder 4">
            <a:extLst>
              <a:ext uri="{FF2B5EF4-FFF2-40B4-BE49-F238E27FC236}">
                <a16:creationId xmlns:a16="http://schemas.microsoft.com/office/drawing/2014/main" id="{BBBA45FC-504C-43BE-8EC9-52A134F1C534}"/>
              </a:ext>
            </a:extLst>
          </p:cNvPr>
          <p:cNvPicPr>
            <a:picLocks noGrp="1" noChangeAspect="1"/>
          </p:cNvPicPr>
          <p:nvPr>
            <p:ph idx="1"/>
          </p:nvPr>
        </p:nvPicPr>
        <p:blipFill>
          <a:blip r:embed="rId2"/>
          <a:stretch>
            <a:fillRect/>
          </a:stretch>
        </p:blipFill>
        <p:spPr>
          <a:xfrm>
            <a:off x="756973" y="2341563"/>
            <a:ext cx="10678054" cy="3633787"/>
          </a:xfrm>
        </p:spPr>
      </p:pic>
    </p:spTree>
    <p:extLst>
      <p:ext uri="{BB962C8B-B14F-4D97-AF65-F5344CB8AC3E}">
        <p14:creationId xmlns:p14="http://schemas.microsoft.com/office/powerpoint/2010/main" val="25712677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AC4B7-EEF9-42B8-9AD7-80117366B000}"/>
              </a:ext>
            </a:extLst>
          </p:cNvPr>
          <p:cNvSpPr>
            <a:spLocks noGrp="1"/>
          </p:cNvSpPr>
          <p:nvPr>
            <p:ph type="title"/>
          </p:nvPr>
        </p:nvSpPr>
        <p:spPr/>
        <p:txBody>
          <a:bodyPr/>
          <a:lstStyle/>
          <a:p>
            <a:r>
              <a:rPr lang="en-US" dirty="0"/>
              <a:t>Website efficiency is good in Amazon.in</a:t>
            </a:r>
            <a:endParaRPr lang="en-IN" dirty="0"/>
          </a:p>
        </p:txBody>
      </p:sp>
      <p:pic>
        <p:nvPicPr>
          <p:cNvPr id="5" name="Content Placeholder 4">
            <a:extLst>
              <a:ext uri="{FF2B5EF4-FFF2-40B4-BE49-F238E27FC236}">
                <a16:creationId xmlns:a16="http://schemas.microsoft.com/office/drawing/2014/main" id="{33C4ED2E-856C-4A04-BC1A-CC0C652E4248}"/>
              </a:ext>
            </a:extLst>
          </p:cNvPr>
          <p:cNvPicPr>
            <a:picLocks noGrp="1" noChangeAspect="1"/>
          </p:cNvPicPr>
          <p:nvPr>
            <p:ph idx="1"/>
          </p:nvPr>
        </p:nvPicPr>
        <p:blipFill>
          <a:blip r:embed="rId2"/>
          <a:stretch>
            <a:fillRect/>
          </a:stretch>
        </p:blipFill>
        <p:spPr>
          <a:xfrm>
            <a:off x="1169784" y="2341563"/>
            <a:ext cx="9852432" cy="3633787"/>
          </a:xfrm>
        </p:spPr>
      </p:pic>
    </p:spTree>
    <p:extLst>
      <p:ext uri="{BB962C8B-B14F-4D97-AF65-F5344CB8AC3E}">
        <p14:creationId xmlns:p14="http://schemas.microsoft.com/office/powerpoint/2010/main" val="18054218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8FA56-B7B8-4DB2-BD96-B94239CB4C25}"/>
              </a:ext>
            </a:extLst>
          </p:cNvPr>
          <p:cNvSpPr>
            <a:spLocks noGrp="1"/>
          </p:cNvSpPr>
          <p:nvPr>
            <p:ph type="title"/>
          </p:nvPr>
        </p:nvSpPr>
        <p:spPr/>
        <p:txBody>
          <a:bodyPr>
            <a:normAutofit/>
          </a:bodyPr>
          <a:lstStyle/>
          <a:p>
            <a:r>
              <a:rPr lang="en-US" dirty="0"/>
              <a:t>most of the customers would recommend Amazon.in as a online retail shop to a friend</a:t>
            </a:r>
            <a:endParaRPr lang="en-IN" dirty="0"/>
          </a:p>
        </p:txBody>
      </p:sp>
      <p:pic>
        <p:nvPicPr>
          <p:cNvPr id="5" name="Content Placeholder 4">
            <a:extLst>
              <a:ext uri="{FF2B5EF4-FFF2-40B4-BE49-F238E27FC236}">
                <a16:creationId xmlns:a16="http://schemas.microsoft.com/office/drawing/2014/main" id="{7F9636A4-E268-49CF-A22F-029FDEFE3D6A}"/>
              </a:ext>
            </a:extLst>
          </p:cNvPr>
          <p:cNvPicPr>
            <a:picLocks noGrp="1" noChangeAspect="1"/>
          </p:cNvPicPr>
          <p:nvPr>
            <p:ph idx="1"/>
          </p:nvPr>
        </p:nvPicPr>
        <p:blipFill>
          <a:blip r:embed="rId2"/>
          <a:stretch>
            <a:fillRect/>
          </a:stretch>
        </p:blipFill>
        <p:spPr>
          <a:xfrm>
            <a:off x="1791547" y="2341563"/>
            <a:ext cx="8608905" cy="3633787"/>
          </a:xfrm>
        </p:spPr>
      </p:pic>
    </p:spTree>
    <p:extLst>
      <p:ext uri="{BB962C8B-B14F-4D97-AF65-F5344CB8AC3E}">
        <p14:creationId xmlns:p14="http://schemas.microsoft.com/office/powerpoint/2010/main" val="16969106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4AD19-6904-4DDB-A57F-DDB49EDF90A7}"/>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08DC167D-683D-4519-BEF3-143A86B109EE}"/>
              </a:ext>
            </a:extLst>
          </p:cNvPr>
          <p:cNvSpPr>
            <a:spLocks noGrp="1"/>
          </p:cNvSpPr>
          <p:nvPr>
            <p:ph idx="1"/>
          </p:nvPr>
        </p:nvSpPr>
        <p:spPr/>
        <p:txBody>
          <a:bodyPr/>
          <a:lstStyle/>
          <a:p>
            <a:r>
              <a:rPr lang="en-US" sz="3200" dirty="0"/>
              <a:t>From all the analysis done we can say that Amazon.in is the best retail shop</a:t>
            </a:r>
            <a:r>
              <a:rPr lang="en-IN" sz="3200" dirty="0"/>
              <a:t>. The only negative point is, there is frequent disruption while moving one page to another</a:t>
            </a:r>
          </a:p>
          <a:p>
            <a:endParaRPr lang="en-US" dirty="0"/>
          </a:p>
        </p:txBody>
      </p:sp>
    </p:spTree>
    <p:extLst>
      <p:ext uri="{BB962C8B-B14F-4D97-AF65-F5344CB8AC3E}">
        <p14:creationId xmlns:p14="http://schemas.microsoft.com/office/powerpoint/2010/main" val="33484238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B81F9-ED6E-4018-A815-8D47DEB6641E}"/>
              </a:ext>
            </a:extLst>
          </p:cNvPr>
          <p:cNvSpPr>
            <a:spLocks noGrp="1"/>
          </p:cNvSpPr>
          <p:nvPr>
            <p:ph type="title"/>
          </p:nvPr>
        </p:nvSpPr>
        <p:spPr>
          <a:xfrm>
            <a:off x="3890355" y="2834640"/>
            <a:ext cx="4164678" cy="1188720"/>
          </a:xfrm>
        </p:spPr>
        <p:txBody>
          <a:bodyPr>
            <a:noAutofit/>
          </a:bodyPr>
          <a:lstStyle/>
          <a:p>
            <a:r>
              <a:rPr lang="en-US" sz="6000" dirty="0"/>
              <a:t>Thank you</a:t>
            </a:r>
            <a:endParaRPr lang="en-IN" sz="6000" dirty="0"/>
          </a:p>
        </p:txBody>
      </p:sp>
      <p:sp>
        <p:nvSpPr>
          <p:cNvPr id="3" name="Content Placeholder 2">
            <a:extLst>
              <a:ext uri="{FF2B5EF4-FFF2-40B4-BE49-F238E27FC236}">
                <a16:creationId xmlns:a16="http://schemas.microsoft.com/office/drawing/2014/main" id="{643E011C-9BEE-4AA8-BAF4-BC39D14F3AF3}"/>
              </a:ext>
            </a:extLst>
          </p:cNvPr>
          <p:cNvSpPr>
            <a:spLocks noGrp="1"/>
          </p:cNvSpPr>
          <p:nvPr>
            <p:ph idx="1"/>
          </p:nvPr>
        </p:nvSpPr>
        <p:spPr>
          <a:xfrm flipH="1" flipV="1">
            <a:off x="11918378" y="7280448"/>
            <a:ext cx="45719" cy="101254"/>
          </a:xfrm>
        </p:spPr>
        <p:txBody>
          <a:bodyPr>
            <a:normAutofit fontScale="25000" lnSpcReduction="20000"/>
          </a:bodyPr>
          <a:lstStyle/>
          <a:p>
            <a:endParaRPr lang="en-IN" sz="100" dirty="0"/>
          </a:p>
        </p:txBody>
      </p:sp>
    </p:spTree>
    <p:extLst>
      <p:ext uri="{BB962C8B-B14F-4D97-AF65-F5344CB8AC3E}">
        <p14:creationId xmlns:p14="http://schemas.microsoft.com/office/powerpoint/2010/main" val="4137299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4219E-A24C-4DD6-8A87-4940F3795C1D}"/>
              </a:ext>
            </a:extLst>
          </p:cNvPr>
          <p:cNvSpPr>
            <a:spLocks noGrp="1"/>
          </p:cNvSpPr>
          <p:nvPr>
            <p:ph type="title"/>
          </p:nvPr>
        </p:nvSpPr>
        <p:spPr/>
        <p:txBody>
          <a:bodyPr/>
          <a:lstStyle/>
          <a:p>
            <a:r>
              <a:rPr lang="en-US" dirty="0"/>
              <a:t>How to retain them(customers)?</a:t>
            </a:r>
            <a:endParaRPr lang="en-IN" dirty="0"/>
          </a:p>
        </p:txBody>
      </p:sp>
      <p:sp>
        <p:nvSpPr>
          <p:cNvPr id="3" name="Content Placeholder 2">
            <a:extLst>
              <a:ext uri="{FF2B5EF4-FFF2-40B4-BE49-F238E27FC236}">
                <a16:creationId xmlns:a16="http://schemas.microsoft.com/office/drawing/2014/main" id="{81C2EF85-E282-4DC5-8513-0272682DD5F8}"/>
              </a:ext>
            </a:extLst>
          </p:cNvPr>
          <p:cNvSpPr>
            <a:spLocks noGrp="1"/>
          </p:cNvSpPr>
          <p:nvPr>
            <p:ph idx="1"/>
          </p:nvPr>
        </p:nvSpPr>
        <p:spPr/>
        <p:txBody>
          <a:bodyPr>
            <a:normAutofit/>
          </a:bodyPr>
          <a:lstStyle/>
          <a:p>
            <a:r>
              <a:rPr lang="en-US" sz="2000" dirty="0"/>
              <a:t> Communication helps in retaining customers</a:t>
            </a:r>
          </a:p>
          <a:p>
            <a:r>
              <a:rPr lang="en-US" sz="2000" dirty="0"/>
              <a:t> hire people who have good communication and presentation skills</a:t>
            </a:r>
          </a:p>
          <a:p>
            <a:r>
              <a:rPr lang="en-US" sz="2000" dirty="0"/>
              <a:t> provide correct information about the product</a:t>
            </a:r>
          </a:p>
          <a:p>
            <a:r>
              <a:rPr lang="en-US" sz="2000" dirty="0"/>
              <a:t> deliver the product at the expected delivery time</a:t>
            </a:r>
          </a:p>
          <a:p>
            <a:r>
              <a:rPr lang="en-US" sz="2000" dirty="0"/>
              <a:t> Keep changing the look of your application/website(this helps in keeping the customers excited)</a:t>
            </a:r>
          </a:p>
          <a:p>
            <a:r>
              <a:rPr lang="en-US" sz="2000" dirty="0"/>
              <a:t> provide good online service</a:t>
            </a:r>
          </a:p>
          <a:p>
            <a:r>
              <a:rPr lang="en-US" sz="2000" dirty="0"/>
              <a:t>These are the best ways to retain your customers</a:t>
            </a:r>
            <a:endParaRPr lang="en-IN" sz="2000" dirty="0"/>
          </a:p>
        </p:txBody>
      </p:sp>
    </p:spTree>
    <p:extLst>
      <p:ext uri="{BB962C8B-B14F-4D97-AF65-F5344CB8AC3E}">
        <p14:creationId xmlns:p14="http://schemas.microsoft.com/office/powerpoint/2010/main" val="3140304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6102B-D74D-4043-B99C-09B82496F947}"/>
              </a:ext>
            </a:extLst>
          </p:cNvPr>
          <p:cNvSpPr>
            <a:spLocks noGrp="1"/>
          </p:cNvSpPr>
          <p:nvPr>
            <p:ph type="title"/>
          </p:nvPr>
        </p:nvSpPr>
        <p:spPr/>
        <p:txBody>
          <a:bodyPr/>
          <a:lstStyle/>
          <a:p>
            <a:r>
              <a:rPr lang="en-US" dirty="0"/>
              <a:t>Eda steps</a:t>
            </a:r>
            <a:endParaRPr lang="en-IN" dirty="0"/>
          </a:p>
        </p:txBody>
      </p:sp>
      <p:sp>
        <p:nvSpPr>
          <p:cNvPr id="3" name="Content Placeholder 2">
            <a:extLst>
              <a:ext uri="{FF2B5EF4-FFF2-40B4-BE49-F238E27FC236}">
                <a16:creationId xmlns:a16="http://schemas.microsoft.com/office/drawing/2014/main" id="{428E3D8A-F113-4114-8DD7-5C3B00AC61FC}"/>
              </a:ext>
            </a:extLst>
          </p:cNvPr>
          <p:cNvSpPr>
            <a:spLocks noGrp="1"/>
          </p:cNvSpPr>
          <p:nvPr>
            <p:ph idx="1"/>
          </p:nvPr>
        </p:nvSpPr>
        <p:spPr/>
        <p:txBody>
          <a:bodyPr>
            <a:normAutofit/>
          </a:bodyPr>
          <a:lstStyle/>
          <a:p>
            <a:r>
              <a:rPr lang="en-US" sz="2400" dirty="0"/>
              <a:t>I’ve checked if any null values present in the dataset and got the result as 0 null values</a:t>
            </a:r>
          </a:p>
          <a:p>
            <a:r>
              <a:rPr lang="en-US" sz="2400" dirty="0"/>
              <a:t>I’ve check the information about the dataset and it shows us the column name, if there are any null values, the data type</a:t>
            </a:r>
          </a:p>
          <a:p>
            <a:r>
              <a:rPr lang="en-US" sz="2400" dirty="0"/>
              <a:t> I’ve checked the size of the dataset it is 269 rows and 71 columns</a:t>
            </a:r>
          </a:p>
          <a:p>
            <a:r>
              <a:rPr lang="en-US" sz="2400" dirty="0"/>
              <a:t>(have not done more EDA in this project as it’s a analysis project)</a:t>
            </a:r>
          </a:p>
        </p:txBody>
      </p:sp>
    </p:spTree>
    <p:extLst>
      <p:ext uri="{BB962C8B-B14F-4D97-AF65-F5344CB8AC3E}">
        <p14:creationId xmlns:p14="http://schemas.microsoft.com/office/powerpoint/2010/main" val="3720894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832BC-B285-45A5-B241-8438946163FB}"/>
              </a:ext>
            </a:extLst>
          </p:cNvPr>
          <p:cNvSpPr>
            <a:spLocks noGrp="1"/>
          </p:cNvSpPr>
          <p:nvPr>
            <p:ph type="title"/>
          </p:nvPr>
        </p:nvSpPr>
        <p:spPr>
          <a:xfrm>
            <a:off x="581192" y="731520"/>
            <a:ext cx="11029615" cy="1421476"/>
          </a:xfrm>
        </p:spPr>
        <p:txBody>
          <a:bodyPr>
            <a:normAutofit fontScale="90000"/>
          </a:bodyPr>
          <a:lstStyle/>
          <a:p>
            <a:r>
              <a:rPr lang="en-US" sz="2200" dirty="0"/>
              <a:t>From the below plot (that is also there in ipynb file)more than 50% percent of people participated are womens </a:t>
            </a:r>
            <a:br>
              <a:rPr lang="en-US" dirty="0"/>
            </a:br>
            <a:br>
              <a:rPr lang="en-IN" dirty="0"/>
            </a:br>
            <a:endParaRPr lang="en-IN" dirty="0"/>
          </a:p>
        </p:txBody>
      </p:sp>
      <p:pic>
        <p:nvPicPr>
          <p:cNvPr id="5" name="Content Placeholder 4">
            <a:extLst>
              <a:ext uri="{FF2B5EF4-FFF2-40B4-BE49-F238E27FC236}">
                <a16:creationId xmlns:a16="http://schemas.microsoft.com/office/drawing/2014/main" id="{68AE9D36-9ABF-4733-BB27-8F5E65A548FA}"/>
              </a:ext>
            </a:extLst>
          </p:cNvPr>
          <p:cNvPicPr>
            <a:picLocks noGrp="1" noChangeAspect="1"/>
          </p:cNvPicPr>
          <p:nvPr>
            <p:ph idx="1"/>
          </p:nvPr>
        </p:nvPicPr>
        <p:blipFill>
          <a:blip r:embed="rId2"/>
          <a:stretch>
            <a:fillRect/>
          </a:stretch>
        </p:blipFill>
        <p:spPr>
          <a:xfrm>
            <a:off x="3626159" y="2002058"/>
            <a:ext cx="4939682" cy="3530159"/>
          </a:xfrm>
        </p:spPr>
      </p:pic>
    </p:spTree>
    <p:extLst>
      <p:ext uri="{BB962C8B-B14F-4D97-AF65-F5344CB8AC3E}">
        <p14:creationId xmlns:p14="http://schemas.microsoft.com/office/powerpoint/2010/main" val="2406062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A6170-208A-4F92-B00B-AA677712249A}"/>
              </a:ext>
            </a:extLst>
          </p:cNvPr>
          <p:cNvSpPr>
            <a:spLocks noGrp="1"/>
          </p:cNvSpPr>
          <p:nvPr>
            <p:ph type="title"/>
          </p:nvPr>
        </p:nvSpPr>
        <p:spPr/>
        <p:txBody>
          <a:bodyPr>
            <a:normAutofit/>
          </a:bodyPr>
          <a:lstStyle/>
          <a:p>
            <a:r>
              <a:rPr lang="en-US" dirty="0"/>
              <a:t>most of the participants are 21-30 years and most of them are females </a:t>
            </a:r>
            <a:endParaRPr lang="en-IN" dirty="0"/>
          </a:p>
        </p:txBody>
      </p:sp>
      <p:pic>
        <p:nvPicPr>
          <p:cNvPr id="5" name="Content Placeholder 4">
            <a:extLst>
              <a:ext uri="{FF2B5EF4-FFF2-40B4-BE49-F238E27FC236}">
                <a16:creationId xmlns:a16="http://schemas.microsoft.com/office/drawing/2014/main" id="{11655363-3E5E-42B2-885B-E4EE724C99F7}"/>
              </a:ext>
            </a:extLst>
          </p:cNvPr>
          <p:cNvPicPr>
            <a:picLocks noGrp="1" noChangeAspect="1"/>
          </p:cNvPicPr>
          <p:nvPr>
            <p:ph idx="1"/>
          </p:nvPr>
        </p:nvPicPr>
        <p:blipFill>
          <a:blip r:embed="rId2"/>
          <a:stretch>
            <a:fillRect/>
          </a:stretch>
        </p:blipFill>
        <p:spPr>
          <a:xfrm>
            <a:off x="3569016" y="2393377"/>
            <a:ext cx="5053968" cy="3530159"/>
          </a:xfrm>
        </p:spPr>
      </p:pic>
    </p:spTree>
    <p:extLst>
      <p:ext uri="{BB962C8B-B14F-4D97-AF65-F5344CB8AC3E}">
        <p14:creationId xmlns:p14="http://schemas.microsoft.com/office/powerpoint/2010/main" val="1525243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A0676-7EB5-44E9-983A-86703F2E057E}"/>
              </a:ext>
            </a:extLst>
          </p:cNvPr>
          <p:cNvSpPr>
            <a:spLocks noGrp="1"/>
          </p:cNvSpPr>
          <p:nvPr>
            <p:ph type="title"/>
          </p:nvPr>
        </p:nvSpPr>
        <p:spPr/>
        <p:txBody>
          <a:bodyPr/>
          <a:lstStyle/>
          <a:p>
            <a:r>
              <a:rPr lang="en-US" dirty="0"/>
              <a:t>most of the participants are from Delhi and are male!!! </a:t>
            </a:r>
            <a:br>
              <a:rPr lang="en-US" dirty="0"/>
            </a:br>
            <a:endParaRPr lang="en-IN" dirty="0"/>
          </a:p>
        </p:txBody>
      </p:sp>
      <p:pic>
        <p:nvPicPr>
          <p:cNvPr id="5" name="Content Placeholder 4">
            <a:extLst>
              <a:ext uri="{FF2B5EF4-FFF2-40B4-BE49-F238E27FC236}">
                <a16:creationId xmlns:a16="http://schemas.microsoft.com/office/drawing/2014/main" id="{A525E7D5-C72E-4698-938C-68CE1DE674D9}"/>
              </a:ext>
            </a:extLst>
          </p:cNvPr>
          <p:cNvPicPr>
            <a:picLocks noGrp="1" noChangeAspect="1"/>
          </p:cNvPicPr>
          <p:nvPr>
            <p:ph idx="1"/>
          </p:nvPr>
        </p:nvPicPr>
        <p:blipFill>
          <a:blip r:embed="rId2"/>
          <a:stretch>
            <a:fillRect/>
          </a:stretch>
        </p:blipFill>
        <p:spPr>
          <a:xfrm>
            <a:off x="581025" y="2527432"/>
            <a:ext cx="11029950" cy="3262049"/>
          </a:xfrm>
        </p:spPr>
      </p:pic>
    </p:spTree>
    <p:extLst>
      <p:ext uri="{BB962C8B-B14F-4D97-AF65-F5344CB8AC3E}">
        <p14:creationId xmlns:p14="http://schemas.microsoft.com/office/powerpoint/2010/main" val="1124365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DAEA9-654F-4EED-8295-DA0479DE34F3}"/>
              </a:ext>
            </a:extLst>
          </p:cNvPr>
          <p:cNvSpPr>
            <a:spLocks noGrp="1"/>
          </p:cNvSpPr>
          <p:nvPr>
            <p:ph type="title"/>
          </p:nvPr>
        </p:nvSpPr>
        <p:spPr/>
        <p:txBody>
          <a:bodyPr>
            <a:normAutofit/>
          </a:bodyPr>
          <a:lstStyle/>
          <a:p>
            <a:r>
              <a:rPr lang="en-US" dirty="0"/>
              <a:t>most of them have been shopping for more than 4 years and are shopping from greater Noida </a:t>
            </a:r>
            <a:endParaRPr lang="en-IN" dirty="0"/>
          </a:p>
        </p:txBody>
      </p:sp>
      <p:pic>
        <p:nvPicPr>
          <p:cNvPr id="5" name="Content Placeholder 4">
            <a:extLst>
              <a:ext uri="{FF2B5EF4-FFF2-40B4-BE49-F238E27FC236}">
                <a16:creationId xmlns:a16="http://schemas.microsoft.com/office/drawing/2014/main" id="{51907BF8-7155-42B2-A237-8DD4B085799E}"/>
              </a:ext>
            </a:extLst>
          </p:cNvPr>
          <p:cNvPicPr>
            <a:picLocks noGrp="1" noChangeAspect="1"/>
          </p:cNvPicPr>
          <p:nvPr>
            <p:ph idx="1"/>
          </p:nvPr>
        </p:nvPicPr>
        <p:blipFill>
          <a:blip r:embed="rId2"/>
          <a:stretch>
            <a:fillRect/>
          </a:stretch>
        </p:blipFill>
        <p:spPr>
          <a:xfrm>
            <a:off x="581025" y="2527432"/>
            <a:ext cx="11029950" cy="3262049"/>
          </a:xfrm>
        </p:spPr>
      </p:pic>
    </p:spTree>
    <p:extLst>
      <p:ext uri="{BB962C8B-B14F-4D97-AF65-F5344CB8AC3E}">
        <p14:creationId xmlns:p14="http://schemas.microsoft.com/office/powerpoint/2010/main" val="250741365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{ADADBB02-EEB2-403E-BD3D-C5F294E87B5A}tf33552983_win32</Template>
  <TotalTime>199</TotalTime>
  <Words>931</Words>
  <Application>Microsoft Office PowerPoint</Application>
  <PresentationFormat>Widescreen</PresentationFormat>
  <Paragraphs>57</Paragraphs>
  <Slides>37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Franklin Gothic Book</vt:lpstr>
      <vt:lpstr>Franklin Gothic Demi</vt:lpstr>
      <vt:lpstr>Wingdings 2</vt:lpstr>
      <vt:lpstr>DividendVTI</vt:lpstr>
      <vt:lpstr>Customer retention case study presentation</vt:lpstr>
      <vt:lpstr>Problem statement</vt:lpstr>
      <vt:lpstr>Why retention is important??</vt:lpstr>
      <vt:lpstr>How to retain them(customers)?</vt:lpstr>
      <vt:lpstr>Eda steps</vt:lpstr>
      <vt:lpstr>From the below plot (that is also there in ipynb file)more than 50% percent of people participated are womens   </vt:lpstr>
      <vt:lpstr>most of the participants are 21-30 years and most of them are females </vt:lpstr>
      <vt:lpstr>most of the participants are from Delhi and are male!!!  </vt:lpstr>
      <vt:lpstr>most of them have been shopping for more than 4 years and are shopping from greater Noida </vt:lpstr>
      <vt:lpstr>most of female participants use window/windows and mobile and most of the male participants also use window/windows and mobile  </vt:lpstr>
      <vt:lpstr>most of the participants use mobile internet  </vt:lpstr>
      <vt:lpstr>most of the participants have shopped from Amazon.in, Flipkart.com, Paytm.com, Myntra.com, Snapdeal.com</vt:lpstr>
      <vt:lpstr>most of the participants feel Amazon.in, Flipkart.com, Paytm.com, Myntra.com, Snapdeal.com are easy to use </vt:lpstr>
      <vt:lpstr>In terms of Visual appealing web-page layout Amazon.com and Flipkart.com seems to take the lead. </vt:lpstr>
      <vt:lpstr>wild variety of products on offers are the highest in amazon.in and flipcart.com  </vt:lpstr>
      <vt:lpstr>the complete and proper description of the product are the best in amazon.in and flipcart.com </vt:lpstr>
      <vt:lpstr>the speed of opening of loading the website is good in amazon.in compared to the other e-retail shops </vt:lpstr>
      <vt:lpstr>reliability of website/app is the best in Amazon.in  </vt:lpstr>
      <vt:lpstr>the fastest purchase of objects can be done in Amazon.in according the customers </vt:lpstr>
      <vt:lpstr>the availability of payment options are more in Amazon.in and Flipcart.com </vt:lpstr>
      <vt:lpstr>the fastest delivery can be done in Amazon.in according to the customers </vt:lpstr>
      <vt:lpstr>privacy of customers information in more secure in Amazon.in according to the customers</vt:lpstr>
      <vt:lpstr>security of customers financial information is more secure in Amazon.in according to the customers </vt:lpstr>
      <vt:lpstr>trust they built from customers is high/good in Amazon.in  </vt:lpstr>
      <vt:lpstr>online assistance is good in Amazon.in, Flipcart.com, Myntra.com and snapdeal.com according to the customers</vt:lpstr>
      <vt:lpstr>Amazon.in takes longer time to get logged in according to the customers </vt:lpstr>
      <vt:lpstr>Amazon.in and Flipcart.com takes longer time for displaying graphics and photos according to the customers </vt:lpstr>
      <vt:lpstr>late declaration of price happens more in Myntra.com </vt:lpstr>
      <vt:lpstr>Myntra.com takes the time for loading the page  </vt:lpstr>
      <vt:lpstr>there is only limited payment mode in snapdeal.com  </vt:lpstr>
      <vt:lpstr>snapdeal.com takes longer time in delivering 27. Amazon.in updates its design more frequently</vt:lpstr>
      <vt:lpstr>Amazon.in changes its website/application design frequently</vt:lpstr>
      <vt:lpstr> according to the customers frequent disruption while moving from one page to another happens more in Amazon.in </vt:lpstr>
      <vt:lpstr>Website efficiency is good in Amazon.in</vt:lpstr>
      <vt:lpstr>most of the customers would recommend Amazon.in as a online retail shop to a friend</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 case study presentation</dc:title>
  <dc:creator>Harish</dc:creator>
  <cp:lastModifiedBy>Harish</cp:lastModifiedBy>
  <cp:revision>3</cp:revision>
  <dcterms:created xsi:type="dcterms:W3CDTF">2021-08-21T14:53:35Z</dcterms:created>
  <dcterms:modified xsi:type="dcterms:W3CDTF">2021-08-22T04:38:30Z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