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3" r:id="rId7"/>
    <p:sldId id="265" r:id="rId8"/>
    <p:sldId id="260" r:id="rId9"/>
    <p:sldId id="264" r:id="rId10"/>
    <p:sldId id="266" r:id="rId11"/>
    <p:sldId id="261" r:id="rId12"/>
  </p:sldIdLst>
  <p:sldSz cx="10693400" cy="7562850"/>
  <p:notesSz cx="10693400" cy="75628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54D9E1A-E58D-A54B-FF5E-14C53F49DCA5}" v="186" dt="2025-05-30T16:02:01.87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4483"/>
            <a:ext cx="908939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5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80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5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5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5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5/30/2025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5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5/30/2025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5/30/2025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98783" y="511711"/>
            <a:ext cx="8895832" cy="7645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5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95579" y="1774976"/>
            <a:ext cx="8485505" cy="42195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5756" y="7033450"/>
            <a:ext cx="3421888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699248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4054" y="2369538"/>
            <a:ext cx="9517750" cy="75854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142615" marR="5080" indent="-3130550">
              <a:lnSpc>
                <a:spcPct val="100000"/>
              </a:lnSpc>
              <a:spcBef>
                <a:spcPts val="95"/>
              </a:spcBef>
            </a:pPr>
            <a:r>
              <a:rPr spc="-25" dirty="0"/>
              <a:t>Interactive</a:t>
            </a:r>
            <a:r>
              <a:rPr spc="-220" dirty="0"/>
              <a:t> </a:t>
            </a:r>
            <a:r>
              <a:rPr dirty="0"/>
              <a:t>Dashboard</a:t>
            </a:r>
            <a:r>
              <a:rPr spc="-165" dirty="0"/>
              <a:t> </a:t>
            </a:r>
            <a:r>
              <a:rPr dirty="0"/>
              <a:t>Design</a:t>
            </a:r>
            <a:r>
              <a:rPr spc="-210" dirty="0"/>
              <a:t> </a:t>
            </a:r>
            <a:r>
              <a:rPr spc="-50" dirty="0"/>
              <a:t>– </a:t>
            </a:r>
            <a:r>
              <a:rPr spc="-65" dirty="0"/>
              <a:t>Task</a:t>
            </a:r>
            <a:r>
              <a:rPr spc="-200" dirty="0"/>
              <a:t> </a:t>
            </a:r>
            <a:r>
              <a:rPr spc="-50" dirty="0"/>
              <a:t>4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88932" y="4253724"/>
            <a:ext cx="7312040" cy="1971950"/>
          </a:xfrm>
          <a:prstGeom prst="rect">
            <a:avLst/>
          </a:prstGeom>
        </p:spPr>
        <p:txBody>
          <a:bodyPr vert="horz" wrap="square" lIns="0" tIns="12065" rIns="0" bIns="0" rtlCol="0" anchor="t">
            <a:spAutoFit/>
          </a:bodyPr>
          <a:lstStyle/>
          <a:p>
            <a:pPr marL="12700" marR="5080" indent="1362075">
              <a:lnSpc>
                <a:spcPct val="121100"/>
              </a:lnSpc>
              <a:spcBef>
                <a:spcPts val="95"/>
              </a:spcBef>
            </a:pPr>
            <a:r>
              <a:rPr sz="3500" dirty="0">
                <a:solidFill>
                  <a:schemeClr val="tx1"/>
                </a:solidFill>
                <a:latin typeface="Calibri"/>
                <a:cs typeface="Calibri"/>
              </a:rPr>
              <a:t>Name:</a:t>
            </a:r>
            <a:r>
              <a:rPr sz="3500" spc="-7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US" sz="3500" spc="-75" dirty="0">
                <a:solidFill>
                  <a:schemeClr val="tx1"/>
                </a:solidFill>
                <a:latin typeface="Calibri"/>
                <a:cs typeface="Calibri"/>
              </a:rPr>
              <a:t>Likhitha </a:t>
            </a:r>
            <a:r>
              <a:rPr lang="en-US" sz="3500" spc="-75" dirty="0" err="1">
                <a:solidFill>
                  <a:schemeClr val="tx1"/>
                </a:solidFill>
                <a:latin typeface="Calibri"/>
                <a:cs typeface="Calibri"/>
              </a:rPr>
              <a:t>Yerraguntla</a:t>
            </a:r>
            <a:r>
              <a:rPr lang="en-US" sz="3500" spc="-75" dirty="0">
                <a:solidFill>
                  <a:schemeClr val="tx1"/>
                </a:solidFill>
                <a:latin typeface="Calibri"/>
                <a:cs typeface="Calibri"/>
              </a:rPr>
              <a:t>    </a:t>
            </a:r>
            <a:endParaRPr lang="en-US" sz="3500" spc="-10" dirty="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  <a:p>
            <a:pPr algn="ctr">
              <a:spcBef>
                <a:spcPts val="875"/>
              </a:spcBef>
            </a:pPr>
            <a:r>
              <a:rPr lang="en-US" sz="3500" spc="-40" dirty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Elevate Labs – Data Analyst Internship</a:t>
            </a:r>
            <a:endParaRPr lang="en-US" sz="3500" spc="-40" dirty="0">
              <a:solidFill>
                <a:schemeClr val="tx1"/>
              </a:solidFill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875"/>
              </a:spcBef>
            </a:pPr>
            <a:r>
              <a:rPr sz="3500" spc="-40" dirty="0">
                <a:solidFill>
                  <a:schemeClr val="tx1"/>
                </a:solidFill>
                <a:latin typeface="Calibri"/>
                <a:cs typeface="Calibri"/>
              </a:rPr>
              <a:t>Tool</a:t>
            </a:r>
            <a:r>
              <a:rPr sz="3500" spc="-9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3500" dirty="0">
                <a:solidFill>
                  <a:schemeClr val="tx1"/>
                </a:solidFill>
                <a:latin typeface="Calibri"/>
                <a:cs typeface="Calibri"/>
              </a:rPr>
              <a:t>Used:</a:t>
            </a:r>
            <a:r>
              <a:rPr sz="3500" spc="-8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3500" dirty="0">
                <a:solidFill>
                  <a:schemeClr val="tx1"/>
                </a:solidFill>
                <a:latin typeface="Calibri"/>
                <a:cs typeface="Calibri"/>
              </a:rPr>
              <a:t>Power</a:t>
            </a:r>
            <a:r>
              <a:rPr sz="3500" spc="-5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3500" spc="-25" dirty="0">
                <a:solidFill>
                  <a:schemeClr val="tx1"/>
                </a:solidFill>
                <a:latin typeface="Calibri"/>
                <a:cs typeface="Calibri"/>
              </a:rPr>
              <a:t>BI</a:t>
            </a:r>
            <a:endParaRPr sz="3500" dirty="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EF61A-CA57-493F-4072-6F21D8780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02ACB0-6AA0-49CD-CDEF-E41BB2173C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38DCA15-0A84-C51C-0933-D9FBAF6C00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903" y="973381"/>
            <a:ext cx="9379014" cy="5802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2185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531620">
              <a:lnSpc>
                <a:spcPct val="100000"/>
              </a:lnSpc>
              <a:spcBef>
                <a:spcPts val="95"/>
              </a:spcBef>
            </a:pPr>
            <a:r>
              <a:rPr dirty="0"/>
              <a:t>Conclusion</a:t>
            </a:r>
            <a:r>
              <a:rPr spc="-105" dirty="0"/>
              <a:t> </a:t>
            </a:r>
            <a:r>
              <a:rPr dirty="0"/>
              <a:t>&amp;</a:t>
            </a:r>
            <a:r>
              <a:rPr spc="-135" dirty="0"/>
              <a:t> </a:t>
            </a:r>
            <a:r>
              <a:rPr spc="-10" dirty="0"/>
              <a:t>Learnings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95579" y="1666577"/>
            <a:ext cx="8676640" cy="5130379"/>
          </a:xfrm>
          <a:prstGeom prst="rect">
            <a:avLst/>
          </a:prstGeom>
        </p:spPr>
        <p:txBody>
          <a:bodyPr vert="horz" wrap="square" lIns="0" tIns="12446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980"/>
              </a:spcBef>
              <a:tabLst>
                <a:tab pos="390525" algn="l"/>
              </a:tabLst>
            </a:pPr>
            <a:r>
              <a:rPr sz="3500" spc="-10" dirty="0">
                <a:latin typeface="Calibri"/>
                <a:cs typeface="Calibri"/>
              </a:rPr>
              <a:t>Conclusion:</a:t>
            </a:r>
            <a:endParaRPr sz="3500" dirty="0">
              <a:latin typeface="Calibri"/>
              <a:cs typeface="Calibri"/>
            </a:endParaRPr>
          </a:p>
          <a:p>
            <a:pPr marL="390525" marR="85725" indent="-378460">
              <a:lnSpc>
                <a:spcPct val="100699"/>
              </a:lnSpc>
              <a:spcBef>
                <a:spcPts val="860"/>
              </a:spcBef>
              <a:buFont typeface="Arial"/>
              <a:buChar char="•"/>
              <a:tabLst>
                <a:tab pos="390525" algn="l"/>
              </a:tabLst>
            </a:pPr>
            <a:r>
              <a:rPr sz="3500" dirty="0">
                <a:latin typeface="Calibri"/>
                <a:cs typeface="Calibri"/>
              </a:rPr>
              <a:t>The</a:t>
            </a:r>
            <a:r>
              <a:rPr sz="3500" spc="10" dirty="0">
                <a:latin typeface="Calibri"/>
                <a:cs typeface="Calibri"/>
              </a:rPr>
              <a:t> </a:t>
            </a:r>
            <a:r>
              <a:rPr sz="3500" dirty="0">
                <a:latin typeface="Calibri"/>
                <a:cs typeface="Calibri"/>
              </a:rPr>
              <a:t>dashboard</a:t>
            </a:r>
            <a:r>
              <a:rPr sz="3500" spc="-10" dirty="0">
                <a:latin typeface="Calibri"/>
                <a:cs typeface="Calibri"/>
              </a:rPr>
              <a:t> </a:t>
            </a:r>
            <a:r>
              <a:rPr sz="3500" dirty="0">
                <a:latin typeface="Calibri"/>
                <a:cs typeface="Calibri"/>
              </a:rPr>
              <a:t>enables </a:t>
            </a:r>
            <a:r>
              <a:rPr sz="3500" spc="-20" dirty="0">
                <a:latin typeface="Calibri"/>
                <a:cs typeface="Calibri"/>
              </a:rPr>
              <a:t>data-</a:t>
            </a:r>
            <a:r>
              <a:rPr sz="3500" dirty="0">
                <a:latin typeface="Calibri"/>
                <a:cs typeface="Calibri"/>
              </a:rPr>
              <a:t>driven</a:t>
            </a:r>
            <a:r>
              <a:rPr sz="3500" spc="-10" dirty="0">
                <a:latin typeface="Calibri"/>
                <a:cs typeface="Calibri"/>
              </a:rPr>
              <a:t> decisions </a:t>
            </a:r>
            <a:r>
              <a:rPr sz="3500" dirty="0">
                <a:latin typeface="Calibri"/>
                <a:cs typeface="Calibri"/>
              </a:rPr>
              <a:t>by</a:t>
            </a:r>
            <a:r>
              <a:rPr sz="3500" spc="-25" dirty="0">
                <a:latin typeface="Calibri"/>
                <a:cs typeface="Calibri"/>
              </a:rPr>
              <a:t> </a:t>
            </a:r>
            <a:r>
              <a:rPr sz="3500" dirty="0">
                <a:latin typeface="Calibri"/>
                <a:cs typeface="Calibri"/>
              </a:rPr>
              <a:t>summarizing</a:t>
            </a:r>
            <a:r>
              <a:rPr sz="3500" spc="-50" dirty="0">
                <a:latin typeface="Calibri"/>
                <a:cs typeface="Calibri"/>
              </a:rPr>
              <a:t> </a:t>
            </a:r>
            <a:r>
              <a:rPr sz="3500" dirty="0">
                <a:latin typeface="Calibri"/>
                <a:cs typeface="Calibri"/>
              </a:rPr>
              <a:t>key</a:t>
            </a:r>
            <a:r>
              <a:rPr sz="3500" spc="-20" dirty="0">
                <a:latin typeface="Calibri"/>
                <a:cs typeface="Calibri"/>
              </a:rPr>
              <a:t> </a:t>
            </a:r>
            <a:r>
              <a:rPr sz="3500" dirty="0">
                <a:latin typeface="Calibri"/>
                <a:cs typeface="Calibri"/>
              </a:rPr>
              <a:t>business</a:t>
            </a:r>
            <a:r>
              <a:rPr sz="3500" spc="-20" dirty="0">
                <a:latin typeface="Calibri"/>
                <a:cs typeface="Calibri"/>
              </a:rPr>
              <a:t> </a:t>
            </a:r>
            <a:r>
              <a:rPr sz="3500" spc="-10" dirty="0">
                <a:latin typeface="Calibri"/>
                <a:cs typeface="Calibri"/>
              </a:rPr>
              <a:t>performance areas.</a:t>
            </a:r>
            <a:endParaRPr sz="35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689"/>
              </a:spcBef>
              <a:tabLst>
                <a:tab pos="390525" algn="l"/>
              </a:tabLst>
            </a:pPr>
            <a:r>
              <a:rPr sz="3500" spc="175" dirty="0">
                <a:latin typeface="Calibri"/>
                <a:cs typeface="Calibri"/>
              </a:rPr>
              <a:t>Learnings:</a:t>
            </a:r>
            <a:endParaRPr sz="3500" dirty="0">
              <a:latin typeface="Calibri"/>
              <a:cs typeface="Calibri"/>
            </a:endParaRPr>
          </a:p>
          <a:p>
            <a:pPr marL="390525" indent="-377825">
              <a:lnSpc>
                <a:spcPct val="100000"/>
              </a:lnSpc>
              <a:spcBef>
                <a:spcPts val="875"/>
              </a:spcBef>
              <a:buFont typeface="Arial"/>
              <a:buChar char="•"/>
              <a:tabLst>
                <a:tab pos="390525" algn="l"/>
              </a:tabLst>
            </a:pPr>
            <a:r>
              <a:rPr sz="3500" dirty="0">
                <a:latin typeface="Calibri"/>
                <a:cs typeface="Calibri"/>
              </a:rPr>
              <a:t>-</a:t>
            </a:r>
            <a:r>
              <a:rPr sz="3500" spc="-35" dirty="0">
                <a:latin typeface="Calibri"/>
                <a:cs typeface="Calibri"/>
              </a:rPr>
              <a:t> </a:t>
            </a:r>
            <a:r>
              <a:rPr sz="3500" dirty="0">
                <a:latin typeface="Calibri"/>
                <a:cs typeface="Calibri"/>
              </a:rPr>
              <a:t>Creating</a:t>
            </a:r>
            <a:r>
              <a:rPr sz="3500" spc="-50" dirty="0">
                <a:latin typeface="Calibri"/>
                <a:cs typeface="Calibri"/>
              </a:rPr>
              <a:t> </a:t>
            </a:r>
            <a:r>
              <a:rPr sz="3500" dirty="0">
                <a:latin typeface="Calibri"/>
                <a:cs typeface="Calibri"/>
              </a:rPr>
              <a:t>KPI</a:t>
            </a:r>
            <a:r>
              <a:rPr sz="3500" spc="-20" dirty="0">
                <a:latin typeface="Calibri"/>
                <a:cs typeface="Calibri"/>
              </a:rPr>
              <a:t> </a:t>
            </a:r>
            <a:r>
              <a:rPr sz="3500" dirty="0">
                <a:latin typeface="Calibri"/>
                <a:cs typeface="Calibri"/>
              </a:rPr>
              <a:t>cards</a:t>
            </a:r>
            <a:r>
              <a:rPr sz="3500" spc="-15" dirty="0">
                <a:latin typeface="Calibri"/>
                <a:cs typeface="Calibri"/>
              </a:rPr>
              <a:t> </a:t>
            </a:r>
            <a:r>
              <a:rPr sz="3500" dirty="0">
                <a:latin typeface="Calibri"/>
                <a:cs typeface="Calibri"/>
              </a:rPr>
              <a:t>and</a:t>
            </a:r>
            <a:r>
              <a:rPr sz="3500" spc="-30" dirty="0">
                <a:latin typeface="Calibri"/>
                <a:cs typeface="Calibri"/>
              </a:rPr>
              <a:t> </a:t>
            </a:r>
            <a:r>
              <a:rPr sz="3500" dirty="0">
                <a:latin typeface="Calibri"/>
                <a:cs typeface="Calibri"/>
              </a:rPr>
              <a:t>trend</a:t>
            </a:r>
            <a:r>
              <a:rPr sz="3500" spc="5" dirty="0">
                <a:latin typeface="Calibri"/>
                <a:cs typeface="Calibri"/>
              </a:rPr>
              <a:t> </a:t>
            </a:r>
            <a:r>
              <a:rPr sz="3500" spc="-10" dirty="0">
                <a:latin typeface="Calibri"/>
                <a:cs typeface="Calibri"/>
              </a:rPr>
              <a:t>charts</a:t>
            </a:r>
            <a:endParaRPr sz="3500">
              <a:latin typeface="Calibri"/>
              <a:cs typeface="Calibri"/>
            </a:endParaRPr>
          </a:p>
          <a:p>
            <a:pPr marL="390525" indent="-377825">
              <a:lnSpc>
                <a:spcPct val="100000"/>
              </a:lnSpc>
              <a:spcBef>
                <a:spcPts val="880"/>
              </a:spcBef>
              <a:buFont typeface="Arial"/>
              <a:buChar char="•"/>
              <a:tabLst>
                <a:tab pos="390525" algn="l"/>
              </a:tabLst>
            </a:pPr>
            <a:r>
              <a:rPr sz="3500" dirty="0">
                <a:latin typeface="Calibri"/>
                <a:cs typeface="Calibri"/>
              </a:rPr>
              <a:t>-</a:t>
            </a:r>
            <a:r>
              <a:rPr sz="3500" spc="-25" dirty="0">
                <a:latin typeface="Calibri"/>
                <a:cs typeface="Calibri"/>
              </a:rPr>
              <a:t> </a:t>
            </a:r>
            <a:r>
              <a:rPr sz="3500" dirty="0">
                <a:latin typeface="Calibri"/>
                <a:cs typeface="Calibri"/>
              </a:rPr>
              <a:t>Designing</a:t>
            </a:r>
            <a:r>
              <a:rPr sz="3500" spc="-40" dirty="0">
                <a:latin typeface="Calibri"/>
                <a:cs typeface="Calibri"/>
              </a:rPr>
              <a:t> </a:t>
            </a:r>
            <a:r>
              <a:rPr sz="3500" dirty="0">
                <a:latin typeface="Calibri"/>
                <a:cs typeface="Calibri"/>
              </a:rPr>
              <a:t>dashboards</a:t>
            </a:r>
            <a:r>
              <a:rPr sz="3500" spc="-40" dirty="0">
                <a:latin typeface="Calibri"/>
                <a:cs typeface="Calibri"/>
              </a:rPr>
              <a:t> </a:t>
            </a:r>
            <a:r>
              <a:rPr sz="3500" dirty="0">
                <a:latin typeface="Calibri"/>
                <a:cs typeface="Calibri"/>
              </a:rPr>
              <a:t>with</a:t>
            </a:r>
            <a:r>
              <a:rPr sz="3500" spc="15" dirty="0">
                <a:latin typeface="Calibri"/>
                <a:cs typeface="Calibri"/>
              </a:rPr>
              <a:t> </a:t>
            </a:r>
            <a:r>
              <a:rPr sz="3500" dirty="0">
                <a:latin typeface="Calibri"/>
                <a:cs typeface="Calibri"/>
              </a:rPr>
              <a:t>filters</a:t>
            </a:r>
            <a:r>
              <a:rPr sz="3500" spc="-5" dirty="0">
                <a:latin typeface="Calibri"/>
                <a:cs typeface="Calibri"/>
              </a:rPr>
              <a:t> </a:t>
            </a:r>
            <a:r>
              <a:rPr sz="3500" dirty="0">
                <a:latin typeface="Calibri"/>
                <a:cs typeface="Calibri"/>
              </a:rPr>
              <a:t>and</a:t>
            </a:r>
            <a:r>
              <a:rPr sz="3500" spc="-20" dirty="0">
                <a:latin typeface="Calibri"/>
                <a:cs typeface="Calibri"/>
              </a:rPr>
              <a:t> </a:t>
            </a:r>
            <a:r>
              <a:rPr sz="3500" spc="-10" dirty="0">
                <a:latin typeface="Calibri"/>
                <a:cs typeface="Calibri"/>
              </a:rPr>
              <a:t>slicers</a:t>
            </a:r>
            <a:endParaRPr sz="3500">
              <a:latin typeface="Calibri"/>
              <a:cs typeface="Calibri"/>
            </a:endParaRPr>
          </a:p>
          <a:p>
            <a:pPr marL="390525" indent="-377825">
              <a:lnSpc>
                <a:spcPct val="100000"/>
              </a:lnSpc>
              <a:spcBef>
                <a:spcPts val="875"/>
              </a:spcBef>
              <a:buFont typeface="Arial"/>
              <a:buChar char="•"/>
              <a:tabLst>
                <a:tab pos="390525" algn="l"/>
              </a:tabLst>
            </a:pPr>
            <a:r>
              <a:rPr sz="3500" dirty="0">
                <a:latin typeface="Calibri"/>
                <a:cs typeface="Calibri"/>
              </a:rPr>
              <a:t>-</a:t>
            </a:r>
            <a:r>
              <a:rPr sz="3500" spc="-90" dirty="0">
                <a:latin typeface="Calibri"/>
                <a:cs typeface="Calibri"/>
              </a:rPr>
              <a:t> </a:t>
            </a:r>
            <a:r>
              <a:rPr sz="3500" dirty="0">
                <a:latin typeface="Calibri"/>
                <a:cs typeface="Calibri"/>
              </a:rPr>
              <a:t>Effective</a:t>
            </a:r>
            <a:r>
              <a:rPr sz="3500" spc="-95" dirty="0">
                <a:latin typeface="Calibri"/>
                <a:cs typeface="Calibri"/>
              </a:rPr>
              <a:t> </a:t>
            </a:r>
            <a:r>
              <a:rPr sz="3500" dirty="0">
                <a:latin typeface="Calibri"/>
                <a:cs typeface="Calibri"/>
              </a:rPr>
              <a:t>storytelling</a:t>
            </a:r>
            <a:r>
              <a:rPr sz="3500" spc="-70" dirty="0">
                <a:latin typeface="Calibri"/>
                <a:cs typeface="Calibri"/>
              </a:rPr>
              <a:t> </a:t>
            </a:r>
            <a:r>
              <a:rPr sz="3500" dirty="0">
                <a:latin typeface="Calibri"/>
                <a:cs typeface="Calibri"/>
              </a:rPr>
              <a:t>through</a:t>
            </a:r>
            <a:r>
              <a:rPr sz="3500" spc="-80" dirty="0">
                <a:latin typeface="Calibri"/>
                <a:cs typeface="Calibri"/>
              </a:rPr>
              <a:t> </a:t>
            </a:r>
            <a:r>
              <a:rPr sz="3500" spc="-10" dirty="0">
                <a:latin typeface="Calibri"/>
                <a:cs typeface="Calibri"/>
              </a:rPr>
              <a:t>visuals</a:t>
            </a:r>
            <a:endParaRPr sz="35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92150">
              <a:lnSpc>
                <a:spcPct val="100000"/>
              </a:lnSpc>
              <a:spcBef>
                <a:spcPts val="95"/>
              </a:spcBef>
            </a:pPr>
            <a:r>
              <a:rPr dirty="0"/>
              <a:t>Objective</a:t>
            </a:r>
            <a:r>
              <a:rPr spc="-200" dirty="0"/>
              <a:t> </a:t>
            </a:r>
            <a:r>
              <a:rPr dirty="0"/>
              <a:t>&amp;</a:t>
            </a:r>
            <a:r>
              <a:rPr spc="-175" dirty="0"/>
              <a:t> </a:t>
            </a:r>
            <a:r>
              <a:rPr dirty="0"/>
              <a:t>Dataset</a:t>
            </a:r>
            <a:r>
              <a:rPr spc="-145" dirty="0"/>
              <a:t> </a:t>
            </a:r>
            <a:r>
              <a:rPr spc="-10" dirty="0"/>
              <a:t>Summary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95579" y="1666577"/>
            <a:ext cx="8563610" cy="5094664"/>
          </a:xfrm>
          <a:prstGeom prst="rect">
            <a:avLst/>
          </a:prstGeom>
        </p:spPr>
        <p:txBody>
          <a:bodyPr vert="horz" wrap="square" lIns="0" tIns="12446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980"/>
              </a:spcBef>
              <a:tabLst>
                <a:tab pos="390525" algn="l"/>
              </a:tabLst>
            </a:pPr>
            <a:r>
              <a:rPr sz="3500" spc="60" dirty="0">
                <a:latin typeface="Calibri"/>
                <a:cs typeface="Calibri"/>
              </a:rPr>
              <a:t>Objective:</a:t>
            </a:r>
            <a:endParaRPr sz="3500" dirty="0">
              <a:latin typeface="Calibri"/>
              <a:cs typeface="Calibri"/>
            </a:endParaRPr>
          </a:p>
          <a:p>
            <a:pPr marL="390525" marR="1233170" indent="-378460">
              <a:lnSpc>
                <a:spcPct val="100499"/>
              </a:lnSpc>
              <a:spcBef>
                <a:spcPts val="865"/>
              </a:spcBef>
              <a:buFont typeface="Arial"/>
              <a:buChar char="•"/>
              <a:tabLst>
                <a:tab pos="390525" algn="l"/>
              </a:tabLst>
            </a:pPr>
            <a:r>
              <a:rPr sz="3500" spc="-110" dirty="0">
                <a:latin typeface="Calibri"/>
                <a:cs typeface="Calibri"/>
              </a:rPr>
              <a:t>To</a:t>
            </a:r>
            <a:r>
              <a:rPr sz="3500" spc="-60" dirty="0">
                <a:latin typeface="Calibri"/>
                <a:cs typeface="Calibri"/>
              </a:rPr>
              <a:t> </a:t>
            </a:r>
            <a:r>
              <a:rPr sz="3500" dirty="0">
                <a:latin typeface="Calibri"/>
                <a:cs typeface="Calibri"/>
              </a:rPr>
              <a:t>design</a:t>
            </a:r>
            <a:r>
              <a:rPr sz="3500" spc="-45" dirty="0">
                <a:latin typeface="Calibri"/>
                <a:cs typeface="Calibri"/>
              </a:rPr>
              <a:t> </a:t>
            </a:r>
            <a:r>
              <a:rPr sz="3500" dirty="0">
                <a:latin typeface="Calibri"/>
                <a:cs typeface="Calibri"/>
              </a:rPr>
              <a:t>an</a:t>
            </a:r>
            <a:r>
              <a:rPr sz="3500" spc="-50" dirty="0">
                <a:latin typeface="Calibri"/>
                <a:cs typeface="Calibri"/>
              </a:rPr>
              <a:t> </a:t>
            </a:r>
            <a:r>
              <a:rPr sz="3500" dirty="0">
                <a:latin typeface="Calibri"/>
                <a:cs typeface="Calibri"/>
              </a:rPr>
              <a:t>interactive</a:t>
            </a:r>
            <a:r>
              <a:rPr sz="3500" spc="-55" dirty="0">
                <a:latin typeface="Calibri"/>
                <a:cs typeface="Calibri"/>
              </a:rPr>
              <a:t> </a:t>
            </a:r>
            <a:r>
              <a:rPr sz="3500" dirty="0">
                <a:latin typeface="Calibri"/>
                <a:cs typeface="Calibri"/>
              </a:rPr>
              <a:t>dashboard</a:t>
            </a:r>
            <a:r>
              <a:rPr sz="3500" spc="-50" dirty="0">
                <a:latin typeface="Calibri"/>
                <a:cs typeface="Calibri"/>
              </a:rPr>
              <a:t> </a:t>
            </a:r>
            <a:r>
              <a:rPr sz="3500" spc="-25" dirty="0">
                <a:latin typeface="Calibri"/>
                <a:cs typeface="Calibri"/>
              </a:rPr>
              <a:t>for </a:t>
            </a:r>
            <a:r>
              <a:rPr sz="3500" dirty="0">
                <a:latin typeface="Calibri"/>
                <a:cs typeface="Calibri"/>
              </a:rPr>
              <a:t>business</a:t>
            </a:r>
            <a:r>
              <a:rPr sz="3500" spc="-55" dirty="0">
                <a:latin typeface="Calibri"/>
                <a:cs typeface="Calibri"/>
              </a:rPr>
              <a:t> </a:t>
            </a:r>
            <a:r>
              <a:rPr sz="3500" spc="-10" dirty="0">
                <a:latin typeface="Calibri"/>
                <a:cs typeface="Calibri"/>
              </a:rPr>
              <a:t>stakeholders</a:t>
            </a:r>
            <a:r>
              <a:rPr sz="3500" spc="-50" dirty="0">
                <a:latin typeface="Calibri"/>
                <a:cs typeface="Calibri"/>
              </a:rPr>
              <a:t> </a:t>
            </a:r>
            <a:r>
              <a:rPr sz="3500" dirty="0">
                <a:latin typeface="Calibri"/>
                <a:cs typeface="Calibri"/>
              </a:rPr>
              <a:t>using</a:t>
            </a:r>
            <a:r>
              <a:rPr sz="3500" spc="-50" dirty="0">
                <a:latin typeface="Calibri"/>
                <a:cs typeface="Calibri"/>
              </a:rPr>
              <a:t> </a:t>
            </a:r>
            <a:r>
              <a:rPr sz="3500" dirty="0">
                <a:latin typeface="Calibri"/>
                <a:cs typeface="Calibri"/>
              </a:rPr>
              <a:t>Power</a:t>
            </a:r>
            <a:r>
              <a:rPr sz="3500" spc="-45" dirty="0">
                <a:latin typeface="Calibri"/>
                <a:cs typeface="Calibri"/>
              </a:rPr>
              <a:t> </a:t>
            </a:r>
            <a:r>
              <a:rPr sz="3500" spc="-25" dirty="0">
                <a:latin typeface="Calibri"/>
                <a:cs typeface="Calibri"/>
              </a:rPr>
              <a:t>BI.</a:t>
            </a:r>
            <a:endParaRPr sz="35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695"/>
              </a:spcBef>
              <a:tabLst>
                <a:tab pos="390525" algn="l"/>
              </a:tabLst>
            </a:pPr>
            <a:r>
              <a:rPr lang="en-US" sz="3500" spc="90" dirty="0">
                <a:latin typeface="Calibri"/>
                <a:ea typeface="Calibri"/>
                <a:cs typeface="Calibri"/>
              </a:rPr>
              <a:t>Dataset</a:t>
            </a:r>
            <a:r>
              <a:rPr sz="3500" spc="10" dirty="0">
                <a:latin typeface="Calibri"/>
                <a:cs typeface="Calibri"/>
              </a:rPr>
              <a:t> </a:t>
            </a:r>
            <a:r>
              <a:rPr sz="3500" spc="-10" dirty="0">
                <a:latin typeface="Calibri"/>
                <a:cs typeface="Calibri"/>
              </a:rPr>
              <a:t>Summary:</a:t>
            </a:r>
            <a:endParaRPr sz="3500">
              <a:latin typeface="Calibri"/>
              <a:cs typeface="Calibri"/>
            </a:endParaRPr>
          </a:p>
          <a:p>
            <a:pPr marL="390525" indent="-377825">
              <a:lnSpc>
                <a:spcPct val="100000"/>
              </a:lnSpc>
              <a:spcBef>
                <a:spcPts val="875"/>
              </a:spcBef>
              <a:buFont typeface="Arial"/>
              <a:buChar char="•"/>
              <a:tabLst>
                <a:tab pos="390525" algn="l"/>
              </a:tabLst>
            </a:pPr>
            <a:r>
              <a:rPr sz="3500" dirty="0">
                <a:latin typeface="Calibri"/>
                <a:cs typeface="Calibri"/>
              </a:rPr>
              <a:t>-</a:t>
            </a:r>
            <a:r>
              <a:rPr sz="3500" spc="-30" dirty="0">
                <a:latin typeface="Calibri"/>
                <a:cs typeface="Calibri"/>
              </a:rPr>
              <a:t> </a:t>
            </a:r>
            <a:r>
              <a:rPr sz="3500" dirty="0">
                <a:latin typeface="Calibri"/>
                <a:cs typeface="Calibri"/>
              </a:rPr>
              <a:t>Dataset:</a:t>
            </a:r>
            <a:r>
              <a:rPr sz="3500" spc="-35" dirty="0">
                <a:latin typeface="Calibri"/>
                <a:cs typeface="Calibri"/>
              </a:rPr>
              <a:t> </a:t>
            </a:r>
            <a:r>
              <a:rPr sz="3500" dirty="0">
                <a:latin typeface="Calibri"/>
                <a:cs typeface="Calibri"/>
              </a:rPr>
              <a:t>Sample </a:t>
            </a:r>
            <a:r>
              <a:rPr sz="3500" spc="-10" dirty="0">
                <a:latin typeface="Calibri"/>
                <a:cs typeface="Calibri"/>
              </a:rPr>
              <a:t>Superstore</a:t>
            </a:r>
            <a:endParaRPr sz="3500">
              <a:latin typeface="Calibri"/>
              <a:cs typeface="Calibri"/>
            </a:endParaRPr>
          </a:p>
          <a:p>
            <a:pPr marL="390525" indent="-377825">
              <a:lnSpc>
                <a:spcPct val="100000"/>
              </a:lnSpc>
              <a:spcBef>
                <a:spcPts val="875"/>
              </a:spcBef>
              <a:buFont typeface="Arial"/>
              <a:buChar char="•"/>
              <a:tabLst>
                <a:tab pos="390525" algn="l"/>
              </a:tabLst>
            </a:pPr>
            <a:r>
              <a:rPr sz="3500" dirty="0">
                <a:latin typeface="Calibri"/>
                <a:cs typeface="Calibri"/>
              </a:rPr>
              <a:t>-</a:t>
            </a:r>
            <a:r>
              <a:rPr sz="3500" spc="-65" dirty="0">
                <a:latin typeface="Calibri"/>
                <a:cs typeface="Calibri"/>
              </a:rPr>
              <a:t> </a:t>
            </a:r>
            <a:r>
              <a:rPr sz="3500" dirty="0">
                <a:latin typeface="Calibri"/>
                <a:cs typeface="Calibri"/>
              </a:rPr>
              <a:t>Records:</a:t>
            </a:r>
            <a:r>
              <a:rPr sz="3500" spc="-70" dirty="0">
                <a:latin typeface="Calibri"/>
                <a:cs typeface="Calibri"/>
              </a:rPr>
              <a:t> </a:t>
            </a:r>
            <a:r>
              <a:rPr sz="3500" spc="-20" dirty="0">
                <a:latin typeface="Calibri"/>
                <a:cs typeface="Calibri"/>
              </a:rPr>
              <a:t>9,994</a:t>
            </a:r>
            <a:endParaRPr sz="3500">
              <a:latin typeface="Calibri"/>
              <a:cs typeface="Calibri"/>
            </a:endParaRPr>
          </a:p>
          <a:p>
            <a:pPr marL="390525" marR="5080" indent="-378460">
              <a:lnSpc>
                <a:spcPct val="100899"/>
              </a:lnSpc>
              <a:spcBef>
                <a:spcPts val="840"/>
              </a:spcBef>
              <a:buFont typeface="Arial"/>
              <a:buChar char="•"/>
              <a:tabLst>
                <a:tab pos="390525" algn="l"/>
              </a:tabLst>
            </a:pPr>
            <a:r>
              <a:rPr sz="3500" dirty="0">
                <a:latin typeface="Calibri"/>
                <a:cs typeface="Calibri"/>
              </a:rPr>
              <a:t>-</a:t>
            </a:r>
            <a:r>
              <a:rPr sz="3500" spc="-50" dirty="0">
                <a:latin typeface="Calibri"/>
                <a:cs typeface="Calibri"/>
              </a:rPr>
              <a:t> </a:t>
            </a:r>
            <a:r>
              <a:rPr sz="3500" dirty="0">
                <a:latin typeface="Calibri"/>
                <a:cs typeface="Calibri"/>
              </a:rPr>
              <a:t>Fields:</a:t>
            </a:r>
            <a:r>
              <a:rPr sz="3500" spc="-20" dirty="0">
                <a:latin typeface="Calibri"/>
                <a:cs typeface="Calibri"/>
              </a:rPr>
              <a:t> </a:t>
            </a:r>
            <a:r>
              <a:rPr sz="3500" dirty="0">
                <a:latin typeface="Calibri"/>
                <a:cs typeface="Calibri"/>
              </a:rPr>
              <a:t>Sales,</a:t>
            </a:r>
            <a:r>
              <a:rPr sz="3500" spc="-20" dirty="0">
                <a:latin typeface="Calibri"/>
                <a:cs typeface="Calibri"/>
              </a:rPr>
              <a:t> </a:t>
            </a:r>
            <a:r>
              <a:rPr sz="3500" dirty="0">
                <a:latin typeface="Calibri"/>
                <a:cs typeface="Calibri"/>
              </a:rPr>
              <a:t>Profit,</a:t>
            </a:r>
            <a:r>
              <a:rPr sz="3500" spc="-55" dirty="0">
                <a:latin typeface="Calibri"/>
                <a:cs typeface="Calibri"/>
              </a:rPr>
              <a:t> </a:t>
            </a:r>
            <a:r>
              <a:rPr sz="3500" spc="-20" dirty="0">
                <a:latin typeface="Calibri"/>
                <a:cs typeface="Calibri"/>
              </a:rPr>
              <a:t>Category,</a:t>
            </a:r>
            <a:r>
              <a:rPr sz="3500" spc="-25" dirty="0">
                <a:latin typeface="Calibri"/>
                <a:cs typeface="Calibri"/>
              </a:rPr>
              <a:t> </a:t>
            </a:r>
            <a:r>
              <a:rPr sz="3500" dirty="0">
                <a:latin typeface="Calibri"/>
                <a:cs typeface="Calibri"/>
              </a:rPr>
              <a:t>Region,</a:t>
            </a:r>
            <a:r>
              <a:rPr sz="3500" spc="-25" dirty="0">
                <a:latin typeface="Calibri"/>
                <a:cs typeface="Calibri"/>
              </a:rPr>
              <a:t> </a:t>
            </a:r>
            <a:r>
              <a:rPr sz="3500" spc="-10" dirty="0">
                <a:latin typeface="Calibri"/>
                <a:cs typeface="Calibri"/>
              </a:rPr>
              <a:t>State, </a:t>
            </a:r>
            <a:r>
              <a:rPr sz="3500" dirty="0">
                <a:latin typeface="Calibri"/>
                <a:cs typeface="Calibri"/>
              </a:rPr>
              <a:t>Segment,</a:t>
            </a:r>
            <a:r>
              <a:rPr sz="3500" spc="-20" dirty="0">
                <a:latin typeface="Calibri"/>
                <a:cs typeface="Calibri"/>
              </a:rPr>
              <a:t> </a:t>
            </a:r>
            <a:r>
              <a:rPr sz="3500" dirty="0">
                <a:latin typeface="Calibri"/>
                <a:cs typeface="Calibri"/>
              </a:rPr>
              <a:t>Order</a:t>
            </a:r>
            <a:r>
              <a:rPr sz="3500" spc="-50" dirty="0">
                <a:latin typeface="Calibri"/>
                <a:cs typeface="Calibri"/>
              </a:rPr>
              <a:t> </a:t>
            </a:r>
            <a:r>
              <a:rPr sz="3500" dirty="0">
                <a:latin typeface="Calibri"/>
                <a:cs typeface="Calibri"/>
              </a:rPr>
              <a:t>Date,</a:t>
            </a:r>
            <a:r>
              <a:rPr sz="3500" spc="-15" dirty="0">
                <a:latin typeface="Calibri"/>
                <a:cs typeface="Calibri"/>
              </a:rPr>
              <a:t> </a:t>
            </a:r>
            <a:r>
              <a:rPr sz="3500" spc="-20" dirty="0">
                <a:latin typeface="Calibri"/>
                <a:cs typeface="Calibri"/>
              </a:rPr>
              <a:t>etc.</a:t>
            </a:r>
            <a:endParaRPr sz="35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583690">
              <a:lnSpc>
                <a:spcPct val="100000"/>
              </a:lnSpc>
              <a:spcBef>
                <a:spcPts val="95"/>
              </a:spcBef>
            </a:pPr>
            <a:r>
              <a:rPr dirty="0"/>
              <a:t>Page</a:t>
            </a:r>
            <a:r>
              <a:rPr spc="-120" dirty="0"/>
              <a:t> </a:t>
            </a:r>
            <a:r>
              <a:rPr dirty="0"/>
              <a:t>1:</a:t>
            </a:r>
            <a:r>
              <a:rPr spc="-120" dirty="0"/>
              <a:t> </a:t>
            </a:r>
            <a:r>
              <a:rPr dirty="0"/>
              <a:t>Sales</a:t>
            </a:r>
            <a:r>
              <a:rPr spc="-95" dirty="0"/>
              <a:t> </a:t>
            </a:r>
            <a:r>
              <a:rPr spc="-10" dirty="0"/>
              <a:t>Overview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95579" y="1774976"/>
            <a:ext cx="7512684" cy="4108882"/>
          </a:xfrm>
          <a:prstGeom prst="rect">
            <a:avLst/>
          </a:prstGeom>
        </p:spPr>
        <p:txBody>
          <a:bodyPr vert="horz" wrap="square" lIns="0" tIns="15875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390525" algn="l"/>
              </a:tabLst>
            </a:pPr>
            <a:r>
              <a:rPr sz="3500" spc="65" dirty="0">
                <a:latin typeface="Calibri"/>
                <a:cs typeface="Calibri"/>
              </a:rPr>
              <a:t>Insights:</a:t>
            </a:r>
            <a:endParaRPr lang="en-US" sz="3500" dirty="0">
              <a:latin typeface="Calibri"/>
              <a:cs typeface="Calibri"/>
            </a:endParaRPr>
          </a:p>
          <a:p>
            <a:pPr marL="390525" marR="5080" indent="-378460">
              <a:lnSpc>
                <a:spcPct val="100899"/>
              </a:lnSpc>
              <a:spcBef>
                <a:spcPts val="835"/>
              </a:spcBef>
              <a:buFont typeface="Arial"/>
              <a:buChar char="•"/>
              <a:tabLst>
                <a:tab pos="390525" algn="l"/>
              </a:tabLst>
            </a:pPr>
            <a:r>
              <a:rPr sz="3500" dirty="0">
                <a:latin typeface="Calibri"/>
                <a:cs typeface="Calibri"/>
              </a:rPr>
              <a:t>-</a:t>
            </a:r>
            <a:r>
              <a:rPr sz="3500" spc="-35" dirty="0">
                <a:latin typeface="Calibri"/>
                <a:cs typeface="Calibri"/>
              </a:rPr>
              <a:t> </a:t>
            </a:r>
            <a:r>
              <a:rPr sz="3500" spc="-30" dirty="0">
                <a:latin typeface="Calibri"/>
                <a:cs typeface="Calibri"/>
              </a:rPr>
              <a:t>Total</a:t>
            </a:r>
            <a:r>
              <a:rPr sz="3500" spc="-10" dirty="0">
                <a:latin typeface="Calibri"/>
                <a:cs typeface="Calibri"/>
              </a:rPr>
              <a:t> </a:t>
            </a:r>
            <a:r>
              <a:rPr sz="3500" dirty="0">
                <a:latin typeface="Calibri"/>
                <a:cs typeface="Calibri"/>
              </a:rPr>
              <a:t>Sales</a:t>
            </a:r>
            <a:r>
              <a:rPr sz="3500" spc="-10" dirty="0">
                <a:latin typeface="Calibri"/>
                <a:cs typeface="Calibri"/>
              </a:rPr>
              <a:t> </a:t>
            </a:r>
            <a:r>
              <a:rPr sz="3500" dirty="0">
                <a:latin typeface="Calibri"/>
                <a:cs typeface="Calibri"/>
              </a:rPr>
              <a:t>and</a:t>
            </a:r>
            <a:r>
              <a:rPr sz="3500" spc="-30" dirty="0">
                <a:latin typeface="Calibri"/>
                <a:cs typeface="Calibri"/>
              </a:rPr>
              <a:t> </a:t>
            </a:r>
            <a:r>
              <a:rPr sz="3500" dirty="0">
                <a:latin typeface="Calibri"/>
                <a:cs typeface="Calibri"/>
              </a:rPr>
              <a:t>Profit</a:t>
            </a:r>
            <a:r>
              <a:rPr sz="3500" spc="-25" dirty="0">
                <a:latin typeface="Calibri"/>
                <a:cs typeface="Calibri"/>
              </a:rPr>
              <a:t> </a:t>
            </a:r>
            <a:r>
              <a:rPr sz="3500" dirty="0">
                <a:latin typeface="Calibri"/>
                <a:cs typeface="Calibri"/>
              </a:rPr>
              <a:t>KPIs</a:t>
            </a:r>
            <a:r>
              <a:rPr sz="3500" spc="-50" dirty="0">
                <a:latin typeface="Calibri"/>
                <a:cs typeface="Calibri"/>
              </a:rPr>
              <a:t> </a:t>
            </a:r>
            <a:r>
              <a:rPr sz="3500" dirty="0">
                <a:latin typeface="Calibri"/>
                <a:cs typeface="Calibri"/>
              </a:rPr>
              <a:t>give a</a:t>
            </a:r>
            <a:r>
              <a:rPr sz="3500" spc="-10" dirty="0">
                <a:latin typeface="Calibri"/>
                <a:cs typeface="Calibri"/>
              </a:rPr>
              <a:t> quick </a:t>
            </a:r>
            <a:r>
              <a:rPr sz="3500" dirty="0">
                <a:latin typeface="Calibri"/>
                <a:cs typeface="Calibri"/>
              </a:rPr>
              <a:t>business</a:t>
            </a:r>
            <a:r>
              <a:rPr sz="3500" spc="10" dirty="0">
                <a:latin typeface="Calibri"/>
                <a:cs typeface="Calibri"/>
              </a:rPr>
              <a:t> </a:t>
            </a:r>
            <a:r>
              <a:rPr sz="3500" spc="-10" dirty="0">
                <a:latin typeface="Calibri"/>
                <a:cs typeface="Calibri"/>
              </a:rPr>
              <a:t>summary.</a:t>
            </a:r>
            <a:endParaRPr sz="3500">
              <a:latin typeface="Calibri"/>
              <a:cs typeface="Calibri"/>
            </a:endParaRPr>
          </a:p>
          <a:p>
            <a:pPr marL="390525" marR="43180" indent="-378460">
              <a:lnSpc>
                <a:spcPct val="100800"/>
              </a:lnSpc>
              <a:spcBef>
                <a:spcPts val="845"/>
              </a:spcBef>
              <a:buFont typeface="Arial"/>
              <a:buChar char="•"/>
              <a:tabLst>
                <a:tab pos="390525" algn="l"/>
              </a:tabLst>
            </a:pPr>
            <a:r>
              <a:rPr sz="3500" dirty="0">
                <a:latin typeface="Calibri"/>
                <a:cs typeface="Calibri"/>
              </a:rPr>
              <a:t>-</a:t>
            </a:r>
            <a:r>
              <a:rPr sz="3500" spc="-30" dirty="0">
                <a:latin typeface="Calibri"/>
                <a:cs typeface="Calibri"/>
              </a:rPr>
              <a:t> </a:t>
            </a:r>
            <a:r>
              <a:rPr sz="3500" dirty="0">
                <a:latin typeface="Calibri"/>
                <a:cs typeface="Calibri"/>
              </a:rPr>
              <a:t>Sales</a:t>
            </a:r>
            <a:r>
              <a:rPr sz="3500" spc="-10" dirty="0">
                <a:latin typeface="Calibri"/>
                <a:cs typeface="Calibri"/>
              </a:rPr>
              <a:t> </a:t>
            </a:r>
            <a:r>
              <a:rPr sz="3500" dirty="0">
                <a:latin typeface="Calibri"/>
                <a:cs typeface="Calibri"/>
              </a:rPr>
              <a:t>and</a:t>
            </a:r>
            <a:r>
              <a:rPr sz="3500" spc="-20" dirty="0">
                <a:latin typeface="Calibri"/>
                <a:cs typeface="Calibri"/>
              </a:rPr>
              <a:t> </a:t>
            </a:r>
            <a:r>
              <a:rPr sz="3500" dirty="0">
                <a:latin typeface="Calibri"/>
                <a:cs typeface="Calibri"/>
              </a:rPr>
              <a:t>Profit</a:t>
            </a:r>
            <a:r>
              <a:rPr sz="3500" spc="-25" dirty="0">
                <a:latin typeface="Calibri"/>
                <a:cs typeface="Calibri"/>
              </a:rPr>
              <a:t> </a:t>
            </a:r>
            <a:r>
              <a:rPr sz="3500" dirty="0">
                <a:latin typeface="Calibri"/>
                <a:cs typeface="Calibri"/>
              </a:rPr>
              <a:t>trends</a:t>
            </a:r>
            <a:r>
              <a:rPr sz="3500" spc="-5" dirty="0">
                <a:latin typeface="Calibri"/>
                <a:cs typeface="Calibri"/>
              </a:rPr>
              <a:t> </a:t>
            </a:r>
            <a:r>
              <a:rPr sz="3500" dirty="0">
                <a:latin typeface="Calibri"/>
                <a:cs typeface="Calibri"/>
              </a:rPr>
              <a:t>show</a:t>
            </a:r>
            <a:r>
              <a:rPr sz="3500" spc="10" dirty="0">
                <a:latin typeface="Calibri"/>
                <a:cs typeface="Calibri"/>
              </a:rPr>
              <a:t> </a:t>
            </a:r>
            <a:r>
              <a:rPr sz="3500" spc="-10" dirty="0">
                <a:latin typeface="Calibri"/>
                <a:cs typeface="Calibri"/>
              </a:rPr>
              <a:t>seasonal performance.</a:t>
            </a:r>
            <a:endParaRPr sz="3500">
              <a:latin typeface="Calibri"/>
              <a:cs typeface="Calibri"/>
            </a:endParaRPr>
          </a:p>
          <a:p>
            <a:pPr marL="390525" marR="376555" indent="-378460">
              <a:lnSpc>
                <a:spcPct val="100800"/>
              </a:lnSpc>
              <a:spcBef>
                <a:spcPts val="840"/>
              </a:spcBef>
              <a:buFont typeface="Arial"/>
              <a:buChar char="•"/>
              <a:tabLst>
                <a:tab pos="390525" algn="l"/>
              </a:tabLst>
            </a:pPr>
            <a:r>
              <a:rPr sz="3500" dirty="0">
                <a:latin typeface="Calibri"/>
                <a:cs typeface="Calibri"/>
              </a:rPr>
              <a:t>-</a:t>
            </a:r>
            <a:r>
              <a:rPr sz="3500" spc="-50" dirty="0">
                <a:latin typeface="Calibri"/>
                <a:cs typeface="Calibri"/>
              </a:rPr>
              <a:t> </a:t>
            </a:r>
            <a:r>
              <a:rPr sz="3500" dirty="0">
                <a:latin typeface="Calibri"/>
                <a:cs typeface="Calibri"/>
              </a:rPr>
              <a:t>West</a:t>
            </a:r>
            <a:r>
              <a:rPr sz="3500" spc="-40" dirty="0">
                <a:latin typeface="Calibri"/>
                <a:cs typeface="Calibri"/>
              </a:rPr>
              <a:t> </a:t>
            </a:r>
            <a:r>
              <a:rPr sz="3500" dirty="0">
                <a:latin typeface="Calibri"/>
                <a:cs typeface="Calibri"/>
              </a:rPr>
              <a:t>region</a:t>
            </a:r>
            <a:r>
              <a:rPr sz="3500" spc="-45" dirty="0">
                <a:latin typeface="Calibri"/>
                <a:cs typeface="Calibri"/>
              </a:rPr>
              <a:t> </a:t>
            </a:r>
            <a:r>
              <a:rPr sz="3500" dirty="0">
                <a:latin typeface="Calibri"/>
                <a:cs typeface="Calibri"/>
              </a:rPr>
              <a:t>appears</a:t>
            </a:r>
            <a:r>
              <a:rPr sz="3500" spc="-25" dirty="0">
                <a:latin typeface="Calibri"/>
                <a:cs typeface="Calibri"/>
              </a:rPr>
              <a:t> </a:t>
            </a:r>
            <a:r>
              <a:rPr sz="3500" dirty="0">
                <a:latin typeface="Calibri"/>
                <a:cs typeface="Calibri"/>
              </a:rPr>
              <a:t>to</a:t>
            </a:r>
            <a:r>
              <a:rPr sz="3500" spc="-20" dirty="0">
                <a:latin typeface="Calibri"/>
                <a:cs typeface="Calibri"/>
              </a:rPr>
              <a:t> </a:t>
            </a:r>
            <a:r>
              <a:rPr sz="3500" dirty="0">
                <a:latin typeface="Calibri"/>
                <a:cs typeface="Calibri"/>
              </a:rPr>
              <a:t>be</a:t>
            </a:r>
            <a:r>
              <a:rPr sz="3500" spc="-50" dirty="0">
                <a:latin typeface="Calibri"/>
                <a:cs typeface="Calibri"/>
              </a:rPr>
              <a:t> </a:t>
            </a:r>
            <a:r>
              <a:rPr sz="3500" dirty="0">
                <a:latin typeface="Calibri"/>
                <a:cs typeface="Calibri"/>
              </a:rPr>
              <a:t>the</a:t>
            </a:r>
            <a:r>
              <a:rPr sz="3500" spc="-55" dirty="0">
                <a:latin typeface="Calibri"/>
                <a:cs typeface="Calibri"/>
              </a:rPr>
              <a:t> </a:t>
            </a:r>
            <a:r>
              <a:rPr sz="3500" spc="-20" dirty="0">
                <a:latin typeface="Calibri"/>
                <a:cs typeface="Calibri"/>
              </a:rPr>
              <a:t>most </a:t>
            </a:r>
            <a:r>
              <a:rPr sz="3500" dirty="0">
                <a:latin typeface="Calibri"/>
                <a:cs typeface="Calibri"/>
              </a:rPr>
              <a:t>profitable</a:t>
            </a:r>
            <a:r>
              <a:rPr sz="3500" spc="-80" dirty="0">
                <a:latin typeface="Calibri"/>
                <a:cs typeface="Calibri"/>
              </a:rPr>
              <a:t> </a:t>
            </a:r>
            <a:r>
              <a:rPr sz="3500" spc="-10" dirty="0">
                <a:latin typeface="Calibri"/>
                <a:cs typeface="Calibri"/>
              </a:rPr>
              <a:t>overall.</a:t>
            </a:r>
            <a:endParaRPr sz="35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9A15B-4782-F216-6E89-8E0E23E40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F6BA59-2E65-11B2-99A6-847FECF336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32E16C24-8623-0C92-3976-13CC05C868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010" y="1465165"/>
            <a:ext cx="8236614" cy="5084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7128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2735">
              <a:lnSpc>
                <a:spcPct val="100000"/>
              </a:lnSpc>
              <a:spcBef>
                <a:spcPts val="95"/>
              </a:spcBef>
            </a:pPr>
            <a:r>
              <a:rPr dirty="0"/>
              <a:t>Page</a:t>
            </a:r>
            <a:r>
              <a:rPr spc="-175" dirty="0"/>
              <a:t> </a:t>
            </a:r>
            <a:r>
              <a:rPr dirty="0"/>
              <a:t>2:</a:t>
            </a:r>
            <a:r>
              <a:rPr spc="-175" dirty="0"/>
              <a:t> </a:t>
            </a:r>
            <a:r>
              <a:rPr dirty="0"/>
              <a:t>Category</a:t>
            </a:r>
            <a:r>
              <a:rPr spc="-150" dirty="0"/>
              <a:t> </a:t>
            </a:r>
            <a:r>
              <a:rPr dirty="0"/>
              <a:t>&amp;</a:t>
            </a:r>
            <a:r>
              <a:rPr spc="-150" dirty="0"/>
              <a:t> </a:t>
            </a:r>
            <a:r>
              <a:rPr dirty="0"/>
              <a:t>State</a:t>
            </a:r>
            <a:r>
              <a:rPr spc="-175" dirty="0"/>
              <a:t> </a:t>
            </a:r>
            <a:r>
              <a:rPr spc="-10" dirty="0"/>
              <a:t>Analysis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95579" y="1774976"/>
            <a:ext cx="8593455" cy="4108882"/>
          </a:xfrm>
          <a:prstGeom prst="rect">
            <a:avLst/>
          </a:prstGeom>
        </p:spPr>
        <p:txBody>
          <a:bodyPr vert="horz" wrap="square" lIns="0" tIns="15875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390525" algn="l"/>
              </a:tabLst>
            </a:pPr>
            <a:r>
              <a:rPr sz="3500" spc="65" dirty="0">
                <a:latin typeface="Calibri"/>
                <a:cs typeface="Calibri"/>
              </a:rPr>
              <a:t>Insights:</a:t>
            </a:r>
            <a:endParaRPr lang="en-US" sz="3500" dirty="0">
              <a:latin typeface="Calibri"/>
              <a:cs typeface="Calibri"/>
            </a:endParaRPr>
          </a:p>
          <a:p>
            <a:pPr marL="390525" marR="5080" indent="-378460">
              <a:lnSpc>
                <a:spcPct val="100899"/>
              </a:lnSpc>
              <a:spcBef>
                <a:spcPts val="835"/>
              </a:spcBef>
              <a:buFont typeface="Arial"/>
              <a:buChar char="•"/>
              <a:tabLst>
                <a:tab pos="390525" algn="l"/>
              </a:tabLst>
            </a:pPr>
            <a:r>
              <a:rPr sz="3500" dirty="0">
                <a:latin typeface="Calibri"/>
                <a:cs typeface="Calibri"/>
              </a:rPr>
              <a:t>-</a:t>
            </a:r>
            <a:r>
              <a:rPr sz="3500" spc="-50" dirty="0">
                <a:latin typeface="Calibri"/>
                <a:cs typeface="Calibri"/>
              </a:rPr>
              <a:t> </a:t>
            </a:r>
            <a:r>
              <a:rPr sz="3500" spc="-10" dirty="0">
                <a:latin typeface="Calibri"/>
                <a:cs typeface="Calibri"/>
              </a:rPr>
              <a:t>Technology</a:t>
            </a:r>
            <a:r>
              <a:rPr sz="3500" spc="-30" dirty="0">
                <a:latin typeface="Calibri"/>
                <a:cs typeface="Calibri"/>
              </a:rPr>
              <a:t> </a:t>
            </a:r>
            <a:r>
              <a:rPr sz="3500" dirty="0">
                <a:latin typeface="Calibri"/>
                <a:cs typeface="Calibri"/>
              </a:rPr>
              <a:t>category</a:t>
            </a:r>
            <a:r>
              <a:rPr sz="3500" spc="-30" dirty="0">
                <a:latin typeface="Calibri"/>
                <a:cs typeface="Calibri"/>
              </a:rPr>
              <a:t> </a:t>
            </a:r>
            <a:r>
              <a:rPr sz="3500" dirty="0">
                <a:latin typeface="Calibri"/>
                <a:cs typeface="Calibri"/>
              </a:rPr>
              <a:t>leads</a:t>
            </a:r>
            <a:r>
              <a:rPr sz="3500" spc="-60" dirty="0">
                <a:latin typeface="Calibri"/>
                <a:cs typeface="Calibri"/>
              </a:rPr>
              <a:t> </a:t>
            </a:r>
            <a:r>
              <a:rPr sz="3500" dirty="0">
                <a:latin typeface="Calibri"/>
                <a:cs typeface="Calibri"/>
              </a:rPr>
              <a:t>in</a:t>
            </a:r>
            <a:r>
              <a:rPr sz="3500" spc="-5" dirty="0">
                <a:latin typeface="Calibri"/>
                <a:cs typeface="Calibri"/>
              </a:rPr>
              <a:t> </a:t>
            </a:r>
            <a:r>
              <a:rPr sz="3500" dirty="0">
                <a:latin typeface="Calibri"/>
                <a:cs typeface="Calibri"/>
              </a:rPr>
              <a:t>both</a:t>
            </a:r>
            <a:r>
              <a:rPr sz="3500" spc="-10" dirty="0">
                <a:latin typeface="Calibri"/>
                <a:cs typeface="Calibri"/>
              </a:rPr>
              <a:t> </a:t>
            </a:r>
            <a:r>
              <a:rPr sz="3500" dirty="0">
                <a:latin typeface="Calibri"/>
                <a:cs typeface="Calibri"/>
              </a:rPr>
              <a:t>sales</a:t>
            </a:r>
            <a:r>
              <a:rPr sz="3500" spc="-25" dirty="0">
                <a:latin typeface="Calibri"/>
                <a:cs typeface="Calibri"/>
              </a:rPr>
              <a:t> and </a:t>
            </a:r>
            <a:r>
              <a:rPr sz="3500" spc="-10" dirty="0">
                <a:latin typeface="Calibri"/>
                <a:cs typeface="Calibri"/>
              </a:rPr>
              <a:t>profit.</a:t>
            </a:r>
            <a:endParaRPr sz="3500">
              <a:latin typeface="Calibri"/>
              <a:cs typeface="Calibri"/>
            </a:endParaRPr>
          </a:p>
          <a:p>
            <a:pPr marL="390525" marR="709295" indent="-378460">
              <a:lnSpc>
                <a:spcPct val="100800"/>
              </a:lnSpc>
              <a:spcBef>
                <a:spcPts val="845"/>
              </a:spcBef>
              <a:buFont typeface="Arial"/>
              <a:buChar char="•"/>
              <a:tabLst>
                <a:tab pos="390525" algn="l"/>
              </a:tabLst>
            </a:pPr>
            <a:r>
              <a:rPr sz="3500" dirty="0">
                <a:latin typeface="Calibri"/>
                <a:cs typeface="Calibri"/>
              </a:rPr>
              <a:t>-</a:t>
            </a:r>
            <a:r>
              <a:rPr sz="3500" spc="-50" dirty="0">
                <a:latin typeface="Calibri"/>
                <a:cs typeface="Calibri"/>
              </a:rPr>
              <a:t> </a:t>
            </a:r>
            <a:r>
              <a:rPr sz="3500" dirty="0">
                <a:latin typeface="Calibri"/>
                <a:cs typeface="Calibri"/>
              </a:rPr>
              <a:t>California</a:t>
            </a:r>
            <a:r>
              <a:rPr sz="3500" spc="-20" dirty="0">
                <a:latin typeface="Calibri"/>
                <a:cs typeface="Calibri"/>
              </a:rPr>
              <a:t> </a:t>
            </a:r>
            <a:r>
              <a:rPr sz="3500" dirty="0">
                <a:latin typeface="Calibri"/>
                <a:cs typeface="Calibri"/>
              </a:rPr>
              <a:t>is</a:t>
            </a:r>
            <a:r>
              <a:rPr sz="3500" spc="-60" dirty="0">
                <a:latin typeface="Calibri"/>
                <a:cs typeface="Calibri"/>
              </a:rPr>
              <a:t> </a:t>
            </a:r>
            <a:r>
              <a:rPr sz="3500" dirty="0">
                <a:latin typeface="Calibri"/>
                <a:cs typeface="Calibri"/>
              </a:rPr>
              <a:t>the</a:t>
            </a:r>
            <a:r>
              <a:rPr sz="3500" spc="-50" dirty="0">
                <a:latin typeface="Calibri"/>
                <a:cs typeface="Calibri"/>
              </a:rPr>
              <a:t> </a:t>
            </a:r>
            <a:r>
              <a:rPr sz="3500" spc="-10" dirty="0">
                <a:latin typeface="Calibri"/>
                <a:cs typeface="Calibri"/>
              </a:rPr>
              <a:t>top-</a:t>
            </a:r>
            <a:r>
              <a:rPr sz="3500" dirty="0">
                <a:latin typeface="Calibri"/>
                <a:cs typeface="Calibri"/>
              </a:rPr>
              <a:t>performing</a:t>
            </a:r>
            <a:r>
              <a:rPr sz="3500" spc="-30" dirty="0">
                <a:latin typeface="Calibri"/>
                <a:cs typeface="Calibri"/>
              </a:rPr>
              <a:t> </a:t>
            </a:r>
            <a:r>
              <a:rPr sz="3500" dirty="0">
                <a:latin typeface="Calibri"/>
                <a:cs typeface="Calibri"/>
              </a:rPr>
              <a:t>state</a:t>
            </a:r>
            <a:r>
              <a:rPr sz="3500" spc="-15" dirty="0">
                <a:latin typeface="Calibri"/>
                <a:cs typeface="Calibri"/>
              </a:rPr>
              <a:t> </a:t>
            </a:r>
            <a:r>
              <a:rPr sz="3500" spc="-25" dirty="0">
                <a:latin typeface="Calibri"/>
                <a:cs typeface="Calibri"/>
              </a:rPr>
              <a:t>by </a:t>
            </a:r>
            <a:r>
              <a:rPr sz="3500" spc="-10" dirty="0">
                <a:latin typeface="Calibri"/>
                <a:cs typeface="Calibri"/>
              </a:rPr>
              <a:t>revenue.</a:t>
            </a:r>
            <a:endParaRPr sz="3500">
              <a:latin typeface="Calibri"/>
              <a:cs typeface="Calibri"/>
            </a:endParaRPr>
          </a:p>
          <a:p>
            <a:pPr marL="390525" marR="636905" indent="-378460">
              <a:lnSpc>
                <a:spcPct val="100800"/>
              </a:lnSpc>
              <a:spcBef>
                <a:spcPts val="840"/>
              </a:spcBef>
              <a:buFont typeface="Arial"/>
              <a:buChar char="•"/>
              <a:tabLst>
                <a:tab pos="390525" algn="l"/>
              </a:tabLst>
            </a:pPr>
            <a:r>
              <a:rPr sz="3500" dirty="0">
                <a:latin typeface="Calibri"/>
                <a:cs typeface="Calibri"/>
              </a:rPr>
              <a:t>-</a:t>
            </a:r>
            <a:r>
              <a:rPr sz="3500" spc="-5" dirty="0">
                <a:latin typeface="Calibri"/>
                <a:cs typeface="Calibri"/>
              </a:rPr>
              <a:t> </a:t>
            </a:r>
            <a:r>
              <a:rPr sz="3500" dirty="0">
                <a:latin typeface="Calibri"/>
                <a:cs typeface="Calibri"/>
              </a:rPr>
              <a:t>Heatmap helps</a:t>
            </a:r>
            <a:r>
              <a:rPr sz="3500" spc="20" dirty="0">
                <a:latin typeface="Calibri"/>
                <a:cs typeface="Calibri"/>
              </a:rPr>
              <a:t> </a:t>
            </a:r>
            <a:r>
              <a:rPr sz="3500" dirty="0">
                <a:latin typeface="Calibri"/>
                <a:cs typeface="Calibri"/>
              </a:rPr>
              <a:t>quickly</a:t>
            </a:r>
            <a:r>
              <a:rPr sz="3500" spc="10" dirty="0">
                <a:latin typeface="Calibri"/>
                <a:cs typeface="Calibri"/>
              </a:rPr>
              <a:t> </a:t>
            </a:r>
            <a:r>
              <a:rPr sz="3500" dirty="0">
                <a:latin typeface="Calibri"/>
                <a:cs typeface="Calibri"/>
              </a:rPr>
              <a:t>identify</a:t>
            </a:r>
            <a:r>
              <a:rPr sz="3500" spc="15" dirty="0">
                <a:latin typeface="Calibri"/>
                <a:cs typeface="Calibri"/>
              </a:rPr>
              <a:t> </a:t>
            </a:r>
            <a:r>
              <a:rPr sz="3500" spc="-10" dirty="0">
                <a:latin typeface="Calibri"/>
                <a:cs typeface="Calibri"/>
              </a:rPr>
              <a:t>high/low </a:t>
            </a:r>
            <a:r>
              <a:rPr sz="3500" dirty="0">
                <a:latin typeface="Calibri"/>
                <a:cs typeface="Calibri"/>
              </a:rPr>
              <a:t>performing</a:t>
            </a:r>
            <a:r>
              <a:rPr sz="3500" spc="-70" dirty="0">
                <a:latin typeface="Calibri"/>
                <a:cs typeface="Calibri"/>
              </a:rPr>
              <a:t> </a:t>
            </a:r>
            <a:r>
              <a:rPr sz="3500" spc="-10" dirty="0">
                <a:latin typeface="Calibri"/>
                <a:cs typeface="Calibri"/>
              </a:rPr>
              <a:t>regions.</a:t>
            </a:r>
            <a:endParaRPr sz="35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B8C8D-BBE5-6019-1821-7B145C783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3540A8-6ABA-3900-852A-FF22F67E6B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E360043-4A67-3BAB-74F6-5B953EED00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293" y="1451874"/>
            <a:ext cx="8489004" cy="5177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946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29EC6-B6FB-E17F-9DB4-F74E26B90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2B13E8-A16D-DD01-EF26-5A0EC5193A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743060D5-3956-6D5F-10B4-7B84262D56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010" y="1279085"/>
            <a:ext cx="9286028" cy="5735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7832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Page</a:t>
            </a:r>
            <a:r>
              <a:rPr spc="-150" dirty="0"/>
              <a:t> </a:t>
            </a:r>
            <a:r>
              <a:rPr dirty="0"/>
              <a:t>3:</a:t>
            </a:r>
            <a:r>
              <a:rPr spc="-145" dirty="0"/>
              <a:t> </a:t>
            </a:r>
            <a:r>
              <a:rPr dirty="0"/>
              <a:t>Segment</a:t>
            </a:r>
            <a:r>
              <a:rPr spc="-135" dirty="0"/>
              <a:t> </a:t>
            </a:r>
            <a:r>
              <a:rPr dirty="0"/>
              <a:t>&amp;</a:t>
            </a:r>
            <a:r>
              <a:rPr spc="-125" dirty="0"/>
              <a:t> </a:t>
            </a:r>
            <a:r>
              <a:rPr dirty="0"/>
              <a:t>Product</a:t>
            </a:r>
            <a:r>
              <a:rPr spc="-140" dirty="0"/>
              <a:t> </a:t>
            </a:r>
            <a:r>
              <a:rPr spc="-10" dirty="0"/>
              <a:t>Insights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90525" indent="-377825">
              <a:lnSpc>
                <a:spcPct val="100000"/>
              </a:lnSpc>
              <a:spcBef>
                <a:spcPts val="125"/>
              </a:spcBef>
              <a:buFont typeface="Arial"/>
              <a:buChar char="•"/>
              <a:tabLst>
                <a:tab pos="390525" algn="l"/>
              </a:tabLst>
            </a:pPr>
            <a:r>
              <a:rPr spc="70" dirty="0">
                <a:latin typeface="Segoe UI Symbol"/>
                <a:cs typeface="Segoe UI Symbol"/>
              </a:rPr>
              <a:t>📷</a:t>
            </a:r>
            <a:r>
              <a:rPr spc="70" dirty="0"/>
              <a:t>Screenshot</a:t>
            </a:r>
            <a:r>
              <a:rPr spc="20" dirty="0"/>
              <a:t> </a:t>
            </a:r>
            <a:r>
              <a:rPr spc="-10" dirty="0"/>
              <a:t>Placeholder</a:t>
            </a:r>
          </a:p>
          <a:p>
            <a:pPr>
              <a:lnSpc>
                <a:spcPct val="100000"/>
              </a:lnSpc>
              <a:spcBef>
                <a:spcPts val="1689"/>
              </a:spcBef>
              <a:buFont typeface="Arial"/>
              <a:buChar char="•"/>
            </a:pPr>
            <a:endParaRPr spc="-10" dirty="0"/>
          </a:p>
          <a:p>
            <a:pPr marL="390525" indent="-37782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90525" algn="l"/>
              </a:tabLst>
            </a:pPr>
            <a:r>
              <a:rPr spc="65" dirty="0">
                <a:latin typeface="Segoe UI Symbol"/>
                <a:cs typeface="Segoe UI Symbol"/>
              </a:rPr>
              <a:t>🔍</a:t>
            </a:r>
            <a:r>
              <a:rPr spc="65" dirty="0"/>
              <a:t>Insights:</a:t>
            </a:r>
          </a:p>
          <a:p>
            <a:pPr marL="390525" marR="5080" indent="-378460">
              <a:lnSpc>
                <a:spcPct val="100899"/>
              </a:lnSpc>
              <a:spcBef>
                <a:spcPts val="835"/>
              </a:spcBef>
              <a:buFont typeface="Arial"/>
              <a:buChar char="•"/>
              <a:tabLst>
                <a:tab pos="390525" algn="l"/>
              </a:tabLst>
            </a:pPr>
            <a:r>
              <a:rPr dirty="0"/>
              <a:t>-</a:t>
            </a:r>
            <a:r>
              <a:rPr spc="-20" dirty="0"/>
              <a:t> </a:t>
            </a:r>
            <a:r>
              <a:rPr dirty="0"/>
              <a:t>Consumer</a:t>
            </a:r>
            <a:r>
              <a:rPr spc="-25" dirty="0"/>
              <a:t> </a:t>
            </a:r>
            <a:r>
              <a:rPr dirty="0"/>
              <a:t>segment</a:t>
            </a:r>
            <a:r>
              <a:rPr spc="-10" dirty="0"/>
              <a:t> </a:t>
            </a:r>
            <a:r>
              <a:rPr dirty="0"/>
              <a:t>contributes</a:t>
            </a:r>
            <a:r>
              <a:rPr spc="-30" dirty="0"/>
              <a:t> </a:t>
            </a:r>
            <a:r>
              <a:rPr dirty="0"/>
              <a:t>the</a:t>
            </a:r>
            <a:r>
              <a:rPr spc="15" dirty="0"/>
              <a:t> </a:t>
            </a:r>
            <a:r>
              <a:rPr spc="-10" dirty="0"/>
              <a:t>highest sales.</a:t>
            </a:r>
          </a:p>
          <a:p>
            <a:pPr marL="390525" marR="587375" indent="-378460">
              <a:lnSpc>
                <a:spcPct val="100800"/>
              </a:lnSpc>
              <a:spcBef>
                <a:spcPts val="845"/>
              </a:spcBef>
              <a:buFont typeface="Arial"/>
              <a:buChar char="•"/>
              <a:tabLst>
                <a:tab pos="390525" algn="l"/>
              </a:tabLst>
            </a:pPr>
            <a:r>
              <a:rPr dirty="0"/>
              <a:t>-</a:t>
            </a:r>
            <a:r>
              <a:rPr spc="-50" dirty="0"/>
              <a:t> Top</a:t>
            </a:r>
            <a:r>
              <a:rPr spc="-45" dirty="0"/>
              <a:t> </a:t>
            </a:r>
            <a:r>
              <a:rPr dirty="0"/>
              <a:t>10</a:t>
            </a:r>
            <a:r>
              <a:rPr spc="-50" dirty="0"/>
              <a:t> </a:t>
            </a:r>
            <a:r>
              <a:rPr dirty="0"/>
              <a:t>products</a:t>
            </a:r>
            <a:r>
              <a:rPr spc="-30" dirty="0"/>
              <a:t> </a:t>
            </a:r>
            <a:r>
              <a:rPr dirty="0"/>
              <a:t>by</a:t>
            </a:r>
            <a:r>
              <a:rPr spc="-35" dirty="0"/>
              <a:t> </a:t>
            </a:r>
            <a:r>
              <a:rPr dirty="0"/>
              <a:t>profit</a:t>
            </a:r>
            <a:r>
              <a:rPr spc="-45" dirty="0"/>
              <a:t> </a:t>
            </a:r>
            <a:r>
              <a:rPr dirty="0"/>
              <a:t>highlight</a:t>
            </a:r>
            <a:r>
              <a:rPr spc="-15" dirty="0"/>
              <a:t> </a:t>
            </a:r>
            <a:r>
              <a:rPr spc="-20" dirty="0"/>
              <a:t>most </a:t>
            </a:r>
            <a:r>
              <a:rPr dirty="0"/>
              <a:t>valuable</a:t>
            </a:r>
            <a:r>
              <a:rPr spc="-15" dirty="0"/>
              <a:t> </a:t>
            </a:r>
            <a:r>
              <a:rPr spc="-10" dirty="0"/>
              <a:t>inventory.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5F9F4-F5FD-17CF-5293-FB7174CE6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4C6872-D3F8-265F-B8B0-358DB790DB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43B9F63-C334-FB7C-FFEC-1E0625A628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294" y="1438583"/>
            <a:ext cx="8489004" cy="5270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3322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Custom</PresentationFormat>
  <Slides>11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Interactive Dashboard Design – Task 4</vt:lpstr>
      <vt:lpstr>Objective &amp; Dataset Summary</vt:lpstr>
      <vt:lpstr>Page 1: Sales Overview</vt:lpstr>
      <vt:lpstr>PowerPoint Presentation</vt:lpstr>
      <vt:lpstr>Page 2: Category &amp; State Analysis</vt:lpstr>
      <vt:lpstr>PowerPoint Presentation</vt:lpstr>
      <vt:lpstr>PowerPoint Presentation</vt:lpstr>
      <vt:lpstr>Page 3: Segment &amp; Product Insights</vt:lpstr>
      <vt:lpstr>PowerPoint Presentation</vt:lpstr>
      <vt:lpstr>PowerPoint Presentation</vt:lpstr>
      <vt:lpstr>Conclusion &amp; Learnings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Task4_Dashboard_Summary.pptx</dc:title>
  <dc:creator>Yerraguntla Likhitha</dc:creator>
  <cp:revision>42</cp:revision>
  <dcterms:created xsi:type="dcterms:W3CDTF">2025-05-30T15:51:48Z</dcterms:created>
  <dcterms:modified xsi:type="dcterms:W3CDTF">2025-05-30T16:02:18Z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2025-05-30T00:00:00Z</vt:filetime>
  </property>
  <property fmtid="{D5CDD505-2E9C-101B-9397-08002B2CF9AE}" pid="3" name="LastSaved">
    <vt:filetime>2025-05-30T00:00:00Z</vt:filetime>
  </property>
  <property fmtid="{D5CDD505-2E9C-101B-9397-08002B2CF9AE}" pid="4" name="Producer">
    <vt:lpwstr>Microsoft: Print To PDF</vt:lpwstr>
  </property>
</Properties>
</file>