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B4BF3"/>
    <a:srgbClr val="FF00FF"/>
    <a:srgbClr val="00FF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BCBB83-CB27-49A3-84A6-EABA37C3E96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C38095F-A2E4-42E2-83C4-E209830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7467600" cy="4187952"/>
          </a:xfrm>
          <a:solidFill>
            <a:schemeClr val="bg1"/>
          </a:solidFill>
          <a:ln>
            <a:solidFill>
              <a:srgbClr val="FB4BF3"/>
            </a:solidFill>
          </a:ln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NAME 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   </a:t>
            </a:r>
            <a:r>
              <a:rPr lang="en-US" dirty="0" smtClean="0">
                <a:latin typeface="Arial Rounded MT Bold" pitchFamily="34" charset="0"/>
              </a:rPr>
              <a:t>                 </a:t>
            </a:r>
            <a:r>
              <a:rPr lang="en-US" dirty="0" smtClean="0">
                <a:latin typeface="Arial Rounded MT Bold" pitchFamily="34" charset="0"/>
              </a:rPr>
              <a:t>  </a:t>
            </a:r>
            <a:r>
              <a:rPr lang="en-US" dirty="0" smtClean="0">
                <a:solidFill>
                  <a:srgbClr val="7030A0"/>
                </a:solidFill>
                <a:latin typeface="Arial Rounded MT Bold" pitchFamily="34" charset="0"/>
              </a:rPr>
              <a:t>:A.LIKHITHA </a:t>
            </a:r>
          </a:p>
          <a:p>
            <a:r>
              <a:rPr lang="en-US" dirty="0" smtClean="0">
                <a:latin typeface="Arial Rounded MT Bold" pitchFamily="34" charset="0"/>
              </a:rPr>
              <a:t>REG.NO                   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: </a:t>
            </a:r>
            <a:r>
              <a:rPr lang="en-US" dirty="0" smtClean="0">
                <a:solidFill>
                  <a:srgbClr val="00B0F0"/>
                </a:solidFill>
                <a:latin typeface="Arial Rounded MT Bold" pitchFamily="34" charset="0"/>
              </a:rPr>
              <a:t>192111714</a:t>
            </a:r>
          </a:p>
          <a:p>
            <a:r>
              <a:rPr lang="en-US" dirty="0" smtClean="0">
                <a:latin typeface="Arial Rounded MT Bold" pitchFamily="34" charset="0"/>
              </a:rPr>
              <a:t>DEPARTMENT         :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CSE</a:t>
            </a:r>
          </a:p>
          <a:p>
            <a:r>
              <a:rPr lang="en-US" dirty="0" smtClean="0">
                <a:latin typeface="Arial Rounded MT Bold" pitchFamily="34" charset="0"/>
              </a:rPr>
              <a:t>SUBJECT                 :</a:t>
            </a:r>
            <a:r>
              <a:rPr lang="en-US" dirty="0" smtClean="0">
                <a:solidFill>
                  <a:srgbClr val="FF3300"/>
                </a:solidFill>
                <a:latin typeface="Arial Rounded MT Bold" pitchFamily="34" charset="0"/>
              </a:rPr>
              <a:t>SOFTWARE TESTING  FOR  </a:t>
            </a:r>
          </a:p>
          <a:p>
            <a:pPr>
              <a:buNone/>
            </a:pPr>
            <a:r>
              <a:rPr lang="en-US" dirty="0" smtClean="0">
                <a:solidFill>
                  <a:srgbClr val="FF3300"/>
                </a:solidFill>
                <a:latin typeface="Arial Rounded MT Bold" pitchFamily="34" charset="0"/>
              </a:rPr>
              <a:t>                                         TEST CASE DESIGN</a:t>
            </a:r>
          </a:p>
          <a:p>
            <a:r>
              <a:rPr lang="en-US" dirty="0" smtClean="0">
                <a:latin typeface="Arial Rounded MT Bold" pitchFamily="34" charset="0"/>
              </a:rPr>
              <a:t>COURSE CODE       </a:t>
            </a:r>
            <a:r>
              <a:rPr lang="en-US" dirty="0" smtClean="0">
                <a:latin typeface="Arial Rounded MT Bold" pitchFamily="34" charset="0"/>
              </a:rPr>
              <a:t>:</a:t>
            </a:r>
            <a:r>
              <a:rPr lang="en-US" dirty="0" smtClean="0">
                <a:solidFill>
                  <a:srgbClr val="FFC000"/>
                </a:solidFill>
                <a:latin typeface="Arial Rounded MT Bold" pitchFamily="34" charset="0"/>
              </a:rPr>
              <a:t>CSA3723</a:t>
            </a:r>
            <a:endParaRPr lang="en-US" dirty="0" smtClean="0">
              <a:solidFill>
                <a:srgbClr val="FFC000"/>
              </a:solidFill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FACULTY                   </a:t>
            </a:r>
            <a:r>
              <a:rPr lang="en-US" dirty="0" smtClean="0">
                <a:latin typeface="Arial Rounded MT Bold" pitchFamily="34" charset="0"/>
              </a:rPr>
              <a:t>:</a:t>
            </a:r>
            <a:r>
              <a:rPr lang="en-US" dirty="0" smtClean="0">
                <a:solidFill>
                  <a:srgbClr val="00FF00"/>
                </a:solidFill>
                <a:latin typeface="Arial Rounded MT Bold" pitchFamily="34" charset="0"/>
              </a:rPr>
              <a:t>GURURAMA SENTHIL.P</a:t>
            </a:r>
            <a:endParaRPr lang="en-US" dirty="0" smtClean="0">
              <a:solidFill>
                <a:srgbClr val="00FF00"/>
              </a:solidFill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TOPIC                        </a:t>
            </a:r>
            <a:r>
              <a:rPr lang="en-US" dirty="0" smtClean="0">
                <a:latin typeface="Arial Rounded MT Bold" pitchFamily="34" charset="0"/>
              </a:rPr>
              <a:t>:</a:t>
            </a:r>
            <a:r>
              <a:rPr lang="en-US" dirty="0" smtClean="0">
                <a:solidFill>
                  <a:srgbClr val="FF00FF"/>
                </a:solidFill>
                <a:latin typeface="Arial Rounded MT Bold" pitchFamily="34" charset="0"/>
              </a:rPr>
              <a:t>E – MOBILE  RECHARGE</a:t>
            </a:r>
            <a:endParaRPr lang="en-US" dirty="0" smtClean="0">
              <a:solidFill>
                <a:srgbClr val="FF00FF"/>
              </a:solidFill>
              <a:latin typeface="Arial Rounded MT Bold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IMA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"/>
            <a:ext cx="7543800" cy="1905000"/>
          </a:xfrm>
          <a:prstGeom prst="rect">
            <a:avLst/>
          </a:prstGeom>
        </p:spPr>
      </p:pic>
    </p:spTree>
  </p:cSld>
  <p:clrMapOvr>
    <a:masterClrMapping/>
  </p:clrMapOvr>
  <p:transition spd="slow" advTm="3650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85801"/>
            <a:ext cx="6629400" cy="990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lgerian" pitchFamily="82" charset="0"/>
              </a:rPr>
              <a:t>E – mobile recharge</a:t>
            </a:r>
            <a:endParaRPr lang="en-US" sz="5400" dirty="0">
              <a:solidFill>
                <a:srgbClr val="00B0F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685800" y="5867399"/>
            <a:ext cx="77724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752600"/>
            <a:ext cx="2286000" cy="685800"/>
          </a:xfrm>
          <a:prstGeom prst="rect">
            <a:avLst/>
          </a:prstGeom>
        </p:spPr>
      </p:pic>
      <p:sp>
        <p:nvSpPr>
          <p:cNvPr id="5122" name="AutoShape 2" descr="Oneindia Recharge - How To Recharge Online Mobile, DTH &amp; Datac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048000"/>
            <a:ext cx="4513385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 advTm="117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-304800"/>
            <a:ext cx="9144000" cy="7162800"/>
          </a:xfrm>
        </p:spPr>
        <p:txBody>
          <a:bodyPr/>
          <a:lstStyle/>
          <a:p>
            <a:pPr lvl="2"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sz="2800" dirty="0" smtClean="0">
                <a:latin typeface="Algerian" pitchFamily="82" charset="0"/>
              </a:rPr>
              <a:t>AIM </a:t>
            </a:r>
            <a:r>
              <a:rPr lang="en-US" sz="2800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sz="2000" dirty="0" smtClean="0">
                <a:latin typeface="Book Antiqua" pitchFamily="18" charset="0"/>
              </a:rPr>
              <a:t>To verify and analysis idea mobile recharge   website  </a:t>
            </a:r>
          </a:p>
          <a:p>
            <a:pPr>
              <a:buNone/>
            </a:pPr>
            <a:r>
              <a:rPr lang="en-US" sz="2000" dirty="0" smtClean="0">
                <a:latin typeface="Book Antiqua" pitchFamily="18" charset="0"/>
              </a:rPr>
              <a:t>                  is working properly or not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Baskerville Old Face" pitchFamily="18" charset="0"/>
              </a:rPr>
              <a:t>REQUIREMENTS: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Login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Enter a valid  mobile number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Enter  valid operator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Click on view plans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Enter amount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Enter valid email id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Proceed payment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Baskerville Old Face" pitchFamily="18" charset="0"/>
            </a:endParaRPr>
          </a:p>
          <a:p>
            <a:pPr>
              <a:buNone/>
            </a:pPr>
            <a:endParaRPr lang="en-US" sz="2000" dirty="0" smtClean="0">
              <a:latin typeface="Baskerville Old Face" pitchFamily="18" charset="0"/>
            </a:endParaRPr>
          </a:p>
          <a:p>
            <a:pPr>
              <a:buNone/>
            </a:pPr>
            <a:endParaRPr lang="en-US" sz="2000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Baskerville Old Face" pitchFamily="18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133600"/>
            <a:ext cx="2981325" cy="2819400"/>
          </a:xfrm>
          <a:prstGeom prst="rect">
            <a:avLst/>
          </a:prstGeom>
        </p:spPr>
      </p:pic>
    </p:spTree>
  </p:cSld>
  <p:clrMapOvr>
    <a:masterClrMapping/>
  </p:clrMapOvr>
  <p:transition spd="med" advTm="1030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274638"/>
            <a:ext cx="4495800" cy="109696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lgerian" pitchFamily="82" charset="0"/>
              </a:rPr>
              <a:t>Test scenarios</a:t>
            </a:r>
            <a:endParaRPr lang="en-US" sz="4800" dirty="0">
              <a:solidFill>
                <a:schemeClr val="accent2"/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  <a:cs typeface="Microsoft New Tai Lue" pitchFamily="34" charset="0"/>
              </a:rPr>
              <a:t>Step-1</a:t>
            </a:r>
            <a:r>
              <a:rPr lang="en-US" sz="1800" dirty="0" smtClean="0">
                <a:cs typeface="Microsoft New Tai Lue" pitchFamily="34" charset="0"/>
              </a:rPr>
              <a:t>:   login in to the one </a:t>
            </a:r>
            <a:r>
              <a:rPr lang="en-US" sz="1800" dirty="0" err="1" smtClean="0">
                <a:cs typeface="Microsoft New Tai Lue" pitchFamily="34" charset="0"/>
              </a:rPr>
              <a:t>india</a:t>
            </a:r>
            <a:r>
              <a:rPr lang="en-US" sz="1800" dirty="0" smtClean="0">
                <a:cs typeface="Microsoft New Tai Lue" pitchFamily="34" charset="0"/>
              </a:rPr>
              <a:t> recharge.com  and check </a:t>
            </a:r>
          </a:p>
          <a:p>
            <a:pPr>
              <a:buNone/>
            </a:pPr>
            <a:r>
              <a:rPr lang="en-US" sz="1800" dirty="0" smtClean="0">
                <a:cs typeface="Microsoft New Tai Lue" pitchFamily="34" charset="0"/>
              </a:rPr>
              <a:t>                 the page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  <a:cs typeface="Microsoft New Tai Lue" pitchFamily="34" charset="0"/>
              </a:rPr>
              <a:t>Step -2</a:t>
            </a:r>
            <a:r>
              <a:rPr lang="en-US" sz="2000" dirty="0" smtClean="0">
                <a:latin typeface="Georgia" pitchFamily="18" charset="0"/>
                <a:cs typeface="Microsoft New Tai Lue" pitchFamily="34" charset="0"/>
              </a:rPr>
              <a:t>:    </a:t>
            </a:r>
            <a:r>
              <a:rPr lang="en-US" sz="1800" dirty="0" smtClean="0">
                <a:latin typeface="+mj-lt"/>
                <a:cs typeface="Microsoft New Tai Lue" pitchFamily="34" charset="0"/>
              </a:rPr>
              <a:t>enter a valid  mobile number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  <a:cs typeface="Microsoft New Tai Lue" pitchFamily="34" charset="0"/>
              </a:rPr>
              <a:t>Step-3:      </a:t>
            </a:r>
            <a:r>
              <a:rPr lang="en-US" sz="1800" dirty="0" smtClean="0">
                <a:latin typeface="+mj-lt"/>
                <a:cs typeface="Microsoft New Tai Lue" pitchFamily="34" charset="0"/>
              </a:rPr>
              <a:t>select the type of operator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  <a:cs typeface="Microsoft New Tai Lue" pitchFamily="34" charset="0"/>
              </a:rPr>
              <a:t>Step-4</a:t>
            </a:r>
            <a:r>
              <a:rPr lang="en-US" sz="1800" dirty="0" smtClean="0">
                <a:latin typeface="+mj-lt"/>
                <a:cs typeface="Microsoft New Tai Lue" pitchFamily="34" charset="0"/>
              </a:rPr>
              <a:t>:     click on  view plans option. Select  a plan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  <a:cs typeface="Microsoft New Tai Lue" pitchFamily="34" charset="0"/>
              </a:rPr>
              <a:t>Step-5</a:t>
            </a:r>
            <a:r>
              <a:rPr lang="en-US" sz="1800" dirty="0" smtClean="0">
                <a:latin typeface="+mj-lt"/>
                <a:cs typeface="Microsoft New Tai Lue" pitchFamily="34" charset="0"/>
              </a:rPr>
              <a:t>:     enter amount of the plan needed for recharge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  <a:cs typeface="Microsoft New Tai Lue" pitchFamily="34" charset="0"/>
              </a:rPr>
              <a:t>Step-6:     </a:t>
            </a:r>
            <a:r>
              <a:rPr lang="en-US" sz="1800" dirty="0" smtClean="0">
                <a:latin typeface="+mj-lt"/>
                <a:cs typeface="Microsoft New Tai Lue" pitchFamily="34" charset="0"/>
              </a:rPr>
              <a:t>select payment type. E.g.: debit </a:t>
            </a:r>
            <a:r>
              <a:rPr lang="en-US" sz="1800" dirty="0" err="1" smtClean="0">
                <a:latin typeface="+mj-lt"/>
                <a:cs typeface="Microsoft New Tai Lue" pitchFamily="34" charset="0"/>
              </a:rPr>
              <a:t>card,credit</a:t>
            </a:r>
            <a:r>
              <a:rPr lang="en-US" sz="1800" dirty="0" smtClean="0">
                <a:latin typeface="+mj-lt"/>
                <a:cs typeface="Microsoft New Tai Lue" pitchFamily="34" charset="0"/>
              </a:rPr>
              <a:t> </a:t>
            </a:r>
            <a:r>
              <a:rPr lang="en-US" sz="1800" dirty="0" err="1" smtClean="0">
                <a:latin typeface="+mj-lt"/>
                <a:cs typeface="Microsoft New Tai Lue" pitchFamily="34" charset="0"/>
              </a:rPr>
              <a:t>card,upi</a:t>
            </a:r>
            <a:endParaRPr lang="en-US" sz="1800" dirty="0" smtClean="0">
              <a:latin typeface="+mj-lt"/>
              <a:cs typeface="Microsoft New Tai Lue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+mj-lt"/>
                <a:cs typeface="Microsoft New Tai Lue" pitchFamily="34" charset="0"/>
              </a:rPr>
              <a:t>Step-7:    enter pin number of the selected bank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  <a:cs typeface="Microsoft New Tai Lue" pitchFamily="34" charset="0"/>
              </a:rPr>
              <a:t>Step-8:     </a:t>
            </a:r>
            <a:r>
              <a:rPr lang="en-US" sz="1800" dirty="0" smtClean="0">
                <a:latin typeface="+mj-lt"/>
                <a:cs typeface="Microsoft New Tai Lue" pitchFamily="34" charset="0"/>
              </a:rPr>
              <a:t>enter amount  needed to be debited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  <a:cs typeface="Microsoft New Tai Lue" pitchFamily="34" charset="0"/>
              </a:rPr>
              <a:t>Step-9 :    </a:t>
            </a:r>
            <a:r>
              <a:rPr lang="en-US" sz="1800" dirty="0" smtClean="0">
                <a:latin typeface="+mj-lt"/>
                <a:cs typeface="Microsoft New Tai Lue" pitchFamily="34" charset="0"/>
              </a:rPr>
              <a:t>proceed payment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  <a:cs typeface="Microsoft New Tai Lue" pitchFamily="34" charset="0"/>
              </a:rPr>
              <a:t>Step-10:   </a:t>
            </a:r>
            <a:r>
              <a:rPr lang="en-US" sz="1800" dirty="0" smtClean="0">
                <a:latin typeface="+mj-lt"/>
                <a:cs typeface="Microsoft New Tai Lue" pitchFamily="34" charset="0"/>
              </a:rPr>
              <a:t>logout of the website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+mj-lt"/>
              <a:cs typeface="Microsoft New Tai Lue" pitchFamily="34" charset="0"/>
            </a:endParaRPr>
          </a:p>
        </p:txBody>
      </p:sp>
    </p:spTree>
  </p:cSld>
  <p:clrMapOvr>
    <a:masterClrMapping/>
  </p:clrMapOvr>
  <p:transition spd="slow" advTm="1170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B4BF3"/>
                </a:solidFill>
                <a:latin typeface="Algerian" pitchFamily="82" charset="0"/>
              </a:rPr>
              <a:t>View plans  test –case scenario</a:t>
            </a:r>
            <a:endParaRPr lang="en-US" sz="3600" dirty="0">
              <a:solidFill>
                <a:srgbClr val="FB4BF3"/>
              </a:solidFill>
              <a:latin typeface="Algerian" pitchFamily="82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that the view plan box is as per the specification or not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that the view plan box design is as per  specification or not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that the view plans box is aligned properly or not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 that  the  view   plan box   height  is   as   per  the  specification or not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that user is able to view plan with   alpha numeric characters</a:t>
            </a:r>
            <a:endParaRPr lang="en-US" sz="1800" dirty="0">
              <a:latin typeface="+mj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use is able to  view plans  with special characters like %,*,#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that the user is able to blank view or not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that user is enters only space and tries to view plans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view plans functionality with minimum characters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Verify view plan functionality    with maximum  characters</a:t>
            </a:r>
            <a:endParaRPr lang="en-US" sz="1800" dirty="0">
              <a:latin typeface="+mj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"/>
          </p:nvPr>
        </p:nvSpPr>
        <p:spPr>
          <a:solidFill>
            <a:schemeClr val="bg1"/>
          </a:solidFill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POSITIVE TEST -CASE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solidFill>
            <a:schemeClr val="bg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NEGATIVE TEST-CASE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1045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Payment test-case scenario</a:t>
            </a:r>
            <a:endParaRPr lang="en-US" sz="48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Book Antiqua" pitchFamily="18" charset="0"/>
              </a:rPr>
              <a:t>Verify user is able to save card information or not</a:t>
            </a:r>
          </a:p>
          <a:p>
            <a:r>
              <a:rPr lang="en-US" sz="1800" dirty="0" smtClean="0">
                <a:latin typeface="Book Antiqua" pitchFamily="18" charset="0"/>
              </a:rPr>
              <a:t>Verify that the user is able to see correct currency or not</a:t>
            </a:r>
          </a:p>
          <a:p>
            <a:r>
              <a:rPr lang="en-US" sz="1800" dirty="0" smtClean="0">
                <a:latin typeface="Book Antiqua" pitchFamily="18" charset="0"/>
              </a:rPr>
              <a:t>Verify that the user is able to proceed with null value in the card</a:t>
            </a:r>
          </a:p>
          <a:p>
            <a:r>
              <a:rPr lang="en-US" sz="1800" dirty="0" smtClean="0">
                <a:latin typeface="Book Antiqua" pitchFamily="18" charset="0"/>
              </a:rPr>
              <a:t>Verify that the user is able to proceed with blocked card or not</a:t>
            </a:r>
          </a:p>
          <a:p>
            <a:r>
              <a:rPr lang="en-US" sz="1800" dirty="0" smtClean="0">
                <a:latin typeface="Book Antiqua" pitchFamily="18" charset="0"/>
              </a:rPr>
              <a:t>Verify that the user is  able to proceed with expired card data or not</a:t>
            </a:r>
          </a:p>
          <a:p>
            <a:r>
              <a:rPr lang="en-US" sz="1800" dirty="0" smtClean="0">
                <a:latin typeface="Book Antiqua" pitchFamily="18" charset="0"/>
              </a:rPr>
              <a:t>Verify that the user is able to get the confirmation message or not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Book Antiqua" pitchFamily="18" charset="0"/>
              </a:rPr>
              <a:t>Verify  the payment gateway stops responding while transaction</a:t>
            </a:r>
          </a:p>
          <a:p>
            <a:r>
              <a:rPr lang="en-US" sz="1600" dirty="0" smtClean="0">
                <a:latin typeface="Book Antiqua" pitchFamily="18" charset="0"/>
              </a:rPr>
              <a:t>Verify that the payment process when  the session expires</a:t>
            </a:r>
          </a:p>
          <a:p>
            <a:r>
              <a:rPr lang="en-US" sz="1600" dirty="0" smtClean="0">
                <a:latin typeface="Book Antiqua" pitchFamily="18" charset="0"/>
              </a:rPr>
              <a:t> verify  that the payment  transaction process while disconnecting network connection</a:t>
            </a:r>
          </a:p>
          <a:p>
            <a:r>
              <a:rPr lang="en-US" sz="1600" dirty="0" smtClean="0">
                <a:latin typeface="Book Antiqua" pitchFamily="18" charset="0"/>
              </a:rPr>
              <a:t>Verify that back button functionality while payment process</a:t>
            </a:r>
          </a:p>
          <a:p>
            <a:r>
              <a:rPr lang="en-US" sz="1600" dirty="0" smtClean="0">
                <a:latin typeface="Book Antiqua" pitchFamily="18" charset="0"/>
              </a:rPr>
              <a:t>Verify that refresh button functionality  wile payment process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bg1"/>
          </a:solidFill>
          <a:ln>
            <a:solidFill>
              <a:srgbClr val="FB4BF3"/>
            </a:solidFill>
          </a:ln>
        </p:spPr>
        <p:txBody>
          <a:bodyPr/>
          <a:lstStyle/>
          <a:p>
            <a:r>
              <a:rPr lang="en-US" sz="1800" dirty="0" smtClean="0">
                <a:solidFill>
                  <a:srgbClr val="00B0F0"/>
                </a:solidFill>
              </a:rPr>
              <a:t>POSITIVE TETS-CASES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chemeClr val="bg1"/>
          </a:solidFill>
          <a:ln>
            <a:solidFill>
              <a:srgbClr val="FB4BF3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NEGATIVE  TEST-CASES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 advTm="968">
    <p:strips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240</TotalTime>
  <Words>419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Slide 1</vt:lpstr>
      <vt:lpstr>E – mobile recharge</vt:lpstr>
      <vt:lpstr>Slide 3</vt:lpstr>
      <vt:lpstr>Test scenarios</vt:lpstr>
      <vt:lpstr>View plans  test –case scenario</vt:lpstr>
      <vt:lpstr>Payment test-case scenario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mobile recharge</dc:title>
  <dc:creator>admin</dc:creator>
  <cp:lastModifiedBy>admin</cp:lastModifiedBy>
  <cp:revision>25</cp:revision>
  <dcterms:created xsi:type="dcterms:W3CDTF">2022-09-16T03:55:10Z</dcterms:created>
  <dcterms:modified xsi:type="dcterms:W3CDTF">2022-09-16T09:34:53Z</dcterms:modified>
</cp:coreProperties>
</file>