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0" r:id="rId1"/>
  </p:sldMasterIdLst>
  <p:notesMasterIdLst>
    <p:notesMasterId r:id="rId17"/>
  </p:notesMasterIdLst>
  <p:handoutMasterIdLst>
    <p:handoutMasterId r:id="rId18"/>
  </p:handoutMasterIdLst>
  <p:sldIdLst>
    <p:sldId id="256" r:id="rId2"/>
    <p:sldId id="273" r:id="rId3"/>
    <p:sldId id="274" r:id="rId4"/>
    <p:sldId id="275" r:id="rId5"/>
    <p:sldId id="276" r:id="rId6"/>
    <p:sldId id="277" r:id="rId7"/>
    <p:sldId id="278" r:id="rId8"/>
    <p:sldId id="279" r:id="rId9"/>
    <p:sldId id="280" r:id="rId10"/>
    <p:sldId id="281" r:id="rId11"/>
    <p:sldId id="282" r:id="rId12"/>
    <p:sldId id="283" r:id="rId13"/>
    <p:sldId id="286" r:id="rId14"/>
    <p:sldId id="284" r:id="rId15"/>
    <p:sldId id="285" r:id="rId16"/>
  </p:sldIdLst>
  <p:sldSz cx="12192000" cy="6858000"/>
  <p:notesSz cx="6858000" cy="9144000"/>
  <p:embeddedFontLst>
    <p:embeddedFont>
      <p:font typeface="Algerian" panose="04020705040A02060702" pitchFamily="82" charset="0"/>
      <p:regular r:id="rId19"/>
    </p:embeddedFont>
    <p:embeddedFont>
      <p:font typeface="Calibri" panose="020F0502020204030204" pitchFamily="34" charset="0"/>
      <p:regular r:id="rId20"/>
      <p:bold r:id="rId21"/>
      <p:italic r:id="rId22"/>
      <p:boldItalic r:id="rId23"/>
    </p:embeddedFont>
    <p:embeddedFont>
      <p:font typeface="Poppins" panose="00000500000000000000" pitchFamily="2"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47" autoAdjust="0"/>
  </p:normalViewPr>
  <p:slideViewPr>
    <p:cSldViewPr snapToGrid="0">
      <p:cViewPr varScale="1">
        <p:scale>
          <a:sx n="59" d="100"/>
          <a:sy n="59" d="100"/>
        </p:scale>
        <p:origin x="964" y="5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31-08-2023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31-08-2023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Process Mining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214G1A3245</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BhavyaBhavya3/Summer-Internship-1" TargetMode="External"/><Relationship Id="rId2" Type="http://schemas.openxmlformats.org/officeDocument/2006/relationships/hyperlink" Target="https://github.com/G"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indeed.com/career-advice/career-development/process-mining" TargetMode="External"/><Relationship Id="rId2" Type="http://schemas.openxmlformats.org/officeDocument/2006/relationships/hyperlink" Target="https://core.ac.uk/download/pdf/143395465.pdf%0dhttps:/www.indeed.com/career-advice/career-development/process-mining%0d"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zipreporting.com/data-mining.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G.LIKHITHA</a:t>
            </a:r>
          </a:p>
          <a:p>
            <a:pPr>
              <a:spcBef>
                <a:spcPts val="300"/>
              </a:spcBef>
            </a:pPr>
            <a:r>
              <a:rPr lang="en-US" sz="1200" b="0" dirty="0"/>
              <a:t> </a:t>
            </a:r>
            <a:r>
              <a:rPr lang="en-US" sz="2400" b="0" dirty="0"/>
              <a:t>204G1A3245</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269956"/>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a:bodyPr>
          <a:lstStyle/>
          <a:p>
            <a:pPr marL="285750" indent="-285750">
              <a:buFont typeface="Wingdings" panose="05000000000000000000" pitchFamily="2" charset="2"/>
              <a:buChar char="q"/>
            </a:pPr>
            <a:r>
              <a:rPr lang="en-US" dirty="0"/>
              <a:t>              </a:t>
            </a:r>
            <a:r>
              <a:rPr lang="en-US" sz="2400" dirty="0"/>
              <a:t>This  Internships allow us to gain experience prior to searching for full-time employment.</a:t>
            </a:r>
          </a:p>
          <a:p>
            <a:endParaRPr lang="en-US" sz="2400" dirty="0"/>
          </a:p>
          <a:p>
            <a:pPr marL="285750" indent="-285750">
              <a:buFont typeface="Wingdings" panose="05000000000000000000" pitchFamily="2" charset="2"/>
              <a:buChar char="q"/>
            </a:pPr>
            <a:r>
              <a:rPr lang="en-US" sz="2400" dirty="0"/>
              <a:t>Put our </a:t>
            </a:r>
            <a:r>
              <a:rPr lang="en-US" sz="2400" dirty="0" err="1"/>
              <a:t>theoritical</a:t>
            </a:r>
            <a:r>
              <a:rPr lang="en-US" sz="2400" dirty="0"/>
              <a:t> knowledge of process mining into practice. </a:t>
            </a:r>
          </a:p>
          <a:p>
            <a:pPr marL="0" indent="0">
              <a:buNone/>
            </a:pPr>
            <a:endParaRPr lang="en-US" sz="2400" dirty="0"/>
          </a:p>
          <a:p>
            <a:pPr marL="285750" indent="-285750">
              <a:buFont typeface="Wingdings" panose="05000000000000000000" pitchFamily="2" charset="2"/>
              <a:buChar char="q"/>
            </a:pPr>
            <a:r>
              <a:rPr lang="en-US" sz="2400" dirty="0"/>
              <a:t> To examine the types of the data to be mined and present a general classification of tasks and primitives to integrate a data mining system.</a:t>
            </a:r>
          </a:p>
          <a:p>
            <a:pPr marL="0" indent="0">
              <a:buNone/>
            </a:pPr>
            <a:endParaRPr lang="en-US" sz="2400" dirty="0"/>
          </a:p>
          <a:p>
            <a:pPr marL="285750" indent="-285750">
              <a:buFont typeface="Wingdings" panose="05000000000000000000" pitchFamily="2" charset="2"/>
              <a:buChar char="q"/>
            </a:pPr>
            <a:r>
              <a:rPr lang="en-US" sz="2400" dirty="0"/>
              <a:t>To helps to work with the data and process it to apply on real world applications to make application feasible and  to improve the soft skills of learners.</a:t>
            </a:r>
          </a:p>
          <a:p>
            <a:endParaRPr lang="en-US" sz="1600" dirty="0"/>
          </a:p>
          <a:p>
            <a:pPr marL="0" indent="0">
              <a:buNone/>
            </a:pPr>
            <a:endParaRPr lang="en-IN" sz="2400" dirty="0"/>
          </a:p>
        </p:txBody>
      </p:sp>
      <p:sp>
        <p:nvSpPr>
          <p:cNvPr id="5" name="Title 4">
            <a:extLst>
              <a:ext uri="{FF2B5EF4-FFF2-40B4-BE49-F238E27FC236}">
                <a16:creationId xmlns:a16="http://schemas.microsoft.com/office/drawing/2014/main" id="{052006EF-1BB9-F8C4-41A1-E0F3205D439F}"/>
              </a:ext>
            </a:extLst>
          </p:cNvPr>
          <p:cNvSpPr>
            <a:spLocks noGrp="1"/>
          </p:cNvSpPr>
          <p:nvPr>
            <p:ph type="title"/>
          </p:nvPr>
        </p:nvSpPr>
        <p:spPr/>
        <p:txBody>
          <a:bodyPr/>
          <a:lstStyle/>
          <a:p>
            <a:r>
              <a:rPr lang="en-US" dirty="0">
                <a:solidFill>
                  <a:schemeClr val="bg1">
                    <a:lumMod val="65000"/>
                    <a:lumOff val="35000"/>
                  </a:schemeClr>
                </a:solidFill>
                <a:latin typeface="Algerian" panose="04020705040A02060702" pitchFamily="82" charset="0"/>
              </a:rPr>
              <a:t>Learning outcomes:</a:t>
            </a:r>
            <a:br>
              <a:rPr lang="en-US" dirty="0">
                <a:solidFill>
                  <a:schemeClr val="bg1">
                    <a:lumMod val="65000"/>
                    <a:lumOff val="35000"/>
                  </a:schemeClr>
                </a:solidFill>
                <a:latin typeface="Algerian" panose="04020705040A02060702" pitchFamily="82" charset="0"/>
              </a:rPr>
            </a:br>
            <a:endParaRPr lang="en-US" dirty="0">
              <a:latin typeface="Algerian" panose="04020705040A02060702" pitchFamily="82" charset="0"/>
            </a:endParaRPr>
          </a:p>
        </p:txBody>
      </p:sp>
    </p:spTree>
    <p:extLst>
      <p:ext uri="{BB962C8B-B14F-4D97-AF65-F5344CB8AC3E}">
        <p14:creationId xmlns:p14="http://schemas.microsoft.com/office/powerpoint/2010/main" val="219311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a:bodyPr>
          <a:lstStyle/>
          <a:p>
            <a:pPr marL="0" indent="0">
              <a:buNone/>
            </a:pPr>
            <a:r>
              <a:rPr lang="en-US" dirty="0"/>
              <a:t>              </a:t>
            </a:r>
            <a:endParaRPr lang="en-IN" sz="2400" dirty="0"/>
          </a:p>
        </p:txBody>
      </p:sp>
      <p:sp>
        <p:nvSpPr>
          <p:cNvPr id="5" name="Title 4">
            <a:extLst>
              <a:ext uri="{FF2B5EF4-FFF2-40B4-BE49-F238E27FC236}">
                <a16:creationId xmlns:a16="http://schemas.microsoft.com/office/drawing/2014/main" id="{052006EF-1BB9-F8C4-41A1-E0F3205D439F}"/>
              </a:ext>
            </a:extLst>
          </p:cNvPr>
          <p:cNvSpPr>
            <a:spLocks noGrp="1"/>
          </p:cNvSpPr>
          <p:nvPr>
            <p:ph type="title"/>
          </p:nvPr>
        </p:nvSpPr>
        <p:spPr/>
        <p:txBody>
          <a:bodyPr/>
          <a:lstStyle/>
          <a:p>
            <a:r>
              <a:rPr lang="en-US" dirty="0">
                <a:latin typeface="Algerian" panose="04020705040A02060702" pitchFamily="82" charset="0"/>
              </a:rPr>
              <a:t>Certification :</a:t>
            </a:r>
          </a:p>
        </p:txBody>
      </p:sp>
      <p:pic>
        <p:nvPicPr>
          <p:cNvPr id="2" name="Content Placeholder 8">
            <a:extLst>
              <a:ext uri="{FF2B5EF4-FFF2-40B4-BE49-F238E27FC236}">
                <a16:creationId xmlns:a16="http://schemas.microsoft.com/office/drawing/2014/main" id="{A63393B1-6B2F-96A3-7D17-516DDE97B783}"/>
              </a:ext>
            </a:extLst>
          </p:cNvPr>
          <p:cNvPicPr>
            <a:picLocks noGrp="1" noChangeAspect="1"/>
          </p:cNvPicPr>
          <p:nvPr/>
        </p:nvPicPr>
        <p:blipFill>
          <a:blip r:embed="rId2"/>
          <a:stretch>
            <a:fillRect/>
          </a:stretch>
        </p:blipFill>
        <p:spPr>
          <a:xfrm>
            <a:off x="4055444" y="1097278"/>
            <a:ext cx="4081112" cy="5394959"/>
          </a:xfrm>
          <a:prstGeom prst="rect">
            <a:avLst/>
          </a:prstGeom>
        </p:spPr>
      </p:pic>
    </p:spTree>
    <p:extLst>
      <p:ext uri="{BB962C8B-B14F-4D97-AF65-F5344CB8AC3E}">
        <p14:creationId xmlns:p14="http://schemas.microsoft.com/office/powerpoint/2010/main" val="1306547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a:bodyPr>
          <a:lstStyle/>
          <a:p>
            <a:pPr marL="0" indent="0">
              <a:buNone/>
            </a:pPr>
            <a:r>
              <a:rPr lang="en-US" dirty="0"/>
              <a:t>              </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                 Link : </a:t>
            </a:r>
            <a:r>
              <a:rPr lang="en-US" sz="2400" dirty="0">
                <a:hlinkClick r:id="rId2"/>
              </a:rPr>
              <a:t>https://github.com/G</a:t>
            </a:r>
            <a:r>
              <a:rPr lang="en-US" sz="2400" dirty="0">
                <a:hlinkClick r:id="rId3" action="ppaction://hlinkfile">
                  <a:extLst>
                    <a:ext uri="{DAF060AB-1E55-43B9-8AAB-6FB025537F2F}">
                      <wpsdc:hlinkClr xmlns="" xmlns:lc="http://schemas.openxmlformats.org/drawingml/2006/lockedCanvas" xmlns:wpsdc="http://www.wps.cn/officeDocument/2017/drawingmlCustomData" val="0563C1"/>
                      <wpsdc:folHlinkClr xmlns="" xmlns:lc="http://schemas.openxmlformats.org/drawingml/2006/lockedCanvas" xmlns:wpsdc="http://www.wps.cn/officeDocument/2017/drawingmlCustomData" val="954F72"/>
                      <wpsdc:hlinkUnderline xmlns="" xmlns:lc="http://schemas.openxmlformats.org/drawingml/2006/lockedCanvas" xmlns:wpsdc="http://www.wps.cn/officeDocument/2017/drawingmlCustomData" val="0"/>
                    </a:ext>
                  </a:extLst>
                </a:hlinkClick>
              </a:rPr>
              <a:t> . LIKHITHA/Summer-Internship-1</a:t>
            </a:r>
            <a:endParaRPr lang="en-US" sz="2400" dirty="0"/>
          </a:p>
          <a:p>
            <a:pPr marL="0" indent="0">
              <a:buNone/>
            </a:pPr>
            <a:endParaRPr lang="en-US" sz="2400" dirty="0"/>
          </a:p>
        </p:txBody>
      </p:sp>
      <p:sp>
        <p:nvSpPr>
          <p:cNvPr id="5" name="Title 4">
            <a:extLst>
              <a:ext uri="{FF2B5EF4-FFF2-40B4-BE49-F238E27FC236}">
                <a16:creationId xmlns:a16="http://schemas.microsoft.com/office/drawing/2014/main" id="{052006EF-1BB9-F8C4-41A1-E0F3205D439F}"/>
              </a:ext>
            </a:extLst>
          </p:cNvPr>
          <p:cNvSpPr>
            <a:spLocks noGrp="1"/>
          </p:cNvSpPr>
          <p:nvPr>
            <p:ph type="title"/>
          </p:nvPr>
        </p:nvSpPr>
        <p:spPr/>
        <p:txBody>
          <a:bodyPr/>
          <a:lstStyle/>
          <a:p>
            <a:r>
              <a:rPr lang="en-US" dirty="0">
                <a:latin typeface="Algerian" panose="04020705040A02060702" pitchFamily="82" charset="0"/>
              </a:rPr>
              <a:t>GIT HUB DASHBOARD :</a:t>
            </a:r>
          </a:p>
        </p:txBody>
      </p:sp>
      <p:pic>
        <p:nvPicPr>
          <p:cNvPr id="2" name="Picture 1" descr="Screenshot 2023-08-26 104513">
            <a:extLst>
              <a:ext uri="{FF2B5EF4-FFF2-40B4-BE49-F238E27FC236}">
                <a16:creationId xmlns:a16="http://schemas.microsoft.com/office/drawing/2014/main" id="{00C4C634-3922-833D-3E30-FEB9BB87E669}"/>
              </a:ext>
            </a:extLst>
          </p:cNvPr>
          <p:cNvPicPr>
            <a:picLocks noChangeAspect="1"/>
          </p:cNvPicPr>
          <p:nvPr/>
        </p:nvPicPr>
        <p:blipFill>
          <a:blip r:embed="rId4"/>
          <a:stretch>
            <a:fillRect/>
          </a:stretch>
        </p:blipFill>
        <p:spPr>
          <a:xfrm>
            <a:off x="1066800" y="1273629"/>
            <a:ext cx="9753600" cy="4487092"/>
          </a:xfrm>
          <a:prstGeom prst="rect">
            <a:avLst/>
          </a:prstGeom>
        </p:spPr>
      </p:pic>
    </p:spTree>
    <p:extLst>
      <p:ext uri="{BB962C8B-B14F-4D97-AF65-F5344CB8AC3E}">
        <p14:creationId xmlns:p14="http://schemas.microsoft.com/office/powerpoint/2010/main" val="3806263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a:bodyPr>
          <a:lstStyle/>
          <a:p>
            <a:pPr marL="285750" indent="-285750">
              <a:buFont typeface="Courier New" panose="02070309020205020404" pitchFamily="49" charset="0"/>
              <a:buChar char="o"/>
            </a:pPr>
            <a:r>
              <a:rPr lang="en-US" dirty="0"/>
              <a:t>     </a:t>
            </a:r>
            <a:r>
              <a:rPr lang="en-US" sz="2800" dirty="0"/>
              <a:t>Process mining is a powerful tool that  can help organizations to identify , optimize processes, reduce costs and increase efficiency. It requires careful implementation to overcome challenges and realize its potential..</a:t>
            </a:r>
          </a:p>
          <a:p>
            <a:pPr marL="0" indent="0">
              <a:buNone/>
            </a:pPr>
            <a:endParaRPr lang="en-US" sz="2800" dirty="0"/>
          </a:p>
          <a:p>
            <a:pPr marL="285750" indent="-285750">
              <a:buFont typeface="Courier New" panose="02070309020205020404" pitchFamily="49" charset="0"/>
              <a:buChar char="o"/>
            </a:pPr>
            <a:r>
              <a:rPr lang="en-US" sz="2800" dirty="0"/>
              <a:t> By this I learnt about the event log and also how to increase the service cost, how to process the data.</a:t>
            </a:r>
          </a:p>
          <a:p>
            <a:endParaRPr lang="en-US" sz="2800" dirty="0"/>
          </a:p>
          <a:p>
            <a:pPr marL="285750" indent="-285750">
              <a:buFont typeface="Courier New" panose="02070309020205020404" pitchFamily="49" charset="0"/>
              <a:buChar char="o"/>
            </a:pPr>
            <a:r>
              <a:rPr lang="en-US" sz="2800" dirty="0"/>
              <a:t>Learnt about PQL queries.</a:t>
            </a:r>
          </a:p>
          <a:p>
            <a:endParaRPr lang="en-US" dirty="0"/>
          </a:p>
          <a:p>
            <a:pPr marL="0" indent="0">
              <a:buNone/>
            </a:pPr>
            <a:r>
              <a:rPr lang="en-US" dirty="0"/>
              <a:t>         </a:t>
            </a:r>
            <a:endParaRPr lang="en-IN" sz="2400" dirty="0"/>
          </a:p>
        </p:txBody>
      </p:sp>
      <p:sp>
        <p:nvSpPr>
          <p:cNvPr id="5" name="Title 4">
            <a:extLst>
              <a:ext uri="{FF2B5EF4-FFF2-40B4-BE49-F238E27FC236}">
                <a16:creationId xmlns:a16="http://schemas.microsoft.com/office/drawing/2014/main" id="{052006EF-1BB9-F8C4-41A1-E0F3205D439F}"/>
              </a:ext>
            </a:extLst>
          </p:cNvPr>
          <p:cNvSpPr>
            <a:spLocks noGrp="1"/>
          </p:cNvSpPr>
          <p:nvPr>
            <p:ph type="title"/>
          </p:nvPr>
        </p:nvSpPr>
        <p:spPr/>
        <p:txBody>
          <a:bodyPr/>
          <a:lstStyle/>
          <a:p>
            <a:r>
              <a:rPr lang="en-US" dirty="0">
                <a:latin typeface="Algerian" panose="04020705040A02060702" pitchFamily="82" charset="0"/>
              </a:rPr>
              <a:t>CONCLUSION :</a:t>
            </a:r>
          </a:p>
        </p:txBody>
      </p:sp>
    </p:spTree>
    <p:extLst>
      <p:ext uri="{BB962C8B-B14F-4D97-AF65-F5344CB8AC3E}">
        <p14:creationId xmlns:p14="http://schemas.microsoft.com/office/powerpoint/2010/main" val="2646443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a:bodyPr>
          <a:lstStyle/>
          <a:p>
            <a:pPr marL="0" indent="0">
              <a:buNone/>
            </a:pPr>
            <a:r>
              <a:rPr lang="en-US" dirty="0"/>
              <a:t>      </a:t>
            </a:r>
            <a:r>
              <a:rPr lang="en-US" dirty="0">
                <a:hlinkClick r:id="rId2" action="ppaction://hlinkfile"/>
              </a:rPr>
              <a:t>https://core.ac.uk/download/pdf/143395465.pdf</a:t>
            </a:r>
            <a:endParaRPr lang="en-US" dirty="0"/>
          </a:p>
          <a:p>
            <a:pPr marL="0" indent="0">
              <a:buNone/>
            </a:pPr>
            <a:r>
              <a:rPr lang="en-US" dirty="0">
                <a:hlinkClick r:id="rId3"/>
              </a:rPr>
              <a:t>      https://www.indeed.com/career-advice/career-development/process-mining</a:t>
            </a:r>
            <a:endParaRPr lang="en-US" dirty="0"/>
          </a:p>
          <a:p>
            <a:pPr marL="0" indent="0">
              <a:buNone/>
            </a:pPr>
            <a:endParaRPr lang="en-US" dirty="0"/>
          </a:p>
          <a:p>
            <a:pPr marL="0" indent="0">
              <a:buNone/>
            </a:pPr>
            <a:endParaRPr lang="en-IN" sz="2400" dirty="0"/>
          </a:p>
        </p:txBody>
      </p:sp>
      <p:sp>
        <p:nvSpPr>
          <p:cNvPr id="5" name="Title 4">
            <a:extLst>
              <a:ext uri="{FF2B5EF4-FFF2-40B4-BE49-F238E27FC236}">
                <a16:creationId xmlns:a16="http://schemas.microsoft.com/office/drawing/2014/main" id="{052006EF-1BB9-F8C4-41A1-E0F3205D439F}"/>
              </a:ext>
            </a:extLst>
          </p:cNvPr>
          <p:cNvSpPr>
            <a:spLocks noGrp="1"/>
          </p:cNvSpPr>
          <p:nvPr>
            <p:ph type="title"/>
          </p:nvPr>
        </p:nvSpPr>
        <p:spPr/>
        <p:txBody>
          <a:bodyPr/>
          <a:lstStyle/>
          <a:p>
            <a:r>
              <a:rPr lang="en-US" dirty="0">
                <a:latin typeface="Algerian" panose="04020705040A02060702" pitchFamily="82" charset="0"/>
              </a:rPr>
              <a:t>REFERENCES :</a:t>
            </a:r>
          </a:p>
        </p:txBody>
      </p:sp>
    </p:spTree>
    <p:extLst>
      <p:ext uri="{BB962C8B-B14F-4D97-AF65-F5344CB8AC3E}">
        <p14:creationId xmlns:p14="http://schemas.microsoft.com/office/powerpoint/2010/main" val="1748829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957943" y="3973285"/>
            <a:ext cx="11020697" cy="2013857"/>
          </a:xfrm>
        </p:spPr>
        <p:txBody>
          <a:bodyPr>
            <a:normAutofit/>
          </a:bodyPr>
          <a:lstStyle/>
          <a:p>
            <a:pPr marL="0" indent="0">
              <a:buNone/>
            </a:pPr>
            <a:r>
              <a:rPr lang="en-US" dirty="0"/>
              <a:t>              </a:t>
            </a:r>
            <a:endParaRPr lang="en-IN" sz="2400" dirty="0"/>
          </a:p>
        </p:txBody>
      </p:sp>
      <p:sp>
        <p:nvSpPr>
          <p:cNvPr id="5" name="Title 4">
            <a:extLst>
              <a:ext uri="{FF2B5EF4-FFF2-40B4-BE49-F238E27FC236}">
                <a16:creationId xmlns:a16="http://schemas.microsoft.com/office/drawing/2014/main" id="{052006EF-1BB9-F8C4-41A1-E0F3205D439F}"/>
              </a:ext>
            </a:extLst>
          </p:cNvPr>
          <p:cNvSpPr>
            <a:spLocks noGrp="1"/>
          </p:cNvSpPr>
          <p:nvPr>
            <p:ph type="title"/>
          </p:nvPr>
        </p:nvSpPr>
        <p:spPr>
          <a:xfrm>
            <a:off x="-2" y="232759"/>
            <a:ext cx="12192000" cy="45719"/>
          </a:xfrm>
        </p:spPr>
        <p:txBody>
          <a:bodyPr/>
          <a:lstStyle/>
          <a:p>
            <a:br>
              <a:rPr lang="en-US" sz="9600" dirty="0">
                <a:latin typeface="Algerian" panose="04020705040A02060702" pitchFamily="82" charset="0"/>
              </a:rPr>
            </a:br>
            <a:r>
              <a:rPr lang="en-US" sz="9600" dirty="0">
                <a:latin typeface="Algerian" panose="04020705040A02060702" pitchFamily="82" charset="0"/>
              </a:rPr>
              <a:t>           </a:t>
            </a:r>
            <a:r>
              <a:rPr lang="en-US" sz="9600" dirty="0">
                <a:solidFill>
                  <a:schemeClr val="accent6">
                    <a:lumMod val="75000"/>
                  </a:schemeClr>
                </a:solidFill>
                <a:latin typeface="Algerian" panose="04020705040A02060702" pitchFamily="82" charset="0"/>
              </a:rPr>
              <a:t>THANK </a:t>
            </a:r>
            <a:br>
              <a:rPr lang="en-US" sz="9600" dirty="0">
                <a:solidFill>
                  <a:schemeClr val="accent6">
                    <a:lumMod val="75000"/>
                  </a:schemeClr>
                </a:solidFill>
                <a:latin typeface="Algerian" panose="04020705040A02060702" pitchFamily="82" charset="0"/>
              </a:rPr>
            </a:br>
            <a:r>
              <a:rPr lang="en-US" sz="9600" dirty="0">
                <a:solidFill>
                  <a:schemeClr val="accent6">
                    <a:lumMod val="75000"/>
                  </a:schemeClr>
                </a:solidFill>
                <a:latin typeface="Algerian" panose="04020705040A02060702" pitchFamily="82" charset="0"/>
              </a:rPr>
              <a:t>              YOU</a:t>
            </a:r>
          </a:p>
        </p:txBody>
      </p:sp>
    </p:spTree>
    <p:extLst>
      <p:ext uri="{BB962C8B-B14F-4D97-AF65-F5344CB8AC3E}">
        <p14:creationId xmlns:p14="http://schemas.microsoft.com/office/powerpoint/2010/main" val="4293083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fontScale="85000" lnSpcReduction="20000"/>
          </a:bodyPr>
          <a:lstStyle/>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Course Objective</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Technology</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Modules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Real Time 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Learning outcomes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GitHub Link</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Queries</a:t>
            </a:r>
            <a:endParaRPr lang="en-IN" dirty="0"/>
          </a:p>
        </p:txBody>
      </p:sp>
    </p:spTree>
    <p:extLst>
      <p:ext uri="{BB962C8B-B14F-4D97-AF65-F5344CB8AC3E}">
        <p14:creationId xmlns:p14="http://schemas.microsoft.com/office/powerpoint/2010/main" val="53209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2D7B-CF16-46D8-8243-8661747A4014}"/>
              </a:ext>
            </a:extLst>
          </p:cNvPr>
          <p:cNvSpPr>
            <a:spLocks noGrp="1"/>
          </p:cNvSpPr>
          <p:nvPr>
            <p:ph type="title"/>
          </p:nvPr>
        </p:nvSpPr>
        <p:spPr/>
        <p:txBody>
          <a:bodyPr/>
          <a:lstStyle/>
          <a:p>
            <a:r>
              <a:rPr lang="en-US" dirty="0">
                <a:latin typeface="Algerian" panose="04020705040A02060702" pitchFamily="82" charset="0"/>
              </a:rPr>
              <a:t>OBJECTIVE :</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a:bodyPr>
          <a:lstStyle/>
          <a:p>
            <a:pPr marL="0" indent="0">
              <a:buNone/>
            </a:pPr>
            <a:r>
              <a:rPr lang="en-US" dirty="0">
                <a:solidFill>
                  <a:schemeClr val="tx1">
                    <a:lumMod val="95000"/>
                  </a:schemeClr>
                </a:solidFill>
              </a:rPr>
              <a:t>Process mining is a technique designed to discover, monitor and improve real processes (i.e., not assumed processes) by extracting readily available knowledge from the event logs of information systems. Process mining includes:</a:t>
            </a:r>
          </a:p>
          <a:p>
            <a:pPr marL="285750" indent="-285750">
              <a:buFont typeface="Wingdings" panose="05000000000000000000" pitchFamily="2" charset="2"/>
              <a:buChar char="Ø"/>
            </a:pPr>
            <a:r>
              <a:rPr lang="en-US" dirty="0">
                <a:solidFill>
                  <a:schemeClr val="tx1">
                    <a:lumMod val="95000"/>
                  </a:schemeClr>
                </a:solidFill>
              </a:rPr>
              <a:t> A</a:t>
            </a:r>
            <a:r>
              <a:rPr lang="en-US" sz="2400" dirty="0">
                <a:solidFill>
                  <a:schemeClr val="tx1">
                    <a:lumMod val="95000"/>
                  </a:schemeClr>
                </a:solidFill>
              </a:rPr>
              <a:t>utomated process discovery (extracting process models from an event log).</a:t>
            </a:r>
          </a:p>
          <a:p>
            <a:pPr marL="285750" indent="-285750">
              <a:buFont typeface="Wingdings" panose="05000000000000000000" pitchFamily="2" charset="2"/>
              <a:buChar char="Ø"/>
            </a:pPr>
            <a:r>
              <a:rPr lang="en-US" sz="2400" dirty="0">
                <a:solidFill>
                  <a:schemeClr val="tx1">
                    <a:lumMod val="95000"/>
                  </a:schemeClr>
                </a:solidFill>
              </a:rPr>
              <a:t> </a:t>
            </a:r>
            <a:r>
              <a:rPr lang="en-US" dirty="0">
                <a:solidFill>
                  <a:schemeClr val="tx1">
                    <a:lumMod val="95000"/>
                  </a:schemeClr>
                </a:solidFill>
              </a:rPr>
              <a:t>C</a:t>
            </a:r>
            <a:r>
              <a:rPr lang="en-US" sz="2400" dirty="0">
                <a:solidFill>
                  <a:schemeClr val="tx1">
                    <a:lumMod val="95000"/>
                  </a:schemeClr>
                </a:solidFill>
              </a:rPr>
              <a:t>onformance checking (monitoring deviations by comparing model and log)</a:t>
            </a:r>
          </a:p>
          <a:p>
            <a:pPr marL="285750" indent="-285750">
              <a:buFont typeface="Wingdings" panose="05000000000000000000" pitchFamily="2" charset="2"/>
              <a:buChar char="Ø"/>
            </a:pPr>
            <a:r>
              <a:rPr lang="en-US" sz="2400" dirty="0">
                <a:solidFill>
                  <a:schemeClr val="tx1">
                    <a:lumMod val="95000"/>
                  </a:schemeClr>
                </a:solidFill>
              </a:rPr>
              <a:t> </a:t>
            </a:r>
            <a:r>
              <a:rPr lang="en-US" dirty="0">
                <a:solidFill>
                  <a:schemeClr val="tx1">
                    <a:lumMod val="95000"/>
                  </a:schemeClr>
                </a:solidFill>
              </a:rPr>
              <a:t>S</a:t>
            </a:r>
            <a:r>
              <a:rPr lang="en-US" sz="2400" dirty="0">
                <a:solidFill>
                  <a:schemeClr val="tx1">
                    <a:lumMod val="95000"/>
                  </a:schemeClr>
                </a:solidFill>
              </a:rPr>
              <a:t>ocial network/organizational mining</a:t>
            </a:r>
          </a:p>
          <a:p>
            <a:pPr marL="285750" indent="-285750">
              <a:buFont typeface="Wingdings" panose="05000000000000000000" pitchFamily="2" charset="2"/>
              <a:buChar char="Ø"/>
            </a:pPr>
            <a:r>
              <a:rPr lang="en-US" sz="2400" dirty="0">
                <a:solidFill>
                  <a:schemeClr val="tx1">
                    <a:lumMod val="95000"/>
                  </a:schemeClr>
                </a:solidFill>
              </a:rPr>
              <a:t> </a:t>
            </a:r>
            <a:r>
              <a:rPr lang="en-US" dirty="0">
                <a:solidFill>
                  <a:schemeClr val="tx1">
                    <a:lumMod val="95000"/>
                  </a:schemeClr>
                </a:solidFill>
              </a:rPr>
              <a:t>A</a:t>
            </a:r>
            <a:r>
              <a:rPr lang="en-US" sz="2400" dirty="0">
                <a:solidFill>
                  <a:schemeClr val="tx1">
                    <a:lumMod val="95000"/>
                  </a:schemeClr>
                </a:solidFill>
              </a:rPr>
              <a:t>utomated construction of simulation models</a:t>
            </a:r>
          </a:p>
          <a:p>
            <a:pPr marL="285750" indent="-285750">
              <a:buFont typeface="Wingdings" panose="05000000000000000000" pitchFamily="2" charset="2"/>
              <a:buChar char="Ø"/>
            </a:pPr>
            <a:r>
              <a:rPr lang="en-US" sz="2400" dirty="0">
                <a:solidFill>
                  <a:schemeClr val="tx1">
                    <a:lumMod val="95000"/>
                  </a:schemeClr>
                </a:solidFill>
              </a:rPr>
              <a:t> </a:t>
            </a:r>
            <a:r>
              <a:rPr lang="en-US" dirty="0">
                <a:solidFill>
                  <a:schemeClr val="tx1">
                    <a:lumMod val="95000"/>
                  </a:schemeClr>
                </a:solidFill>
              </a:rPr>
              <a:t>M</a:t>
            </a:r>
            <a:r>
              <a:rPr lang="en-US" sz="2400" dirty="0">
                <a:solidFill>
                  <a:schemeClr val="tx1">
                    <a:lumMod val="95000"/>
                  </a:schemeClr>
                </a:solidFill>
              </a:rPr>
              <a:t>odel extension</a:t>
            </a:r>
          </a:p>
          <a:p>
            <a:pPr marL="285750" indent="-285750">
              <a:buFont typeface="Wingdings" panose="05000000000000000000" pitchFamily="2" charset="2"/>
              <a:buChar char="Ø"/>
            </a:pPr>
            <a:r>
              <a:rPr lang="en-US" sz="2400" dirty="0">
                <a:solidFill>
                  <a:schemeClr val="tx1">
                    <a:lumMod val="95000"/>
                  </a:schemeClr>
                </a:solidFill>
              </a:rPr>
              <a:t> </a:t>
            </a:r>
            <a:r>
              <a:rPr lang="en-US" dirty="0">
                <a:solidFill>
                  <a:schemeClr val="tx1">
                    <a:lumMod val="95000"/>
                  </a:schemeClr>
                </a:solidFill>
              </a:rPr>
              <a:t>M</a:t>
            </a:r>
            <a:r>
              <a:rPr lang="en-US" sz="2400" dirty="0">
                <a:solidFill>
                  <a:schemeClr val="tx1">
                    <a:lumMod val="95000"/>
                  </a:schemeClr>
                </a:solidFill>
              </a:rPr>
              <a:t>odel repair</a:t>
            </a:r>
          </a:p>
          <a:p>
            <a:pPr marL="285750" indent="-285750">
              <a:buFont typeface="Wingdings" panose="05000000000000000000" pitchFamily="2" charset="2"/>
              <a:buChar char="Ø"/>
            </a:pPr>
            <a:r>
              <a:rPr lang="en-US" sz="2400" dirty="0">
                <a:solidFill>
                  <a:schemeClr val="tx1">
                    <a:lumMod val="95000"/>
                  </a:schemeClr>
                </a:solidFill>
              </a:rPr>
              <a:t> </a:t>
            </a:r>
            <a:r>
              <a:rPr lang="en-US" dirty="0">
                <a:solidFill>
                  <a:schemeClr val="tx1">
                    <a:lumMod val="95000"/>
                  </a:schemeClr>
                </a:solidFill>
              </a:rPr>
              <a:t>C</a:t>
            </a:r>
            <a:r>
              <a:rPr lang="en-US" sz="2400" dirty="0">
                <a:solidFill>
                  <a:schemeClr val="tx1">
                    <a:lumMod val="95000"/>
                  </a:schemeClr>
                </a:solidFill>
              </a:rPr>
              <a:t>ase prediction</a:t>
            </a:r>
          </a:p>
          <a:p>
            <a:pPr marL="285750" indent="-285750">
              <a:buFont typeface="Wingdings" panose="05000000000000000000" pitchFamily="2" charset="2"/>
              <a:buChar char="Ø"/>
            </a:pPr>
            <a:r>
              <a:rPr lang="en-US" sz="2400" dirty="0">
                <a:solidFill>
                  <a:schemeClr val="tx1">
                    <a:lumMod val="95000"/>
                  </a:schemeClr>
                </a:solidFill>
              </a:rPr>
              <a:t> </a:t>
            </a:r>
            <a:r>
              <a:rPr lang="en-US" dirty="0">
                <a:solidFill>
                  <a:schemeClr val="tx1">
                    <a:lumMod val="95000"/>
                  </a:schemeClr>
                </a:solidFill>
              </a:rPr>
              <a:t>H</a:t>
            </a:r>
            <a:r>
              <a:rPr lang="en-US" sz="2400" dirty="0">
                <a:solidFill>
                  <a:schemeClr val="tx1">
                    <a:lumMod val="95000"/>
                  </a:schemeClr>
                </a:solidFill>
              </a:rPr>
              <a:t>istory-based recommendations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endParaRPr lang="en-IN" dirty="0"/>
          </a:p>
        </p:txBody>
      </p:sp>
    </p:spTree>
    <p:extLst>
      <p:ext uri="{BB962C8B-B14F-4D97-AF65-F5344CB8AC3E}">
        <p14:creationId xmlns:p14="http://schemas.microsoft.com/office/powerpoint/2010/main" val="1902214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a:bodyPr>
          <a:lstStyle/>
          <a:p>
            <a:pPr marL="0" indent="0">
              <a:buNone/>
            </a:pPr>
            <a:r>
              <a:rPr lang="en-US" dirty="0"/>
              <a:t>              </a:t>
            </a:r>
            <a:r>
              <a:rPr lang="en-US" sz="2400" dirty="0"/>
              <a:t>mining applies data science to discover, validate and improve workflows. By combining data mining and process analytics, organizations can mine log data from their information systems to understand the performance of their processes, revealing bottlenecks and other areas of improvement.</a:t>
            </a:r>
          </a:p>
          <a:p>
            <a:pPr marL="0" indent="0">
              <a:buNone/>
            </a:pPr>
            <a:r>
              <a:rPr lang="en-US" sz="2400" dirty="0"/>
              <a:t>                         Process mining leverages a data-driven approach to process optimization, allowing managers to remain objective in their decision-making around resource allocation for existing process.</a:t>
            </a:r>
          </a:p>
          <a:p>
            <a:pPr marL="0" indent="0">
              <a:buNone/>
            </a:pPr>
            <a:endParaRPr lang="en-IN" sz="2400" dirty="0"/>
          </a:p>
        </p:txBody>
      </p:sp>
      <p:sp>
        <p:nvSpPr>
          <p:cNvPr id="5" name="Title 4">
            <a:extLst>
              <a:ext uri="{FF2B5EF4-FFF2-40B4-BE49-F238E27FC236}">
                <a16:creationId xmlns:a16="http://schemas.microsoft.com/office/drawing/2014/main" id="{052006EF-1BB9-F8C4-41A1-E0F3205D439F}"/>
              </a:ext>
            </a:extLst>
          </p:cNvPr>
          <p:cNvSpPr>
            <a:spLocks noGrp="1"/>
          </p:cNvSpPr>
          <p:nvPr>
            <p:ph type="title"/>
          </p:nvPr>
        </p:nvSpPr>
        <p:spPr/>
        <p:txBody>
          <a:bodyPr/>
          <a:lstStyle/>
          <a:p>
            <a:r>
              <a:rPr lang="en-US" dirty="0">
                <a:latin typeface="Algerian" panose="04020705040A02060702" pitchFamily="82" charset="0"/>
              </a:rPr>
              <a:t>INTRODUCTION</a:t>
            </a:r>
            <a:r>
              <a:rPr lang="en-US" dirty="0"/>
              <a:t> :</a:t>
            </a:r>
          </a:p>
        </p:txBody>
      </p:sp>
      <p:pic>
        <p:nvPicPr>
          <p:cNvPr id="6" name="Picture 5">
            <a:extLst>
              <a:ext uri="{FF2B5EF4-FFF2-40B4-BE49-F238E27FC236}">
                <a16:creationId xmlns:a16="http://schemas.microsoft.com/office/drawing/2014/main" id="{DCC1E51F-D7BC-572D-67F3-52EE2C7B3A7F}"/>
              </a:ext>
            </a:extLst>
          </p:cNvPr>
          <p:cNvPicPr>
            <a:picLocks noChangeAspect="1"/>
          </p:cNvPicPr>
          <p:nvPr/>
        </p:nvPicPr>
        <p:blipFill>
          <a:blip r:embed="rId2"/>
          <a:stretch>
            <a:fillRect/>
          </a:stretch>
        </p:blipFill>
        <p:spPr>
          <a:xfrm>
            <a:off x="3347720" y="3429000"/>
            <a:ext cx="5496560" cy="3063238"/>
          </a:xfrm>
          <a:prstGeom prst="rect">
            <a:avLst/>
          </a:prstGeom>
        </p:spPr>
      </p:pic>
    </p:spTree>
    <p:extLst>
      <p:ext uri="{BB962C8B-B14F-4D97-AF65-F5344CB8AC3E}">
        <p14:creationId xmlns:p14="http://schemas.microsoft.com/office/powerpoint/2010/main" val="349894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a:bodyPr>
          <a:lstStyle/>
          <a:p>
            <a:pPr marL="0" indent="0" algn="l">
              <a:buNone/>
            </a:pPr>
            <a:r>
              <a:rPr lang="en-US" b="0" i="0" dirty="0">
                <a:solidFill>
                  <a:srgbClr val="212529"/>
                </a:solidFill>
                <a:effectLst/>
                <a:latin typeface="Poppins" panose="00000500000000000000" pitchFamily="2" charset="0"/>
              </a:rPr>
              <a:t>Data Cleaning :</a:t>
            </a:r>
          </a:p>
          <a:p>
            <a:pPr algn="l"/>
            <a:r>
              <a:rPr lang="en-US" sz="1600" b="0" i="0" dirty="0">
                <a:solidFill>
                  <a:srgbClr val="212529"/>
                </a:solidFill>
                <a:effectLst/>
                <a:latin typeface="Poppins" panose="00000500000000000000" pitchFamily="2" charset="0"/>
              </a:rPr>
              <a:t>                             </a:t>
            </a:r>
            <a:r>
              <a:rPr lang="en-US" sz="1900" b="0" i="0" dirty="0">
                <a:solidFill>
                  <a:schemeClr val="tx1"/>
                </a:solidFill>
                <a:effectLst/>
                <a:latin typeface="Poppins" panose="00000500000000000000" pitchFamily="2" charset="0"/>
              </a:rPr>
              <a:t>Teams need to first clean all process data so it aligns with the industry standard. Dirty or incomplete data leads to poor insights and system failures that cost time and money. Engineers will remove all unclean data from the organization's acquired data</a:t>
            </a:r>
          </a:p>
          <a:p>
            <a:pPr marL="0" indent="0">
              <a:buNone/>
            </a:pPr>
            <a:r>
              <a:rPr lang="en-US" b="0" i="0" dirty="0">
                <a:solidFill>
                  <a:srgbClr val="212529"/>
                </a:solidFill>
                <a:effectLst/>
                <a:latin typeface="Poppins" panose="00000500000000000000" pitchFamily="2" charset="0"/>
              </a:rPr>
              <a:t>Data Integration : </a:t>
            </a:r>
          </a:p>
          <a:p>
            <a:pPr marL="0" indent="0">
              <a:buNone/>
            </a:pPr>
            <a:r>
              <a:rPr lang="en-US" sz="2000" b="0" i="0" dirty="0">
                <a:solidFill>
                  <a:schemeClr val="tx1"/>
                </a:solidFill>
                <a:effectLst/>
                <a:latin typeface="Poppins" panose="00000500000000000000" pitchFamily="2" charset="0"/>
              </a:rPr>
              <a:t>                          When data miners combine different data sets and sources to perform analysis, they refer to it as data integration. This is one of the top </a:t>
            </a:r>
            <a:r>
              <a:rPr lang="en-US" sz="2000" b="0" i="0" u="none" strike="noStrike" dirty="0">
                <a:solidFill>
                  <a:schemeClr val="tx1"/>
                </a:solidFill>
                <a:effectLst/>
                <a:latin typeface="Poppins" panose="00000500000000000000" pitchFamily="2" charset="0"/>
                <a:hlinkClick r:id="rId2"/>
              </a:rPr>
              <a:t>mining techniques</a:t>
            </a:r>
            <a:r>
              <a:rPr lang="en-US" sz="2000" b="0" i="0" dirty="0">
                <a:solidFill>
                  <a:schemeClr val="tx1"/>
                </a:solidFill>
                <a:effectLst/>
                <a:latin typeface="Poppins" panose="00000500000000000000" pitchFamily="2" charset="0"/>
              </a:rPr>
              <a:t> to streamlines the entire extract, transform, and load process</a:t>
            </a:r>
            <a:r>
              <a:rPr lang="en-US" sz="2000" b="0" i="0" dirty="0">
                <a:solidFill>
                  <a:srgbClr val="212529"/>
                </a:solidFill>
                <a:effectLst/>
                <a:latin typeface="Poppins" panose="00000500000000000000" pitchFamily="2" charset="0"/>
              </a:rPr>
              <a:t>.</a:t>
            </a:r>
            <a:r>
              <a:rPr lang="en-US" sz="2000" dirty="0">
                <a:solidFill>
                  <a:srgbClr val="212529"/>
                </a:solidFill>
                <a:latin typeface="Poppins" panose="00000500000000000000" pitchFamily="2" charset="0"/>
              </a:rPr>
              <a:t> </a:t>
            </a:r>
          </a:p>
          <a:p>
            <a:pPr marL="0" indent="0">
              <a:buNone/>
            </a:pPr>
            <a:r>
              <a:rPr lang="en-US" dirty="0">
                <a:solidFill>
                  <a:srgbClr val="212529"/>
                </a:solidFill>
                <a:latin typeface="Poppins" panose="00000500000000000000" pitchFamily="2" charset="0"/>
              </a:rPr>
              <a:t>Data Reduction for Data Quality :</a:t>
            </a:r>
          </a:p>
          <a:p>
            <a:pPr marL="0" indent="0" algn="l">
              <a:buNone/>
            </a:pPr>
            <a:r>
              <a:rPr lang="en-US" sz="2000" dirty="0">
                <a:solidFill>
                  <a:srgbClr val="212529"/>
                </a:solidFill>
                <a:latin typeface="Poppins" panose="00000500000000000000" pitchFamily="2" charset="0"/>
              </a:rPr>
              <a:t>                          </a:t>
            </a:r>
            <a:r>
              <a:rPr lang="en-US" sz="2000" b="0" i="0" dirty="0">
                <a:solidFill>
                  <a:schemeClr val="tx1"/>
                </a:solidFill>
                <a:effectLst/>
                <a:latin typeface="Poppins" panose="00000500000000000000" pitchFamily="2" charset="0"/>
              </a:rPr>
              <a:t>This standard process extracts relevant information for data analysis and pattern evaluation. Engineers take a small size of the data and still maintain its integrity during data reduction. Teams may use neural networks or other forms of machine learning during this mining process</a:t>
            </a:r>
            <a:r>
              <a:rPr lang="en-US" sz="2000" b="0" i="0" dirty="0">
                <a:solidFill>
                  <a:srgbClr val="212529"/>
                </a:solidFill>
                <a:effectLst/>
                <a:latin typeface="Poppins" panose="00000500000000000000" pitchFamily="2" charset="0"/>
              </a:rPr>
              <a:t>. </a:t>
            </a:r>
            <a:endParaRPr lang="en-US" sz="2000" dirty="0"/>
          </a:p>
          <a:p>
            <a:pPr marL="0" indent="0">
              <a:buNone/>
            </a:pPr>
            <a:endParaRPr lang="en-IN" sz="2400" dirty="0"/>
          </a:p>
        </p:txBody>
      </p:sp>
      <p:sp>
        <p:nvSpPr>
          <p:cNvPr id="5" name="Title 4">
            <a:extLst>
              <a:ext uri="{FF2B5EF4-FFF2-40B4-BE49-F238E27FC236}">
                <a16:creationId xmlns:a16="http://schemas.microsoft.com/office/drawing/2014/main" id="{052006EF-1BB9-F8C4-41A1-E0F3205D439F}"/>
              </a:ext>
            </a:extLst>
          </p:cNvPr>
          <p:cNvSpPr>
            <a:spLocks noGrp="1"/>
          </p:cNvSpPr>
          <p:nvPr>
            <p:ph type="title"/>
          </p:nvPr>
        </p:nvSpPr>
        <p:spPr/>
        <p:txBody>
          <a:bodyPr/>
          <a:lstStyle/>
          <a:p>
            <a:r>
              <a:rPr lang="en-US" dirty="0">
                <a:latin typeface="Algerian" panose="04020705040A02060702" pitchFamily="82" charset="0"/>
              </a:rPr>
              <a:t>TECHNOLOGY :</a:t>
            </a:r>
          </a:p>
        </p:txBody>
      </p:sp>
    </p:spTree>
    <p:extLst>
      <p:ext uri="{BB962C8B-B14F-4D97-AF65-F5344CB8AC3E}">
        <p14:creationId xmlns:p14="http://schemas.microsoft.com/office/powerpoint/2010/main" val="3611592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a:bodyPr>
          <a:lstStyle/>
          <a:p>
            <a:pPr marL="0" indent="0" algn="l">
              <a:buNone/>
            </a:pPr>
            <a:r>
              <a:rPr lang="en-US" sz="1600" b="0" i="0" dirty="0">
                <a:solidFill>
                  <a:srgbClr val="212529"/>
                </a:solidFill>
                <a:effectLst/>
                <a:latin typeface="Poppins" panose="00000500000000000000" pitchFamily="2" charset="0"/>
              </a:rPr>
              <a:t>. </a:t>
            </a:r>
            <a:endParaRPr lang="en-US" sz="1600" dirty="0"/>
          </a:p>
          <a:p>
            <a:pPr marL="0" indent="0">
              <a:buNone/>
            </a:pPr>
            <a:endParaRPr lang="en-IN" sz="2400" dirty="0"/>
          </a:p>
        </p:txBody>
      </p:sp>
      <p:pic>
        <p:nvPicPr>
          <p:cNvPr id="6" name="Picture 5">
            <a:extLst>
              <a:ext uri="{FF2B5EF4-FFF2-40B4-BE49-F238E27FC236}">
                <a16:creationId xmlns:a16="http://schemas.microsoft.com/office/drawing/2014/main" id="{20557B07-BCBE-B152-6448-D5BBD47C75AF}"/>
              </a:ext>
            </a:extLst>
          </p:cNvPr>
          <p:cNvPicPr>
            <a:picLocks noChangeAspect="1"/>
          </p:cNvPicPr>
          <p:nvPr/>
        </p:nvPicPr>
        <p:blipFill>
          <a:blip r:embed="rId2"/>
          <a:stretch>
            <a:fillRect/>
          </a:stretch>
        </p:blipFill>
        <p:spPr>
          <a:xfrm>
            <a:off x="936171" y="489858"/>
            <a:ext cx="10308772" cy="6002381"/>
          </a:xfrm>
          <a:prstGeom prst="rect">
            <a:avLst/>
          </a:prstGeom>
        </p:spPr>
      </p:pic>
    </p:spTree>
    <p:extLst>
      <p:ext uri="{BB962C8B-B14F-4D97-AF65-F5344CB8AC3E}">
        <p14:creationId xmlns:p14="http://schemas.microsoft.com/office/powerpoint/2010/main" val="853913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99505" y="232759"/>
            <a:ext cx="11779135" cy="6259480"/>
          </a:xfrm>
        </p:spPr>
        <p:txBody>
          <a:bodyPr>
            <a:normAutofit/>
          </a:bodyPr>
          <a:lstStyle/>
          <a:p>
            <a:pPr marL="0" indent="0">
              <a:buNone/>
            </a:pPr>
            <a:r>
              <a:rPr lang="en-US" dirty="0"/>
              <a:t>              </a:t>
            </a:r>
            <a:endParaRPr lang="en-IN" sz="2400" dirty="0"/>
          </a:p>
        </p:txBody>
      </p:sp>
      <p:sp>
        <p:nvSpPr>
          <p:cNvPr id="5" name="Title 4">
            <a:extLst>
              <a:ext uri="{FF2B5EF4-FFF2-40B4-BE49-F238E27FC236}">
                <a16:creationId xmlns:a16="http://schemas.microsoft.com/office/drawing/2014/main" id="{052006EF-1BB9-F8C4-41A1-E0F3205D439F}"/>
              </a:ext>
            </a:extLst>
          </p:cNvPr>
          <p:cNvSpPr>
            <a:spLocks noGrp="1"/>
          </p:cNvSpPr>
          <p:nvPr>
            <p:ph type="title"/>
          </p:nvPr>
        </p:nvSpPr>
        <p:spPr>
          <a:xfrm flipV="1">
            <a:off x="-2" y="187040"/>
            <a:ext cx="12192000" cy="45719"/>
          </a:xfrm>
        </p:spPr>
        <p:txBody>
          <a:bodyPr/>
          <a:lstStyle/>
          <a:p>
            <a:endParaRPr lang="en-US" dirty="0"/>
          </a:p>
        </p:txBody>
      </p:sp>
      <p:sp>
        <p:nvSpPr>
          <p:cNvPr id="4" name="TextBox 3">
            <a:extLst>
              <a:ext uri="{FF2B5EF4-FFF2-40B4-BE49-F238E27FC236}">
                <a16:creationId xmlns:a16="http://schemas.microsoft.com/office/drawing/2014/main" id="{AF127349-5FD8-7199-A4D9-69DC58A99578}"/>
              </a:ext>
            </a:extLst>
          </p:cNvPr>
          <p:cNvSpPr txBox="1"/>
          <p:nvPr/>
        </p:nvSpPr>
        <p:spPr>
          <a:xfrm>
            <a:off x="772886" y="365761"/>
            <a:ext cx="11103428" cy="5355312"/>
          </a:xfrm>
          <a:prstGeom prst="rect">
            <a:avLst/>
          </a:prstGeom>
          <a:noFill/>
        </p:spPr>
        <p:txBody>
          <a:bodyPr wrap="square">
            <a:spAutoFit/>
          </a:bodyPr>
          <a:lstStyle/>
          <a:p>
            <a:r>
              <a:rPr lang="en-US" sz="2400" b="0" i="0" dirty="0">
                <a:solidFill>
                  <a:srgbClr val="212529"/>
                </a:solidFill>
                <a:effectLst/>
                <a:latin typeface="Poppins" panose="00000500000000000000" pitchFamily="2" charset="0"/>
              </a:rPr>
              <a:t>Data Transformation</a:t>
            </a:r>
            <a:r>
              <a:rPr lang="en-US" sz="2400" dirty="0">
                <a:solidFill>
                  <a:srgbClr val="212529"/>
                </a:solidFill>
                <a:latin typeface="Poppins" panose="00000500000000000000" pitchFamily="2" charset="0"/>
              </a:rPr>
              <a:t> :</a:t>
            </a:r>
            <a:br>
              <a:rPr lang="en-US" sz="2400" dirty="0">
                <a:solidFill>
                  <a:srgbClr val="212529"/>
                </a:solidFill>
                <a:latin typeface="Poppins" panose="00000500000000000000" pitchFamily="2" charset="0"/>
              </a:rPr>
            </a:br>
            <a:r>
              <a:rPr lang="en-US" dirty="0">
                <a:solidFill>
                  <a:srgbClr val="212529"/>
                </a:solidFill>
                <a:latin typeface="Poppins" panose="00000500000000000000" pitchFamily="2" charset="0"/>
              </a:rPr>
              <a:t>                 I</a:t>
            </a:r>
            <a:r>
              <a:rPr lang="en-US" dirty="0">
                <a:latin typeface="Poppins" panose="00000500000000000000" pitchFamily="2" charset="0"/>
              </a:rPr>
              <a:t>n this  pr</a:t>
            </a:r>
            <a:r>
              <a:rPr lang="en-US" b="0" i="0" dirty="0">
                <a:effectLst/>
                <a:latin typeface="Poppins" panose="00000500000000000000" pitchFamily="2" charset="0"/>
              </a:rPr>
              <a:t>ocess, engineers transform data into an acceptable form to align with mining goals. They consolidate the preparation data to optimize data mining processes and make it easier to discern patterns in the final data set.</a:t>
            </a:r>
            <a:r>
              <a:rPr lang="en-US" dirty="0">
                <a:latin typeface="Poppins" panose="00000500000000000000" pitchFamily="2" charset="0"/>
              </a:rPr>
              <a:t> </a:t>
            </a:r>
            <a:br>
              <a:rPr lang="en-US" sz="2400" dirty="0">
                <a:latin typeface="Poppins" panose="00000500000000000000" pitchFamily="2" charset="0"/>
              </a:rPr>
            </a:br>
            <a:r>
              <a:rPr lang="en-US" sz="2400" b="0" i="0" dirty="0">
                <a:solidFill>
                  <a:srgbClr val="212529"/>
                </a:solidFill>
                <a:effectLst/>
                <a:latin typeface="Poppins" panose="00000500000000000000" pitchFamily="2" charset="0"/>
              </a:rPr>
              <a:t>Data Mining :</a:t>
            </a:r>
            <a:br>
              <a:rPr lang="en-US" b="0" i="0" dirty="0">
                <a:solidFill>
                  <a:srgbClr val="212529"/>
                </a:solidFill>
                <a:effectLst/>
                <a:latin typeface="Poppins" panose="00000500000000000000" pitchFamily="2" charset="0"/>
              </a:rPr>
            </a:br>
            <a:r>
              <a:rPr lang="en-US" b="0" i="0" dirty="0">
                <a:solidFill>
                  <a:srgbClr val="212529"/>
                </a:solidFill>
                <a:effectLst/>
                <a:latin typeface="Poppins" panose="00000500000000000000" pitchFamily="2" charset="0"/>
              </a:rPr>
              <a:t>         </a:t>
            </a:r>
            <a:r>
              <a:rPr lang="en-US" sz="1800" b="0" i="0" dirty="0">
                <a:effectLst/>
                <a:latin typeface="Poppins" panose="00000500000000000000" pitchFamily="2" charset="0"/>
              </a:rPr>
              <a:t>Organizations use data mining applications to extract useful trends and optimize knowledge discovery to generate business intelligence. This is only possible if a company takes full advantage of big data and collects the correct type </a:t>
            </a:r>
            <a:r>
              <a:rPr lang="en-US" sz="1800" dirty="0">
                <a:latin typeface="Poppins" panose="00000500000000000000" pitchFamily="2" charset="0"/>
              </a:rPr>
              <a:t>of information</a:t>
            </a:r>
            <a:br>
              <a:rPr lang="en-US" sz="1800" dirty="0">
                <a:solidFill>
                  <a:srgbClr val="212529"/>
                </a:solidFill>
                <a:latin typeface="Poppins" panose="00000500000000000000" pitchFamily="2" charset="0"/>
              </a:rPr>
            </a:br>
            <a:r>
              <a:rPr lang="en-US" sz="2400" b="0" i="0" dirty="0">
                <a:solidFill>
                  <a:srgbClr val="212529"/>
                </a:solidFill>
                <a:effectLst/>
                <a:latin typeface="Poppins" panose="00000500000000000000" pitchFamily="2" charset="0"/>
              </a:rPr>
              <a:t>Pattern Evaluation :</a:t>
            </a:r>
            <a:br>
              <a:rPr lang="en-US" sz="2400" b="0" i="0" dirty="0">
                <a:solidFill>
                  <a:srgbClr val="212529"/>
                </a:solidFill>
                <a:effectLst/>
                <a:latin typeface="Poppins" panose="00000500000000000000" pitchFamily="2" charset="0"/>
              </a:rPr>
            </a:br>
            <a:r>
              <a:rPr lang="en-US" sz="2400" b="0" i="0" dirty="0">
                <a:solidFill>
                  <a:srgbClr val="212529"/>
                </a:solidFill>
                <a:effectLst/>
                <a:latin typeface="Poppins" panose="00000500000000000000" pitchFamily="2" charset="0"/>
              </a:rPr>
              <a:t>                </a:t>
            </a:r>
            <a:r>
              <a:rPr lang="en-US" sz="1800" b="0" i="0" dirty="0">
                <a:effectLst/>
                <a:latin typeface="Poppins" panose="00000500000000000000" pitchFamily="2" charset="0"/>
              </a:rPr>
              <a:t>This is the stage where engineers stop working behind the scenes and bring insights into the real world. Specialists will pinpoint any useful patterns that can generate business knowledge.</a:t>
            </a:r>
            <a:br>
              <a:rPr lang="en-US" sz="1800" b="0" i="0" dirty="0">
                <a:effectLst/>
                <a:latin typeface="Poppins" panose="00000500000000000000" pitchFamily="2" charset="0"/>
              </a:rPr>
            </a:br>
            <a:r>
              <a:rPr lang="en-US" sz="2400" b="0" i="0" dirty="0">
                <a:solidFill>
                  <a:srgbClr val="212529"/>
                </a:solidFill>
                <a:effectLst/>
                <a:latin typeface="Poppins" panose="00000500000000000000" pitchFamily="2" charset="0"/>
              </a:rPr>
              <a:t>Representing Knowledge in Data Mining :</a:t>
            </a:r>
            <a:br>
              <a:rPr lang="en-US" sz="2400" b="0" i="0" dirty="0">
                <a:solidFill>
                  <a:srgbClr val="212529"/>
                </a:solidFill>
                <a:effectLst/>
                <a:latin typeface="Poppins" panose="00000500000000000000" pitchFamily="2" charset="0"/>
              </a:rPr>
            </a:br>
            <a:r>
              <a:rPr lang="en-US" sz="2400" b="0" i="0" dirty="0">
                <a:solidFill>
                  <a:srgbClr val="212529"/>
                </a:solidFill>
                <a:effectLst/>
                <a:latin typeface="Poppins" panose="00000500000000000000" pitchFamily="2" charset="0"/>
              </a:rPr>
              <a:t>                </a:t>
            </a:r>
            <a:r>
              <a:rPr lang="en-US" sz="1800" b="0" i="0" dirty="0">
                <a:effectLst/>
                <a:latin typeface="Poppins" panose="00000500000000000000" pitchFamily="2" charset="0"/>
              </a:rPr>
              <a:t>Finally, data analysts use a combination of data visualization, reports, and other mining tools to share the information with others. Before the data mining process even started, business leaders communicated data understanding goals and objectives so engineers knew what to look for Now, analysts can share their findings with these leaders in the form of reports.</a:t>
            </a:r>
            <a:endParaRPr lang="en-US" dirty="0"/>
          </a:p>
        </p:txBody>
      </p:sp>
    </p:spTree>
    <p:extLst>
      <p:ext uri="{BB962C8B-B14F-4D97-AF65-F5344CB8AC3E}">
        <p14:creationId xmlns:p14="http://schemas.microsoft.com/office/powerpoint/2010/main" val="4020070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a:bodyPr>
          <a:lstStyle/>
          <a:p>
            <a:pPr marL="0" indent="0">
              <a:buNone/>
            </a:pPr>
            <a:r>
              <a:rPr lang="en-US" dirty="0"/>
              <a:t>              </a:t>
            </a:r>
            <a:endParaRPr lang="en-IN" sz="2400" dirty="0"/>
          </a:p>
        </p:txBody>
      </p:sp>
      <p:sp>
        <p:nvSpPr>
          <p:cNvPr id="5" name="Title 4">
            <a:extLst>
              <a:ext uri="{FF2B5EF4-FFF2-40B4-BE49-F238E27FC236}">
                <a16:creationId xmlns:a16="http://schemas.microsoft.com/office/drawing/2014/main" id="{052006EF-1BB9-F8C4-41A1-E0F3205D439F}"/>
              </a:ext>
            </a:extLst>
          </p:cNvPr>
          <p:cNvSpPr>
            <a:spLocks noGrp="1"/>
          </p:cNvSpPr>
          <p:nvPr>
            <p:ph type="title"/>
          </p:nvPr>
        </p:nvSpPr>
        <p:spPr/>
        <p:txBody>
          <a:bodyPr/>
          <a:lstStyle/>
          <a:p>
            <a:r>
              <a:rPr lang="en-US" dirty="0">
                <a:latin typeface="Algerian" panose="04020705040A02060702" pitchFamily="82" charset="0"/>
              </a:rPr>
              <a:t>MODULE :</a:t>
            </a:r>
          </a:p>
        </p:txBody>
      </p:sp>
      <p:pic>
        <p:nvPicPr>
          <p:cNvPr id="2" name="Picture 1">
            <a:extLst>
              <a:ext uri="{FF2B5EF4-FFF2-40B4-BE49-F238E27FC236}">
                <a16:creationId xmlns:a16="http://schemas.microsoft.com/office/drawing/2014/main" id="{9714F55B-B763-FEF3-AE4C-B566D9151DC6}"/>
              </a:ext>
            </a:extLst>
          </p:cNvPr>
          <p:cNvPicPr>
            <a:picLocks noChangeAspect="1"/>
          </p:cNvPicPr>
          <p:nvPr/>
        </p:nvPicPr>
        <p:blipFill>
          <a:blip r:embed="rId2"/>
          <a:stretch>
            <a:fillRect/>
          </a:stretch>
        </p:blipFill>
        <p:spPr>
          <a:xfrm>
            <a:off x="1324135" y="1097279"/>
            <a:ext cx="9543731" cy="5259978"/>
          </a:xfrm>
          <a:prstGeom prst="rect">
            <a:avLst/>
          </a:prstGeom>
        </p:spPr>
      </p:pic>
    </p:spTree>
    <p:extLst>
      <p:ext uri="{BB962C8B-B14F-4D97-AF65-F5344CB8AC3E}">
        <p14:creationId xmlns:p14="http://schemas.microsoft.com/office/powerpoint/2010/main" val="2677062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a:bodyPr>
          <a:lstStyle/>
          <a:p>
            <a:pPr>
              <a:buFont typeface="Wingdings" panose="05000000000000000000" pitchFamily="2" charset="2"/>
              <a:buChar char="ü"/>
            </a:pPr>
            <a:r>
              <a:rPr lang="en-US" dirty="0"/>
              <a:t> Marketing</a:t>
            </a:r>
          </a:p>
          <a:p>
            <a:pPr marL="285750" indent="-285750">
              <a:buFont typeface="Wingdings" panose="05000000000000000000" pitchFamily="2" charset="2"/>
              <a:buChar char="ü"/>
            </a:pPr>
            <a:r>
              <a:rPr lang="en-US" dirty="0"/>
              <a:t>Intrusion detection</a:t>
            </a:r>
          </a:p>
          <a:p>
            <a:pPr marL="285750" indent="-285750">
              <a:buFont typeface="Wingdings" panose="05000000000000000000" pitchFamily="2" charset="2"/>
              <a:buChar char="ü"/>
            </a:pPr>
            <a:r>
              <a:rPr lang="en-US" dirty="0"/>
              <a:t>Lie detection</a:t>
            </a:r>
          </a:p>
          <a:p>
            <a:pPr marL="285750" indent="-285750">
              <a:buFont typeface="Wingdings" panose="05000000000000000000" pitchFamily="2" charset="2"/>
              <a:buChar char="ü"/>
            </a:pPr>
            <a:r>
              <a:rPr lang="en-US" dirty="0"/>
              <a:t>Corporate surveillance</a:t>
            </a:r>
          </a:p>
          <a:p>
            <a:pPr marL="285750" indent="-285750">
              <a:buFont typeface="Wingdings" panose="05000000000000000000" pitchFamily="2" charset="2"/>
              <a:buChar char="ü"/>
            </a:pPr>
            <a:r>
              <a:rPr lang="en-US" dirty="0"/>
              <a:t>Bioinformatics</a:t>
            </a:r>
          </a:p>
          <a:p>
            <a:pPr marL="285750" indent="-285750">
              <a:buFont typeface="Wingdings" panose="05000000000000000000" pitchFamily="2" charset="2"/>
              <a:buChar char="ü"/>
            </a:pPr>
            <a:r>
              <a:rPr lang="en-US" dirty="0"/>
              <a:t>E-commerce</a:t>
            </a:r>
          </a:p>
          <a:p>
            <a:pPr marL="285750" indent="-285750">
              <a:buFont typeface="Wingdings" panose="05000000000000000000" pitchFamily="2" charset="2"/>
              <a:buChar char="ü"/>
            </a:pPr>
            <a:r>
              <a:rPr lang="en-US" dirty="0" err="1"/>
              <a:t>Retair</a:t>
            </a:r>
            <a:endParaRPr lang="en-US" dirty="0"/>
          </a:p>
          <a:p>
            <a:pPr marL="285750" indent="-285750">
              <a:buFont typeface="Wingdings" panose="05000000000000000000" pitchFamily="2" charset="2"/>
              <a:buChar char="ü"/>
            </a:pPr>
            <a:r>
              <a:rPr lang="en-US" dirty="0"/>
              <a:t>Service provides</a:t>
            </a:r>
          </a:p>
          <a:p>
            <a:pPr marL="0" indent="0">
              <a:buNone/>
            </a:pPr>
            <a:endParaRPr lang="en-IN" sz="2400" dirty="0"/>
          </a:p>
        </p:txBody>
      </p:sp>
      <p:sp>
        <p:nvSpPr>
          <p:cNvPr id="5" name="Title 4">
            <a:extLst>
              <a:ext uri="{FF2B5EF4-FFF2-40B4-BE49-F238E27FC236}">
                <a16:creationId xmlns:a16="http://schemas.microsoft.com/office/drawing/2014/main" id="{052006EF-1BB9-F8C4-41A1-E0F3205D439F}"/>
              </a:ext>
            </a:extLst>
          </p:cNvPr>
          <p:cNvSpPr>
            <a:spLocks noGrp="1"/>
          </p:cNvSpPr>
          <p:nvPr>
            <p:ph type="title"/>
          </p:nvPr>
        </p:nvSpPr>
        <p:spPr/>
        <p:txBody>
          <a:bodyPr/>
          <a:lstStyle/>
          <a:p>
            <a:r>
              <a:rPr lang="en-US" dirty="0">
                <a:latin typeface="Algerian" panose="04020705040A02060702" pitchFamily="82" charset="0"/>
              </a:rPr>
              <a:t>REAL TIME APPLICATION :</a:t>
            </a:r>
          </a:p>
        </p:txBody>
      </p:sp>
    </p:spTree>
    <p:extLst>
      <p:ext uri="{BB962C8B-B14F-4D97-AF65-F5344CB8AC3E}">
        <p14:creationId xmlns:p14="http://schemas.microsoft.com/office/powerpoint/2010/main" val="418525313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847</TotalTime>
  <Words>830</Words>
  <Application>Microsoft Office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Poppins</vt:lpstr>
      <vt:lpstr>Courier New</vt:lpstr>
      <vt:lpstr>Arial</vt:lpstr>
      <vt:lpstr>Calibri</vt:lpstr>
      <vt:lpstr>Algerian</vt:lpstr>
      <vt:lpstr>Wingdings</vt:lpstr>
      <vt:lpstr>Times New Roman</vt:lpstr>
      <vt:lpstr>Custom Design</vt:lpstr>
      <vt:lpstr>PowerPoint Presentation</vt:lpstr>
      <vt:lpstr>Contents</vt:lpstr>
      <vt:lpstr>OBJECTIVE :</vt:lpstr>
      <vt:lpstr>INTRODUCTION :</vt:lpstr>
      <vt:lpstr>TECHNOLOGY :</vt:lpstr>
      <vt:lpstr>PowerPoint Presentation</vt:lpstr>
      <vt:lpstr>PowerPoint Presentation</vt:lpstr>
      <vt:lpstr>MODULE :</vt:lpstr>
      <vt:lpstr>REAL TIME APPLICATION :</vt:lpstr>
      <vt:lpstr>Learning outcomes: </vt:lpstr>
      <vt:lpstr>Certification :</vt:lpstr>
      <vt:lpstr>GIT HUB DASHBOARD :</vt:lpstr>
      <vt:lpstr>CONCLUSION :</vt:lpstr>
      <vt:lpstr>REFERENCES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KAMAL AKURATHI</cp:lastModifiedBy>
  <cp:revision>120</cp:revision>
  <dcterms:created xsi:type="dcterms:W3CDTF">2019-06-11T05:35:51Z</dcterms:created>
  <dcterms:modified xsi:type="dcterms:W3CDTF">2023-08-31T16:49:41Z</dcterms:modified>
</cp:coreProperties>
</file>