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g3+82nEOCmD5OQ51omRZsWKBCF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9C756C-8029-43FE-91FC-45B76A8E1DDC}">
  <a:tblStyle styleId="{FA9C756C-8029-43FE-91FC-45B76A8E1DD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122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khitha Guggilla" userId="7e922cb179cc6241" providerId="LiveId" clId="{83748313-9BD1-4B7F-A7C2-0FF687CEE693}"/>
    <pc:docChg chg="modSld">
      <pc:chgData name="Likhitha Guggilla" userId="7e922cb179cc6241" providerId="LiveId" clId="{83748313-9BD1-4B7F-A7C2-0FF687CEE693}" dt="2024-02-02T21:55:53.210" v="0" actId="20577"/>
      <pc:docMkLst>
        <pc:docMk/>
      </pc:docMkLst>
      <pc:sldChg chg="modSp mod">
        <pc:chgData name="Likhitha Guggilla" userId="7e922cb179cc6241" providerId="LiveId" clId="{83748313-9BD1-4B7F-A7C2-0FF687CEE693}" dt="2024-02-02T21:55:53.210" v="0" actId="20577"/>
        <pc:sldMkLst>
          <pc:docMk/>
          <pc:sldMk cId="0" sldId="256"/>
        </pc:sldMkLst>
        <pc:spChg chg="mod">
          <ac:chgData name="Likhitha Guggilla" userId="7e922cb179cc6241" providerId="LiveId" clId="{83748313-9BD1-4B7F-A7C2-0FF687CEE693}" dt="2024-02-02T21:55:53.210" v="0" actId="20577"/>
          <ac:spMkLst>
            <pc:docMk/>
            <pc:sldMk cId="0" sldId="256"/>
            <ac:spMk id="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2"/>
          <p:cNvSpPr>
            <a:spLocks noGrp="1"/>
          </p:cNvSpPr>
          <p:nvPr>
            <p:ph type="pic" idx="2"/>
          </p:nvPr>
        </p:nvSpPr>
        <p:spPr>
          <a:xfrm>
            <a:off x="1792288" y="612775"/>
            <a:ext cx="5486400" cy="4114800"/>
          </a:xfrm>
          <a:prstGeom prst="rect">
            <a:avLst/>
          </a:prstGeom>
          <a:noFill/>
          <a:ln>
            <a:noFill/>
          </a:ln>
        </p:spPr>
      </p:sp>
      <p:sp>
        <p:nvSpPr>
          <p:cNvPr id="68" name="Google Shape;68;p1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444700" y="-55800"/>
            <a:ext cx="7931100" cy="8652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0493D9"/>
              </a:buClr>
              <a:buSzPts val="3200"/>
              <a:buFont typeface="Calibri"/>
              <a:buNone/>
            </a:pPr>
            <a:r>
              <a:rPr lang="en-GB" sz="3200" b="1" i="0" u="none" strike="noStrike" cap="none" dirty="0">
                <a:solidFill>
                  <a:srgbClr val="0493D9"/>
                </a:solidFill>
                <a:latin typeface="Calibri"/>
                <a:ea typeface="Calibri"/>
                <a:cs typeface="Calibri"/>
                <a:sym typeface="Calibri"/>
              </a:rPr>
              <a:t>Project Charter: </a:t>
            </a:r>
            <a:r>
              <a:rPr lang="en-GB" sz="3200" b="1" i="0" u="none" strike="noStrike" cap="none" dirty="0" err="1">
                <a:solidFill>
                  <a:srgbClr val="0493D9"/>
                </a:solidFill>
                <a:latin typeface="Calibri"/>
                <a:ea typeface="Calibri"/>
                <a:cs typeface="Calibri"/>
                <a:sym typeface="Calibri"/>
              </a:rPr>
              <a:t>WellnessPulse</a:t>
            </a:r>
            <a:endParaRPr b="1" dirty="0"/>
          </a:p>
        </p:txBody>
      </p:sp>
      <p:graphicFrame>
        <p:nvGraphicFramePr>
          <p:cNvPr id="90" name="Google Shape;90;p1"/>
          <p:cNvGraphicFramePr/>
          <p:nvPr/>
        </p:nvGraphicFramePr>
        <p:xfrm>
          <a:off x="520900" y="914400"/>
          <a:ext cx="4122550" cy="1344969"/>
        </p:xfrm>
        <a:graphic>
          <a:graphicData uri="http://schemas.openxmlformats.org/drawingml/2006/table">
            <a:tbl>
              <a:tblPr>
                <a:noFill/>
                <a:tableStyleId>{FA9C756C-8029-43FE-91FC-45B76A8E1DDC}</a:tableStyleId>
              </a:tblPr>
              <a:tblGrid>
                <a:gridCol w="4122550">
                  <a:extLst>
                    <a:ext uri="{9D8B030D-6E8A-4147-A177-3AD203B41FA5}">
                      <a16:colId xmlns:a16="http://schemas.microsoft.com/office/drawing/2014/main" val="20000"/>
                    </a:ext>
                  </a:extLst>
                </a:gridCol>
              </a:tblGrid>
              <a:tr h="298175">
                <a:tc>
                  <a:txBody>
                    <a:bodyPr/>
                    <a:lstStyle/>
                    <a:p>
                      <a:pPr marL="0" marR="0" lvl="0" indent="0" algn="l" rtl="0">
                        <a:lnSpc>
                          <a:spcPct val="96000"/>
                        </a:lnSpc>
                        <a:spcBef>
                          <a:spcPts val="0"/>
                        </a:spcBef>
                        <a:spcAft>
                          <a:spcPts val="0"/>
                        </a:spcAft>
                        <a:buClr>
                          <a:srgbClr val="000000"/>
                        </a:buClr>
                        <a:buSzPts val="800"/>
                        <a:buFont typeface="Noto Sans Symbols"/>
                        <a:buNone/>
                      </a:pPr>
                      <a:r>
                        <a:rPr lang="en-GB" sz="1000" b="0" i="1" u="none" strike="noStrike" cap="none">
                          <a:solidFill>
                            <a:srgbClr val="000000"/>
                          </a:solidFill>
                          <a:latin typeface="Arial"/>
                          <a:ea typeface="Arial"/>
                          <a:cs typeface="Arial"/>
                          <a:sym typeface="Arial"/>
                        </a:rPr>
                        <a:t>Case for change / Problem Statement</a:t>
                      </a:r>
                      <a:endParaRPr/>
                    </a:p>
                  </a:txBody>
                  <a:tcPr marL="64800" marR="64800" marT="64800" marB="64800">
                    <a:lnL w="28575"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28575"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80D4F0"/>
                    </a:solidFill>
                  </a:tcPr>
                </a:tc>
                <a:extLst>
                  <a:ext uri="{0D108BD9-81ED-4DB2-BD59-A6C34878D82A}">
                    <a16:rowId xmlns:a16="http://schemas.microsoft.com/office/drawing/2014/main" val="10000"/>
                  </a:ext>
                </a:extLst>
              </a:tr>
              <a:tr h="997225">
                <a:tc>
                  <a:txBody>
                    <a:bodyPr/>
                    <a:lstStyle/>
                    <a:p>
                      <a:pPr marL="0" marR="0" lvl="0" indent="-45720" algn="l" rtl="0">
                        <a:lnSpc>
                          <a:spcPct val="96000"/>
                        </a:lnSpc>
                        <a:spcBef>
                          <a:spcPts val="0"/>
                        </a:spcBef>
                        <a:spcAft>
                          <a:spcPts val="0"/>
                        </a:spcAft>
                        <a:buClr>
                          <a:srgbClr val="000000"/>
                        </a:buClr>
                        <a:buSzPts val="720"/>
                        <a:buFont typeface="Noto Sans Symbols"/>
                        <a:buChar char="■"/>
                      </a:pPr>
                      <a:r>
                        <a:rPr lang="en-GB" sz="900" b="0" i="0" u="none" strike="noStrike" cap="none">
                          <a:solidFill>
                            <a:srgbClr val="000000"/>
                          </a:solidFill>
                          <a:latin typeface="Arial"/>
                          <a:ea typeface="Arial"/>
                          <a:cs typeface="Arial"/>
                          <a:sym typeface="Arial"/>
                        </a:rPr>
                        <a:t> Individuals strugg</a:t>
                      </a:r>
                      <a:r>
                        <a:rPr lang="en-GB" sz="900"/>
                        <a:t>le</a:t>
                      </a:r>
                      <a:r>
                        <a:rPr lang="en-GB" sz="900" b="0" i="0" u="none" strike="noStrike" cap="none">
                          <a:solidFill>
                            <a:srgbClr val="000000"/>
                          </a:solidFill>
                          <a:latin typeface="Arial"/>
                          <a:ea typeface="Arial"/>
                          <a:cs typeface="Arial"/>
                          <a:sym typeface="Arial"/>
                        </a:rPr>
                        <a:t> to properly monitor their health on a daily basis.</a:t>
                      </a:r>
                      <a:endParaRPr/>
                    </a:p>
                    <a:p>
                      <a:pPr marL="0" marR="0" lvl="0" indent="-45720" algn="l" rtl="0">
                        <a:lnSpc>
                          <a:spcPct val="96000"/>
                        </a:lnSpc>
                        <a:spcBef>
                          <a:spcPts val="450"/>
                        </a:spcBef>
                        <a:spcAft>
                          <a:spcPts val="0"/>
                        </a:spcAft>
                        <a:buClr>
                          <a:srgbClr val="000000"/>
                        </a:buClr>
                        <a:buSzPts val="720"/>
                        <a:buFont typeface="Noto Sans Symbols"/>
                        <a:buChar char="■"/>
                      </a:pPr>
                      <a:r>
                        <a:rPr lang="en-GB" sz="900" b="0" i="0" u="none" strike="noStrike" cap="none">
                          <a:solidFill>
                            <a:srgbClr val="000000"/>
                          </a:solidFill>
                          <a:latin typeface="Arial"/>
                          <a:ea typeface="Arial"/>
                          <a:cs typeface="Arial"/>
                          <a:sym typeface="Arial"/>
                        </a:rPr>
                        <a:t> Although </a:t>
                      </a:r>
                      <a:r>
                        <a:rPr lang="en-GB" sz="900"/>
                        <a:t>there are many </a:t>
                      </a:r>
                      <a:r>
                        <a:rPr lang="en-GB" sz="900" b="0" i="0" u="none" strike="noStrike" cap="none">
                          <a:solidFill>
                            <a:srgbClr val="000000"/>
                          </a:solidFill>
                          <a:latin typeface="Arial"/>
                          <a:ea typeface="Arial"/>
                          <a:cs typeface="Arial"/>
                          <a:sym typeface="Arial"/>
                        </a:rPr>
                        <a:t>services </a:t>
                      </a:r>
                      <a:r>
                        <a:rPr lang="en-GB" sz="900"/>
                        <a:t>which </a:t>
                      </a:r>
                      <a:r>
                        <a:rPr lang="en-GB" sz="900" b="0" i="0" u="none" strike="noStrike" cap="none">
                          <a:solidFill>
                            <a:srgbClr val="000000"/>
                          </a:solidFill>
                          <a:latin typeface="Arial"/>
                          <a:ea typeface="Arial"/>
                          <a:cs typeface="Arial"/>
                          <a:sym typeface="Arial"/>
                        </a:rPr>
                        <a:t>allow</a:t>
                      </a:r>
                      <a:r>
                        <a:rPr lang="en-GB" sz="900"/>
                        <a:t> people to monitor certain health factors (e.g. weight, BMI, blood pressure etc), there is no one app which c</a:t>
                      </a:r>
                      <a:r>
                        <a:rPr lang="en-GB" sz="900" b="0" i="0" u="none" strike="noStrike" cap="none">
                          <a:solidFill>
                            <a:srgbClr val="000000"/>
                          </a:solidFill>
                          <a:latin typeface="Arial"/>
                          <a:ea typeface="Arial"/>
                          <a:cs typeface="Arial"/>
                          <a:sym typeface="Arial"/>
                        </a:rPr>
                        <a:t>onsolidates and </a:t>
                      </a:r>
                      <a:r>
                        <a:rPr lang="en-GB" sz="900"/>
                        <a:t>integrates</a:t>
                      </a:r>
                      <a:r>
                        <a:rPr lang="en-GB" sz="900" b="0" i="0" u="none" strike="noStrike" cap="none">
                          <a:solidFill>
                            <a:srgbClr val="000000"/>
                          </a:solidFill>
                          <a:latin typeface="Arial"/>
                          <a:ea typeface="Arial"/>
                          <a:cs typeface="Arial"/>
                          <a:sym typeface="Arial"/>
                        </a:rPr>
                        <a:t> all health services. </a:t>
                      </a:r>
                      <a:endParaRPr sz="900" b="0" i="0" u="none" strike="noStrike" cap="none">
                        <a:solidFill>
                          <a:srgbClr val="000000"/>
                        </a:solidFill>
                        <a:latin typeface="Arial"/>
                        <a:ea typeface="Arial"/>
                        <a:cs typeface="Arial"/>
                        <a:sym typeface="Arial"/>
                      </a:endParaRPr>
                    </a:p>
                    <a:p>
                      <a:pPr marL="0" marR="0" lvl="0" indent="-45720" algn="l" rtl="0">
                        <a:lnSpc>
                          <a:spcPct val="96000"/>
                        </a:lnSpc>
                        <a:spcBef>
                          <a:spcPts val="450"/>
                        </a:spcBef>
                        <a:spcAft>
                          <a:spcPts val="0"/>
                        </a:spcAft>
                        <a:buClr>
                          <a:srgbClr val="000000"/>
                        </a:buClr>
                        <a:buSzPts val="720"/>
                        <a:buFont typeface="Noto Sans Symbols"/>
                        <a:buChar char="■"/>
                      </a:pPr>
                      <a:r>
                        <a:rPr lang="en-GB" sz="900"/>
                        <a:t> With multiple applications and limited time on hand, consumers’ health monitoring become inefficient.</a:t>
                      </a:r>
                      <a:endParaRPr/>
                    </a:p>
                  </a:txBody>
                  <a:tcPr marL="64800" marR="64800" marT="64800" marB="64800">
                    <a:lnL w="28575"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91" name="Google Shape;91;p1"/>
          <p:cNvGraphicFramePr/>
          <p:nvPr/>
        </p:nvGraphicFramePr>
        <p:xfrm>
          <a:off x="520900" y="2246490"/>
          <a:ext cx="4122550" cy="1745900"/>
        </p:xfrm>
        <a:graphic>
          <a:graphicData uri="http://schemas.openxmlformats.org/drawingml/2006/table">
            <a:tbl>
              <a:tblPr>
                <a:noFill/>
                <a:tableStyleId>{FA9C756C-8029-43FE-91FC-45B76A8E1DDC}</a:tableStyleId>
              </a:tblPr>
              <a:tblGrid>
                <a:gridCol w="4122550">
                  <a:extLst>
                    <a:ext uri="{9D8B030D-6E8A-4147-A177-3AD203B41FA5}">
                      <a16:colId xmlns:a16="http://schemas.microsoft.com/office/drawing/2014/main" val="20000"/>
                    </a:ext>
                  </a:extLst>
                </a:gridCol>
              </a:tblGrid>
              <a:tr h="345250">
                <a:tc>
                  <a:txBody>
                    <a:bodyPr/>
                    <a:lstStyle/>
                    <a:p>
                      <a:pPr marL="0" marR="0" lvl="0" indent="0" algn="l" rtl="0">
                        <a:lnSpc>
                          <a:spcPct val="96000"/>
                        </a:lnSpc>
                        <a:spcBef>
                          <a:spcPts val="0"/>
                        </a:spcBef>
                        <a:spcAft>
                          <a:spcPts val="0"/>
                        </a:spcAft>
                        <a:buClr>
                          <a:srgbClr val="000000"/>
                        </a:buClr>
                        <a:buSzPts val="800"/>
                        <a:buFont typeface="Noto Sans Symbols"/>
                        <a:buNone/>
                      </a:pPr>
                      <a:r>
                        <a:rPr lang="en-GB" sz="1000" b="0" i="1" u="none" strike="noStrike" cap="none">
                          <a:solidFill>
                            <a:srgbClr val="000000"/>
                          </a:solidFill>
                          <a:latin typeface="Arial"/>
                          <a:ea typeface="Arial"/>
                          <a:cs typeface="Arial"/>
                          <a:sym typeface="Arial"/>
                        </a:rPr>
                        <a:t>Business Case</a:t>
                      </a:r>
                      <a:endParaRPr/>
                    </a:p>
                  </a:txBody>
                  <a:tcPr marL="64800" marR="64800" marT="64800" marB="64800">
                    <a:lnL w="28575"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28575"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80D4F0"/>
                    </a:solidFill>
                  </a:tcPr>
                </a:tc>
                <a:extLst>
                  <a:ext uri="{0D108BD9-81ED-4DB2-BD59-A6C34878D82A}">
                    <a16:rowId xmlns:a16="http://schemas.microsoft.com/office/drawing/2014/main" val="10000"/>
                  </a:ext>
                </a:extLst>
              </a:tr>
              <a:tr h="1400650">
                <a:tc>
                  <a:txBody>
                    <a:bodyPr/>
                    <a:lstStyle/>
                    <a:p>
                      <a:pPr marL="0" marR="0" lvl="0" indent="-45720" algn="l" rtl="0">
                        <a:lnSpc>
                          <a:spcPct val="96000"/>
                        </a:lnSpc>
                        <a:spcBef>
                          <a:spcPts val="0"/>
                        </a:spcBef>
                        <a:spcAft>
                          <a:spcPts val="0"/>
                        </a:spcAft>
                        <a:buClr>
                          <a:srgbClr val="000000"/>
                        </a:buClr>
                        <a:buSzPts val="720"/>
                        <a:buFont typeface="Noto Sans Symbols"/>
                        <a:buChar char="■"/>
                      </a:pPr>
                      <a:r>
                        <a:rPr lang="en-GB" sz="900" b="0" i="0" u="none" strike="noStrike" cap="none">
                          <a:solidFill>
                            <a:srgbClr val="000000"/>
                          </a:solidFill>
                          <a:latin typeface="Arial"/>
                          <a:ea typeface="Arial"/>
                          <a:cs typeface="Arial"/>
                          <a:sym typeface="Arial"/>
                        </a:rPr>
                        <a:t> </a:t>
                      </a:r>
                      <a:r>
                        <a:rPr lang="en-GB" sz="900">
                          <a:solidFill>
                            <a:schemeClr val="dk1"/>
                          </a:solidFill>
                        </a:rPr>
                        <a:t>Not being able to track one's health efficiently in one app may cause individuals to become confused and can cause a lack of accuracy in measurements. This may cause consumers to become lazy when entering data if there are several other sites/apps where they have to enter in data.</a:t>
                      </a:r>
                      <a:endParaRPr sz="900">
                        <a:solidFill>
                          <a:schemeClr val="dk1"/>
                        </a:solidFill>
                      </a:endParaRPr>
                    </a:p>
                    <a:p>
                      <a:pPr marL="457200" marR="0" lvl="0" indent="0" algn="l" rtl="0">
                        <a:lnSpc>
                          <a:spcPct val="96000"/>
                        </a:lnSpc>
                        <a:spcBef>
                          <a:spcPts val="0"/>
                        </a:spcBef>
                        <a:spcAft>
                          <a:spcPts val="0"/>
                        </a:spcAft>
                        <a:buNone/>
                      </a:pPr>
                      <a:endParaRPr sz="900"/>
                    </a:p>
                    <a:p>
                      <a:pPr marL="0" marR="0" lvl="0" indent="-45720" algn="l" rtl="0">
                        <a:lnSpc>
                          <a:spcPct val="96000"/>
                        </a:lnSpc>
                        <a:spcBef>
                          <a:spcPts val="0"/>
                        </a:spcBef>
                        <a:spcAft>
                          <a:spcPts val="0"/>
                        </a:spcAft>
                        <a:buClr>
                          <a:srgbClr val="000000"/>
                        </a:buClr>
                        <a:buSzPts val="720"/>
                        <a:buFont typeface="Noto Sans Symbols"/>
                        <a:buChar char="■"/>
                      </a:pPr>
                      <a:r>
                        <a:rPr lang="en-GB" sz="900"/>
                        <a:t> In order to improve the above mentioned problems, there is potential to develop an app which enables consumers to monitor their health efficiently and connect with healthcare professionals in case of elevated health indicator levels.</a:t>
                      </a:r>
                      <a:endParaRPr sz="900" b="0" i="0" u="none" strike="noStrike" cap="none">
                        <a:solidFill>
                          <a:srgbClr val="000000"/>
                        </a:solidFill>
                        <a:latin typeface="Arial"/>
                        <a:ea typeface="Arial"/>
                        <a:cs typeface="Arial"/>
                        <a:sym typeface="Arial"/>
                      </a:endParaRPr>
                    </a:p>
                  </a:txBody>
                  <a:tcPr marL="64800" marR="64800" marT="64800" marB="64800">
                    <a:lnL w="28575"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92" name="Google Shape;92;p1"/>
          <p:cNvGraphicFramePr/>
          <p:nvPr/>
        </p:nvGraphicFramePr>
        <p:xfrm>
          <a:off x="4721225" y="2608238"/>
          <a:ext cx="4203550" cy="2316845"/>
        </p:xfrm>
        <a:graphic>
          <a:graphicData uri="http://schemas.openxmlformats.org/drawingml/2006/table">
            <a:tbl>
              <a:tblPr>
                <a:noFill/>
                <a:tableStyleId>{FA9C756C-8029-43FE-91FC-45B76A8E1DDC}</a:tableStyleId>
              </a:tblPr>
              <a:tblGrid>
                <a:gridCol w="2101775">
                  <a:extLst>
                    <a:ext uri="{9D8B030D-6E8A-4147-A177-3AD203B41FA5}">
                      <a16:colId xmlns:a16="http://schemas.microsoft.com/office/drawing/2014/main" val="20000"/>
                    </a:ext>
                  </a:extLst>
                </a:gridCol>
                <a:gridCol w="2101775">
                  <a:extLst>
                    <a:ext uri="{9D8B030D-6E8A-4147-A177-3AD203B41FA5}">
                      <a16:colId xmlns:a16="http://schemas.microsoft.com/office/drawing/2014/main" val="20001"/>
                    </a:ext>
                  </a:extLst>
                </a:gridCol>
              </a:tblGrid>
              <a:tr h="369050">
                <a:tc>
                  <a:txBody>
                    <a:bodyPr/>
                    <a:lstStyle/>
                    <a:p>
                      <a:pPr marL="0" marR="0" lvl="0" indent="0" algn="l" rtl="0">
                        <a:lnSpc>
                          <a:spcPct val="96000"/>
                        </a:lnSpc>
                        <a:spcBef>
                          <a:spcPts val="0"/>
                        </a:spcBef>
                        <a:spcAft>
                          <a:spcPts val="0"/>
                        </a:spcAft>
                        <a:buClr>
                          <a:srgbClr val="000000"/>
                        </a:buClr>
                        <a:buSzPts val="800"/>
                        <a:buFont typeface="Noto Sans Symbols"/>
                        <a:buNone/>
                      </a:pPr>
                      <a:r>
                        <a:rPr lang="en-GB" sz="1000" b="0" i="1" u="none" strike="noStrike" cap="none">
                          <a:solidFill>
                            <a:srgbClr val="000000"/>
                          </a:solidFill>
                          <a:latin typeface="Arial"/>
                          <a:ea typeface="Arial"/>
                          <a:cs typeface="Arial"/>
                          <a:sym typeface="Arial"/>
                        </a:rPr>
                        <a:t>In Scope</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28575"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80D4F0"/>
                    </a:solidFill>
                  </a:tcPr>
                </a:tc>
                <a:tc>
                  <a:txBody>
                    <a:bodyPr/>
                    <a:lstStyle/>
                    <a:p>
                      <a:pPr marL="0" marR="0" lvl="0" indent="0" algn="l" rtl="0">
                        <a:lnSpc>
                          <a:spcPct val="96000"/>
                        </a:lnSpc>
                        <a:spcBef>
                          <a:spcPts val="0"/>
                        </a:spcBef>
                        <a:spcAft>
                          <a:spcPts val="0"/>
                        </a:spcAft>
                        <a:buClr>
                          <a:srgbClr val="000000"/>
                        </a:buClr>
                        <a:buSzPts val="800"/>
                        <a:buFont typeface="Noto Sans Symbols"/>
                        <a:buNone/>
                      </a:pPr>
                      <a:r>
                        <a:rPr lang="en-GB" sz="1000" b="0" i="1" u="none" strike="noStrike" cap="none">
                          <a:solidFill>
                            <a:srgbClr val="000000"/>
                          </a:solidFill>
                          <a:latin typeface="Arial"/>
                          <a:ea typeface="Arial"/>
                          <a:cs typeface="Arial"/>
                          <a:sym typeface="Arial"/>
                        </a:rPr>
                        <a:t>Out of Scope</a:t>
                      </a:r>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28575"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80D4F0"/>
                    </a:solidFill>
                  </a:tcPr>
                </a:tc>
                <a:extLst>
                  <a:ext uri="{0D108BD9-81ED-4DB2-BD59-A6C34878D82A}">
                    <a16:rowId xmlns:a16="http://schemas.microsoft.com/office/drawing/2014/main" val="10000"/>
                  </a:ext>
                </a:extLst>
              </a:tr>
              <a:tr h="57985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App will assess medical conditions based on input from users and data from smartwatches. </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The app will not directly </a:t>
                      </a:r>
                      <a:r>
                        <a:rPr lang="en-GB" sz="900"/>
                        <a:t>make contact with </a:t>
                      </a:r>
                      <a:r>
                        <a:rPr lang="en-GB" sz="900" b="0" i="0" u="none" strike="noStrike" cap="none">
                          <a:solidFill>
                            <a:srgbClr val="000000"/>
                          </a:solidFill>
                          <a:latin typeface="Arial"/>
                          <a:ea typeface="Arial"/>
                          <a:cs typeface="Arial"/>
                          <a:sym typeface="Arial"/>
                        </a:rPr>
                        <a:t>doctors/hospitals</a:t>
                      </a:r>
                      <a:r>
                        <a:rPr lang="en-GB" sz="900"/>
                        <a:t> for patient appointments.</a:t>
                      </a:r>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1"/>
                  </a:ext>
                </a:extLst>
              </a:tr>
              <a:tr h="57985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The app will give alerts if any recorded health factor is above or below the baseline for each user. </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App cannot assess medical conditions/symptoms unless </a:t>
                      </a:r>
                      <a:r>
                        <a:rPr lang="en-GB" sz="900"/>
                        <a:t>it receives data from users or devices</a:t>
                      </a:r>
                      <a:r>
                        <a:rPr lang="en-GB" sz="900" b="0" i="0" u="none" strike="noStrike" cap="none">
                          <a:solidFill>
                            <a:srgbClr val="000000"/>
                          </a:solidFill>
                          <a:latin typeface="Arial"/>
                          <a:ea typeface="Arial"/>
                          <a:cs typeface="Arial"/>
                          <a:sym typeface="Arial"/>
                        </a:rPr>
                        <a:t>.</a:t>
                      </a:r>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2"/>
                  </a:ext>
                </a:extLst>
              </a:tr>
              <a:tr h="57985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The app will recomme</a:t>
                      </a:r>
                      <a:r>
                        <a:rPr lang="en-GB" sz="900"/>
                        <a:t>nd he</a:t>
                      </a:r>
                      <a:r>
                        <a:rPr lang="en-GB" sz="900" b="0" i="0" u="none" strike="noStrike" cap="none">
                          <a:solidFill>
                            <a:srgbClr val="000000"/>
                          </a:solidFill>
                          <a:latin typeface="Arial"/>
                          <a:ea typeface="Arial"/>
                          <a:cs typeface="Arial"/>
                          <a:sym typeface="Arial"/>
                        </a:rPr>
                        <a:t>althcare facilities/professionals</a:t>
                      </a:r>
                      <a:r>
                        <a:rPr lang="en-GB" sz="900"/>
                        <a:t> and meal/activity plans</a:t>
                      </a:r>
                      <a:r>
                        <a:rPr lang="en-GB" sz="900" b="0" i="0" u="none" strike="noStrike" cap="none">
                          <a:solidFill>
                            <a:srgbClr val="000000"/>
                          </a:solidFill>
                          <a:latin typeface="Arial"/>
                          <a:ea typeface="Arial"/>
                          <a:cs typeface="Arial"/>
                          <a:sym typeface="Arial"/>
                        </a:rPr>
                        <a:t> based on </a:t>
                      </a:r>
                      <a:r>
                        <a:rPr lang="en-GB" sz="900"/>
                        <a:t>its continuous monitoring of </a:t>
                      </a:r>
                      <a:r>
                        <a:rPr lang="en-GB" sz="900" b="0" i="0" u="none" strike="noStrike" cap="none">
                          <a:solidFill>
                            <a:srgbClr val="000000"/>
                          </a:solidFill>
                          <a:latin typeface="Arial"/>
                          <a:ea typeface="Arial"/>
                          <a:cs typeface="Arial"/>
                          <a:sym typeface="Arial"/>
                        </a:rPr>
                        <a:t>health metrics. </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The app does not work </a:t>
                      </a:r>
                      <a:r>
                        <a:rPr lang="en-GB" sz="900"/>
                        <a:t>in other countries except USA.</a:t>
                      </a:r>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93" name="Google Shape;93;p1"/>
          <p:cNvGraphicFramePr/>
          <p:nvPr/>
        </p:nvGraphicFramePr>
        <p:xfrm>
          <a:off x="4721210" y="5001147"/>
          <a:ext cx="4203600" cy="1745925"/>
        </p:xfrm>
        <a:graphic>
          <a:graphicData uri="http://schemas.openxmlformats.org/drawingml/2006/table">
            <a:tbl>
              <a:tblPr>
                <a:noFill/>
                <a:tableStyleId>{FA9C756C-8029-43FE-91FC-45B76A8E1DDC}</a:tableStyleId>
              </a:tblPr>
              <a:tblGrid>
                <a:gridCol w="1050900">
                  <a:extLst>
                    <a:ext uri="{9D8B030D-6E8A-4147-A177-3AD203B41FA5}">
                      <a16:colId xmlns:a16="http://schemas.microsoft.com/office/drawing/2014/main" val="20000"/>
                    </a:ext>
                  </a:extLst>
                </a:gridCol>
                <a:gridCol w="1050900">
                  <a:extLst>
                    <a:ext uri="{9D8B030D-6E8A-4147-A177-3AD203B41FA5}">
                      <a16:colId xmlns:a16="http://schemas.microsoft.com/office/drawing/2014/main" val="20001"/>
                    </a:ext>
                  </a:extLst>
                </a:gridCol>
                <a:gridCol w="1050900">
                  <a:extLst>
                    <a:ext uri="{9D8B030D-6E8A-4147-A177-3AD203B41FA5}">
                      <a16:colId xmlns:a16="http://schemas.microsoft.com/office/drawing/2014/main" val="20002"/>
                    </a:ext>
                  </a:extLst>
                </a:gridCol>
                <a:gridCol w="1050900">
                  <a:extLst>
                    <a:ext uri="{9D8B030D-6E8A-4147-A177-3AD203B41FA5}">
                      <a16:colId xmlns:a16="http://schemas.microsoft.com/office/drawing/2014/main" val="20003"/>
                    </a:ext>
                  </a:extLst>
                </a:gridCol>
              </a:tblGrid>
              <a:tr h="358725">
                <a:tc gridSpan="4">
                  <a:txBody>
                    <a:bodyPr/>
                    <a:lstStyle/>
                    <a:p>
                      <a:pPr marL="0" marR="0" lvl="0" indent="0" algn="l" rtl="0">
                        <a:lnSpc>
                          <a:spcPct val="96000"/>
                        </a:lnSpc>
                        <a:spcBef>
                          <a:spcPts val="0"/>
                        </a:spcBef>
                        <a:spcAft>
                          <a:spcPts val="0"/>
                        </a:spcAft>
                        <a:buClr>
                          <a:srgbClr val="000000"/>
                        </a:buClr>
                        <a:buSzPts val="800"/>
                        <a:buFont typeface="Noto Sans Symbols"/>
                        <a:buNone/>
                      </a:pPr>
                      <a:r>
                        <a:rPr lang="en-GB" sz="1000" b="0" i="1" u="none" strike="noStrike" cap="none">
                          <a:solidFill>
                            <a:srgbClr val="000000"/>
                          </a:solidFill>
                          <a:latin typeface="Arial"/>
                          <a:ea typeface="Arial"/>
                          <a:cs typeface="Arial"/>
                          <a:sym typeface="Arial"/>
                        </a:rPr>
                        <a:t>Constraint Matrix</a:t>
                      </a:r>
                      <a:endParaRPr/>
                    </a:p>
                  </a:txBody>
                  <a:tcPr marL="64800" marR="64800" marT="64800" marB="64800">
                    <a:lnL w="28575"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28575"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80D4F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800">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MOST</a:t>
                      </a:r>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E7EDF8"/>
                    </a:solidFill>
                  </a:tcPr>
                </a:tc>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SOME</a:t>
                      </a:r>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E7EDF8"/>
                    </a:solidFill>
                  </a:tcPr>
                </a:tc>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LEAST</a:t>
                      </a:r>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E7EDF8"/>
                    </a:solidFill>
                  </a:tcPr>
                </a:tc>
                <a:extLst>
                  <a:ext uri="{0D108BD9-81ED-4DB2-BD59-A6C34878D82A}">
                    <a16:rowId xmlns:a16="http://schemas.microsoft.com/office/drawing/2014/main" val="10001"/>
                  </a:ext>
                </a:extLst>
              </a:tr>
              <a:tr h="34680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SCOPE</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E7EDF8"/>
                    </a:solidFill>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FFFF00"/>
                    </a:solidFill>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2"/>
                  </a:ext>
                </a:extLst>
              </a:tr>
              <a:tr h="34680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TIME</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E7EDF8"/>
                    </a:solidFill>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FFFF00"/>
                    </a:solidFill>
                  </a:tcPr>
                </a:tc>
                <a:extLst>
                  <a:ext uri="{0D108BD9-81ED-4DB2-BD59-A6C34878D82A}">
                    <a16:rowId xmlns:a16="http://schemas.microsoft.com/office/drawing/2014/main" val="10003"/>
                  </a:ext>
                </a:extLst>
              </a:tr>
              <a:tr h="34680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COST</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solidFill>
                      <a:srgbClr val="E7EDF8"/>
                    </a:solidFill>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solidFill>
                      <a:srgbClr val="FFFF00"/>
                    </a:solidFill>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94" name="Google Shape;94;p1"/>
          <p:cNvGraphicFramePr/>
          <p:nvPr/>
        </p:nvGraphicFramePr>
        <p:xfrm>
          <a:off x="4716463" y="925420"/>
          <a:ext cx="4203550" cy="1611400"/>
        </p:xfrm>
        <a:graphic>
          <a:graphicData uri="http://schemas.openxmlformats.org/drawingml/2006/table">
            <a:tbl>
              <a:tblPr>
                <a:noFill/>
                <a:tableStyleId>{FA9C756C-8029-43FE-91FC-45B76A8E1DDC}</a:tableStyleId>
              </a:tblPr>
              <a:tblGrid>
                <a:gridCol w="4203550">
                  <a:extLst>
                    <a:ext uri="{9D8B030D-6E8A-4147-A177-3AD203B41FA5}">
                      <a16:colId xmlns:a16="http://schemas.microsoft.com/office/drawing/2014/main" val="20000"/>
                    </a:ext>
                  </a:extLst>
                </a:gridCol>
              </a:tblGrid>
              <a:tr h="302450">
                <a:tc>
                  <a:txBody>
                    <a:bodyPr/>
                    <a:lstStyle/>
                    <a:p>
                      <a:pPr marL="0" marR="0" lvl="0" indent="0" algn="l" rtl="0">
                        <a:lnSpc>
                          <a:spcPct val="96000"/>
                        </a:lnSpc>
                        <a:spcBef>
                          <a:spcPts val="0"/>
                        </a:spcBef>
                        <a:spcAft>
                          <a:spcPts val="0"/>
                        </a:spcAft>
                        <a:buClr>
                          <a:srgbClr val="000000"/>
                        </a:buClr>
                        <a:buSzPts val="800"/>
                        <a:buFont typeface="Noto Sans Symbols"/>
                        <a:buNone/>
                      </a:pPr>
                      <a:r>
                        <a:rPr lang="en-GB" sz="1000" b="0" i="1" u="none" strike="noStrike" cap="none">
                          <a:solidFill>
                            <a:srgbClr val="000000"/>
                          </a:solidFill>
                          <a:latin typeface="Arial"/>
                          <a:ea typeface="Arial"/>
                          <a:cs typeface="Arial"/>
                          <a:sym typeface="Arial"/>
                        </a:rPr>
                        <a:t>Top Risks </a:t>
                      </a:r>
                      <a:endParaRPr/>
                    </a:p>
                  </a:txBody>
                  <a:tcPr marL="64800" marR="64800" marT="64800" marB="64800">
                    <a:lnL w="28575"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28575"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80D4F0"/>
                    </a:solidFill>
                  </a:tcPr>
                </a:tc>
                <a:extLst>
                  <a:ext uri="{0D108BD9-81ED-4DB2-BD59-A6C34878D82A}">
                    <a16:rowId xmlns:a16="http://schemas.microsoft.com/office/drawing/2014/main" val="10000"/>
                  </a:ext>
                </a:extLst>
              </a:tr>
              <a:tr h="1308950">
                <a:tc>
                  <a:txBody>
                    <a:bodyPr/>
                    <a:lstStyle/>
                    <a:p>
                      <a:pPr marL="180975" marR="0" lvl="0" indent="-180975" algn="l" rtl="0">
                        <a:lnSpc>
                          <a:spcPct val="96000"/>
                        </a:lnSpc>
                        <a:spcBef>
                          <a:spcPts val="0"/>
                        </a:spcBef>
                        <a:spcAft>
                          <a:spcPts val="0"/>
                        </a:spcAft>
                        <a:buClr>
                          <a:srgbClr val="000000"/>
                        </a:buClr>
                        <a:buSzPts val="720"/>
                        <a:buFont typeface="Noto Sans Symbols"/>
                        <a:buAutoNum type="arabicPeriod"/>
                      </a:pPr>
                      <a:r>
                        <a:rPr lang="en-GB" sz="900" b="0" i="0" u="none" strike="noStrike" cap="none">
                          <a:solidFill>
                            <a:srgbClr val="000000"/>
                          </a:solidFill>
                          <a:latin typeface="Arial"/>
                          <a:ea typeface="Arial"/>
                          <a:cs typeface="Arial"/>
                          <a:sym typeface="Arial"/>
                        </a:rPr>
                        <a:t>Risk 1:  User engagement and </a:t>
                      </a:r>
                      <a:r>
                        <a:rPr lang="en-GB" sz="900"/>
                        <a:t>r</a:t>
                      </a:r>
                      <a:r>
                        <a:rPr lang="en-GB" sz="900" b="0" i="0" u="none" strike="noStrike" cap="none">
                          <a:solidFill>
                            <a:srgbClr val="000000"/>
                          </a:solidFill>
                          <a:latin typeface="Arial"/>
                          <a:ea typeface="Arial"/>
                          <a:cs typeface="Arial"/>
                          <a:sym typeface="Arial"/>
                        </a:rPr>
                        <a:t>eliability – users might not consistently use the app leading to incomplete or unreliable data</a:t>
                      </a:r>
                      <a:endParaRPr/>
                    </a:p>
                    <a:p>
                      <a:pPr marL="180975" marR="0" lvl="0" indent="-180975" algn="l" rtl="0">
                        <a:lnSpc>
                          <a:spcPct val="96000"/>
                        </a:lnSpc>
                        <a:spcBef>
                          <a:spcPts val="450"/>
                        </a:spcBef>
                        <a:spcAft>
                          <a:spcPts val="0"/>
                        </a:spcAft>
                        <a:buClr>
                          <a:srgbClr val="000000"/>
                        </a:buClr>
                        <a:buSzPts val="720"/>
                        <a:buFont typeface="Noto Sans Symbols"/>
                        <a:buAutoNum type="arabicPeriod"/>
                      </a:pPr>
                      <a:r>
                        <a:rPr lang="en-GB" sz="900" b="0" i="0" u="none" strike="noStrike" cap="none">
                          <a:solidFill>
                            <a:srgbClr val="000000"/>
                          </a:solidFill>
                          <a:latin typeface="Arial"/>
                          <a:ea typeface="Arial"/>
                          <a:cs typeface="Arial"/>
                          <a:sym typeface="Arial"/>
                        </a:rPr>
                        <a:t>Risk 2: Accuracy of measurements – Inaccurate data</a:t>
                      </a:r>
                      <a:endParaRPr/>
                    </a:p>
                    <a:p>
                      <a:pPr marL="180975" marR="0" lvl="0" indent="-180975" algn="l" rtl="0">
                        <a:lnSpc>
                          <a:spcPct val="96000"/>
                        </a:lnSpc>
                        <a:spcBef>
                          <a:spcPts val="450"/>
                        </a:spcBef>
                        <a:spcAft>
                          <a:spcPts val="0"/>
                        </a:spcAft>
                        <a:buClr>
                          <a:srgbClr val="000000"/>
                        </a:buClr>
                        <a:buSzPts val="720"/>
                        <a:buFont typeface="Noto Sans Symbols"/>
                        <a:buAutoNum type="arabicPeriod"/>
                      </a:pPr>
                      <a:r>
                        <a:rPr lang="en-GB" sz="900" b="0" i="0" u="none" strike="noStrike" cap="none">
                          <a:solidFill>
                            <a:srgbClr val="000000"/>
                          </a:solidFill>
                          <a:latin typeface="Arial"/>
                          <a:ea typeface="Arial"/>
                          <a:cs typeface="Arial"/>
                          <a:sym typeface="Arial"/>
                        </a:rPr>
                        <a:t>Risk 3: Data privacy and security concerns </a:t>
                      </a:r>
                      <a:endParaRPr/>
                    </a:p>
                    <a:p>
                      <a:pPr marL="180975" marR="0" lvl="0" indent="-180975" algn="l" rtl="0">
                        <a:lnSpc>
                          <a:spcPct val="96000"/>
                        </a:lnSpc>
                        <a:spcBef>
                          <a:spcPts val="450"/>
                        </a:spcBef>
                        <a:spcAft>
                          <a:spcPts val="0"/>
                        </a:spcAft>
                        <a:buClr>
                          <a:srgbClr val="000000"/>
                        </a:buClr>
                        <a:buSzPts val="720"/>
                        <a:buFont typeface="Noto Sans Symbols"/>
                        <a:buAutoNum type="arabicPeriod"/>
                      </a:pPr>
                      <a:r>
                        <a:rPr lang="en-GB" sz="900" b="0" i="0" u="none" strike="noStrike" cap="none">
                          <a:solidFill>
                            <a:srgbClr val="000000"/>
                          </a:solidFill>
                          <a:latin typeface="Arial"/>
                          <a:ea typeface="Arial"/>
                          <a:cs typeface="Arial"/>
                          <a:sym typeface="Arial"/>
                        </a:rPr>
                        <a:t>Risk 4: Technical glitches</a:t>
                      </a:r>
                      <a:endParaRPr/>
                    </a:p>
                    <a:p>
                      <a:pPr marL="180975" marR="0" lvl="0" indent="-180975" algn="l" rtl="0">
                        <a:lnSpc>
                          <a:spcPct val="96000"/>
                        </a:lnSpc>
                        <a:spcBef>
                          <a:spcPts val="450"/>
                        </a:spcBef>
                        <a:spcAft>
                          <a:spcPts val="0"/>
                        </a:spcAft>
                        <a:buClr>
                          <a:srgbClr val="000000"/>
                        </a:buClr>
                        <a:buSzPts val="720"/>
                        <a:buFont typeface="Noto Sans Symbols"/>
                        <a:buAutoNum type="arabicPeriod"/>
                      </a:pPr>
                      <a:r>
                        <a:rPr lang="en-GB" sz="900" b="0" i="0" u="none" strike="noStrike" cap="none">
                          <a:solidFill>
                            <a:srgbClr val="000000"/>
                          </a:solidFill>
                          <a:latin typeface="Arial"/>
                          <a:ea typeface="Arial"/>
                          <a:cs typeface="Arial"/>
                          <a:sym typeface="Arial"/>
                        </a:rPr>
                        <a:t>Risk 5: </a:t>
                      </a:r>
                      <a:r>
                        <a:rPr lang="en-GB" sz="900"/>
                        <a:t>Miscommunication with hospitals</a:t>
                      </a:r>
                      <a:r>
                        <a:rPr lang="en-GB" sz="900" b="0" i="0" u="none" strike="noStrike" cap="none">
                          <a:solidFill>
                            <a:srgbClr val="000000"/>
                          </a:solidFill>
                          <a:latin typeface="Arial"/>
                          <a:ea typeface="Arial"/>
                          <a:cs typeface="Arial"/>
                          <a:sym typeface="Arial"/>
                        </a:rPr>
                        <a:t> - </a:t>
                      </a:r>
                      <a:r>
                        <a:rPr lang="en-GB" sz="900"/>
                        <a:t>recommended </a:t>
                      </a:r>
                      <a:r>
                        <a:rPr lang="en-GB" sz="900" b="0" i="0" u="none" strike="noStrike" cap="none">
                          <a:solidFill>
                            <a:srgbClr val="000000"/>
                          </a:solidFill>
                          <a:latin typeface="Arial"/>
                          <a:ea typeface="Arial"/>
                          <a:cs typeface="Arial"/>
                          <a:sym typeface="Arial"/>
                        </a:rPr>
                        <a:t>hospitals/doctors may be overbooked</a:t>
                      </a:r>
                      <a:endParaRPr/>
                    </a:p>
                  </a:txBody>
                  <a:tcPr marL="64800" marR="64800" marT="64800" marB="64800">
                    <a:lnL w="28575"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95" name="Google Shape;95;p1"/>
          <p:cNvGraphicFramePr/>
          <p:nvPr/>
        </p:nvGraphicFramePr>
        <p:xfrm>
          <a:off x="527250" y="3992400"/>
          <a:ext cx="4122550" cy="1509925"/>
        </p:xfrm>
        <a:graphic>
          <a:graphicData uri="http://schemas.openxmlformats.org/drawingml/2006/table">
            <a:tbl>
              <a:tblPr>
                <a:noFill/>
                <a:tableStyleId>{FA9C756C-8029-43FE-91FC-45B76A8E1DDC}</a:tableStyleId>
              </a:tblPr>
              <a:tblGrid>
                <a:gridCol w="4122550">
                  <a:extLst>
                    <a:ext uri="{9D8B030D-6E8A-4147-A177-3AD203B41FA5}">
                      <a16:colId xmlns:a16="http://schemas.microsoft.com/office/drawing/2014/main" val="20000"/>
                    </a:ext>
                  </a:extLst>
                </a:gridCol>
              </a:tblGrid>
              <a:tr h="289000">
                <a:tc>
                  <a:txBody>
                    <a:bodyPr/>
                    <a:lstStyle/>
                    <a:p>
                      <a:pPr marL="0" marR="0" lvl="0" indent="0" algn="l" rtl="0">
                        <a:lnSpc>
                          <a:spcPct val="96000"/>
                        </a:lnSpc>
                        <a:spcBef>
                          <a:spcPts val="0"/>
                        </a:spcBef>
                        <a:spcAft>
                          <a:spcPts val="0"/>
                        </a:spcAft>
                        <a:buClr>
                          <a:srgbClr val="000000"/>
                        </a:buClr>
                        <a:buSzPts val="800"/>
                        <a:buFont typeface="Noto Sans Symbols"/>
                        <a:buNone/>
                      </a:pPr>
                      <a:r>
                        <a:rPr lang="en-GB" sz="1000" b="0" i="1" u="none" strike="noStrike" cap="none">
                          <a:solidFill>
                            <a:srgbClr val="000000"/>
                          </a:solidFill>
                          <a:latin typeface="Arial"/>
                          <a:ea typeface="Arial"/>
                          <a:cs typeface="Arial"/>
                          <a:sym typeface="Arial"/>
                        </a:rPr>
                        <a:t>Objectives / Goal statements</a:t>
                      </a:r>
                      <a:endParaRPr/>
                    </a:p>
                  </a:txBody>
                  <a:tcPr marL="64800" marR="64800" marT="64800" marB="64800">
                    <a:lnL w="28575"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28575"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80D4F0"/>
                    </a:solidFill>
                  </a:tcPr>
                </a:tc>
                <a:extLst>
                  <a:ext uri="{0D108BD9-81ED-4DB2-BD59-A6C34878D82A}">
                    <a16:rowId xmlns:a16="http://schemas.microsoft.com/office/drawing/2014/main" val="10000"/>
                  </a:ext>
                </a:extLst>
              </a:tr>
              <a:tr h="1220925">
                <a:tc>
                  <a:txBody>
                    <a:bodyPr/>
                    <a:lstStyle/>
                    <a:p>
                      <a:pPr marL="0" marR="0" lvl="0" indent="-45720" algn="l" rtl="0">
                        <a:lnSpc>
                          <a:spcPct val="96000"/>
                        </a:lnSpc>
                        <a:spcBef>
                          <a:spcPts val="0"/>
                        </a:spcBef>
                        <a:spcAft>
                          <a:spcPts val="0"/>
                        </a:spcAft>
                        <a:buClr>
                          <a:srgbClr val="000000"/>
                        </a:buClr>
                        <a:buSzPts val="720"/>
                        <a:buFont typeface="Noto Sans Symbols"/>
                        <a:buChar char="■"/>
                      </a:pPr>
                      <a:r>
                        <a:rPr lang="en-GB" sz="900" b="0" i="0" u="none" strike="noStrike" cap="none">
                          <a:solidFill>
                            <a:srgbClr val="000000"/>
                          </a:solidFill>
                          <a:latin typeface="Arial"/>
                          <a:ea typeface="Arial"/>
                          <a:cs typeface="Arial"/>
                          <a:sym typeface="Arial"/>
                        </a:rPr>
                        <a:t> This app will address/monitor several different health factors such as sleep, diet and exercise. </a:t>
                      </a:r>
                      <a:r>
                        <a:rPr lang="en-GB" sz="900"/>
                        <a:t>To maintain accurate readings, smartwatch data will be accessed. </a:t>
                      </a:r>
                      <a:endParaRPr/>
                    </a:p>
                    <a:p>
                      <a:pPr marL="0" marR="0" lvl="0" indent="-45720" algn="l" rtl="0">
                        <a:lnSpc>
                          <a:spcPct val="96000"/>
                        </a:lnSpc>
                        <a:spcBef>
                          <a:spcPts val="450"/>
                        </a:spcBef>
                        <a:spcAft>
                          <a:spcPts val="0"/>
                        </a:spcAft>
                        <a:buClr>
                          <a:srgbClr val="000000"/>
                        </a:buClr>
                        <a:buSzPts val="720"/>
                        <a:buFont typeface="Noto Sans Symbols"/>
                        <a:buChar char="■"/>
                      </a:pPr>
                      <a:r>
                        <a:rPr lang="en-GB" sz="900" b="0" i="0" u="none" strike="noStrike" cap="none">
                          <a:solidFill>
                            <a:srgbClr val="000000"/>
                          </a:solidFill>
                          <a:latin typeface="Arial"/>
                          <a:ea typeface="Arial"/>
                          <a:cs typeface="Arial"/>
                          <a:sym typeface="Arial"/>
                        </a:rPr>
                        <a:t> </a:t>
                      </a:r>
                      <a:r>
                        <a:rPr lang="en-GB" sz="900"/>
                        <a:t>It will allow </a:t>
                      </a:r>
                      <a:r>
                        <a:rPr lang="en-GB" sz="900" b="0" i="0" u="none" strike="noStrike" cap="none">
                          <a:solidFill>
                            <a:srgbClr val="000000"/>
                          </a:solidFill>
                          <a:latin typeface="Arial"/>
                          <a:ea typeface="Arial"/>
                          <a:cs typeface="Arial"/>
                          <a:sym typeface="Arial"/>
                        </a:rPr>
                        <a:t>users to monitor health more effectively and receive personalized sleep, diet, and exercise plans </a:t>
                      </a:r>
                      <a:r>
                        <a:rPr lang="en-GB" sz="900"/>
                        <a:t>monitored and proposed </a:t>
                      </a:r>
                      <a:r>
                        <a:rPr lang="en-GB" sz="900" b="0" i="0" u="none" strike="noStrike" cap="none">
                          <a:solidFill>
                            <a:srgbClr val="000000"/>
                          </a:solidFill>
                          <a:latin typeface="Arial"/>
                          <a:ea typeface="Arial"/>
                          <a:cs typeface="Arial"/>
                          <a:sym typeface="Arial"/>
                        </a:rPr>
                        <a:t>by AI.</a:t>
                      </a:r>
                      <a:endParaRPr/>
                    </a:p>
                    <a:p>
                      <a:pPr marL="0" marR="0" lvl="0" indent="-45720" algn="l" rtl="0">
                        <a:lnSpc>
                          <a:spcPct val="96000"/>
                        </a:lnSpc>
                        <a:spcBef>
                          <a:spcPts val="450"/>
                        </a:spcBef>
                        <a:spcAft>
                          <a:spcPts val="0"/>
                        </a:spcAft>
                        <a:buClr>
                          <a:srgbClr val="000000"/>
                        </a:buClr>
                        <a:buSzPts val="720"/>
                        <a:buFont typeface="Noto Sans Symbols"/>
                        <a:buChar char="■"/>
                      </a:pPr>
                      <a:r>
                        <a:rPr lang="en-GB" sz="900" b="0" i="0" u="none" strike="noStrike" cap="none">
                          <a:solidFill>
                            <a:srgbClr val="000000"/>
                          </a:solidFill>
                          <a:latin typeface="Arial"/>
                          <a:ea typeface="Arial"/>
                          <a:cs typeface="Arial"/>
                          <a:sym typeface="Arial"/>
                        </a:rPr>
                        <a:t> With tracking features, this app will </a:t>
                      </a:r>
                      <a:r>
                        <a:rPr lang="en-GB" sz="900"/>
                        <a:t>assess </a:t>
                      </a:r>
                      <a:r>
                        <a:rPr lang="en-GB" sz="900" b="0" i="0" u="none" strike="noStrike" cap="none">
                          <a:solidFill>
                            <a:srgbClr val="000000"/>
                          </a:solidFill>
                          <a:latin typeface="Arial"/>
                          <a:ea typeface="Arial"/>
                          <a:cs typeface="Arial"/>
                          <a:sym typeface="Arial"/>
                        </a:rPr>
                        <a:t>the results and direct </a:t>
                      </a:r>
                      <a:r>
                        <a:rPr lang="en-GB" sz="900"/>
                        <a:t>users </a:t>
                      </a:r>
                      <a:r>
                        <a:rPr lang="en-GB" sz="900" b="0" i="0" u="none" strike="noStrike" cap="none">
                          <a:solidFill>
                            <a:srgbClr val="000000"/>
                          </a:solidFill>
                          <a:latin typeface="Arial"/>
                          <a:ea typeface="Arial"/>
                          <a:cs typeface="Arial"/>
                          <a:sym typeface="Arial"/>
                        </a:rPr>
                        <a:t>to different medical professionals who specialize in those different departments.</a:t>
                      </a:r>
                      <a:endParaRPr/>
                    </a:p>
                  </a:txBody>
                  <a:tcPr marL="64800" marR="64800" marT="64800" marB="64800">
                    <a:lnL w="28575"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96" name="Google Shape;96;p1"/>
          <p:cNvGraphicFramePr/>
          <p:nvPr/>
        </p:nvGraphicFramePr>
        <p:xfrm>
          <a:off x="527250" y="5465613"/>
          <a:ext cx="4122550" cy="1253525"/>
        </p:xfrm>
        <a:graphic>
          <a:graphicData uri="http://schemas.openxmlformats.org/drawingml/2006/table">
            <a:tbl>
              <a:tblPr>
                <a:noFill/>
                <a:tableStyleId>{FA9C756C-8029-43FE-91FC-45B76A8E1DDC}</a:tableStyleId>
              </a:tblPr>
              <a:tblGrid>
                <a:gridCol w="4122550">
                  <a:extLst>
                    <a:ext uri="{9D8B030D-6E8A-4147-A177-3AD203B41FA5}">
                      <a16:colId xmlns:a16="http://schemas.microsoft.com/office/drawing/2014/main" val="20000"/>
                    </a:ext>
                  </a:extLst>
                </a:gridCol>
              </a:tblGrid>
              <a:tr h="281675">
                <a:tc>
                  <a:txBody>
                    <a:bodyPr/>
                    <a:lstStyle/>
                    <a:p>
                      <a:pPr marL="0" marR="0" lvl="0" indent="0" algn="l" rtl="0">
                        <a:lnSpc>
                          <a:spcPct val="96000"/>
                        </a:lnSpc>
                        <a:spcBef>
                          <a:spcPts val="0"/>
                        </a:spcBef>
                        <a:spcAft>
                          <a:spcPts val="0"/>
                        </a:spcAft>
                        <a:buClr>
                          <a:srgbClr val="000000"/>
                        </a:buClr>
                        <a:buSzPts val="800"/>
                        <a:buFont typeface="Noto Sans Symbols"/>
                        <a:buNone/>
                      </a:pPr>
                      <a:r>
                        <a:rPr lang="en-GB" sz="1000" b="0" i="1" u="none" strike="noStrike" cap="none">
                          <a:solidFill>
                            <a:srgbClr val="000000"/>
                          </a:solidFill>
                          <a:latin typeface="Arial"/>
                          <a:ea typeface="Arial"/>
                          <a:cs typeface="Arial"/>
                          <a:sym typeface="Arial"/>
                        </a:rPr>
                        <a:t>Assumptions</a:t>
                      </a:r>
                      <a:endParaRPr/>
                    </a:p>
                  </a:txBody>
                  <a:tcPr marL="64800" marR="64800" marT="64800" marB="64800">
                    <a:lnL w="28575"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28575"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80D4F0"/>
                    </a:solidFill>
                  </a:tcPr>
                </a:tc>
                <a:extLst>
                  <a:ext uri="{0D108BD9-81ED-4DB2-BD59-A6C34878D82A}">
                    <a16:rowId xmlns:a16="http://schemas.microsoft.com/office/drawing/2014/main" val="10000"/>
                  </a:ext>
                </a:extLst>
              </a:tr>
              <a:tr h="971850">
                <a:tc>
                  <a:txBody>
                    <a:bodyPr/>
                    <a:lstStyle/>
                    <a:p>
                      <a:pPr marL="0" marR="0" lvl="0" indent="-45720" algn="l" rtl="0">
                        <a:lnSpc>
                          <a:spcPct val="96000"/>
                        </a:lnSpc>
                        <a:spcBef>
                          <a:spcPts val="0"/>
                        </a:spcBef>
                        <a:spcAft>
                          <a:spcPts val="0"/>
                        </a:spcAft>
                        <a:buClr>
                          <a:srgbClr val="000000"/>
                        </a:buClr>
                        <a:buSzPts val="720"/>
                        <a:buFont typeface="Noto Sans Symbols"/>
                        <a:buChar char="■"/>
                      </a:pPr>
                      <a:r>
                        <a:rPr lang="en-GB" sz="900" b="0" i="0" u="none" strike="noStrike" cap="none">
                          <a:solidFill>
                            <a:srgbClr val="000000"/>
                          </a:solidFill>
                          <a:latin typeface="Arial"/>
                          <a:ea typeface="Arial"/>
                          <a:cs typeface="Arial"/>
                          <a:sym typeface="Arial"/>
                        </a:rPr>
                        <a:t> Individuals and smartwatches will </a:t>
                      </a:r>
                      <a:r>
                        <a:rPr lang="en-GB" sz="900"/>
                        <a:t>input and record </a:t>
                      </a:r>
                      <a:r>
                        <a:rPr lang="en-GB" sz="900" b="0" i="0" u="none" strike="noStrike" cap="none">
                          <a:solidFill>
                            <a:srgbClr val="000000"/>
                          </a:solidFill>
                          <a:latin typeface="Arial"/>
                          <a:ea typeface="Arial"/>
                          <a:cs typeface="Arial"/>
                          <a:sym typeface="Arial"/>
                        </a:rPr>
                        <a:t>all data accurately.</a:t>
                      </a:r>
                      <a:endParaRPr sz="900"/>
                    </a:p>
                    <a:p>
                      <a:pPr marL="0" marR="0" lvl="0" indent="-45720" algn="l" rtl="0">
                        <a:lnSpc>
                          <a:spcPct val="96000"/>
                        </a:lnSpc>
                        <a:spcBef>
                          <a:spcPts val="0"/>
                        </a:spcBef>
                        <a:spcAft>
                          <a:spcPts val="0"/>
                        </a:spcAft>
                        <a:buClr>
                          <a:srgbClr val="000000"/>
                        </a:buClr>
                        <a:buSzPts val="720"/>
                        <a:buFont typeface="Noto Sans Symbols"/>
                        <a:buChar char="■"/>
                      </a:pPr>
                      <a:r>
                        <a:rPr lang="en-GB" sz="900">
                          <a:solidFill>
                            <a:schemeClr val="dk1"/>
                          </a:solidFill>
                        </a:rPr>
                        <a:t>The app will be able to sync data from different brands of smartwatches.</a:t>
                      </a:r>
                      <a:endParaRPr sz="900"/>
                    </a:p>
                    <a:p>
                      <a:pPr marL="0" marR="0" lvl="0" indent="-45720" algn="l" rtl="0">
                        <a:lnSpc>
                          <a:spcPct val="96000"/>
                        </a:lnSpc>
                        <a:spcBef>
                          <a:spcPts val="450"/>
                        </a:spcBef>
                        <a:spcAft>
                          <a:spcPts val="0"/>
                        </a:spcAft>
                        <a:buClr>
                          <a:srgbClr val="000000"/>
                        </a:buClr>
                        <a:buSzPts val="720"/>
                        <a:buFont typeface="Noto Sans Symbols"/>
                        <a:buChar char="■"/>
                      </a:pPr>
                      <a:r>
                        <a:rPr lang="en-GB" sz="900" b="0" i="0" u="none" strike="noStrike" cap="none">
                          <a:solidFill>
                            <a:srgbClr val="000000"/>
                          </a:solidFill>
                          <a:latin typeface="Arial"/>
                          <a:ea typeface="Arial"/>
                          <a:cs typeface="Arial"/>
                          <a:sym typeface="Arial"/>
                        </a:rPr>
                        <a:t> </a:t>
                      </a:r>
                      <a:r>
                        <a:rPr lang="en-GB" sz="900"/>
                        <a:t>Customers of all </a:t>
                      </a:r>
                      <a:r>
                        <a:rPr lang="en-GB" sz="900" b="0" i="0" u="none" strike="noStrike" cap="none">
                          <a:solidFill>
                            <a:srgbClr val="000000"/>
                          </a:solidFill>
                          <a:latin typeface="Arial"/>
                          <a:ea typeface="Arial"/>
                          <a:cs typeface="Arial"/>
                          <a:sym typeface="Arial"/>
                        </a:rPr>
                        <a:t>age groups </a:t>
                      </a:r>
                      <a:r>
                        <a:rPr lang="en-GB" sz="900"/>
                        <a:t>are able to </a:t>
                      </a:r>
                      <a:r>
                        <a:rPr lang="en-GB" sz="900" b="0" i="0" u="none" strike="noStrike" cap="none">
                          <a:solidFill>
                            <a:srgbClr val="000000"/>
                          </a:solidFill>
                          <a:latin typeface="Arial"/>
                          <a:ea typeface="Arial"/>
                          <a:cs typeface="Arial"/>
                          <a:sym typeface="Arial"/>
                        </a:rPr>
                        <a:t>use </a:t>
                      </a:r>
                      <a:r>
                        <a:rPr lang="en-GB" sz="900"/>
                        <a:t>the </a:t>
                      </a:r>
                      <a:r>
                        <a:rPr lang="en-GB" sz="900" b="0" i="0" u="none" strike="noStrike" cap="none">
                          <a:solidFill>
                            <a:srgbClr val="000000"/>
                          </a:solidFill>
                          <a:latin typeface="Arial"/>
                          <a:ea typeface="Arial"/>
                          <a:cs typeface="Arial"/>
                          <a:sym typeface="Arial"/>
                        </a:rPr>
                        <a:t>app. </a:t>
                      </a:r>
                      <a:endParaRPr/>
                    </a:p>
                    <a:p>
                      <a:pPr marL="0" marR="0" lvl="0" indent="-45720" algn="l" rtl="0">
                        <a:lnSpc>
                          <a:spcPct val="96000"/>
                        </a:lnSpc>
                        <a:spcBef>
                          <a:spcPts val="450"/>
                        </a:spcBef>
                        <a:spcAft>
                          <a:spcPts val="0"/>
                        </a:spcAft>
                        <a:buClr>
                          <a:srgbClr val="000000"/>
                        </a:buClr>
                        <a:buSzPts val="720"/>
                        <a:buFont typeface="Noto Sans Symbols"/>
                        <a:buChar char="■"/>
                      </a:pPr>
                      <a:r>
                        <a:rPr lang="en-GB" sz="900" b="0" i="0" u="none" strike="noStrike" cap="none">
                          <a:solidFill>
                            <a:srgbClr val="000000"/>
                          </a:solidFill>
                          <a:latin typeface="Arial"/>
                          <a:ea typeface="Arial"/>
                          <a:cs typeface="Arial"/>
                          <a:sym typeface="Arial"/>
                        </a:rPr>
                        <a:t> The app will be developed in phases depending on user engagement success </a:t>
                      </a:r>
                      <a:r>
                        <a:rPr lang="en-GB" sz="900"/>
                        <a:t>with potential for</a:t>
                      </a:r>
                      <a:r>
                        <a:rPr lang="en-GB" sz="900" b="0" i="0" u="none" strike="noStrike" cap="none">
                          <a:solidFill>
                            <a:srgbClr val="000000"/>
                          </a:solidFill>
                          <a:latin typeface="Arial"/>
                          <a:ea typeface="Arial"/>
                          <a:cs typeface="Arial"/>
                          <a:sym typeface="Arial"/>
                        </a:rPr>
                        <a:t> geographica</a:t>
                      </a:r>
                      <a:r>
                        <a:rPr lang="en-GB" sz="900"/>
                        <a:t>l expansion</a:t>
                      </a:r>
                      <a:r>
                        <a:rPr lang="en-GB" sz="900" b="0" i="0" u="none" strike="noStrike" cap="none">
                          <a:solidFill>
                            <a:srgbClr val="000000"/>
                          </a:solidFill>
                          <a:latin typeface="Arial"/>
                          <a:ea typeface="Arial"/>
                          <a:cs typeface="Arial"/>
                          <a:sym typeface="Arial"/>
                        </a:rPr>
                        <a:t> beyond Connecticut. </a:t>
                      </a:r>
                      <a:endParaRPr/>
                    </a:p>
                  </a:txBody>
                  <a:tcPr marL="64800" marR="64800" marT="64800" marB="64800">
                    <a:lnL w="28575"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aphicFrame>
        <p:nvGraphicFramePr>
          <p:cNvPr id="101" name="Google Shape;101;p2"/>
          <p:cNvGraphicFramePr/>
          <p:nvPr/>
        </p:nvGraphicFramePr>
        <p:xfrm>
          <a:off x="520900" y="4763024"/>
          <a:ext cx="4120950" cy="1544469"/>
        </p:xfrm>
        <a:graphic>
          <a:graphicData uri="http://schemas.openxmlformats.org/drawingml/2006/table">
            <a:tbl>
              <a:tblPr>
                <a:noFill/>
                <a:tableStyleId>{FA9C756C-8029-43FE-91FC-45B76A8E1DDC}</a:tableStyleId>
              </a:tblPr>
              <a:tblGrid>
                <a:gridCol w="2060475">
                  <a:extLst>
                    <a:ext uri="{9D8B030D-6E8A-4147-A177-3AD203B41FA5}">
                      <a16:colId xmlns:a16="http://schemas.microsoft.com/office/drawing/2014/main" val="20000"/>
                    </a:ext>
                  </a:extLst>
                </a:gridCol>
                <a:gridCol w="2060475">
                  <a:extLst>
                    <a:ext uri="{9D8B030D-6E8A-4147-A177-3AD203B41FA5}">
                      <a16:colId xmlns:a16="http://schemas.microsoft.com/office/drawing/2014/main" val="20001"/>
                    </a:ext>
                  </a:extLst>
                </a:gridCol>
              </a:tblGrid>
              <a:tr h="365475">
                <a:tc>
                  <a:txBody>
                    <a:bodyPr/>
                    <a:lstStyle/>
                    <a:p>
                      <a:pPr marL="0" marR="0" lvl="0" indent="0" algn="l" rtl="0">
                        <a:lnSpc>
                          <a:spcPct val="96000"/>
                        </a:lnSpc>
                        <a:spcBef>
                          <a:spcPts val="0"/>
                        </a:spcBef>
                        <a:spcAft>
                          <a:spcPts val="0"/>
                        </a:spcAft>
                        <a:buClr>
                          <a:srgbClr val="000000"/>
                        </a:buClr>
                        <a:buSzPts val="800"/>
                        <a:buFont typeface="Noto Sans Symbols"/>
                        <a:buNone/>
                      </a:pPr>
                      <a:r>
                        <a:rPr lang="en-GB" sz="1000" b="0" i="1" u="none" strike="noStrike" cap="none">
                          <a:solidFill>
                            <a:srgbClr val="000000"/>
                          </a:solidFill>
                          <a:latin typeface="Arial"/>
                          <a:ea typeface="Arial"/>
                          <a:cs typeface="Arial"/>
                          <a:sym typeface="Arial"/>
                        </a:rPr>
                        <a:t>Incoming Dependency</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28575"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80D4F0"/>
                    </a:solidFill>
                  </a:tcPr>
                </a:tc>
                <a:tc>
                  <a:txBody>
                    <a:bodyPr/>
                    <a:lstStyle/>
                    <a:p>
                      <a:pPr marL="0" marR="0" lvl="0" indent="0" algn="l" rtl="0">
                        <a:lnSpc>
                          <a:spcPct val="96000"/>
                        </a:lnSpc>
                        <a:spcBef>
                          <a:spcPts val="0"/>
                        </a:spcBef>
                        <a:spcAft>
                          <a:spcPts val="0"/>
                        </a:spcAft>
                        <a:buClr>
                          <a:srgbClr val="000000"/>
                        </a:buClr>
                        <a:buSzPts val="800"/>
                        <a:buFont typeface="Noto Sans Symbols"/>
                        <a:buNone/>
                      </a:pPr>
                      <a:r>
                        <a:rPr lang="en-GB" sz="1000" b="0" i="1" u="none" strike="noStrike" cap="none">
                          <a:solidFill>
                            <a:srgbClr val="000000"/>
                          </a:solidFill>
                          <a:latin typeface="Arial"/>
                          <a:ea typeface="Arial"/>
                          <a:cs typeface="Arial"/>
                          <a:sym typeface="Arial"/>
                        </a:rPr>
                        <a:t>Outgoing Dependency</a:t>
                      </a:r>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28575"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80D4F0"/>
                    </a:solidFill>
                  </a:tcPr>
                </a:tc>
                <a:extLst>
                  <a:ext uri="{0D108BD9-81ED-4DB2-BD59-A6C34878D82A}">
                    <a16:rowId xmlns:a16="http://schemas.microsoft.com/office/drawing/2014/main" val="10000"/>
                  </a:ext>
                </a:extLst>
              </a:tr>
              <a:tr h="353350">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Must collect information about doctors willing to work with us</a:t>
                      </a:r>
                      <a:endParaRPr sz="900" b="0" i="0" u="none" strike="noStrike" cap="none">
                        <a:solidFill>
                          <a:srgbClr val="000000"/>
                        </a:solidFill>
                        <a:latin typeface="Arial"/>
                        <a:ea typeface="Arial"/>
                        <a:cs typeface="Arial"/>
                        <a:sym typeface="Arial"/>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App launch coordination</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1"/>
                  </a:ext>
                </a:extLst>
              </a:tr>
              <a:tr h="353350">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Find compatible smart watches that can be used with the app</a:t>
                      </a:r>
                      <a:endParaRPr sz="900" b="0" i="0" u="none" strike="noStrike" cap="none">
                        <a:solidFill>
                          <a:srgbClr val="000000"/>
                        </a:solidFill>
                        <a:latin typeface="Arial"/>
                        <a:ea typeface="Arial"/>
                        <a:cs typeface="Arial"/>
                        <a:sym typeface="Arial"/>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Monitoring and feedback (success cases for users)</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2"/>
                  </a:ext>
                </a:extLst>
              </a:tr>
              <a:tr h="353350">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Gather target user preferences before  starting app development</a:t>
                      </a:r>
                      <a:endParaRPr sz="900" b="0" i="0" u="none" strike="noStrike" cap="none">
                        <a:solidFill>
                          <a:srgbClr val="000000"/>
                        </a:solidFill>
                        <a:latin typeface="Arial"/>
                        <a:ea typeface="Arial"/>
                        <a:cs typeface="Arial"/>
                        <a:sym typeface="Arial"/>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App marketing and promotion</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02" name="Google Shape;102;p2"/>
          <p:cNvGraphicFramePr/>
          <p:nvPr/>
        </p:nvGraphicFramePr>
        <p:xfrm>
          <a:off x="520900" y="990600"/>
          <a:ext cx="4120950" cy="3676989"/>
        </p:xfrm>
        <a:graphic>
          <a:graphicData uri="http://schemas.openxmlformats.org/drawingml/2006/table">
            <a:tbl>
              <a:tblPr>
                <a:noFill/>
                <a:tableStyleId>{FA9C756C-8029-43FE-91FC-45B76A8E1DDC}</a:tableStyleId>
              </a:tblPr>
              <a:tblGrid>
                <a:gridCol w="1451075">
                  <a:extLst>
                    <a:ext uri="{9D8B030D-6E8A-4147-A177-3AD203B41FA5}">
                      <a16:colId xmlns:a16="http://schemas.microsoft.com/office/drawing/2014/main" val="20000"/>
                    </a:ext>
                  </a:extLst>
                </a:gridCol>
                <a:gridCol w="609400">
                  <a:extLst>
                    <a:ext uri="{9D8B030D-6E8A-4147-A177-3AD203B41FA5}">
                      <a16:colId xmlns:a16="http://schemas.microsoft.com/office/drawing/2014/main" val="20001"/>
                    </a:ext>
                  </a:extLst>
                </a:gridCol>
                <a:gridCol w="841700">
                  <a:extLst>
                    <a:ext uri="{9D8B030D-6E8A-4147-A177-3AD203B41FA5}">
                      <a16:colId xmlns:a16="http://schemas.microsoft.com/office/drawing/2014/main" val="20002"/>
                    </a:ext>
                  </a:extLst>
                </a:gridCol>
                <a:gridCol w="1218775">
                  <a:extLst>
                    <a:ext uri="{9D8B030D-6E8A-4147-A177-3AD203B41FA5}">
                      <a16:colId xmlns:a16="http://schemas.microsoft.com/office/drawing/2014/main" val="20003"/>
                    </a:ext>
                  </a:extLst>
                </a:gridCol>
              </a:tblGrid>
              <a:tr h="0">
                <a:tc gridSpan="4">
                  <a:txBody>
                    <a:bodyPr/>
                    <a:lstStyle/>
                    <a:p>
                      <a:pPr marL="0" marR="0" lvl="0" indent="0" algn="l" rtl="0">
                        <a:lnSpc>
                          <a:spcPct val="96000"/>
                        </a:lnSpc>
                        <a:spcBef>
                          <a:spcPts val="0"/>
                        </a:spcBef>
                        <a:spcAft>
                          <a:spcPts val="0"/>
                        </a:spcAft>
                        <a:buClr>
                          <a:srgbClr val="000000"/>
                        </a:buClr>
                        <a:buSzPts val="800"/>
                        <a:buFont typeface="Noto Sans Symbols"/>
                        <a:buNone/>
                      </a:pPr>
                      <a:r>
                        <a:rPr lang="en-GB" sz="1000" b="0" i="1" u="none" strike="noStrike" cap="none">
                          <a:solidFill>
                            <a:srgbClr val="000000"/>
                          </a:solidFill>
                          <a:latin typeface="Arial"/>
                          <a:ea typeface="Arial"/>
                          <a:cs typeface="Arial"/>
                          <a:sym typeface="Arial"/>
                        </a:rPr>
                        <a:t>Deliverables &amp; Milestones (High Level Milestone Plan)</a:t>
                      </a:r>
                      <a:endParaRPr/>
                    </a:p>
                  </a:txBody>
                  <a:tcPr marL="64800" marR="64800" marT="64800" marB="64800">
                    <a:lnL w="28575"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28575"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80D4F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Project Start Date:</a:t>
                      </a:r>
                      <a:r>
                        <a:rPr lang="en-GB" sz="900"/>
                        <a:t> 2/5/2024</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hMerge="1">
                  <a:txBody>
                    <a:bodyPr/>
                    <a:lstStyle/>
                    <a:p>
                      <a:endParaRPr lang="en-US"/>
                    </a:p>
                  </a:txBody>
                  <a:tcPr/>
                </a:tc>
                <a:tc gridSpan="2">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Project End Date: 4/22/2024</a:t>
                      </a:r>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1" i="0" u="none" strike="noStrike" cap="none">
                          <a:solidFill>
                            <a:srgbClr val="000000"/>
                          </a:solidFill>
                        </a:rPr>
                        <a:t>Key Deliverable</a:t>
                      </a:r>
                      <a:endParaRPr b="1"/>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E7EDF8"/>
                    </a:solidFill>
                  </a:tcPr>
                </a:tc>
                <a:tc gridSpan="2">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1" i="0" u="none" strike="noStrike" cap="none">
                          <a:solidFill>
                            <a:srgbClr val="000000"/>
                          </a:solidFill>
                        </a:rPr>
                        <a:t>Milestone Name (MN)</a:t>
                      </a:r>
                      <a:endParaRPr b="1"/>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E7EDF8"/>
                    </a:solidFill>
                  </a:tcPr>
                </a:tc>
                <a:tc hMerge="1">
                  <a:txBody>
                    <a:bodyPr/>
                    <a:lstStyle/>
                    <a:p>
                      <a:endParaRPr lang="en-US"/>
                    </a:p>
                  </a:txBody>
                  <a:tcPr/>
                </a:tc>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1" i="0" u="none" strike="noStrike" cap="none">
                          <a:solidFill>
                            <a:srgbClr val="000000"/>
                          </a:solidFill>
                        </a:rPr>
                        <a:t>Planned MS Date</a:t>
                      </a:r>
                      <a:endParaRPr b="1"/>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E7EDF8"/>
                    </a:solidFill>
                  </a:tcPr>
                </a:tc>
                <a:extLst>
                  <a:ext uri="{0D108BD9-81ED-4DB2-BD59-A6C34878D82A}">
                    <a16:rowId xmlns:a16="http://schemas.microsoft.com/office/drawing/2014/main" val="10002"/>
                  </a:ext>
                </a:extLst>
              </a:tr>
              <a:tr h="239725">
                <a:tc>
                  <a:txBody>
                    <a:bodyPr/>
                    <a:lstStyle/>
                    <a:p>
                      <a:pPr marL="0" lvl="0" indent="0" algn="l" rtl="0">
                        <a:lnSpc>
                          <a:spcPct val="96000"/>
                        </a:lnSpc>
                        <a:spcBef>
                          <a:spcPts val="0"/>
                        </a:spcBef>
                        <a:spcAft>
                          <a:spcPts val="0"/>
                        </a:spcAft>
                        <a:buNone/>
                      </a:pPr>
                      <a:r>
                        <a:rPr lang="en-GB" sz="900">
                          <a:solidFill>
                            <a:schemeClr val="dk1"/>
                          </a:solidFill>
                        </a:rPr>
                        <a:t>Risk Assessment  and Mitigation Plan</a:t>
                      </a:r>
                      <a:endParaRPr sz="900"/>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gridSpan="2">
                  <a:txBody>
                    <a:bodyPr/>
                    <a:lstStyle/>
                    <a:p>
                      <a:pPr marL="0" lvl="0" indent="0" algn="l" rtl="0">
                        <a:lnSpc>
                          <a:spcPct val="96000"/>
                        </a:lnSpc>
                        <a:spcBef>
                          <a:spcPts val="0"/>
                        </a:spcBef>
                        <a:spcAft>
                          <a:spcPts val="0"/>
                        </a:spcAft>
                        <a:buNone/>
                      </a:pPr>
                      <a:r>
                        <a:rPr lang="en-GB" sz="900">
                          <a:solidFill>
                            <a:schemeClr val="dk1"/>
                          </a:solidFill>
                        </a:rPr>
                        <a:t>Risk Mitigation</a:t>
                      </a:r>
                      <a:endParaRPr sz="900"/>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hMerge="1">
                  <a:txBody>
                    <a:bodyPr/>
                    <a:lstStyle/>
                    <a:p>
                      <a:endParaRPr lang="en-US"/>
                    </a:p>
                  </a:txBody>
                  <a:tcPr/>
                </a:tc>
                <a:tc>
                  <a:txBody>
                    <a:bodyPr/>
                    <a:lstStyle/>
                    <a:p>
                      <a:pPr marL="0" marR="0" lvl="0" indent="0" algn="l" rtl="0">
                        <a:lnSpc>
                          <a:spcPct val="96000"/>
                        </a:lnSpc>
                        <a:spcBef>
                          <a:spcPts val="0"/>
                        </a:spcBef>
                        <a:spcAft>
                          <a:spcPts val="0"/>
                        </a:spcAft>
                        <a:buNone/>
                      </a:pPr>
                      <a:r>
                        <a:rPr lang="en-GB" sz="900"/>
                        <a:t>2/6/2024</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3"/>
                  </a:ext>
                </a:extLst>
              </a:tr>
              <a:tr h="239725">
                <a:tc>
                  <a:txBody>
                    <a:bodyPr/>
                    <a:lstStyle/>
                    <a:p>
                      <a:pPr marL="0" lvl="0" indent="0" algn="l" rtl="0">
                        <a:lnSpc>
                          <a:spcPct val="96000"/>
                        </a:lnSpc>
                        <a:spcBef>
                          <a:spcPts val="0"/>
                        </a:spcBef>
                        <a:spcAft>
                          <a:spcPts val="0"/>
                        </a:spcAft>
                        <a:buNone/>
                      </a:pPr>
                      <a:r>
                        <a:rPr lang="en-GB" sz="900">
                          <a:solidFill>
                            <a:schemeClr val="dk1"/>
                          </a:solidFill>
                        </a:rPr>
                        <a:t>Cost estimate and budget</a:t>
                      </a:r>
                      <a:endParaRPr sz="900"/>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gridSpan="2">
                  <a:txBody>
                    <a:bodyPr/>
                    <a:lstStyle/>
                    <a:p>
                      <a:pPr marL="0" marR="0" lvl="0" indent="0" algn="l" rtl="0">
                        <a:lnSpc>
                          <a:spcPct val="96000"/>
                        </a:lnSpc>
                        <a:spcBef>
                          <a:spcPts val="0"/>
                        </a:spcBef>
                        <a:spcAft>
                          <a:spcPts val="0"/>
                        </a:spcAft>
                        <a:buNone/>
                      </a:pPr>
                      <a:r>
                        <a:rPr lang="en-GB" sz="900"/>
                        <a:t>Launch preparation</a:t>
                      </a:r>
                      <a:endParaRPr sz="900"/>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hMerge="1">
                  <a:txBody>
                    <a:bodyPr/>
                    <a:lstStyle/>
                    <a:p>
                      <a:endParaRPr lang="en-US"/>
                    </a:p>
                  </a:txBody>
                  <a:tcPr/>
                </a:tc>
                <a:tc>
                  <a:txBody>
                    <a:bodyPr/>
                    <a:lstStyle/>
                    <a:p>
                      <a:pPr marL="0" marR="0" lvl="0" indent="0" algn="l" rtl="0">
                        <a:lnSpc>
                          <a:spcPct val="96000"/>
                        </a:lnSpc>
                        <a:spcBef>
                          <a:spcPts val="0"/>
                        </a:spcBef>
                        <a:spcAft>
                          <a:spcPts val="0"/>
                        </a:spcAft>
                        <a:buNone/>
                      </a:pPr>
                      <a:r>
                        <a:rPr lang="en-GB" sz="900"/>
                        <a:t>2/9/2024</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4"/>
                  </a:ext>
                </a:extLst>
              </a:tr>
              <a:tr h="239725">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Technical Architecture</a:t>
                      </a:r>
                      <a:endParaRPr sz="900" b="0" i="0" u="none" strike="noStrike" cap="none">
                        <a:solidFill>
                          <a:srgbClr val="000000"/>
                        </a:solidFill>
                        <a:latin typeface="Arial"/>
                        <a:ea typeface="Arial"/>
                        <a:cs typeface="Arial"/>
                        <a:sym typeface="Arial"/>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gridSpan="2">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Prototype completion</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hMerge="1">
                  <a:txBody>
                    <a:bodyPr/>
                    <a:lstStyle/>
                    <a:p>
                      <a:endParaRPr lang="en-US"/>
                    </a:p>
                  </a:txBody>
                  <a:tcPr/>
                </a:tc>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2/26/2024</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5"/>
                  </a:ext>
                </a:extLst>
              </a:tr>
              <a:tr h="260350">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Codebase</a:t>
                      </a:r>
                      <a:endParaRPr sz="900" b="0" i="0" u="none" strike="noStrike" cap="none">
                        <a:solidFill>
                          <a:srgbClr val="000000"/>
                        </a:solidFill>
                        <a:latin typeface="Arial"/>
                        <a:ea typeface="Arial"/>
                        <a:cs typeface="Arial"/>
                        <a:sym typeface="Arial"/>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gridSpan="2">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App’s source code gathered</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hMerge="1">
                  <a:txBody>
                    <a:bodyPr/>
                    <a:lstStyle/>
                    <a:p>
                      <a:endParaRPr lang="en-US"/>
                    </a:p>
                  </a:txBody>
                  <a:tcPr/>
                </a:tc>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3/01/2024</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6"/>
                  </a:ext>
                </a:extLst>
              </a:tr>
              <a:tr h="260350">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User Interface(UI) design</a:t>
                      </a:r>
                      <a:endParaRPr sz="900" b="0" i="0" u="none" strike="noStrike" cap="none">
                        <a:solidFill>
                          <a:srgbClr val="000000"/>
                        </a:solidFill>
                        <a:latin typeface="Arial"/>
                        <a:ea typeface="Arial"/>
                        <a:cs typeface="Arial"/>
                        <a:sym typeface="Arial"/>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gridSpan="2">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UI design completion</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hMerge="1">
                  <a:txBody>
                    <a:bodyPr/>
                    <a:lstStyle/>
                    <a:p>
                      <a:endParaRPr lang="en-US"/>
                    </a:p>
                  </a:txBody>
                  <a:tcPr/>
                </a:tc>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3/15/2024</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7"/>
                  </a:ext>
                </a:extLst>
              </a:tr>
              <a:tr h="260350">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Backend Development</a:t>
                      </a:r>
                      <a:endParaRPr sz="900" b="0" i="0" u="none" strike="noStrike" cap="none">
                        <a:solidFill>
                          <a:srgbClr val="000000"/>
                        </a:solidFill>
                        <a:latin typeface="Arial"/>
                        <a:ea typeface="Arial"/>
                        <a:cs typeface="Arial"/>
                        <a:sym typeface="Arial"/>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gridSpan="2">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Server-side components completion</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hMerge="1">
                  <a:txBody>
                    <a:bodyPr/>
                    <a:lstStyle/>
                    <a:p>
                      <a:endParaRPr lang="en-US"/>
                    </a:p>
                  </a:txBody>
                  <a:tcPr/>
                </a:tc>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3/29/2024</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8"/>
                  </a:ext>
                </a:extLst>
              </a:tr>
              <a:tr h="260350">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Frontend Development</a:t>
                      </a:r>
                      <a:endParaRPr sz="900" b="0" i="0" u="none" strike="noStrike" cap="none">
                        <a:solidFill>
                          <a:srgbClr val="000000"/>
                        </a:solidFill>
                        <a:latin typeface="Arial"/>
                        <a:ea typeface="Arial"/>
                        <a:cs typeface="Arial"/>
                        <a:sym typeface="Arial"/>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gridSpan="2">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UI Implementation</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hMerge="1">
                  <a:txBody>
                    <a:bodyPr/>
                    <a:lstStyle/>
                    <a:p>
                      <a:endParaRPr lang="en-US"/>
                    </a:p>
                  </a:txBody>
                  <a:tcPr/>
                </a:tc>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04/09/2024</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9"/>
                  </a:ext>
                </a:extLst>
              </a:tr>
              <a:tr h="260350">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Database Setup</a:t>
                      </a:r>
                      <a:endParaRPr sz="900" b="0" i="0" u="none" strike="noStrike" cap="none">
                        <a:solidFill>
                          <a:srgbClr val="000000"/>
                        </a:solidFill>
                        <a:latin typeface="Arial"/>
                        <a:ea typeface="Arial"/>
                        <a:cs typeface="Arial"/>
                        <a:sym typeface="Arial"/>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gridSpan="2">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Database implementation</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hMerge="1">
                  <a:txBody>
                    <a:bodyPr/>
                    <a:lstStyle/>
                    <a:p>
                      <a:endParaRPr lang="en-US"/>
                    </a:p>
                  </a:txBody>
                  <a:tcPr/>
                </a:tc>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04/16/2024</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10"/>
                  </a:ext>
                </a:extLst>
              </a:tr>
              <a:tr h="0">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App Testing - Phase 1 &amp; 2</a:t>
                      </a:r>
                      <a:endParaRPr sz="900" b="0" i="0" u="none" strike="noStrike" cap="none">
                        <a:solidFill>
                          <a:srgbClr val="000000"/>
                        </a:solidFill>
                        <a:latin typeface="Arial"/>
                        <a:ea typeface="Arial"/>
                        <a:cs typeface="Arial"/>
                        <a:sym typeface="Arial"/>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tc gridSpan="2">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App goes live </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tc hMerge="1">
                  <a:txBody>
                    <a:bodyPr/>
                    <a:lstStyle/>
                    <a:p>
                      <a:endParaRPr lang="en-US"/>
                    </a:p>
                  </a:txBody>
                  <a:tcPr/>
                </a:tc>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04/22/2024</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graphicFrame>
        <p:nvGraphicFramePr>
          <p:cNvPr id="103" name="Google Shape;103;p2"/>
          <p:cNvGraphicFramePr/>
          <p:nvPr/>
        </p:nvGraphicFramePr>
        <p:xfrm>
          <a:off x="4718050" y="3544605"/>
          <a:ext cx="4253825" cy="2627595"/>
        </p:xfrm>
        <a:graphic>
          <a:graphicData uri="http://schemas.openxmlformats.org/drawingml/2006/table">
            <a:tbl>
              <a:tblPr>
                <a:noFill/>
                <a:tableStyleId>{FA9C756C-8029-43FE-91FC-45B76A8E1DDC}</a:tableStyleId>
              </a:tblPr>
              <a:tblGrid>
                <a:gridCol w="1497875">
                  <a:extLst>
                    <a:ext uri="{9D8B030D-6E8A-4147-A177-3AD203B41FA5}">
                      <a16:colId xmlns:a16="http://schemas.microsoft.com/office/drawing/2014/main" val="20000"/>
                    </a:ext>
                  </a:extLst>
                </a:gridCol>
                <a:gridCol w="1968800">
                  <a:extLst>
                    <a:ext uri="{9D8B030D-6E8A-4147-A177-3AD203B41FA5}">
                      <a16:colId xmlns:a16="http://schemas.microsoft.com/office/drawing/2014/main" val="20001"/>
                    </a:ext>
                  </a:extLst>
                </a:gridCol>
                <a:gridCol w="787150">
                  <a:extLst>
                    <a:ext uri="{9D8B030D-6E8A-4147-A177-3AD203B41FA5}">
                      <a16:colId xmlns:a16="http://schemas.microsoft.com/office/drawing/2014/main" val="20002"/>
                    </a:ext>
                  </a:extLst>
                </a:gridCol>
              </a:tblGrid>
              <a:tr h="0">
                <a:tc gridSpan="3">
                  <a:txBody>
                    <a:bodyPr/>
                    <a:lstStyle/>
                    <a:p>
                      <a:pPr marL="0" marR="0" lvl="0" indent="0" algn="l" rtl="0">
                        <a:lnSpc>
                          <a:spcPct val="96000"/>
                        </a:lnSpc>
                        <a:spcBef>
                          <a:spcPts val="0"/>
                        </a:spcBef>
                        <a:spcAft>
                          <a:spcPts val="0"/>
                        </a:spcAft>
                        <a:buClr>
                          <a:srgbClr val="000000"/>
                        </a:buClr>
                        <a:buSzPts val="800"/>
                        <a:buFont typeface="Noto Sans Symbols"/>
                        <a:buNone/>
                      </a:pPr>
                      <a:r>
                        <a:rPr lang="en-GB" sz="1000" b="0" i="1" u="none" strike="noStrike" cap="none">
                          <a:solidFill>
                            <a:srgbClr val="000000"/>
                          </a:solidFill>
                          <a:latin typeface="Arial"/>
                          <a:ea typeface="Arial"/>
                          <a:cs typeface="Arial"/>
                          <a:sym typeface="Arial"/>
                        </a:rPr>
                        <a:t>Signoff</a:t>
                      </a:r>
                      <a:endParaRPr/>
                    </a:p>
                  </a:txBody>
                  <a:tcPr marL="64800" marR="64800" marT="64800" marB="64800">
                    <a:lnL w="28575"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28575"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80D4F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Role</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E7EDF8"/>
                    </a:solidFill>
                  </a:tcPr>
                </a:tc>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Signature</a:t>
                      </a:r>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E7EDF8"/>
                    </a:solidFill>
                  </a:tcPr>
                </a:tc>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Date</a:t>
                      </a:r>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E7EDF8"/>
                    </a:solidFill>
                  </a:tcPr>
                </a:tc>
                <a:extLst>
                  <a:ext uri="{0D108BD9-81ED-4DB2-BD59-A6C34878D82A}">
                    <a16:rowId xmlns:a16="http://schemas.microsoft.com/office/drawing/2014/main" val="10001"/>
                  </a:ext>
                </a:extLst>
              </a:tr>
              <a:tr h="239725">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Sponsor</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2"/>
                  </a:ext>
                </a:extLst>
              </a:tr>
              <a:tr h="26035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PSB Member</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3"/>
                  </a:ext>
                </a:extLst>
              </a:tr>
              <a:tr h="26035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PSB Member</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4"/>
                  </a:ext>
                </a:extLst>
              </a:tr>
              <a:tr h="26035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PSB Member</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5"/>
                  </a:ext>
                </a:extLst>
              </a:tr>
              <a:tr h="26035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PSB Member</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6"/>
                  </a:ext>
                </a:extLst>
              </a:tr>
              <a:tr h="26035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PSB Member</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7"/>
                  </a:ext>
                </a:extLst>
              </a:tr>
              <a:tr h="26035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Beneficiary</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Beneficiary</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aphicFrame>
        <p:nvGraphicFramePr>
          <p:cNvPr id="104" name="Google Shape;104;p2"/>
          <p:cNvGraphicFramePr/>
          <p:nvPr/>
        </p:nvGraphicFramePr>
        <p:xfrm>
          <a:off x="4716463" y="1038000"/>
          <a:ext cx="4253850" cy="2425047"/>
        </p:xfrm>
        <a:graphic>
          <a:graphicData uri="http://schemas.openxmlformats.org/drawingml/2006/table">
            <a:tbl>
              <a:tblPr>
                <a:noFill/>
                <a:tableStyleId>{FA9C756C-8029-43FE-91FC-45B76A8E1DDC}</a:tableStyleId>
              </a:tblPr>
              <a:tblGrid>
                <a:gridCol w="1417375">
                  <a:extLst>
                    <a:ext uri="{9D8B030D-6E8A-4147-A177-3AD203B41FA5}">
                      <a16:colId xmlns:a16="http://schemas.microsoft.com/office/drawing/2014/main" val="20000"/>
                    </a:ext>
                  </a:extLst>
                </a:gridCol>
                <a:gridCol w="2836475">
                  <a:extLst>
                    <a:ext uri="{9D8B030D-6E8A-4147-A177-3AD203B41FA5}">
                      <a16:colId xmlns:a16="http://schemas.microsoft.com/office/drawing/2014/main" val="20001"/>
                    </a:ext>
                  </a:extLst>
                </a:gridCol>
              </a:tblGrid>
              <a:tr h="552425">
                <a:tc gridSpan="2">
                  <a:txBody>
                    <a:bodyPr/>
                    <a:lstStyle/>
                    <a:p>
                      <a:pPr marL="0" marR="0" lvl="0" indent="0" algn="l" rtl="0">
                        <a:lnSpc>
                          <a:spcPct val="96000"/>
                        </a:lnSpc>
                        <a:spcBef>
                          <a:spcPts val="0"/>
                        </a:spcBef>
                        <a:spcAft>
                          <a:spcPts val="0"/>
                        </a:spcAft>
                        <a:buClr>
                          <a:srgbClr val="000000"/>
                        </a:buClr>
                        <a:buSzPts val="800"/>
                        <a:buFont typeface="Noto Sans Symbols"/>
                        <a:buNone/>
                      </a:pPr>
                      <a:r>
                        <a:rPr lang="en-GB" sz="1000" b="0" i="1" u="none" strike="noStrike" cap="none">
                          <a:solidFill>
                            <a:srgbClr val="000000"/>
                          </a:solidFill>
                          <a:latin typeface="Arial"/>
                          <a:ea typeface="Arial"/>
                          <a:cs typeface="Arial"/>
                          <a:sym typeface="Arial"/>
                        </a:rPr>
                        <a:t>Project Organization</a:t>
                      </a:r>
                      <a:endParaRPr/>
                    </a:p>
                  </a:txBody>
                  <a:tcPr marL="64800" marR="64800" marT="64800" marB="64800">
                    <a:lnL w="28575"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28575"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solidFill>
                      <a:srgbClr val="80D4F0"/>
                    </a:solidFill>
                  </a:tcPr>
                </a:tc>
                <a:tc hMerge="1">
                  <a:txBody>
                    <a:bodyPr/>
                    <a:lstStyle/>
                    <a:p>
                      <a:endParaRPr lang="en-US"/>
                    </a:p>
                  </a:txBody>
                  <a:tcPr/>
                </a:tc>
                <a:extLst>
                  <a:ext uri="{0D108BD9-81ED-4DB2-BD59-A6C34878D82A}">
                    <a16:rowId xmlns:a16="http://schemas.microsoft.com/office/drawing/2014/main" val="10000"/>
                  </a:ext>
                </a:extLst>
              </a:tr>
              <a:tr h="30135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Sponsor</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CVS Health</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1"/>
                  </a:ext>
                </a:extLst>
              </a:tr>
              <a:tr h="443875">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Steering Board Members (PSB)</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Professor Mckean</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2"/>
                  </a:ext>
                </a:extLst>
              </a:tr>
              <a:tr h="30135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Project Manager</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Likhitha </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3"/>
                  </a:ext>
                </a:extLst>
              </a:tr>
              <a:tr h="301350">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Workstream Leaders</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Noelle and Pawan </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12700" cap="flat" cmpd="sng">
                      <a:solidFill>
                        <a:srgbClr val="00A9E0"/>
                      </a:solidFill>
                      <a:prstDash val="solid"/>
                      <a:round/>
                      <a:headEnd type="none" w="sm" len="sm"/>
                      <a:tailEnd type="none" w="sm" len="sm"/>
                    </a:lnB>
                  </a:tcPr>
                </a:tc>
                <a:extLst>
                  <a:ext uri="{0D108BD9-81ED-4DB2-BD59-A6C34878D82A}">
                    <a16:rowId xmlns:a16="http://schemas.microsoft.com/office/drawing/2014/main" val="10004"/>
                  </a:ext>
                </a:extLst>
              </a:tr>
              <a:tr h="490625">
                <a:tc>
                  <a:txBody>
                    <a:bodyPr/>
                    <a:lstStyle/>
                    <a:p>
                      <a:pPr marL="0" marR="0" lvl="0" indent="0" algn="l" rtl="0">
                        <a:lnSpc>
                          <a:spcPct val="96000"/>
                        </a:lnSpc>
                        <a:spcBef>
                          <a:spcPts val="0"/>
                        </a:spcBef>
                        <a:spcAft>
                          <a:spcPts val="0"/>
                        </a:spcAft>
                        <a:buClr>
                          <a:srgbClr val="000000"/>
                        </a:buClr>
                        <a:buSzPts val="720"/>
                        <a:buFont typeface="Noto Sans Symbols"/>
                        <a:buNone/>
                      </a:pPr>
                      <a:r>
                        <a:rPr lang="en-GB" sz="900" b="0" i="0" u="none" strike="noStrike" cap="none">
                          <a:solidFill>
                            <a:srgbClr val="000000"/>
                          </a:solidFill>
                          <a:latin typeface="Arial"/>
                          <a:ea typeface="Arial"/>
                          <a:cs typeface="Arial"/>
                          <a:sym typeface="Arial"/>
                        </a:rPr>
                        <a:t>Team Members</a:t>
                      </a:r>
                      <a:endParaRPr/>
                    </a:p>
                  </a:txBody>
                  <a:tcPr marL="64800" marR="64800" marT="64800" marB="64800">
                    <a:lnL w="28575" cap="flat" cmpd="sng">
                      <a:solidFill>
                        <a:srgbClr val="00A9E0"/>
                      </a:solidFill>
                      <a:prstDash val="solid"/>
                      <a:round/>
                      <a:headEnd type="none" w="sm" len="sm"/>
                      <a:tailEnd type="none" w="sm" len="sm"/>
                    </a:lnL>
                    <a:lnR w="12700"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tc>
                  <a:txBody>
                    <a:bodyPr/>
                    <a:lstStyle/>
                    <a:p>
                      <a:pPr marL="0" marR="0" lvl="0" indent="0" algn="l" rtl="0">
                        <a:lnSpc>
                          <a:spcPct val="96000"/>
                        </a:lnSpc>
                        <a:spcBef>
                          <a:spcPts val="0"/>
                        </a:spcBef>
                        <a:spcAft>
                          <a:spcPts val="0"/>
                        </a:spcAft>
                        <a:buClr>
                          <a:schemeClr val="dk1"/>
                        </a:buClr>
                        <a:buSzPts val="720"/>
                        <a:buFont typeface="Noto Sans Symbols"/>
                        <a:buNone/>
                      </a:pPr>
                      <a:r>
                        <a:rPr lang="en-GB" sz="900"/>
                        <a:t>Noelle Corello-Soares, Likhitha Guggilla, Pawan Manikanta Reddy Pamireddy, Nishita Rao, Shristi Sharma</a:t>
                      </a:r>
                      <a:endParaRPr sz="900" b="0" i="0" u="none" strike="noStrike" cap="none">
                        <a:solidFill>
                          <a:srgbClr val="000000"/>
                        </a:solidFill>
                        <a:latin typeface="Arial"/>
                        <a:ea typeface="Arial"/>
                        <a:cs typeface="Arial"/>
                        <a:sym typeface="Arial"/>
                      </a:endParaRPr>
                    </a:p>
                  </a:txBody>
                  <a:tcPr marL="64800" marR="64800" marT="64800" marB="64800">
                    <a:lnL w="12700" cap="flat" cmpd="sng">
                      <a:solidFill>
                        <a:srgbClr val="00A9E0"/>
                      </a:solidFill>
                      <a:prstDash val="solid"/>
                      <a:round/>
                      <a:headEnd type="none" w="sm" len="sm"/>
                      <a:tailEnd type="none" w="sm" len="sm"/>
                    </a:lnL>
                    <a:lnR w="28575" cap="flat" cmpd="sng">
                      <a:solidFill>
                        <a:srgbClr val="00A9E0"/>
                      </a:solidFill>
                      <a:prstDash val="solid"/>
                      <a:round/>
                      <a:headEnd type="none" w="sm" len="sm"/>
                      <a:tailEnd type="none" w="sm" len="sm"/>
                    </a:lnR>
                    <a:lnT w="12700" cap="flat" cmpd="sng">
                      <a:solidFill>
                        <a:srgbClr val="00A9E0"/>
                      </a:solidFill>
                      <a:prstDash val="solid"/>
                      <a:round/>
                      <a:headEnd type="none" w="sm" len="sm"/>
                      <a:tailEnd type="none" w="sm" len="sm"/>
                    </a:lnT>
                    <a:lnB w="28575" cap="flat" cmpd="sng">
                      <a:solidFill>
                        <a:srgbClr val="00A9E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05" name="Google Shape;105;p2"/>
          <p:cNvSpPr txBox="1"/>
          <p:nvPr/>
        </p:nvSpPr>
        <p:spPr>
          <a:xfrm>
            <a:off x="520900" y="172800"/>
            <a:ext cx="7931100" cy="8652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0493D9"/>
              </a:buClr>
              <a:buSzPts val="3200"/>
              <a:buFont typeface="Calibri"/>
              <a:buNone/>
            </a:pPr>
            <a:r>
              <a:rPr lang="en-GB" sz="3200" b="1" i="0" u="none" strike="noStrike" cap="none">
                <a:solidFill>
                  <a:srgbClr val="0493D9"/>
                </a:solidFill>
                <a:latin typeface="Calibri"/>
                <a:ea typeface="Calibri"/>
                <a:cs typeface="Calibri"/>
                <a:sym typeface="Calibri"/>
              </a:rPr>
              <a:t>Project Charter: Wellness Pulse</a:t>
            </a:r>
            <a:endParaRPr b="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694</Words>
  <Application>Microsoft Office PowerPoint</Application>
  <PresentationFormat>On-screen Show (4:3)</PresentationFormat>
  <Paragraphs>105</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Noto Sans Symbols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Vandusen</dc:creator>
  <cp:lastModifiedBy>Likhitha Guggilla</cp:lastModifiedBy>
  <cp:revision>1</cp:revision>
  <dcterms:created xsi:type="dcterms:W3CDTF">2013-01-26T13:18:28Z</dcterms:created>
  <dcterms:modified xsi:type="dcterms:W3CDTF">2024-02-02T21:56:02Z</dcterms:modified>
</cp:coreProperties>
</file>