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embeddedFontLst>
    <p:embeddedFont>
      <p:font typeface="Lato" panose="020F0502020204030203" pitchFamily="34" charset="0"/>
      <p:regular r:id="rId42"/>
      <p:bold r:id="rId43"/>
      <p:italic r:id="rId44"/>
      <p:boldItalic r:id="rId45"/>
    </p:embeddedFont>
    <p:embeddedFont>
      <p:font typeface="Oswald" panose="00000500000000000000" pitchFamily="2" charset="0"/>
      <p:regular r:id="rId46"/>
      <p:bold r:id="rId47"/>
    </p:embeddedFont>
    <p:embeddedFont>
      <p:font typeface="Quattrocento Sans" panose="020B0502050000020003" pitchFamily="34" charset="0"/>
      <p:regular r:id="rId48"/>
      <p:bold r:id="rId49"/>
      <p:italic r:id="rId50"/>
      <p:boldItalic r:id="rId51"/>
    </p:embeddedFont>
    <p:embeddedFont>
      <p:font typeface="Raleway"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hDaNdpYUwC8geY/Oof/mp9VpYt4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AEA79C-C105-4638-BE6D-E525B8783FE5}">
  <a:tblStyle styleId="{79AEA79C-C105-4638-BE6D-E525B8783FE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9"/>
          </a:solidFill>
        </a:fill>
      </a:tcStyle>
    </a:wholeTbl>
    <a:band1H>
      <a:tcTxStyle b="off" i="off"/>
      <a:tcStyle>
        <a:tcBdr/>
        <a:fill>
          <a:solidFill>
            <a:srgbClr val="D0D0D0"/>
          </a:solidFill>
        </a:fill>
      </a:tcStyle>
    </a:band1H>
    <a:band2H>
      <a:tcTxStyle b="off" i="off"/>
      <a:tcStyle>
        <a:tcBdr/>
      </a:tcStyle>
    </a:band2H>
    <a:band1V>
      <a:tcTxStyle b="off" i="off"/>
      <a:tcStyle>
        <a:tcBdr/>
        <a:fill>
          <a:solidFill>
            <a:srgbClr val="D0D0D0"/>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1905936-7133-49D4-81D9-F0BF92FACE9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ef1046fb4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9ef1046fb4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Audio - Mrugal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Audio - Biao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9ef1046fb4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9ef1046fb4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ef1046fb4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9ef1046fb4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ef1046fb4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9ef1046fb4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42" name="Google Shape;24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Audio - Mrugal</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ef1046fb4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29ef1046fb4_1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None/>
            </a:pPr>
            <a:r>
              <a:rPr lang="en-US"/>
              <a:t>Audio - Likhitha </a:t>
            </a:r>
            <a:endParaRPr/>
          </a:p>
          <a:p>
            <a:pPr marL="457200" lvl="0" indent="-298450" algn="l" rtl="0">
              <a:lnSpc>
                <a:spcPct val="100000"/>
              </a:lnSpc>
              <a:spcBef>
                <a:spcPts val="0"/>
              </a:spcBef>
              <a:spcAft>
                <a:spcPts val="0"/>
              </a:spcAft>
              <a:buSzPts val="1100"/>
              <a:buNone/>
            </a:pPr>
            <a:r>
              <a:rPr lang="en-US">
                <a:latin typeface="Calibri"/>
                <a:ea typeface="Calibri"/>
                <a:cs typeface="Calibri"/>
                <a:sym typeface="Calibri"/>
              </a:rPr>
              <a:t>In the previous slide, We have identified decision tree as the best model when every predictor variable was fed to the model. Now, we are going to assess the model performance of the models that are trained and tuned using only these 9 significant variables. These were identified by performing different explorations.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0" name="Google Shape;10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None/>
            </a:pPr>
            <a:r>
              <a:rPr lang="en-US"/>
              <a:t>Audio - Likhitha </a:t>
            </a:r>
            <a:endParaRPr/>
          </a:p>
          <a:p>
            <a:pPr marL="457200" lvl="0" indent="-298450" algn="l" rtl="0">
              <a:lnSpc>
                <a:spcPct val="100000"/>
              </a:lnSpc>
              <a:spcBef>
                <a:spcPts val="0"/>
              </a:spcBef>
              <a:spcAft>
                <a:spcPts val="0"/>
              </a:spcAft>
              <a:buSzPts val="1100"/>
              <a:buNone/>
            </a:pPr>
            <a:r>
              <a:rPr lang="en-US"/>
              <a:t>In this slide, we've summarized the performance metrics of various models that are trained and tuned with only 9 significant variables which were mentioned in the previous slide. After thorough analysis, we have identified decision tree as the best model. Even though there are other models with similar good metrics like bootstrap,boosted with similar accuracy and sensitivity, we've chosen the Decision Tree as the standout performer. This is because, If we focus on FP's and FN's,The Decision Tree excels in reducing the model cost by maintaining a fine balance between False Positives (FPs) and False Negatives (FNs) when compared to other models. What sets it apart is its ability to predict low FPs, which is crucial for minimizing negative impacts on the business. Therefore, we've selected the Decision Tree as the best model among those trained with only the nine significant variables.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None/>
            </a:pPr>
            <a:r>
              <a:rPr lang="en-US"/>
              <a:t>Audio - Likhitha </a:t>
            </a:r>
            <a:endParaRPr/>
          </a:p>
          <a:p>
            <a:pPr marL="457200" lvl="0" indent="-298450" algn="l" rtl="0">
              <a:lnSpc>
                <a:spcPct val="100000"/>
              </a:lnSpc>
              <a:spcBef>
                <a:spcPts val="0"/>
              </a:spcBef>
              <a:spcAft>
                <a:spcPts val="0"/>
              </a:spcAft>
              <a:buSzPts val="1100"/>
              <a:buNone/>
            </a:pPr>
            <a:r>
              <a:rPr lang="en-US"/>
              <a:t>In this slide, we are looking at the RASE and AUC values of the two models. If we observe the highlighted red box, Significant model has lower RASE value than Full Model which means our Significant Model predictions are more precise compared to Full Model. Considering ROC, both the models have approx same AUC. But we can conclude that Significant Model is the better performer than Full Model because, though it's performance metrics are only slightly better than the Full Model , it's model complexity and model cost is lower and considerable. hence we conclude that Significant model is the best model.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7" name="Google Shape;10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5" name="Google Shape;11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ef415b30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9ef415b307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ef415b3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29ef415b30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Audio - Mrugal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
        <p:cNvGrpSpPr/>
        <p:nvPr/>
      </p:nvGrpSpPr>
      <p:grpSpPr>
        <a:xfrm>
          <a:off x="0" y="0"/>
          <a:ext cx="0" cy="0"/>
          <a:chOff x="0" y="0"/>
          <a:chExt cx="0" cy="0"/>
        </a:xfrm>
      </p:grpSpPr>
      <p:sp>
        <p:nvSpPr>
          <p:cNvPr id="11" name="Google Shape;11;g29ef1046fb4_0_50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g29ef1046fb4_0_502"/>
          <p:cNvGrpSpPr/>
          <p:nvPr/>
        </p:nvGrpSpPr>
        <p:grpSpPr>
          <a:xfrm>
            <a:off x="1107036" y="1588427"/>
            <a:ext cx="994316" cy="61102"/>
            <a:chOff x="4580561" y="2589004"/>
            <a:chExt cx="1064464" cy="25200"/>
          </a:xfrm>
        </p:grpSpPr>
        <p:sp>
          <p:nvSpPr>
            <p:cNvPr id="13" name="Google Shape;13;g29ef1046fb4_0_50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g29ef1046fb4_0_50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g29ef1046fb4_0_502"/>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a:endParaRPr/>
          </a:p>
        </p:txBody>
      </p:sp>
      <p:sp>
        <p:nvSpPr>
          <p:cNvPr id="16" name="Google Shape;16;g29ef1046fb4_0_502"/>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17" name="Google Shape;17;g29ef1046fb4_0_50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g29ef1046fb4_0_57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2" name="Google Shape;72;g29ef1046fb4_0_57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73" name="Google Shape;73;g29ef1046fb4_0_5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g29ef1046fb4_0_5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g29ef1046fb4_0_5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76"/>
        <p:cNvGrpSpPr/>
        <p:nvPr/>
      </p:nvGrpSpPr>
      <p:grpSpPr>
        <a:xfrm>
          <a:off x="0" y="0"/>
          <a:ext cx="0" cy="0"/>
          <a:chOff x="0" y="0"/>
          <a:chExt cx="0" cy="0"/>
        </a:xfrm>
      </p:grpSpPr>
      <p:sp>
        <p:nvSpPr>
          <p:cNvPr id="77" name="Google Shape;77;g29ef1046fb4_0_58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8" name="Google Shape;78;g29ef1046fb4_0_58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1600"/>
              </a:spcBef>
              <a:spcAft>
                <a:spcPts val="0"/>
              </a:spcAft>
              <a:buClr>
                <a:srgbClr val="888888"/>
              </a:buClr>
              <a:buSzPts val="2000"/>
              <a:buNone/>
              <a:defRPr sz="2000">
                <a:solidFill>
                  <a:srgbClr val="888888"/>
                </a:solidFill>
              </a:defRPr>
            </a:lvl2pPr>
            <a:lvl3pPr marL="1371600" lvl="2" indent="-228600" algn="l">
              <a:lnSpc>
                <a:spcPct val="90000"/>
              </a:lnSpc>
              <a:spcBef>
                <a:spcPts val="1600"/>
              </a:spcBef>
              <a:spcAft>
                <a:spcPts val="0"/>
              </a:spcAft>
              <a:buClr>
                <a:srgbClr val="888888"/>
              </a:buClr>
              <a:buSzPts val="1800"/>
              <a:buNone/>
              <a:defRPr sz="1800">
                <a:solidFill>
                  <a:srgbClr val="888888"/>
                </a:solidFill>
              </a:defRPr>
            </a:lvl3pPr>
            <a:lvl4pPr marL="1828800" lvl="3" indent="-228600" algn="l">
              <a:lnSpc>
                <a:spcPct val="90000"/>
              </a:lnSpc>
              <a:spcBef>
                <a:spcPts val="1600"/>
              </a:spcBef>
              <a:spcAft>
                <a:spcPts val="0"/>
              </a:spcAft>
              <a:buClr>
                <a:srgbClr val="888888"/>
              </a:buClr>
              <a:buSzPts val="1600"/>
              <a:buNone/>
              <a:defRPr sz="1600">
                <a:solidFill>
                  <a:srgbClr val="888888"/>
                </a:solidFill>
              </a:defRPr>
            </a:lvl4pPr>
            <a:lvl5pPr marL="2286000" lvl="4" indent="-228600" algn="l">
              <a:lnSpc>
                <a:spcPct val="90000"/>
              </a:lnSpc>
              <a:spcBef>
                <a:spcPts val="1600"/>
              </a:spcBef>
              <a:spcAft>
                <a:spcPts val="0"/>
              </a:spcAft>
              <a:buClr>
                <a:srgbClr val="888888"/>
              </a:buClr>
              <a:buSzPts val="1600"/>
              <a:buNone/>
              <a:defRPr sz="1600">
                <a:solidFill>
                  <a:srgbClr val="888888"/>
                </a:solidFill>
              </a:defRPr>
            </a:lvl5pPr>
            <a:lvl6pPr marL="2743200" lvl="5" indent="-228600" algn="l">
              <a:lnSpc>
                <a:spcPct val="90000"/>
              </a:lnSpc>
              <a:spcBef>
                <a:spcPts val="1600"/>
              </a:spcBef>
              <a:spcAft>
                <a:spcPts val="0"/>
              </a:spcAft>
              <a:buClr>
                <a:srgbClr val="888888"/>
              </a:buClr>
              <a:buSzPts val="1600"/>
              <a:buNone/>
              <a:defRPr sz="1600">
                <a:solidFill>
                  <a:srgbClr val="888888"/>
                </a:solidFill>
              </a:defRPr>
            </a:lvl6pPr>
            <a:lvl7pPr marL="3200400" lvl="6" indent="-228600" algn="l">
              <a:lnSpc>
                <a:spcPct val="90000"/>
              </a:lnSpc>
              <a:spcBef>
                <a:spcPts val="1600"/>
              </a:spcBef>
              <a:spcAft>
                <a:spcPts val="0"/>
              </a:spcAft>
              <a:buClr>
                <a:srgbClr val="888888"/>
              </a:buClr>
              <a:buSzPts val="1600"/>
              <a:buNone/>
              <a:defRPr sz="1600">
                <a:solidFill>
                  <a:srgbClr val="888888"/>
                </a:solidFill>
              </a:defRPr>
            </a:lvl7pPr>
            <a:lvl8pPr marL="3657600" lvl="7" indent="-228600" algn="l">
              <a:lnSpc>
                <a:spcPct val="90000"/>
              </a:lnSpc>
              <a:spcBef>
                <a:spcPts val="1600"/>
              </a:spcBef>
              <a:spcAft>
                <a:spcPts val="0"/>
              </a:spcAft>
              <a:buClr>
                <a:srgbClr val="888888"/>
              </a:buClr>
              <a:buSzPts val="1600"/>
              <a:buNone/>
              <a:defRPr sz="1600">
                <a:solidFill>
                  <a:srgbClr val="888888"/>
                </a:solidFill>
              </a:defRPr>
            </a:lvl8pPr>
            <a:lvl9pPr marL="4114800" lvl="8" indent="-228600" algn="l">
              <a:lnSpc>
                <a:spcPct val="90000"/>
              </a:lnSpc>
              <a:spcBef>
                <a:spcPts val="1600"/>
              </a:spcBef>
              <a:spcAft>
                <a:spcPts val="1600"/>
              </a:spcAft>
              <a:buClr>
                <a:srgbClr val="888888"/>
              </a:buClr>
              <a:buSzPts val="1600"/>
              <a:buNone/>
              <a:defRPr sz="1600">
                <a:solidFill>
                  <a:srgbClr val="888888"/>
                </a:solidFill>
              </a:defRPr>
            </a:lvl9pPr>
          </a:lstStyle>
          <a:p>
            <a:endParaRPr/>
          </a:p>
        </p:txBody>
      </p:sp>
      <p:sp>
        <p:nvSpPr>
          <p:cNvPr id="79" name="Google Shape;79;g29ef1046fb4_0_58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Google Shape;80;g29ef1046fb4_0_58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g29ef1046fb4_0_58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29ef1046fb4_0_51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20;g29ef1046fb4_0_516"/>
          <p:cNvGrpSpPr/>
          <p:nvPr/>
        </p:nvGrpSpPr>
        <p:grpSpPr>
          <a:xfrm>
            <a:off x="1107036" y="1588427"/>
            <a:ext cx="994316" cy="61102"/>
            <a:chOff x="4580561" y="2589004"/>
            <a:chExt cx="1064464" cy="25200"/>
          </a:xfrm>
        </p:grpSpPr>
        <p:sp>
          <p:nvSpPr>
            <p:cNvPr id="21" name="Google Shape;21;g29ef1046fb4_0_51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g29ef1046fb4_0_51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g29ef1046fb4_0_516"/>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24" name="Google Shape;24;g29ef1046fb4_0_516"/>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g29ef1046fb4_0_554"/>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g29ef1046fb4_0_554"/>
          <p:cNvGrpSpPr/>
          <p:nvPr/>
        </p:nvGrpSpPr>
        <p:grpSpPr>
          <a:xfrm>
            <a:off x="1107036" y="1588427"/>
            <a:ext cx="994316" cy="61102"/>
            <a:chOff x="4580561" y="2589004"/>
            <a:chExt cx="1064464" cy="25200"/>
          </a:xfrm>
        </p:grpSpPr>
        <p:sp>
          <p:nvSpPr>
            <p:cNvPr id="29" name="Google Shape;29;g29ef1046fb4_0_55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g29ef1046fb4_0_55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g29ef1046fb4_0_554"/>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32" name="Google Shape;32;g29ef1046fb4_0_554"/>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33" name="Google Shape;33;g29ef1046fb4_0_554"/>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grpSp>
        <p:nvGrpSpPr>
          <p:cNvPr id="36" name="Google Shape;36;g29ef1046fb4_0_548"/>
          <p:cNvGrpSpPr/>
          <p:nvPr/>
        </p:nvGrpSpPr>
        <p:grpSpPr>
          <a:xfrm>
            <a:off x="1107036" y="5558926"/>
            <a:ext cx="994316" cy="61102"/>
            <a:chOff x="4580561" y="2589004"/>
            <a:chExt cx="1064464" cy="25200"/>
          </a:xfrm>
        </p:grpSpPr>
        <p:sp>
          <p:nvSpPr>
            <p:cNvPr id="37" name="Google Shape;37;g29ef1046fb4_0_54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29ef1046fb4_0_54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g29ef1046fb4_0_548"/>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0" name="Google Shape;40;g29ef1046fb4_0_54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g29ef1046fb4_0_54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g29ef1046fb4_0_540"/>
          <p:cNvGrpSpPr/>
          <p:nvPr/>
        </p:nvGrpSpPr>
        <p:grpSpPr>
          <a:xfrm>
            <a:off x="1107036" y="1588427"/>
            <a:ext cx="994316" cy="61102"/>
            <a:chOff x="4580561" y="2589004"/>
            <a:chExt cx="1064464" cy="25200"/>
          </a:xfrm>
        </p:grpSpPr>
        <p:sp>
          <p:nvSpPr>
            <p:cNvPr id="44" name="Google Shape;44;g29ef1046fb4_0_54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29ef1046fb4_0_54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g29ef1046fb4_0_54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47" name="Google Shape;47;g29ef1046fb4_0_54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48" name="Google Shape;48;g29ef1046fb4_0_54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g29ef1046fb4_0_52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g29ef1046fb4_0_524"/>
          <p:cNvGrpSpPr/>
          <p:nvPr/>
        </p:nvGrpSpPr>
        <p:grpSpPr>
          <a:xfrm>
            <a:off x="1107036" y="1588427"/>
            <a:ext cx="994316" cy="61102"/>
            <a:chOff x="4580561" y="2589004"/>
            <a:chExt cx="1064464" cy="25200"/>
          </a:xfrm>
        </p:grpSpPr>
        <p:sp>
          <p:nvSpPr>
            <p:cNvPr id="52" name="Google Shape;52;g29ef1046fb4_0_52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29ef1046fb4_0_52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g29ef1046fb4_0_524"/>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55" name="Google Shape;55;g29ef1046fb4_0_524"/>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6" name="Google Shape;56;g29ef1046fb4_0_524"/>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7" name="Google Shape;57;g29ef1046fb4_0_5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g29ef1046fb4_0_56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60" name="Google Shape;60;g29ef1046fb4_0_56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1"/>
        <p:cNvGrpSpPr/>
        <p:nvPr/>
      </p:nvGrpSpPr>
      <p:grpSpPr>
        <a:xfrm>
          <a:off x="0" y="0"/>
          <a:ext cx="0" cy="0"/>
          <a:chOff x="0" y="0"/>
          <a:chExt cx="0" cy="0"/>
        </a:xfrm>
      </p:grpSpPr>
      <p:grpSp>
        <p:nvGrpSpPr>
          <p:cNvPr id="62" name="Google Shape;62;g29ef1046fb4_0_566"/>
          <p:cNvGrpSpPr/>
          <p:nvPr/>
        </p:nvGrpSpPr>
        <p:grpSpPr>
          <a:xfrm>
            <a:off x="1107036" y="5558926"/>
            <a:ext cx="994316" cy="61102"/>
            <a:chOff x="4580561" y="2589004"/>
            <a:chExt cx="1064464" cy="25200"/>
          </a:xfrm>
        </p:grpSpPr>
        <p:sp>
          <p:nvSpPr>
            <p:cNvPr id="63" name="Google Shape;63;g29ef1046fb4_0_56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29ef1046fb4_0_56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g29ef1046fb4_0_566"/>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66" name="Google Shape;66;g29ef1046fb4_0_566"/>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Clr>
                <a:schemeClr val="lt1"/>
              </a:buClr>
              <a:buSzPts val="1700"/>
              <a:buChar char="●"/>
              <a:defRPr>
                <a:solidFill>
                  <a:schemeClr val="lt1"/>
                </a:solidFill>
              </a:defRPr>
            </a:lvl1pPr>
            <a:lvl2pPr marL="914400" lvl="1" indent="-323850" algn="l">
              <a:lnSpc>
                <a:spcPct val="115000"/>
              </a:lnSpc>
              <a:spcBef>
                <a:spcPts val="0"/>
              </a:spcBef>
              <a:spcAft>
                <a:spcPts val="0"/>
              </a:spcAft>
              <a:buClr>
                <a:schemeClr val="lt1"/>
              </a:buClr>
              <a:buSzPts val="1500"/>
              <a:buChar char="○"/>
              <a:defRPr>
                <a:solidFill>
                  <a:schemeClr val="lt1"/>
                </a:solidFill>
              </a:defRPr>
            </a:lvl2pPr>
            <a:lvl3pPr marL="1371600" lvl="2" indent="-323850" algn="l">
              <a:lnSpc>
                <a:spcPct val="115000"/>
              </a:lnSpc>
              <a:spcBef>
                <a:spcPts val="0"/>
              </a:spcBef>
              <a:spcAft>
                <a:spcPts val="0"/>
              </a:spcAft>
              <a:buClr>
                <a:schemeClr val="lt1"/>
              </a:buClr>
              <a:buSzPts val="1500"/>
              <a:buChar char="■"/>
              <a:defRPr>
                <a:solidFill>
                  <a:schemeClr val="lt1"/>
                </a:solidFill>
              </a:defRPr>
            </a:lvl3pPr>
            <a:lvl4pPr marL="1828800" lvl="3" indent="-323850" algn="l">
              <a:lnSpc>
                <a:spcPct val="115000"/>
              </a:lnSpc>
              <a:spcBef>
                <a:spcPts val="0"/>
              </a:spcBef>
              <a:spcAft>
                <a:spcPts val="0"/>
              </a:spcAft>
              <a:buClr>
                <a:schemeClr val="lt1"/>
              </a:buClr>
              <a:buSzPts val="1500"/>
              <a:buChar char="●"/>
              <a:defRPr>
                <a:solidFill>
                  <a:schemeClr val="lt1"/>
                </a:solidFill>
              </a:defRPr>
            </a:lvl4pPr>
            <a:lvl5pPr marL="2286000" lvl="4" indent="-323850" algn="l">
              <a:lnSpc>
                <a:spcPct val="115000"/>
              </a:lnSpc>
              <a:spcBef>
                <a:spcPts val="0"/>
              </a:spcBef>
              <a:spcAft>
                <a:spcPts val="0"/>
              </a:spcAft>
              <a:buClr>
                <a:schemeClr val="lt1"/>
              </a:buClr>
              <a:buSzPts val="1500"/>
              <a:buChar char="○"/>
              <a:defRPr>
                <a:solidFill>
                  <a:schemeClr val="lt1"/>
                </a:solidFill>
              </a:defRPr>
            </a:lvl5pPr>
            <a:lvl6pPr marL="2743200" lvl="5" indent="-323850" algn="l">
              <a:lnSpc>
                <a:spcPct val="115000"/>
              </a:lnSpc>
              <a:spcBef>
                <a:spcPts val="0"/>
              </a:spcBef>
              <a:spcAft>
                <a:spcPts val="0"/>
              </a:spcAft>
              <a:buClr>
                <a:schemeClr val="lt1"/>
              </a:buClr>
              <a:buSzPts val="1500"/>
              <a:buChar char="■"/>
              <a:defRPr>
                <a:solidFill>
                  <a:schemeClr val="lt1"/>
                </a:solidFill>
              </a:defRPr>
            </a:lvl6pPr>
            <a:lvl7pPr marL="3200400" lvl="6" indent="-323850" algn="l">
              <a:lnSpc>
                <a:spcPct val="115000"/>
              </a:lnSpc>
              <a:spcBef>
                <a:spcPts val="0"/>
              </a:spcBef>
              <a:spcAft>
                <a:spcPts val="0"/>
              </a:spcAft>
              <a:buClr>
                <a:schemeClr val="lt1"/>
              </a:buClr>
              <a:buSzPts val="1500"/>
              <a:buChar char="●"/>
              <a:defRPr>
                <a:solidFill>
                  <a:schemeClr val="lt1"/>
                </a:solidFill>
              </a:defRPr>
            </a:lvl7pPr>
            <a:lvl8pPr marL="3657600" lvl="7" indent="-323850" algn="l">
              <a:lnSpc>
                <a:spcPct val="115000"/>
              </a:lnSpc>
              <a:spcBef>
                <a:spcPts val="0"/>
              </a:spcBef>
              <a:spcAft>
                <a:spcPts val="0"/>
              </a:spcAft>
              <a:buClr>
                <a:schemeClr val="lt1"/>
              </a:buClr>
              <a:buSzPts val="1500"/>
              <a:buChar char="○"/>
              <a:defRPr>
                <a:solidFill>
                  <a:schemeClr val="lt1"/>
                </a:solidFill>
              </a:defRPr>
            </a:lvl8pPr>
            <a:lvl9pPr marL="4114800" lvl="8" indent="-323850" algn="l">
              <a:lnSpc>
                <a:spcPct val="115000"/>
              </a:lnSpc>
              <a:spcBef>
                <a:spcPts val="0"/>
              </a:spcBef>
              <a:spcAft>
                <a:spcPts val="0"/>
              </a:spcAft>
              <a:buClr>
                <a:schemeClr val="lt1"/>
              </a:buClr>
              <a:buSzPts val="1500"/>
              <a:buChar char="■"/>
              <a:defRPr>
                <a:solidFill>
                  <a:schemeClr val="lt1"/>
                </a:solidFill>
              </a:defRPr>
            </a:lvl9pPr>
          </a:lstStyle>
          <a:p>
            <a:endParaRPr/>
          </a:p>
        </p:txBody>
      </p:sp>
      <p:sp>
        <p:nvSpPr>
          <p:cNvPr id="67" name="Google Shape;67;g29ef1046fb4_0_56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g29ef1046fb4_0_57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g29ef1046fb4_0_49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700"/>
              <a:buFont typeface="Raleway"/>
              <a:buNone/>
              <a:defRPr sz="3700" b="1" i="0" u="none" strike="noStrike" cap="none">
                <a:solidFill>
                  <a:schemeClr val="dk2"/>
                </a:solidFill>
                <a:latin typeface="Raleway"/>
                <a:ea typeface="Raleway"/>
                <a:cs typeface="Raleway"/>
                <a:sym typeface="Raleway"/>
              </a:defRPr>
            </a:lvl9pPr>
          </a:lstStyle>
          <a:p>
            <a:endParaRPr/>
          </a:p>
        </p:txBody>
      </p:sp>
      <p:sp>
        <p:nvSpPr>
          <p:cNvPr id="7" name="Google Shape;7;g29ef1046fb4_0_49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8" name="Google Shape;8;g29ef1046fb4_0_49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risrohan/credit-score-classification?select=train.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5"/>
          <p:cNvPicPr preferRelativeResize="0"/>
          <p:nvPr/>
        </p:nvPicPr>
        <p:blipFill rotWithShape="1">
          <a:blip r:embed="rId3">
            <a:alphaModFix/>
          </a:blip>
          <a:srcRect/>
          <a:stretch/>
        </p:blipFill>
        <p:spPr>
          <a:xfrm>
            <a:off x="0" y="0"/>
            <a:ext cx="12192000" cy="6820543"/>
          </a:xfrm>
          <a:prstGeom prst="rect">
            <a:avLst/>
          </a:prstGeom>
          <a:noFill/>
          <a:ln>
            <a:noFill/>
          </a:ln>
        </p:spPr>
      </p:pic>
      <p:sp>
        <p:nvSpPr>
          <p:cNvPr id="87" name="Google Shape;87;p5"/>
          <p:cNvSpPr txBox="1">
            <a:spLocks noGrp="1"/>
          </p:cNvSpPr>
          <p:nvPr>
            <p:ph type="ctrTitle"/>
          </p:nvPr>
        </p:nvSpPr>
        <p:spPr>
          <a:xfrm>
            <a:off x="1415225" y="-393087"/>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solidFill>
                  <a:srgbClr val="434343"/>
                </a:solidFill>
                <a:latin typeface="Oswald"/>
                <a:ea typeface="Oswald"/>
                <a:cs typeface="Oswald"/>
                <a:sym typeface="Oswald"/>
              </a:rPr>
              <a:t>Credit Risk Assessment</a:t>
            </a:r>
            <a:endParaRPr>
              <a:solidFill>
                <a:srgbClr val="434343"/>
              </a:solidFill>
              <a:latin typeface="Oswald"/>
              <a:ea typeface="Oswald"/>
              <a:cs typeface="Oswald"/>
              <a:sym typeface="Oswald"/>
            </a:endParaRPr>
          </a:p>
          <a:p>
            <a:pPr marL="0" lvl="0" indent="0" algn="l" rtl="0">
              <a:lnSpc>
                <a:spcPct val="90000"/>
              </a:lnSpc>
              <a:spcBef>
                <a:spcPts val="0"/>
              </a:spcBef>
              <a:spcAft>
                <a:spcPts val="0"/>
              </a:spcAft>
              <a:buClr>
                <a:schemeClr val="dk1"/>
              </a:buClr>
              <a:buSzPts val="6000"/>
              <a:buFont typeface="Calibri"/>
              <a:buNone/>
            </a:pPr>
            <a:endParaRPr>
              <a:solidFill>
                <a:srgbClr val="434343"/>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9ef1046fb4_1_2"/>
          <p:cNvSpPr txBox="1">
            <a:spLocks noGrp="1"/>
          </p:cNvSpPr>
          <p:nvPr>
            <p:ph type="title"/>
          </p:nvPr>
        </p:nvSpPr>
        <p:spPr>
          <a:xfrm>
            <a:off x="836325" y="794550"/>
            <a:ext cx="5066400" cy="12621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Type 3: Example</a:t>
            </a:r>
            <a:endParaRPr/>
          </a:p>
        </p:txBody>
      </p:sp>
      <p:sp>
        <p:nvSpPr>
          <p:cNvPr id="160" name="Google Shape;160;g29ef1046fb4_1_2"/>
          <p:cNvSpPr txBox="1">
            <a:spLocks noGrp="1"/>
          </p:cNvSpPr>
          <p:nvPr>
            <p:ph type="body" idx="2"/>
          </p:nvPr>
        </p:nvSpPr>
        <p:spPr>
          <a:xfrm>
            <a:off x="783675" y="2056650"/>
            <a:ext cx="5066400" cy="4006800"/>
          </a:xfrm>
          <a:prstGeom prst="rect">
            <a:avLst/>
          </a:prstGeom>
          <a:noFill/>
          <a:ln>
            <a:noFill/>
          </a:ln>
        </p:spPr>
        <p:txBody>
          <a:bodyPr spcFirstLastPara="1" wrap="square" lIns="121900" tIns="121900" rIns="121900" bIns="121900" anchor="t" anchorCtr="0">
            <a:normAutofit/>
          </a:bodyPr>
          <a:lstStyle/>
          <a:p>
            <a:pPr marL="120650" lvl="0" indent="0" algn="l" rtl="0">
              <a:lnSpc>
                <a:spcPct val="95000"/>
              </a:lnSpc>
              <a:spcBef>
                <a:spcPts val="0"/>
              </a:spcBef>
              <a:spcAft>
                <a:spcPts val="0"/>
              </a:spcAft>
              <a:buSzPts val="1730"/>
              <a:buNone/>
            </a:pPr>
            <a:r>
              <a:rPr lang="en-US" sz="1600" b="1" dirty="0" err="1">
                <a:latin typeface="Arial"/>
                <a:ea typeface="Arial"/>
                <a:cs typeface="Arial"/>
                <a:sym typeface="Arial"/>
              </a:rPr>
              <a:t>Num_of_Delayed_Payments</a:t>
            </a:r>
            <a:endParaRPr dirty="0"/>
          </a:p>
          <a:p>
            <a:pPr marL="120650" lvl="0" indent="0" algn="l" rtl="0">
              <a:lnSpc>
                <a:spcPct val="95000"/>
              </a:lnSpc>
              <a:spcBef>
                <a:spcPts val="0"/>
              </a:spcBef>
              <a:spcAft>
                <a:spcPts val="0"/>
              </a:spcAft>
              <a:buSzPts val="1730"/>
              <a:buNone/>
            </a:pPr>
            <a:endParaRPr sz="1600" b="1" dirty="0">
              <a:latin typeface="Arial"/>
              <a:ea typeface="Arial"/>
              <a:cs typeface="Arial"/>
              <a:sym typeface="Arial"/>
            </a:endParaRPr>
          </a:p>
          <a:p>
            <a:pPr marL="457200" lvl="0" indent="-336550" algn="l" rtl="0">
              <a:lnSpc>
                <a:spcPct val="107000"/>
              </a:lnSpc>
              <a:spcBef>
                <a:spcPts val="0"/>
              </a:spcBef>
              <a:spcAft>
                <a:spcPts val="0"/>
              </a:spcAft>
              <a:buSzPts val="1700"/>
              <a:buChar char="●"/>
            </a:pPr>
            <a:r>
              <a:rPr lang="en-US" sz="1800" dirty="0">
                <a:latin typeface="Arial"/>
                <a:ea typeface="Arial"/>
                <a:cs typeface="Arial"/>
                <a:sym typeface="Arial"/>
              </a:rPr>
              <a:t>We can take average but there are some data entry errors(-1,-2,-3,1_..) and too many outliers</a:t>
            </a:r>
            <a:endParaRPr sz="1800" dirty="0">
              <a:latin typeface="Arial"/>
              <a:ea typeface="Arial"/>
              <a:cs typeface="Arial"/>
              <a:sym typeface="Arial"/>
            </a:endParaRPr>
          </a:p>
          <a:p>
            <a:pPr marL="457200" lvl="0" indent="-336550" algn="l" rtl="0">
              <a:lnSpc>
                <a:spcPct val="107000"/>
              </a:lnSpc>
              <a:spcBef>
                <a:spcPts val="0"/>
              </a:spcBef>
              <a:spcAft>
                <a:spcPts val="0"/>
              </a:spcAft>
              <a:buSzPts val="1700"/>
              <a:buChar char="●"/>
            </a:pPr>
            <a:r>
              <a:rPr lang="en-US" sz="1800" dirty="0">
                <a:latin typeface="Arial"/>
                <a:ea typeface="Arial"/>
                <a:cs typeface="Arial"/>
                <a:sym typeface="Arial"/>
              </a:rPr>
              <a:t>Remove ‘_’ using “text to columns” utility and Recode data entry errors like ‘-1,-2…”</a:t>
            </a:r>
            <a:endParaRPr sz="1800" dirty="0">
              <a:latin typeface="Arial"/>
              <a:ea typeface="Arial"/>
              <a:cs typeface="Arial"/>
              <a:sym typeface="Arial"/>
            </a:endParaRPr>
          </a:p>
          <a:p>
            <a:pPr marL="457200" lvl="0" indent="-336550" algn="l" rtl="0">
              <a:lnSpc>
                <a:spcPct val="107000"/>
              </a:lnSpc>
              <a:spcBef>
                <a:spcPts val="0"/>
              </a:spcBef>
              <a:spcAft>
                <a:spcPts val="0"/>
              </a:spcAft>
              <a:buSzPts val="1700"/>
              <a:buChar char="●"/>
            </a:pPr>
            <a:r>
              <a:rPr lang="en-US" sz="1800" dirty="0">
                <a:latin typeface="Arial"/>
                <a:ea typeface="Arial"/>
                <a:cs typeface="Arial"/>
                <a:sym typeface="Arial"/>
              </a:rPr>
              <a:t>Convert outliers to missing values</a:t>
            </a:r>
            <a:endParaRPr sz="1800" dirty="0">
              <a:latin typeface="Arial"/>
              <a:ea typeface="Arial"/>
              <a:cs typeface="Arial"/>
              <a:sym typeface="Arial"/>
            </a:endParaRPr>
          </a:p>
          <a:p>
            <a:pPr marL="457200" lvl="0" indent="-336550" algn="l" rtl="0">
              <a:lnSpc>
                <a:spcPct val="107000"/>
              </a:lnSpc>
              <a:spcBef>
                <a:spcPts val="0"/>
              </a:spcBef>
              <a:spcAft>
                <a:spcPts val="0"/>
              </a:spcAft>
              <a:buSzPts val="1700"/>
              <a:buChar char="●"/>
            </a:pPr>
            <a:r>
              <a:rPr lang="en-US" sz="1800" dirty="0">
                <a:latin typeface="Arial"/>
                <a:ea typeface="Arial"/>
                <a:cs typeface="Arial"/>
                <a:sym typeface="Arial"/>
              </a:rPr>
              <a:t>Create new column</a:t>
            </a:r>
            <a:endParaRPr sz="1800" dirty="0">
              <a:latin typeface="Arial"/>
              <a:ea typeface="Arial"/>
              <a:cs typeface="Arial"/>
              <a:sym typeface="Arial"/>
            </a:endParaRPr>
          </a:p>
          <a:p>
            <a:pPr marL="457200" lvl="0" indent="-336550" algn="l" rtl="0">
              <a:lnSpc>
                <a:spcPct val="107000"/>
              </a:lnSpc>
              <a:spcBef>
                <a:spcPts val="0"/>
              </a:spcBef>
              <a:spcAft>
                <a:spcPts val="0"/>
              </a:spcAft>
              <a:buSzPts val="1700"/>
              <a:buChar char="●"/>
            </a:pPr>
            <a:r>
              <a:rPr lang="en-US" sz="1800" dirty="0">
                <a:latin typeface="Arial"/>
                <a:ea typeface="Arial"/>
                <a:cs typeface="Arial"/>
                <a:sym typeface="Arial"/>
              </a:rPr>
              <a:t>Use Mean</a:t>
            </a:r>
            <a:endParaRPr sz="1800" dirty="0">
              <a:latin typeface="Arial"/>
              <a:ea typeface="Arial"/>
              <a:cs typeface="Arial"/>
              <a:sym typeface="Arial"/>
            </a:endParaRPr>
          </a:p>
          <a:p>
            <a:pPr marL="0" lvl="0" indent="0" algn="l" rtl="0">
              <a:lnSpc>
                <a:spcPct val="115000"/>
              </a:lnSpc>
              <a:spcBef>
                <a:spcPts val="2000"/>
              </a:spcBef>
              <a:spcAft>
                <a:spcPts val="0"/>
              </a:spcAft>
              <a:buSzPts val="1700"/>
              <a:buNone/>
            </a:pPr>
            <a:endParaRPr dirty="0"/>
          </a:p>
        </p:txBody>
      </p:sp>
      <p:pic>
        <p:nvPicPr>
          <p:cNvPr id="161" name="Google Shape;161;g29ef1046fb4_1_2"/>
          <p:cNvPicPr preferRelativeResize="0"/>
          <p:nvPr/>
        </p:nvPicPr>
        <p:blipFill rotWithShape="1">
          <a:blip r:embed="rId3">
            <a:alphaModFix/>
          </a:blip>
          <a:srcRect/>
          <a:stretch/>
        </p:blipFill>
        <p:spPr>
          <a:xfrm>
            <a:off x="6557963" y="1343025"/>
            <a:ext cx="5361891" cy="38268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Data Preprocessing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7"/>
          <p:cNvPicPr preferRelativeResize="0"/>
          <p:nvPr/>
        </p:nvPicPr>
        <p:blipFill rotWithShape="1">
          <a:blip r:embed="rId3">
            <a:alphaModFix/>
          </a:blip>
          <a:srcRect/>
          <a:stretch/>
        </p:blipFill>
        <p:spPr>
          <a:xfrm>
            <a:off x="9781132" y="957302"/>
            <a:ext cx="2298685" cy="3571314"/>
          </a:xfrm>
          <a:prstGeom prst="rect">
            <a:avLst/>
          </a:prstGeom>
          <a:noFill/>
          <a:ln>
            <a:noFill/>
          </a:ln>
        </p:spPr>
      </p:pic>
      <p:sp>
        <p:nvSpPr>
          <p:cNvPr id="172" name="Google Shape;172;p17"/>
          <p:cNvSpPr txBox="1">
            <a:spLocks noGrp="1"/>
          </p:cNvSpPr>
          <p:nvPr>
            <p:ph type="title"/>
          </p:nvPr>
        </p:nvSpPr>
        <p:spPr>
          <a:xfrm>
            <a:off x="673409" y="794152"/>
            <a:ext cx="4401300" cy="884433"/>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Data Set</a:t>
            </a:r>
            <a:endParaRPr/>
          </a:p>
        </p:txBody>
      </p:sp>
      <p:sp>
        <p:nvSpPr>
          <p:cNvPr id="173" name="Google Shape;173;p17"/>
          <p:cNvSpPr txBox="1">
            <a:spLocks noGrp="1"/>
          </p:cNvSpPr>
          <p:nvPr>
            <p:ph type="subTitle" idx="1"/>
          </p:nvPr>
        </p:nvSpPr>
        <p:spPr>
          <a:xfrm>
            <a:off x="550382" y="2085743"/>
            <a:ext cx="4995288" cy="4034099"/>
          </a:xfrm>
          <a:prstGeom prst="rect">
            <a:avLst/>
          </a:prstGeom>
          <a:noFill/>
          <a:ln>
            <a:noFill/>
          </a:ln>
        </p:spPr>
        <p:txBody>
          <a:bodyPr spcFirstLastPara="1" wrap="square" lIns="121900" tIns="121900" rIns="121900" bIns="121900" anchor="t" anchorCtr="0">
            <a:normAutofit lnSpcReduction="10000"/>
          </a:bodyPr>
          <a:lstStyle/>
          <a:p>
            <a:pPr marL="457200" lvl="0" indent="-336550" algn="l" rtl="0">
              <a:lnSpc>
                <a:spcPct val="100000"/>
              </a:lnSpc>
              <a:spcBef>
                <a:spcPts val="0"/>
              </a:spcBef>
              <a:spcAft>
                <a:spcPts val="0"/>
              </a:spcAft>
              <a:buSzPts val="2100"/>
              <a:buNone/>
            </a:pPr>
            <a:r>
              <a:rPr lang="en-US" dirty="0"/>
              <a:t>Original Dataset</a:t>
            </a:r>
            <a:endParaRPr dirty="0"/>
          </a:p>
          <a:p>
            <a:pPr marL="457200" lvl="0" indent="-336550" algn="l" rtl="0">
              <a:lnSpc>
                <a:spcPct val="100000"/>
              </a:lnSpc>
              <a:spcBef>
                <a:spcPts val="0"/>
              </a:spcBef>
              <a:spcAft>
                <a:spcPts val="0"/>
              </a:spcAft>
              <a:buSzPts val="2100"/>
              <a:buNone/>
            </a:pPr>
            <a:endParaRPr dirty="0"/>
          </a:p>
          <a:p>
            <a:pPr marL="463550" lvl="0" indent="-342900" algn="l" rtl="0">
              <a:lnSpc>
                <a:spcPct val="100000"/>
              </a:lnSpc>
              <a:spcBef>
                <a:spcPts val="0"/>
              </a:spcBef>
              <a:spcAft>
                <a:spcPts val="0"/>
              </a:spcAft>
              <a:buSzPts val="2100"/>
              <a:buFont typeface="Arial"/>
              <a:buChar char="•"/>
            </a:pPr>
            <a:r>
              <a:rPr lang="en-US" b="1" dirty="0"/>
              <a:t>100,000 </a:t>
            </a:r>
            <a:r>
              <a:rPr lang="en-US" dirty="0"/>
              <a:t>Records </a:t>
            </a:r>
            <a:r>
              <a:rPr lang="en-US" sz="2400" b="1" i="0" u="none" strike="noStrike" dirty="0">
                <a:solidFill>
                  <a:srgbClr val="000000"/>
                </a:solidFill>
                <a:latin typeface="Times New Roman"/>
                <a:ea typeface="Times New Roman"/>
                <a:cs typeface="Times New Roman"/>
                <a:sym typeface="Times New Roman"/>
              </a:rPr>
              <a:t>×</a:t>
            </a:r>
            <a:r>
              <a:rPr lang="en-US" sz="2400" i="0" u="none" strike="noStrike" dirty="0">
                <a:solidFill>
                  <a:srgbClr val="000000"/>
                </a:solidFill>
                <a:latin typeface="Times New Roman"/>
                <a:ea typeface="Times New Roman"/>
                <a:cs typeface="Times New Roman"/>
                <a:sym typeface="Times New Roman"/>
              </a:rPr>
              <a:t> </a:t>
            </a:r>
            <a:r>
              <a:rPr lang="en-US" sz="2400" b="1" dirty="0"/>
              <a:t>27</a:t>
            </a:r>
            <a:r>
              <a:rPr lang="en-US" sz="2400" dirty="0"/>
              <a:t> columns</a:t>
            </a:r>
            <a:r>
              <a:rPr lang="en-US" dirty="0"/>
              <a:t> </a:t>
            </a:r>
            <a:endParaRPr dirty="0"/>
          </a:p>
          <a:p>
            <a:pPr marL="463550" lvl="0" indent="-209550" algn="l" rtl="0">
              <a:lnSpc>
                <a:spcPct val="100000"/>
              </a:lnSpc>
              <a:spcBef>
                <a:spcPts val="0"/>
              </a:spcBef>
              <a:spcAft>
                <a:spcPts val="0"/>
              </a:spcAft>
              <a:buSzPts val="2100"/>
              <a:buFont typeface="Arial"/>
              <a:buNone/>
            </a:pPr>
            <a:endParaRPr i="1" dirty="0"/>
          </a:p>
          <a:p>
            <a:pPr marL="463550" lvl="0" indent="-209550" algn="l" rtl="0">
              <a:lnSpc>
                <a:spcPct val="100000"/>
              </a:lnSpc>
              <a:spcBef>
                <a:spcPts val="0"/>
              </a:spcBef>
              <a:spcAft>
                <a:spcPts val="0"/>
              </a:spcAft>
              <a:buSzPts val="2100"/>
              <a:buFont typeface="Arial"/>
              <a:buNone/>
            </a:pPr>
            <a:endParaRPr i="1" dirty="0"/>
          </a:p>
          <a:p>
            <a:pPr marL="463550" lvl="0" indent="-209550" algn="l" rtl="0">
              <a:lnSpc>
                <a:spcPct val="100000"/>
              </a:lnSpc>
              <a:spcBef>
                <a:spcPts val="0"/>
              </a:spcBef>
              <a:spcAft>
                <a:spcPts val="0"/>
              </a:spcAft>
              <a:buSzPts val="2100"/>
              <a:buFont typeface="Arial"/>
              <a:buNone/>
            </a:pPr>
            <a:r>
              <a:rPr lang="en-US" dirty="0"/>
              <a:t>Aggregated Dataset</a:t>
            </a:r>
            <a:endParaRPr dirty="0"/>
          </a:p>
          <a:p>
            <a:pPr marL="463550" lvl="0" indent="-209550" algn="l" rtl="0">
              <a:lnSpc>
                <a:spcPct val="100000"/>
              </a:lnSpc>
              <a:spcBef>
                <a:spcPts val="0"/>
              </a:spcBef>
              <a:spcAft>
                <a:spcPts val="0"/>
              </a:spcAft>
              <a:buSzPts val="2100"/>
              <a:buNone/>
            </a:pPr>
            <a:endParaRPr i="1" dirty="0"/>
          </a:p>
          <a:p>
            <a:pPr marL="463550" lvl="0" indent="-342900" algn="l" rtl="0">
              <a:lnSpc>
                <a:spcPct val="100000"/>
              </a:lnSpc>
              <a:spcBef>
                <a:spcPts val="0"/>
              </a:spcBef>
              <a:spcAft>
                <a:spcPts val="0"/>
              </a:spcAft>
              <a:buSzPts val="2100"/>
              <a:buFont typeface="Arial"/>
              <a:buChar char="•"/>
            </a:pPr>
            <a:r>
              <a:rPr lang="en-US" b="1" dirty="0"/>
              <a:t>12,500</a:t>
            </a:r>
            <a:r>
              <a:rPr lang="en-US" dirty="0"/>
              <a:t> Records </a:t>
            </a:r>
            <a:r>
              <a:rPr lang="en-US" sz="2400" b="1" i="0" u="none" strike="noStrike" dirty="0">
                <a:solidFill>
                  <a:srgbClr val="000000"/>
                </a:solidFill>
                <a:latin typeface="Times New Roman"/>
                <a:ea typeface="Times New Roman"/>
                <a:cs typeface="Times New Roman"/>
                <a:sym typeface="Times New Roman"/>
              </a:rPr>
              <a:t>× </a:t>
            </a:r>
            <a:r>
              <a:rPr lang="en-US" sz="2400" b="1" dirty="0"/>
              <a:t>25</a:t>
            </a:r>
            <a:r>
              <a:rPr lang="en-US" sz="2400" dirty="0"/>
              <a:t> columns</a:t>
            </a:r>
            <a:r>
              <a:rPr lang="en-US" dirty="0"/>
              <a:t> </a:t>
            </a:r>
            <a:endParaRPr dirty="0"/>
          </a:p>
          <a:p>
            <a:pPr marL="120650" lvl="0" indent="0" algn="l" rtl="0">
              <a:lnSpc>
                <a:spcPct val="100000"/>
              </a:lnSpc>
              <a:spcBef>
                <a:spcPts val="0"/>
              </a:spcBef>
              <a:spcAft>
                <a:spcPts val="0"/>
              </a:spcAft>
              <a:buSzPts val="2100"/>
              <a:buNone/>
            </a:pPr>
            <a:endParaRPr dirty="0"/>
          </a:p>
          <a:p>
            <a:pPr marL="120650" lvl="0" indent="0" algn="l" rtl="0">
              <a:lnSpc>
                <a:spcPct val="100000"/>
              </a:lnSpc>
              <a:spcBef>
                <a:spcPts val="0"/>
              </a:spcBef>
              <a:spcAft>
                <a:spcPts val="0"/>
              </a:spcAft>
              <a:buSzPts val="2100"/>
              <a:buNone/>
            </a:pPr>
            <a:r>
              <a:rPr lang="en-US" dirty="0"/>
              <a:t>(*</a:t>
            </a:r>
            <a:r>
              <a:rPr lang="en-US" b="1" dirty="0"/>
              <a:t>ID</a:t>
            </a:r>
            <a:r>
              <a:rPr lang="en-US" dirty="0"/>
              <a:t> Column is excluded )</a:t>
            </a:r>
            <a:endParaRPr dirty="0"/>
          </a:p>
          <a:p>
            <a:pPr marL="120650" lvl="0" indent="0" algn="l" rtl="0">
              <a:lnSpc>
                <a:spcPct val="100000"/>
              </a:lnSpc>
              <a:spcBef>
                <a:spcPts val="0"/>
              </a:spcBef>
              <a:spcAft>
                <a:spcPts val="0"/>
              </a:spcAft>
              <a:buSzPts val="2100"/>
              <a:buNone/>
            </a:pPr>
            <a:r>
              <a:rPr lang="en-US" dirty="0"/>
              <a:t>(*</a:t>
            </a:r>
            <a:r>
              <a:rPr lang="en-US" b="1" dirty="0"/>
              <a:t>Month</a:t>
            </a:r>
            <a:r>
              <a:rPr lang="en-US" dirty="0"/>
              <a:t> column was used for Data split)</a:t>
            </a:r>
            <a:endParaRPr dirty="0"/>
          </a:p>
          <a:p>
            <a:pPr marL="120650" lvl="0" indent="0" algn="l" rtl="0">
              <a:lnSpc>
                <a:spcPct val="100000"/>
              </a:lnSpc>
              <a:spcBef>
                <a:spcPts val="0"/>
              </a:spcBef>
              <a:spcAft>
                <a:spcPts val="0"/>
              </a:spcAft>
              <a:buSzPts val="2100"/>
              <a:buNone/>
            </a:pPr>
            <a:endParaRPr dirty="0"/>
          </a:p>
          <a:p>
            <a:pPr marL="463550" lvl="0" indent="-209550" algn="l" rtl="0">
              <a:lnSpc>
                <a:spcPct val="100000"/>
              </a:lnSpc>
              <a:spcBef>
                <a:spcPts val="0"/>
              </a:spcBef>
              <a:spcAft>
                <a:spcPts val="0"/>
              </a:spcAft>
              <a:buSzPts val="2100"/>
              <a:buFont typeface="Arial"/>
              <a:buNone/>
            </a:pPr>
            <a:endParaRPr dirty="0"/>
          </a:p>
          <a:p>
            <a:pPr marL="463550" lvl="0" indent="-209550" algn="l" rtl="0">
              <a:lnSpc>
                <a:spcPct val="100000"/>
              </a:lnSpc>
              <a:spcBef>
                <a:spcPts val="0"/>
              </a:spcBef>
              <a:spcAft>
                <a:spcPts val="0"/>
              </a:spcAft>
              <a:buSzPts val="2100"/>
              <a:buFont typeface="Arial"/>
              <a:buNone/>
            </a:pPr>
            <a:endParaRPr dirty="0"/>
          </a:p>
          <a:p>
            <a:pPr marL="457200" lvl="0" indent="-336550" algn="l" rtl="0">
              <a:lnSpc>
                <a:spcPct val="100000"/>
              </a:lnSpc>
              <a:spcBef>
                <a:spcPts val="0"/>
              </a:spcBef>
              <a:spcAft>
                <a:spcPts val="0"/>
              </a:spcAft>
              <a:buSzPts val="2100"/>
              <a:buNone/>
            </a:pPr>
            <a:endParaRPr dirty="0"/>
          </a:p>
          <a:p>
            <a:pPr marL="463550" lvl="0" indent="-209550" algn="l" rtl="0">
              <a:lnSpc>
                <a:spcPct val="100000"/>
              </a:lnSpc>
              <a:spcBef>
                <a:spcPts val="0"/>
              </a:spcBef>
              <a:spcAft>
                <a:spcPts val="0"/>
              </a:spcAft>
              <a:buSzPts val="2100"/>
              <a:buFont typeface="Arial"/>
              <a:buNone/>
            </a:pPr>
            <a:endParaRPr dirty="0"/>
          </a:p>
        </p:txBody>
      </p:sp>
      <p:pic>
        <p:nvPicPr>
          <p:cNvPr id="174" name="Google Shape;174;p17"/>
          <p:cNvPicPr preferRelativeResize="0"/>
          <p:nvPr/>
        </p:nvPicPr>
        <p:blipFill rotWithShape="1">
          <a:blip r:embed="rId4">
            <a:alphaModFix/>
          </a:blip>
          <a:srcRect/>
          <a:stretch/>
        </p:blipFill>
        <p:spPr>
          <a:xfrm>
            <a:off x="9868981" y="4677214"/>
            <a:ext cx="2020661" cy="1134276"/>
          </a:xfrm>
          <a:prstGeom prst="rect">
            <a:avLst/>
          </a:prstGeom>
          <a:noFill/>
          <a:ln>
            <a:noFill/>
          </a:ln>
        </p:spPr>
      </p:pic>
      <p:pic>
        <p:nvPicPr>
          <p:cNvPr id="175" name="Google Shape;175;p17" descr="A screenshot of a computer&#10;&#10;Description automatically generated"/>
          <p:cNvPicPr preferRelativeResize="0"/>
          <p:nvPr/>
        </p:nvPicPr>
        <p:blipFill rotWithShape="1">
          <a:blip r:embed="rId5">
            <a:alphaModFix/>
          </a:blip>
          <a:srcRect/>
          <a:stretch/>
        </p:blipFill>
        <p:spPr>
          <a:xfrm>
            <a:off x="6548356" y="1033176"/>
            <a:ext cx="1878426" cy="3571314"/>
          </a:xfrm>
          <a:prstGeom prst="rect">
            <a:avLst/>
          </a:prstGeom>
          <a:noFill/>
          <a:ln>
            <a:noFill/>
          </a:ln>
        </p:spPr>
      </p:pic>
      <p:pic>
        <p:nvPicPr>
          <p:cNvPr id="176" name="Google Shape;176;p17" descr="A screenshot of a computer&#10;&#10;Description automatically generated"/>
          <p:cNvPicPr preferRelativeResize="0"/>
          <p:nvPr/>
        </p:nvPicPr>
        <p:blipFill rotWithShape="1">
          <a:blip r:embed="rId6">
            <a:alphaModFix/>
          </a:blip>
          <a:srcRect/>
          <a:stretch/>
        </p:blipFill>
        <p:spPr>
          <a:xfrm>
            <a:off x="6565200" y="4720463"/>
            <a:ext cx="1833603" cy="1050151"/>
          </a:xfrm>
          <a:prstGeom prst="rect">
            <a:avLst/>
          </a:prstGeom>
          <a:noFill/>
          <a:ln>
            <a:noFill/>
          </a:ln>
        </p:spPr>
      </p:pic>
      <p:sp>
        <p:nvSpPr>
          <p:cNvPr id="177" name="Google Shape;177;p17"/>
          <p:cNvSpPr txBox="1"/>
          <p:nvPr/>
        </p:nvSpPr>
        <p:spPr>
          <a:xfrm>
            <a:off x="6685181" y="265619"/>
            <a:ext cx="2781300" cy="52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Calibri"/>
                <a:ea typeface="Calibri"/>
                <a:cs typeface="Calibri"/>
                <a:sym typeface="Calibri"/>
              </a:rPr>
              <a:t>Before</a:t>
            </a:r>
            <a:endParaRPr sz="2800" b="1" i="1" u="none" strike="noStrike" cap="none">
              <a:solidFill>
                <a:schemeClr val="dk1"/>
              </a:solidFill>
              <a:latin typeface="Calibri"/>
              <a:ea typeface="Calibri"/>
              <a:cs typeface="Calibri"/>
              <a:sym typeface="Calibri"/>
            </a:endParaRPr>
          </a:p>
        </p:txBody>
      </p:sp>
      <p:sp>
        <p:nvSpPr>
          <p:cNvPr id="178" name="Google Shape;178;p17"/>
          <p:cNvSpPr txBox="1"/>
          <p:nvPr/>
        </p:nvSpPr>
        <p:spPr>
          <a:xfrm>
            <a:off x="10189595" y="310442"/>
            <a:ext cx="2352600" cy="43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Calibri"/>
                <a:ea typeface="Calibri"/>
                <a:cs typeface="Calibri"/>
                <a:sym typeface="Calibri"/>
              </a:rPr>
              <a:t>After</a:t>
            </a:r>
            <a:endParaRPr sz="2800" b="1" i="1" u="none" strike="noStrike" cap="none">
              <a:solidFill>
                <a:schemeClr val="dk1"/>
              </a:solidFill>
              <a:latin typeface="Calibri"/>
              <a:ea typeface="Calibri"/>
              <a:cs typeface="Calibri"/>
              <a:sym typeface="Calibri"/>
            </a:endParaRPr>
          </a:p>
        </p:txBody>
      </p:sp>
      <p:sp>
        <p:nvSpPr>
          <p:cNvPr id="179" name="Google Shape;179;p17"/>
          <p:cNvSpPr/>
          <p:nvPr/>
        </p:nvSpPr>
        <p:spPr>
          <a:xfrm>
            <a:off x="8638957" y="2790359"/>
            <a:ext cx="994200" cy="663000"/>
          </a:xfrm>
          <a:prstGeom prst="rightArrow">
            <a:avLst>
              <a:gd name="adj1" fmla="val 50000"/>
              <a:gd name="adj2" fmla="val 50000"/>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0" name="Google Shape;180;p17"/>
          <p:cNvSpPr/>
          <p:nvPr/>
        </p:nvSpPr>
        <p:spPr>
          <a:xfrm>
            <a:off x="6502612" y="957302"/>
            <a:ext cx="1229445" cy="473848"/>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17"/>
          <p:cNvSpPr/>
          <p:nvPr/>
        </p:nvSpPr>
        <p:spPr>
          <a:xfrm>
            <a:off x="6438577" y="4722477"/>
            <a:ext cx="2132318" cy="358588"/>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17"/>
          <p:cNvSpPr/>
          <p:nvPr/>
        </p:nvSpPr>
        <p:spPr>
          <a:xfrm>
            <a:off x="6438492" y="1730992"/>
            <a:ext cx="729983" cy="236924"/>
          </a:xfrm>
          <a:prstGeom prst="roundRect">
            <a:avLst>
              <a:gd name="adj" fmla="val 16667"/>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17"/>
          <p:cNvSpPr/>
          <p:nvPr/>
        </p:nvSpPr>
        <p:spPr>
          <a:xfrm>
            <a:off x="6438492" y="2230737"/>
            <a:ext cx="729983" cy="236924"/>
          </a:xfrm>
          <a:prstGeom prst="roundRect">
            <a:avLst>
              <a:gd name="adj" fmla="val 16667"/>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Google Shape;180;p17">
            <a:extLst>
              <a:ext uri="{FF2B5EF4-FFF2-40B4-BE49-F238E27FC236}">
                <a16:creationId xmlns:a16="http://schemas.microsoft.com/office/drawing/2014/main" id="{19A18327-995C-D9B9-8408-5AFC9060BA35}"/>
              </a:ext>
            </a:extLst>
          </p:cNvPr>
          <p:cNvSpPr/>
          <p:nvPr/>
        </p:nvSpPr>
        <p:spPr>
          <a:xfrm>
            <a:off x="9699954" y="804471"/>
            <a:ext cx="1178179" cy="358588"/>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Google Shape;182;p17">
            <a:extLst>
              <a:ext uri="{FF2B5EF4-FFF2-40B4-BE49-F238E27FC236}">
                <a16:creationId xmlns:a16="http://schemas.microsoft.com/office/drawing/2014/main" id="{D42ACDB7-B4D1-FE33-E3E9-E840A1DBC960}"/>
              </a:ext>
            </a:extLst>
          </p:cNvPr>
          <p:cNvSpPr/>
          <p:nvPr/>
        </p:nvSpPr>
        <p:spPr>
          <a:xfrm>
            <a:off x="9781132" y="4686841"/>
            <a:ext cx="2132318" cy="358588"/>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 name="Multiplication Sign 3">
            <a:extLst>
              <a:ext uri="{FF2B5EF4-FFF2-40B4-BE49-F238E27FC236}">
                <a16:creationId xmlns:a16="http://schemas.microsoft.com/office/drawing/2014/main" id="{A587E4EE-43DD-C237-7B81-B1169A8B640D}"/>
              </a:ext>
            </a:extLst>
          </p:cNvPr>
          <p:cNvSpPr/>
          <p:nvPr/>
        </p:nvSpPr>
        <p:spPr>
          <a:xfrm>
            <a:off x="7278624" y="1730992"/>
            <a:ext cx="292608" cy="23692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ultiplication Sign 4">
            <a:extLst>
              <a:ext uri="{FF2B5EF4-FFF2-40B4-BE49-F238E27FC236}">
                <a16:creationId xmlns:a16="http://schemas.microsoft.com/office/drawing/2014/main" id="{C67A8EA4-17E0-0D86-BD80-E467CF179E5C}"/>
              </a:ext>
            </a:extLst>
          </p:cNvPr>
          <p:cNvSpPr/>
          <p:nvPr/>
        </p:nvSpPr>
        <p:spPr>
          <a:xfrm>
            <a:off x="7303672" y="2208673"/>
            <a:ext cx="292608" cy="23692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657133" y="719325"/>
            <a:ext cx="5004832" cy="22497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Column Elimination</a:t>
            </a:r>
            <a:endParaRPr/>
          </a:p>
        </p:txBody>
      </p:sp>
      <p:sp>
        <p:nvSpPr>
          <p:cNvPr id="191" name="Google Shape;191;p18"/>
          <p:cNvSpPr txBox="1">
            <a:spLocks noGrp="1"/>
          </p:cNvSpPr>
          <p:nvPr>
            <p:ph type="subTitle" idx="1"/>
          </p:nvPr>
        </p:nvSpPr>
        <p:spPr>
          <a:xfrm>
            <a:off x="234511" y="2373008"/>
            <a:ext cx="5927323" cy="3767296"/>
          </a:xfrm>
          <a:prstGeom prst="rect">
            <a:avLst/>
          </a:prstGeom>
          <a:noFill/>
          <a:ln>
            <a:noFill/>
          </a:ln>
        </p:spPr>
        <p:txBody>
          <a:bodyPr spcFirstLastPara="1" wrap="square" lIns="121900" tIns="121900" rIns="121900" bIns="121900" anchor="t" anchorCtr="0">
            <a:normAutofit fontScale="92500" lnSpcReduction="20000"/>
          </a:bodyPr>
          <a:lstStyle/>
          <a:p>
            <a:pPr marL="342900" lvl="0" indent="-294894" algn="l" rtl="0">
              <a:lnSpc>
                <a:spcPct val="100000"/>
              </a:lnSpc>
              <a:spcBef>
                <a:spcPts val="0"/>
              </a:spcBef>
              <a:spcAft>
                <a:spcPts val="0"/>
              </a:spcAft>
              <a:buSzPct val="159999"/>
              <a:buFont typeface="Arial"/>
              <a:buChar char="•"/>
            </a:pPr>
            <a:r>
              <a:rPr lang="en-US" b="1"/>
              <a:t>Unique</a:t>
            </a:r>
            <a:r>
              <a:rPr lang="en-US"/>
              <a:t> values and </a:t>
            </a:r>
            <a:r>
              <a:rPr lang="en-US" b="1"/>
              <a:t>No</a:t>
            </a:r>
            <a:r>
              <a:rPr lang="en-US"/>
              <a:t> impact on </a:t>
            </a:r>
            <a:r>
              <a:rPr lang="en-US" b="1"/>
              <a:t>Target Variable</a:t>
            </a:r>
            <a:r>
              <a:rPr lang="en-US"/>
              <a:t> </a:t>
            </a:r>
            <a:endParaRPr/>
          </a:p>
          <a:p>
            <a:pPr marL="0" lvl="0" indent="0" algn="l" rtl="0">
              <a:lnSpc>
                <a:spcPct val="100000"/>
              </a:lnSpc>
              <a:spcBef>
                <a:spcPts val="0"/>
              </a:spcBef>
              <a:spcAft>
                <a:spcPts val="0"/>
              </a:spcAft>
              <a:buSzPct val="159999"/>
              <a:buNone/>
            </a:pPr>
            <a:endParaRPr/>
          </a:p>
          <a:p>
            <a:pPr marL="0" lvl="0" indent="0" algn="l" rtl="0">
              <a:lnSpc>
                <a:spcPct val="100000"/>
              </a:lnSpc>
              <a:spcBef>
                <a:spcPts val="0"/>
              </a:spcBef>
              <a:spcAft>
                <a:spcPts val="0"/>
              </a:spcAft>
              <a:buSzPct val="159999"/>
              <a:buNone/>
            </a:pPr>
            <a:r>
              <a:rPr lang="en-US"/>
              <a:t>	1. Name</a:t>
            </a:r>
            <a:endParaRPr/>
          </a:p>
          <a:p>
            <a:pPr marL="0" lvl="0" indent="0" algn="l" rtl="0">
              <a:lnSpc>
                <a:spcPct val="100000"/>
              </a:lnSpc>
              <a:spcBef>
                <a:spcPts val="0"/>
              </a:spcBef>
              <a:spcAft>
                <a:spcPts val="0"/>
              </a:spcAft>
              <a:buSzPct val="159999"/>
              <a:buNone/>
            </a:pPr>
            <a:endParaRPr/>
          </a:p>
          <a:p>
            <a:pPr marL="0" lvl="0" indent="0" algn="l" rtl="0">
              <a:lnSpc>
                <a:spcPct val="100000"/>
              </a:lnSpc>
              <a:spcBef>
                <a:spcPts val="0"/>
              </a:spcBef>
              <a:spcAft>
                <a:spcPts val="0"/>
              </a:spcAft>
              <a:buSzPct val="159999"/>
              <a:buNone/>
            </a:pPr>
            <a:r>
              <a:rPr lang="en-US"/>
              <a:t>	2. Occupation</a:t>
            </a:r>
            <a:endParaRPr/>
          </a:p>
          <a:p>
            <a:pPr marL="342900" lvl="0" indent="-312896" algn="l" rtl="0">
              <a:spcBef>
                <a:spcPts val="0"/>
              </a:spcBef>
              <a:spcAft>
                <a:spcPts val="0"/>
              </a:spcAft>
              <a:buSzPct val="110526"/>
              <a:buFont typeface="Arial"/>
              <a:buChar char="•"/>
            </a:pPr>
            <a:r>
              <a:rPr lang="en-US" sz="1900" b="1">
                <a:latin typeface="Arial"/>
                <a:ea typeface="Arial"/>
                <a:cs typeface="Arial"/>
                <a:sym typeface="Arial"/>
              </a:rPr>
              <a:t>Redundant</a:t>
            </a:r>
            <a:r>
              <a:rPr lang="en-US" sz="1900">
                <a:latin typeface="Arial"/>
                <a:ea typeface="Arial"/>
                <a:cs typeface="Arial"/>
                <a:sym typeface="Arial"/>
              </a:rPr>
              <a:t> Information</a:t>
            </a:r>
            <a:endParaRPr/>
          </a:p>
          <a:p>
            <a:pPr marL="342900" lvl="0" indent="-209550" algn="l" rtl="0">
              <a:spcBef>
                <a:spcPts val="0"/>
              </a:spcBef>
              <a:spcAft>
                <a:spcPts val="0"/>
              </a:spcAft>
              <a:buClr>
                <a:srgbClr val="000000"/>
              </a:buClr>
              <a:buSzPct val="110526"/>
              <a:buFont typeface="Arial"/>
              <a:buNone/>
            </a:pPr>
            <a:endParaRPr sz="1900">
              <a:latin typeface="Arial"/>
              <a:ea typeface="Arial"/>
              <a:cs typeface="Arial"/>
              <a:sym typeface="Arial"/>
            </a:endParaRPr>
          </a:p>
          <a:p>
            <a:pPr marL="457200" lvl="0" indent="0" algn="l" rtl="0">
              <a:spcBef>
                <a:spcPts val="0"/>
              </a:spcBef>
              <a:spcAft>
                <a:spcPts val="0"/>
              </a:spcAft>
              <a:buNone/>
            </a:pPr>
            <a:r>
              <a:rPr lang="en-US" sz="1900">
                <a:latin typeface="Arial"/>
                <a:ea typeface="Arial"/>
                <a:cs typeface="Arial"/>
                <a:sym typeface="Arial"/>
              </a:rPr>
              <a:t> </a:t>
            </a:r>
            <a:r>
              <a:rPr lang="en-US" sz="1900" b="1">
                <a:latin typeface="Arial"/>
                <a:ea typeface="Arial"/>
                <a:cs typeface="Arial"/>
                <a:sym typeface="Arial"/>
              </a:rPr>
              <a:t>Monthly_inhand_Salary</a:t>
            </a:r>
            <a:r>
              <a:rPr lang="en-US" sz="1900">
                <a:latin typeface="Arial"/>
                <a:ea typeface="Arial"/>
                <a:cs typeface="Arial"/>
                <a:sym typeface="Arial"/>
              </a:rPr>
              <a:t> </a:t>
            </a:r>
            <a:endParaRPr/>
          </a:p>
          <a:p>
            <a:pPr marL="0" lvl="0" indent="0" algn="l" rtl="0">
              <a:spcBef>
                <a:spcPts val="0"/>
              </a:spcBef>
              <a:spcAft>
                <a:spcPts val="0"/>
              </a:spcAft>
              <a:buClr>
                <a:srgbClr val="000000"/>
              </a:buClr>
              <a:buSzPct val="110526"/>
              <a:buFont typeface="Arial"/>
              <a:buNone/>
            </a:pPr>
            <a:r>
              <a:rPr lang="en-US" sz="1900">
                <a:latin typeface="Quattrocento Sans"/>
                <a:ea typeface="Quattrocento Sans"/>
                <a:cs typeface="Quattrocento Sans"/>
                <a:sym typeface="Quattrocento Sans"/>
              </a:rPr>
              <a:t>         (directly proportional to </a:t>
            </a:r>
            <a:r>
              <a:rPr lang="en-US" sz="1900" b="1">
                <a:solidFill>
                  <a:schemeClr val="dk2"/>
                </a:solidFill>
                <a:latin typeface="Quattrocento Sans"/>
                <a:ea typeface="Quattrocento Sans"/>
                <a:cs typeface="Quattrocento Sans"/>
                <a:sym typeface="Quattrocento Sans"/>
              </a:rPr>
              <a:t>Annual_Income</a:t>
            </a:r>
            <a:r>
              <a:rPr lang="en-US" sz="1900">
                <a:latin typeface="Quattrocento Sans"/>
                <a:ea typeface="Quattrocento Sans"/>
                <a:cs typeface="Quattrocento Sans"/>
                <a:sym typeface="Quattrocento Sans"/>
              </a:rPr>
              <a:t>)</a:t>
            </a:r>
            <a:endParaRPr/>
          </a:p>
          <a:p>
            <a:pPr marL="0" lvl="0" indent="0" algn="l" rtl="0">
              <a:lnSpc>
                <a:spcPct val="100000"/>
              </a:lnSpc>
              <a:spcBef>
                <a:spcPts val="0"/>
              </a:spcBef>
              <a:spcAft>
                <a:spcPts val="0"/>
              </a:spcAft>
              <a:buClr>
                <a:srgbClr val="000000"/>
              </a:buClr>
              <a:buSzPct val="159999"/>
              <a:buFont typeface="Arial"/>
              <a:buNone/>
            </a:pPr>
            <a:endParaRPr/>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r>
              <a:rPr lang="en-US"/>
              <a:t>	</a:t>
            </a:r>
            <a:endParaRPr/>
          </a:p>
          <a:p>
            <a:pPr marL="342900" lvl="0" indent="-209550" algn="l" rtl="0">
              <a:lnSpc>
                <a:spcPct val="100000"/>
              </a:lnSpc>
              <a:spcBef>
                <a:spcPts val="0"/>
              </a:spcBef>
              <a:spcAft>
                <a:spcPts val="0"/>
              </a:spcAft>
              <a:buSzPct val="159999"/>
              <a:buFont typeface="Arial"/>
              <a:buNone/>
            </a:pPr>
            <a:endParaRPr/>
          </a:p>
          <a:p>
            <a:pPr marL="0" lvl="0" indent="0" algn="l" rtl="0">
              <a:lnSpc>
                <a:spcPct val="100000"/>
              </a:lnSpc>
              <a:spcBef>
                <a:spcPts val="0"/>
              </a:spcBef>
              <a:spcAft>
                <a:spcPts val="0"/>
              </a:spcAft>
              <a:buSzPct val="159999"/>
              <a:buNone/>
            </a:pPr>
            <a:endParaRPr/>
          </a:p>
          <a:p>
            <a:pPr marL="0" lvl="0" indent="0" algn="l" rtl="0">
              <a:lnSpc>
                <a:spcPct val="100000"/>
              </a:lnSpc>
              <a:spcBef>
                <a:spcPts val="0"/>
              </a:spcBef>
              <a:spcAft>
                <a:spcPts val="0"/>
              </a:spcAft>
              <a:buSzPct val="159999"/>
              <a:buNone/>
            </a:pPr>
            <a:endParaRPr/>
          </a:p>
        </p:txBody>
      </p:sp>
      <p:pic>
        <p:nvPicPr>
          <p:cNvPr id="192" name="Google Shape;192;p18"/>
          <p:cNvPicPr preferRelativeResize="0"/>
          <p:nvPr/>
        </p:nvPicPr>
        <p:blipFill rotWithShape="1">
          <a:blip r:embed="rId3">
            <a:alphaModFix/>
          </a:blip>
          <a:srcRect/>
          <a:stretch/>
        </p:blipFill>
        <p:spPr>
          <a:xfrm>
            <a:off x="6277690" y="571808"/>
            <a:ext cx="5257177" cy="5566867"/>
          </a:xfrm>
          <a:prstGeom prst="rect">
            <a:avLst/>
          </a:prstGeom>
          <a:noFill/>
          <a:ln>
            <a:noFill/>
          </a:ln>
        </p:spPr>
      </p:pic>
      <p:sp>
        <p:nvSpPr>
          <p:cNvPr id="193" name="Google Shape;193;p18"/>
          <p:cNvSpPr/>
          <p:nvPr/>
        </p:nvSpPr>
        <p:spPr>
          <a:xfrm>
            <a:off x="9281671" y="5401235"/>
            <a:ext cx="1165412" cy="345781"/>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657133" y="719325"/>
            <a:ext cx="4401300" cy="22497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dirty="0"/>
              <a:t>Missing values </a:t>
            </a:r>
            <a:endParaRPr dirty="0"/>
          </a:p>
        </p:txBody>
      </p:sp>
      <p:pic>
        <p:nvPicPr>
          <p:cNvPr id="199" name="Google Shape;199;p20"/>
          <p:cNvPicPr preferRelativeResize="0"/>
          <p:nvPr/>
        </p:nvPicPr>
        <p:blipFill rotWithShape="1">
          <a:blip r:embed="rId3">
            <a:alphaModFix/>
          </a:blip>
          <a:srcRect/>
          <a:stretch/>
        </p:blipFill>
        <p:spPr>
          <a:xfrm>
            <a:off x="6662952" y="1049725"/>
            <a:ext cx="4778475" cy="4990201"/>
          </a:xfrm>
          <a:prstGeom prst="rect">
            <a:avLst/>
          </a:prstGeom>
          <a:noFill/>
          <a:ln>
            <a:noFill/>
          </a:ln>
        </p:spPr>
      </p:pic>
      <p:sp>
        <p:nvSpPr>
          <p:cNvPr id="200" name="Google Shape;200;p20"/>
          <p:cNvSpPr txBox="1">
            <a:spLocks noGrp="1"/>
          </p:cNvSpPr>
          <p:nvPr>
            <p:ph type="subTitle" idx="1"/>
          </p:nvPr>
        </p:nvSpPr>
        <p:spPr>
          <a:xfrm>
            <a:off x="600648" y="2204813"/>
            <a:ext cx="5495351" cy="4031446"/>
          </a:xfrm>
          <a:prstGeom prst="rect">
            <a:avLst/>
          </a:prstGeom>
          <a:noFill/>
          <a:ln>
            <a:noFill/>
          </a:ln>
        </p:spPr>
        <p:txBody>
          <a:bodyPr spcFirstLastPara="1" wrap="square" lIns="121900" tIns="121900" rIns="121900" bIns="121900" anchor="t" anchorCtr="0">
            <a:normAutofit/>
          </a:bodyPr>
          <a:lstStyle/>
          <a:p>
            <a:pPr marL="342900" lvl="0" indent="-342900" algn="l" rtl="0">
              <a:lnSpc>
                <a:spcPct val="100000"/>
              </a:lnSpc>
              <a:spcBef>
                <a:spcPts val="0"/>
              </a:spcBef>
              <a:spcAft>
                <a:spcPts val="0"/>
              </a:spcAft>
              <a:buSzPts val="2268"/>
              <a:buFont typeface="Arial" panose="020B0604020202020204" pitchFamily="34" charset="0"/>
              <a:buChar char="•"/>
            </a:pPr>
            <a:r>
              <a:rPr lang="en-US" b="1" dirty="0" err="1"/>
              <a:t>Type_of_Loan</a:t>
            </a:r>
            <a:r>
              <a:rPr lang="en-US" dirty="0"/>
              <a:t> and </a:t>
            </a:r>
            <a:r>
              <a:rPr lang="en-US" b="1" dirty="0" err="1"/>
              <a:t>Payment_Behaviour</a:t>
            </a:r>
            <a:r>
              <a:rPr lang="en-US" dirty="0"/>
              <a:t> is excluded</a:t>
            </a:r>
          </a:p>
          <a:p>
            <a:pPr marL="0" lvl="0" indent="0" algn="l" rtl="0">
              <a:lnSpc>
                <a:spcPct val="100000"/>
              </a:lnSpc>
              <a:spcBef>
                <a:spcPts val="0"/>
              </a:spcBef>
              <a:spcAft>
                <a:spcPts val="0"/>
              </a:spcAft>
              <a:buSzPts val="2268"/>
            </a:pPr>
            <a:endParaRPr lang="en-US" dirty="0"/>
          </a:p>
          <a:p>
            <a:pPr marL="342900" lvl="0" indent="-342900" algn="l" rtl="0">
              <a:lnSpc>
                <a:spcPct val="100000"/>
              </a:lnSpc>
              <a:spcBef>
                <a:spcPts val="0"/>
              </a:spcBef>
              <a:spcAft>
                <a:spcPts val="0"/>
              </a:spcAft>
              <a:buSzPts val="2268"/>
              <a:buFont typeface="Arial" panose="020B0604020202020204" pitchFamily="34" charset="0"/>
              <a:buChar char="•"/>
            </a:pPr>
            <a:r>
              <a:rPr lang="en-US" dirty="0"/>
              <a:t>257 records deleted</a:t>
            </a:r>
            <a:endParaRPr dirty="0"/>
          </a:p>
          <a:p>
            <a:pPr marL="457200" lvl="0" indent="-469900" algn="l" rtl="0">
              <a:spcBef>
                <a:spcPts val="0"/>
              </a:spcBef>
              <a:spcAft>
                <a:spcPts val="0"/>
              </a:spcAft>
              <a:buSzPts val="2100"/>
              <a:buChar char="•"/>
            </a:pPr>
            <a:endParaRPr lang="en-US" sz="2300" dirty="0">
              <a:solidFill>
                <a:schemeClr val="dk2"/>
              </a:solidFill>
              <a:latin typeface="Arial"/>
              <a:ea typeface="Arial"/>
              <a:cs typeface="Arial"/>
              <a:sym typeface="Arial"/>
            </a:endParaRPr>
          </a:p>
          <a:p>
            <a:pPr marL="457200" lvl="0" indent="-469900" algn="l" rtl="0">
              <a:spcBef>
                <a:spcPts val="0"/>
              </a:spcBef>
              <a:spcAft>
                <a:spcPts val="0"/>
              </a:spcAft>
              <a:buSzPts val="2100"/>
              <a:buChar char="•"/>
            </a:pPr>
            <a:endParaRPr lang="en-US" sz="2300" dirty="0">
              <a:solidFill>
                <a:schemeClr val="dk2"/>
              </a:solidFill>
              <a:latin typeface="Arial"/>
              <a:ea typeface="Arial"/>
              <a:cs typeface="Arial"/>
              <a:sym typeface="Arial"/>
            </a:endParaRPr>
          </a:p>
          <a:p>
            <a:pPr marL="342900" lvl="0" indent="-198882" algn="l" rtl="0">
              <a:lnSpc>
                <a:spcPct val="100000"/>
              </a:lnSpc>
              <a:spcBef>
                <a:spcPts val="0"/>
              </a:spcBef>
              <a:spcAft>
                <a:spcPts val="0"/>
              </a:spcAft>
              <a:buSzPts val="2268"/>
              <a:buFont typeface="Arial"/>
              <a:buNone/>
            </a:pPr>
            <a:endParaRPr dirty="0"/>
          </a:p>
          <a:p>
            <a:pPr marL="342900" lvl="0" indent="-198882" algn="l" rtl="0">
              <a:lnSpc>
                <a:spcPct val="100000"/>
              </a:lnSpc>
              <a:spcBef>
                <a:spcPts val="0"/>
              </a:spcBef>
              <a:spcAft>
                <a:spcPts val="0"/>
              </a:spcAft>
              <a:buSzPts val="2268"/>
              <a:buFont typeface="Arial"/>
              <a:buNone/>
            </a:pPr>
            <a:endParaRPr dirty="0"/>
          </a:p>
          <a:p>
            <a:pPr marL="342900" lvl="0" indent="-209550" algn="l" rtl="0">
              <a:lnSpc>
                <a:spcPct val="100000"/>
              </a:lnSpc>
              <a:spcBef>
                <a:spcPts val="0"/>
              </a:spcBef>
              <a:spcAft>
                <a:spcPts val="0"/>
              </a:spcAft>
              <a:buSzPts val="2268"/>
              <a:buFont typeface="Arial"/>
              <a:buNone/>
            </a:pPr>
            <a:endParaRPr dirty="0"/>
          </a:p>
          <a:p>
            <a:pPr marL="0" lvl="0" indent="0" algn="l" rtl="0">
              <a:lnSpc>
                <a:spcPct val="100000"/>
              </a:lnSpc>
              <a:spcBef>
                <a:spcPts val="0"/>
              </a:spcBef>
              <a:spcAft>
                <a:spcPts val="0"/>
              </a:spcAft>
              <a:buSzPts val="2268"/>
              <a:buNone/>
            </a:pPr>
            <a:endParaRPr dirty="0"/>
          </a:p>
          <a:p>
            <a:pPr marL="0" lvl="0" indent="0" algn="l" rtl="0">
              <a:lnSpc>
                <a:spcPct val="100000"/>
              </a:lnSpc>
              <a:spcBef>
                <a:spcPts val="0"/>
              </a:spcBef>
              <a:spcAft>
                <a:spcPts val="0"/>
              </a:spcAft>
              <a:buSzPts val="2268"/>
              <a:buNone/>
            </a:pPr>
            <a:endParaRPr dirty="0"/>
          </a:p>
        </p:txBody>
      </p:sp>
      <p:sp>
        <p:nvSpPr>
          <p:cNvPr id="201" name="Google Shape;201;p20"/>
          <p:cNvSpPr/>
          <p:nvPr/>
        </p:nvSpPr>
        <p:spPr>
          <a:xfrm>
            <a:off x="6662697" y="2718226"/>
            <a:ext cx="4546386" cy="204907"/>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highlight>
                <a:srgbClr val="FFFF00"/>
              </a:highlight>
              <a:latin typeface="Arial"/>
              <a:ea typeface="Arial"/>
              <a:cs typeface="Arial"/>
              <a:sym typeface="Arial"/>
            </a:endParaRPr>
          </a:p>
        </p:txBody>
      </p:sp>
      <p:sp>
        <p:nvSpPr>
          <p:cNvPr id="202" name="Google Shape;202;p20"/>
          <p:cNvSpPr/>
          <p:nvPr/>
        </p:nvSpPr>
        <p:spPr>
          <a:xfrm>
            <a:off x="6662697" y="5337200"/>
            <a:ext cx="4546386" cy="204907"/>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highlight>
                <a:srgbClr val="FFFF00"/>
              </a:highlight>
              <a:latin typeface="Arial"/>
              <a:ea typeface="Arial"/>
              <a:cs typeface="Arial"/>
              <a:sym typeface="Arial"/>
            </a:endParaRPr>
          </a:p>
        </p:txBody>
      </p:sp>
      <p:sp>
        <p:nvSpPr>
          <p:cNvPr id="203" name="Google Shape;203;p20"/>
          <p:cNvSpPr/>
          <p:nvPr/>
        </p:nvSpPr>
        <p:spPr>
          <a:xfrm>
            <a:off x="6662697" y="3723553"/>
            <a:ext cx="4546386" cy="204907"/>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highlight>
                <a:srgbClr val="FFFF00"/>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9ef1046fb4_1_26"/>
          <p:cNvSpPr txBox="1">
            <a:spLocks noGrp="1"/>
          </p:cNvSpPr>
          <p:nvPr>
            <p:ph type="title"/>
          </p:nvPr>
        </p:nvSpPr>
        <p:spPr>
          <a:xfrm>
            <a:off x="822774" y="741925"/>
            <a:ext cx="5841373" cy="11340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sz="3200"/>
              <a:t>Univariate Outlier Analysis</a:t>
            </a:r>
            <a:endParaRPr sz="3200"/>
          </a:p>
        </p:txBody>
      </p:sp>
      <p:sp>
        <p:nvSpPr>
          <p:cNvPr id="209" name="Google Shape;209;g29ef1046fb4_1_26"/>
          <p:cNvSpPr txBox="1">
            <a:spLocks noGrp="1"/>
          </p:cNvSpPr>
          <p:nvPr>
            <p:ph type="subTitle" idx="1"/>
          </p:nvPr>
        </p:nvSpPr>
        <p:spPr>
          <a:xfrm>
            <a:off x="793933" y="1492501"/>
            <a:ext cx="5233792" cy="2099261"/>
          </a:xfrm>
          <a:prstGeom prst="rect">
            <a:avLst/>
          </a:prstGeom>
          <a:noFill/>
          <a:ln>
            <a:noFill/>
          </a:ln>
        </p:spPr>
        <p:txBody>
          <a:bodyPr spcFirstLastPara="1" wrap="square" lIns="121900" tIns="121900" rIns="121900" bIns="121900" anchor="t" anchorCtr="0">
            <a:normAutofit/>
          </a:bodyPr>
          <a:lstStyle/>
          <a:p>
            <a:pPr marL="342900" lvl="0" indent="-342900" algn="l" rtl="0">
              <a:lnSpc>
                <a:spcPct val="100000"/>
              </a:lnSpc>
              <a:spcBef>
                <a:spcPts val="1200"/>
              </a:spcBef>
              <a:spcAft>
                <a:spcPts val="0"/>
              </a:spcAft>
              <a:buSzPts val="2100"/>
              <a:buFont typeface="Arial"/>
              <a:buChar char="•"/>
            </a:pPr>
            <a:r>
              <a:rPr lang="en-US"/>
              <a:t>Distribution Plots</a:t>
            </a:r>
            <a:endParaRPr/>
          </a:p>
          <a:p>
            <a:pPr marL="342900" lvl="0" indent="-342900" algn="l" rtl="0">
              <a:lnSpc>
                <a:spcPct val="100000"/>
              </a:lnSpc>
              <a:spcBef>
                <a:spcPts val="1200"/>
              </a:spcBef>
              <a:spcAft>
                <a:spcPts val="0"/>
              </a:spcAft>
              <a:buSzPts val="2100"/>
              <a:buFont typeface="Arial"/>
              <a:buChar char="•"/>
            </a:pPr>
            <a:r>
              <a:rPr lang="en-US"/>
              <a:t>Outlier Screening – ‘Explore Outliers’</a:t>
            </a:r>
            <a:endParaRPr/>
          </a:p>
          <a:p>
            <a:pPr marL="0" lvl="0" indent="0" algn="l" rtl="0">
              <a:lnSpc>
                <a:spcPct val="100000"/>
              </a:lnSpc>
              <a:spcBef>
                <a:spcPts val="1200"/>
              </a:spcBef>
              <a:spcAft>
                <a:spcPts val="0"/>
              </a:spcAft>
              <a:buSzPts val="2100"/>
              <a:buNone/>
            </a:pPr>
            <a:endParaRPr/>
          </a:p>
        </p:txBody>
      </p:sp>
      <p:pic>
        <p:nvPicPr>
          <p:cNvPr id="210" name="Google Shape;210;g29ef1046fb4_1_26"/>
          <p:cNvPicPr preferRelativeResize="0"/>
          <p:nvPr/>
        </p:nvPicPr>
        <p:blipFill rotWithShape="1">
          <a:blip r:embed="rId3">
            <a:alphaModFix/>
          </a:blip>
          <a:srcRect/>
          <a:stretch/>
        </p:blipFill>
        <p:spPr>
          <a:xfrm>
            <a:off x="6208820" y="3428999"/>
            <a:ext cx="3542340" cy="3429001"/>
          </a:xfrm>
          <a:prstGeom prst="rect">
            <a:avLst/>
          </a:prstGeom>
          <a:noFill/>
          <a:ln>
            <a:noFill/>
          </a:ln>
        </p:spPr>
      </p:pic>
      <p:pic>
        <p:nvPicPr>
          <p:cNvPr id="211" name="Google Shape;211;g29ef1046fb4_1_26"/>
          <p:cNvPicPr preferRelativeResize="0"/>
          <p:nvPr/>
        </p:nvPicPr>
        <p:blipFill rotWithShape="1">
          <a:blip r:embed="rId4">
            <a:alphaModFix/>
          </a:blip>
          <a:srcRect/>
          <a:stretch/>
        </p:blipFill>
        <p:spPr>
          <a:xfrm>
            <a:off x="6208820" y="137935"/>
            <a:ext cx="3542340" cy="3094330"/>
          </a:xfrm>
          <a:prstGeom prst="rect">
            <a:avLst/>
          </a:prstGeom>
          <a:noFill/>
          <a:ln>
            <a:noFill/>
          </a:ln>
        </p:spPr>
      </p:pic>
      <p:sp>
        <p:nvSpPr>
          <p:cNvPr id="212" name="Google Shape;212;g29ef1046fb4_1_26"/>
          <p:cNvSpPr/>
          <p:nvPr/>
        </p:nvSpPr>
        <p:spPr>
          <a:xfrm>
            <a:off x="9912096" y="2355494"/>
            <a:ext cx="823809" cy="1916583"/>
          </a:xfrm>
          <a:prstGeom prst="curvedLeftArrow">
            <a:avLst>
              <a:gd name="adj1" fmla="val 25000"/>
              <a:gd name="adj2" fmla="val 50000"/>
              <a:gd name="adj3" fmla="val 25000"/>
            </a:avLst>
          </a:prstGeom>
          <a:solidFill>
            <a:schemeClr val="accent1"/>
          </a:solidFill>
          <a:ln w="25400" cap="flat" cmpd="sng">
            <a:solidFill>
              <a:srgbClr val="2525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3" name="Google Shape;213;g29ef1046fb4_1_26"/>
          <p:cNvSpPr txBox="1"/>
          <p:nvPr/>
        </p:nvSpPr>
        <p:spPr>
          <a:xfrm>
            <a:off x="10965484" y="2787091"/>
            <a:ext cx="12265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Transformed</a:t>
            </a:r>
            <a:endParaRPr sz="1400" b="0" i="0" u="none" strike="noStrike" cap="none">
              <a:solidFill>
                <a:srgbClr val="000000"/>
              </a:solidFill>
              <a:latin typeface="Arial"/>
              <a:ea typeface="Arial"/>
              <a:cs typeface="Arial"/>
              <a:sym typeface="Arial"/>
            </a:endParaRPr>
          </a:p>
        </p:txBody>
      </p:sp>
      <p:pic>
        <p:nvPicPr>
          <p:cNvPr id="214" name="Google Shape;214;g29ef1046fb4_1_26"/>
          <p:cNvPicPr preferRelativeResize="0"/>
          <p:nvPr/>
        </p:nvPicPr>
        <p:blipFill rotWithShape="1">
          <a:blip r:embed="rId5">
            <a:alphaModFix/>
          </a:blip>
          <a:srcRect/>
          <a:stretch/>
        </p:blipFill>
        <p:spPr>
          <a:xfrm>
            <a:off x="793933" y="3533779"/>
            <a:ext cx="5113325" cy="30164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9ef1046fb4_1_21"/>
          <p:cNvSpPr txBox="1">
            <a:spLocks noGrp="1"/>
          </p:cNvSpPr>
          <p:nvPr>
            <p:ph type="subTitle" idx="1"/>
          </p:nvPr>
        </p:nvSpPr>
        <p:spPr>
          <a:xfrm>
            <a:off x="511436" y="1637567"/>
            <a:ext cx="5673900" cy="2653500"/>
          </a:xfrm>
          <a:prstGeom prst="rect">
            <a:avLst/>
          </a:prstGeom>
          <a:noFill/>
          <a:ln>
            <a:noFill/>
          </a:ln>
        </p:spPr>
        <p:txBody>
          <a:bodyPr spcFirstLastPara="1" wrap="square" lIns="121900" tIns="121900" rIns="121900" bIns="121900" anchor="t" anchorCtr="0">
            <a:normAutofit/>
          </a:bodyPr>
          <a:lstStyle/>
          <a:p>
            <a:pPr marL="478155" lvl="0" indent="-342900" algn="l" rtl="0">
              <a:lnSpc>
                <a:spcPct val="100000"/>
              </a:lnSpc>
              <a:spcBef>
                <a:spcPts val="0"/>
              </a:spcBef>
              <a:spcAft>
                <a:spcPts val="0"/>
              </a:spcAft>
              <a:buSzPts val="2100"/>
              <a:buFont typeface="Arial"/>
              <a:buChar char="•"/>
            </a:pPr>
            <a:r>
              <a:rPr lang="en-US"/>
              <a:t>Mahalanobis Distance – 3801 Records excluded</a:t>
            </a:r>
            <a:endParaRPr/>
          </a:p>
          <a:p>
            <a:pPr marL="135255" lvl="0" indent="0" algn="l" rtl="0">
              <a:lnSpc>
                <a:spcPct val="100000"/>
              </a:lnSpc>
              <a:spcBef>
                <a:spcPts val="0"/>
              </a:spcBef>
              <a:spcAft>
                <a:spcPts val="0"/>
              </a:spcAft>
              <a:buSzPts val="2100"/>
              <a:buNone/>
            </a:pPr>
            <a:r>
              <a:rPr lang="en-US"/>
              <a:t>  </a:t>
            </a:r>
            <a:endParaRPr/>
          </a:p>
        </p:txBody>
      </p:sp>
      <p:sp>
        <p:nvSpPr>
          <p:cNvPr id="220" name="Google Shape;220;g29ef1046fb4_1_21"/>
          <p:cNvSpPr txBox="1"/>
          <p:nvPr/>
        </p:nvSpPr>
        <p:spPr>
          <a:xfrm>
            <a:off x="797357" y="826618"/>
            <a:ext cx="552696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Multivariate Outlier Analysis</a:t>
            </a:r>
            <a:endParaRPr sz="1400" b="0" i="0" u="none" strike="noStrike" cap="none">
              <a:solidFill>
                <a:srgbClr val="000000"/>
              </a:solidFill>
              <a:latin typeface="Arial"/>
              <a:ea typeface="Arial"/>
              <a:cs typeface="Arial"/>
              <a:sym typeface="Arial"/>
            </a:endParaRPr>
          </a:p>
        </p:txBody>
      </p:sp>
      <p:pic>
        <p:nvPicPr>
          <p:cNvPr id="221" name="Google Shape;221;g29ef1046fb4_1_21"/>
          <p:cNvPicPr preferRelativeResize="0"/>
          <p:nvPr/>
        </p:nvPicPr>
        <p:blipFill rotWithShape="1">
          <a:blip r:embed="rId3">
            <a:alphaModFix/>
          </a:blip>
          <a:srcRect/>
          <a:stretch/>
        </p:blipFill>
        <p:spPr>
          <a:xfrm>
            <a:off x="6768992" y="1849708"/>
            <a:ext cx="5074317" cy="265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9ef1046fb4_1_60"/>
          <p:cNvSpPr txBox="1">
            <a:spLocks noGrp="1"/>
          </p:cNvSpPr>
          <p:nvPr>
            <p:ph type="title"/>
          </p:nvPr>
        </p:nvSpPr>
        <p:spPr>
          <a:xfrm>
            <a:off x="852883" y="749450"/>
            <a:ext cx="6286752" cy="22497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PCA</a:t>
            </a:r>
            <a:endParaRPr/>
          </a:p>
        </p:txBody>
      </p:sp>
      <p:pic>
        <p:nvPicPr>
          <p:cNvPr id="227" name="Google Shape;227;g29ef1046fb4_1_60"/>
          <p:cNvPicPr preferRelativeResize="0"/>
          <p:nvPr/>
        </p:nvPicPr>
        <p:blipFill rotWithShape="1">
          <a:blip r:embed="rId3">
            <a:alphaModFix/>
          </a:blip>
          <a:srcRect/>
          <a:stretch/>
        </p:blipFill>
        <p:spPr>
          <a:xfrm>
            <a:off x="449210" y="3273109"/>
            <a:ext cx="7690169" cy="3340272"/>
          </a:xfrm>
          <a:prstGeom prst="rect">
            <a:avLst/>
          </a:prstGeom>
          <a:noFill/>
          <a:ln>
            <a:noFill/>
          </a:ln>
        </p:spPr>
      </p:pic>
      <p:pic>
        <p:nvPicPr>
          <p:cNvPr id="228" name="Google Shape;228;g29ef1046fb4_1_60"/>
          <p:cNvPicPr preferRelativeResize="0"/>
          <p:nvPr/>
        </p:nvPicPr>
        <p:blipFill rotWithShape="1">
          <a:blip r:embed="rId4">
            <a:alphaModFix/>
          </a:blip>
          <a:srcRect/>
          <a:stretch/>
        </p:blipFill>
        <p:spPr>
          <a:xfrm>
            <a:off x="8275372" y="1034658"/>
            <a:ext cx="3581584" cy="3016405"/>
          </a:xfrm>
          <a:prstGeom prst="rect">
            <a:avLst/>
          </a:prstGeom>
          <a:noFill/>
          <a:ln>
            <a:noFill/>
          </a:ln>
        </p:spPr>
      </p:pic>
      <p:sp>
        <p:nvSpPr>
          <p:cNvPr id="229" name="Google Shape;229;g29ef1046fb4_1_60"/>
          <p:cNvSpPr txBox="1"/>
          <p:nvPr/>
        </p:nvSpPr>
        <p:spPr>
          <a:xfrm>
            <a:off x="716890" y="1821485"/>
            <a:ext cx="5379110"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Eliminate Redundant Information in continuous predictor variables using principal components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11 Principal Components retain 93% information</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29ef1046fb4_1_60"/>
          <p:cNvSpPr txBox="1"/>
          <p:nvPr/>
        </p:nvSpPr>
        <p:spPr>
          <a:xfrm>
            <a:off x="449210" y="2870462"/>
            <a:ext cx="436717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Correlation b/w continuous variables</a:t>
            </a:r>
            <a:endParaRPr sz="1400" b="0" i="0" u="none" strike="noStrike" cap="none">
              <a:solidFill>
                <a:srgbClr val="000000"/>
              </a:solidFill>
              <a:latin typeface="Arial"/>
              <a:ea typeface="Arial"/>
              <a:cs typeface="Arial"/>
              <a:sym typeface="Arial"/>
            </a:endParaRPr>
          </a:p>
        </p:txBody>
      </p:sp>
      <p:sp>
        <p:nvSpPr>
          <p:cNvPr id="231" name="Google Shape;231;g29ef1046fb4_1_60"/>
          <p:cNvSpPr txBox="1"/>
          <p:nvPr/>
        </p:nvSpPr>
        <p:spPr>
          <a:xfrm>
            <a:off x="8139379" y="487840"/>
            <a:ext cx="349666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Eigen values of principal components</a:t>
            </a:r>
            <a:endParaRPr sz="1400" b="0" i="0" u="none" strike="noStrike" cap="none">
              <a:solidFill>
                <a:srgbClr val="000000"/>
              </a:solidFill>
              <a:latin typeface="Arial"/>
              <a:ea typeface="Arial"/>
              <a:cs typeface="Arial"/>
              <a:sym typeface="Arial"/>
            </a:endParaRPr>
          </a:p>
        </p:txBody>
      </p:sp>
      <p:sp>
        <p:nvSpPr>
          <p:cNvPr id="2" name="Rectangle: Rounded Corners 1">
            <a:extLst>
              <a:ext uri="{FF2B5EF4-FFF2-40B4-BE49-F238E27FC236}">
                <a16:creationId xmlns:a16="http://schemas.microsoft.com/office/drawing/2014/main" id="{99D7FF21-5807-7C55-1DA8-AB6872C0F545}"/>
              </a:ext>
            </a:extLst>
          </p:cNvPr>
          <p:cNvSpPr/>
          <p:nvPr/>
        </p:nvSpPr>
        <p:spPr>
          <a:xfrm>
            <a:off x="8368589" y="2999150"/>
            <a:ext cx="3555187" cy="17908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title"/>
          </p:nvPr>
        </p:nvSpPr>
        <p:spPr>
          <a:xfrm>
            <a:off x="966600" y="445826"/>
            <a:ext cx="4401300" cy="10119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Exploratory Data Analysis	</a:t>
            </a:r>
            <a:endParaRPr/>
          </a:p>
        </p:txBody>
      </p:sp>
      <p:sp>
        <p:nvSpPr>
          <p:cNvPr id="245" name="Google Shape;245;p22"/>
          <p:cNvSpPr txBox="1">
            <a:spLocks noGrp="1"/>
          </p:cNvSpPr>
          <p:nvPr>
            <p:ph type="subTitle" idx="1"/>
          </p:nvPr>
        </p:nvSpPr>
        <p:spPr>
          <a:xfrm>
            <a:off x="732513" y="2827239"/>
            <a:ext cx="5002603" cy="2321535"/>
          </a:xfrm>
          <a:prstGeom prst="rect">
            <a:avLst/>
          </a:prstGeom>
          <a:noFill/>
          <a:ln>
            <a:noFill/>
          </a:ln>
        </p:spPr>
        <p:txBody>
          <a:bodyPr spcFirstLastPara="1" wrap="square" lIns="121900" tIns="121900" rIns="121900" bIns="121900" anchor="t" anchorCtr="0">
            <a:normAutofit fontScale="92500" lnSpcReduction="20000"/>
          </a:bodyPr>
          <a:lstStyle/>
          <a:p>
            <a:pPr marL="463550" lvl="0" indent="-342900" algn="just" rtl="0">
              <a:lnSpc>
                <a:spcPct val="100000"/>
              </a:lnSpc>
              <a:spcBef>
                <a:spcPts val="0"/>
              </a:spcBef>
              <a:spcAft>
                <a:spcPts val="0"/>
              </a:spcAft>
              <a:buSzPts val="2270"/>
              <a:buFont typeface="Arial"/>
              <a:buChar char="•"/>
            </a:pPr>
            <a:r>
              <a:rPr lang="en-US" dirty="0"/>
              <a:t>The boxplot illustrates that low-risk customers (indicated by 1) tend to have higher interest rates compared to high-risk customers (indicated by 0), suggesting that the bank may be applying a counterintuitive strategy where lower risk is associated with higher rates.</a:t>
            </a:r>
            <a:endParaRPr dirty="0"/>
          </a:p>
        </p:txBody>
      </p:sp>
      <p:pic>
        <p:nvPicPr>
          <p:cNvPr id="246" name="Google Shape;246;p22"/>
          <p:cNvPicPr preferRelativeResize="0"/>
          <p:nvPr/>
        </p:nvPicPr>
        <p:blipFill rotWithShape="1">
          <a:blip r:embed="rId3">
            <a:alphaModFix/>
          </a:blip>
          <a:srcRect/>
          <a:stretch/>
        </p:blipFill>
        <p:spPr>
          <a:xfrm>
            <a:off x="6096000" y="717452"/>
            <a:ext cx="6096000" cy="52314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3"/>
          <p:cNvPicPr preferRelativeResize="0"/>
          <p:nvPr/>
        </p:nvPicPr>
        <p:blipFill rotWithShape="1">
          <a:blip r:embed="rId3">
            <a:alphaModFix/>
          </a:blip>
          <a:srcRect/>
          <a:stretch/>
        </p:blipFill>
        <p:spPr>
          <a:xfrm>
            <a:off x="6095999" y="761658"/>
            <a:ext cx="5943600" cy="4091696"/>
          </a:xfrm>
          <a:prstGeom prst="rect">
            <a:avLst/>
          </a:prstGeom>
          <a:noFill/>
          <a:ln>
            <a:noFill/>
          </a:ln>
        </p:spPr>
      </p:pic>
      <p:pic>
        <p:nvPicPr>
          <p:cNvPr id="252" name="Google Shape;252;p23"/>
          <p:cNvPicPr preferRelativeResize="0"/>
          <p:nvPr/>
        </p:nvPicPr>
        <p:blipFill rotWithShape="1">
          <a:blip r:embed="rId4">
            <a:alphaModFix/>
          </a:blip>
          <a:srcRect/>
          <a:stretch/>
        </p:blipFill>
        <p:spPr>
          <a:xfrm>
            <a:off x="152400" y="761658"/>
            <a:ext cx="5791200" cy="4091696"/>
          </a:xfrm>
          <a:prstGeom prst="rect">
            <a:avLst/>
          </a:prstGeom>
          <a:noFill/>
          <a:ln>
            <a:noFill/>
          </a:ln>
        </p:spPr>
      </p:pic>
      <p:pic>
        <p:nvPicPr>
          <p:cNvPr id="253" name="Google Shape;253;p23" descr="sdffsf"/>
          <p:cNvPicPr preferRelativeResize="0"/>
          <p:nvPr/>
        </p:nvPicPr>
        <p:blipFill rotWithShape="1">
          <a:blip r:embed="rId5">
            <a:alphaModFix/>
          </a:blip>
          <a:srcRect/>
          <a:stretch/>
        </p:blipFill>
        <p:spPr>
          <a:xfrm>
            <a:off x="152400" y="5205048"/>
            <a:ext cx="5548791" cy="119575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54" name="Google Shape;254;p23"/>
          <p:cNvPicPr preferRelativeResize="0"/>
          <p:nvPr/>
        </p:nvPicPr>
        <p:blipFill rotWithShape="1">
          <a:blip r:embed="rId5">
            <a:alphaModFix/>
          </a:blip>
          <a:srcRect/>
          <a:stretch/>
        </p:blipFill>
        <p:spPr>
          <a:xfrm>
            <a:off x="6095999" y="5205048"/>
            <a:ext cx="5943600" cy="119575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255" name="Google Shape;255;p23"/>
          <p:cNvSpPr txBox="1"/>
          <p:nvPr/>
        </p:nvSpPr>
        <p:spPr>
          <a:xfrm>
            <a:off x="6095999" y="5188638"/>
            <a:ext cx="5943600"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t>Credit History Ages vs. Low Risk: </a:t>
            </a:r>
            <a:r>
              <a:rPr lang="en-US" dirty="0"/>
              <a:t>Based on the graph, we are able to determine that clients with high credit history ages are at low risk, while those with low credit histories are at high threat.</a:t>
            </a:r>
            <a:endParaRPr dirty="0"/>
          </a:p>
        </p:txBody>
      </p:sp>
      <p:sp>
        <p:nvSpPr>
          <p:cNvPr id="256" name="Google Shape;256;p23"/>
          <p:cNvSpPr/>
          <p:nvPr/>
        </p:nvSpPr>
        <p:spPr>
          <a:xfrm>
            <a:off x="152400" y="5205048"/>
            <a:ext cx="5548791"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dirty="0"/>
              <a:t>Avg Delay from due date vs. Low </a:t>
            </a:r>
            <a:r>
              <a:rPr lang="en-US" b="1" dirty="0" err="1"/>
              <a:t>Risk:</a:t>
            </a:r>
            <a:r>
              <a:rPr lang="en-US" dirty="0" err="1"/>
              <a:t>The</a:t>
            </a:r>
            <a:r>
              <a:rPr lang="en-US" dirty="0"/>
              <a:t> violin plot reveals that low-risk customers (indicated by 1) generally experience shorter delays from due dates compared to high-risk customers (indicated by 0), who show a wider range and greater frequency of delays, indicating less reliable repayment behavior.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2100"/>
              <a:buNone/>
            </a:pPr>
            <a:endParaRPr/>
          </a:p>
        </p:txBody>
      </p:sp>
      <p:sp>
        <p:nvSpPr>
          <p:cNvPr id="95" name="Google Shape;95;p13"/>
          <p:cNvSpPr txBox="1"/>
          <p:nvPr/>
        </p:nvSpPr>
        <p:spPr>
          <a:xfrm>
            <a:off x="701600" y="794600"/>
            <a:ext cx="10251600" cy="713700"/>
          </a:xfrm>
          <a:prstGeom prst="rect">
            <a:avLst/>
          </a:prstGeom>
          <a:noFill/>
          <a:ln>
            <a:noFill/>
          </a:ln>
        </p:spPr>
        <p:txBody>
          <a:bodyPr spcFirstLastPara="1" wrap="square" lIns="121900" tIns="121900" rIns="121900" bIns="121900" anchor="t" anchorCtr="0">
            <a:normAutofit lnSpcReduction="10000"/>
          </a:bodyPr>
          <a:lstStyle/>
          <a:p>
            <a:pPr marL="0" marR="0" lvl="0" indent="0" algn="l" rtl="0">
              <a:lnSpc>
                <a:spcPct val="90000"/>
              </a:lnSpc>
              <a:spcBef>
                <a:spcPts val="0"/>
              </a:spcBef>
              <a:spcAft>
                <a:spcPts val="0"/>
              </a:spcAft>
              <a:buClr>
                <a:srgbClr val="000000"/>
              </a:buClr>
              <a:buSzPts val="3500"/>
              <a:buFont typeface="Arial"/>
              <a:buNone/>
            </a:pPr>
            <a:r>
              <a:rPr lang="en-US" sz="3500" b="1" i="0" u="none" strike="noStrike" cap="none">
                <a:solidFill>
                  <a:srgbClr val="434343"/>
                </a:solidFill>
                <a:latin typeface="Oswald"/>
                <a:ea typeface="Oswald"/>
                <a:cs typeface="Oswald"/>
                <a:sym typeface="Oswald"/>
              </a:rPr>
              <a:t>Agenda</a:t>
            </a:r>
            <a:endParaRPr sz="3500" b="1" i="0" u="none" strike="noStrike" cap="none">
              <a:solidFill>
                <a:srgbClr val="434343"/>
              </a:solidFill>
              <a:latin typeface="Oswald"/>
              <a:ea typeface="Oswald"/>
              <a:cs typeface="Oswald"/>
              <a:sym typeface="Oswald"/>
            </a:endParaRPr>
          </a:p>
        </p:txBody>
      </p:sp>
      <p:sp>
        <p:nvSpPr>
          <p:cNvPr id="96" name="Google Shape;96;p13"/>
          <p:cNvSpPr txBox="1"/>
          <p:nvPr/>
        </p:nvSpPr>
        <p:spPr>
          <a:xfrm>
            <a:off x="972600" y="2771833"/>
            <a:ext cx="10251600" cy="3014700"/>
          </a:xfrm>
          <a:prstGeom prst="rect">
            <a:avLst/>
          </a:prstGeom>
          <a:noFill/>
          <a:ln>
            <a:noFill/>
          </a:ln>
        </p:spPr>
        <p:txBody>
          <a:bodyPr spcFirstLastPara="1" wrap="square" lIns="121900" tIns="121900" rIns="121900" bIns="121900" anchor="t" anchorCtr="0">
            <a:normAutofit/>
          </a:bodyPr>
          <a:lstStyle/>
          <a:p>
            <a:pPr marL="0" marR="0" lvl="0" indent="0" algn="l" rtl="0">
              <a:lnSpc>
                <a:spcPct val="115000"/>
              </a:lnSpc>
              <a:spcBef>
                <a:spcPts val="0"/>
              </a:spcBef>
              <a:spcAft>
                <a:spcPts val="1600"/>
              </a:spcAft>
              <a:buClr>
                <a:srgbClr val="000000"/>
              </a:buClr>
              <a:buSzPts val="1700"/>
              <a:buFont typeface="Arial"/>
              <a:buNone/>
            </a:pPr>
            <a:endParaRPr sz="1700" b="0" i="0" u="none" strike="noStrike" cap="none">
              <a:solidFill>
                <a:srgbClr val="595959"/>
              </a:solidFill>
              <a:latin typeface="Lato"/>
              <a:ea typeface="Lato"/>
              <a:cs typeface="Lato"/>
              <a:sym typeface="Lato"/>
            </a:endParaRPr>
          </a:p>
        </p:txBody>
      </p:sp>
      <p:pic>
        <p:nvPicPr>
          <p:cNvPr id="97" name="Google Shape;97;p13"/>
          <p:cNvPicPr preferRelativeResize="0"/>
          <p:nvPr/>
        </p:nvPicPr>
        <p:blipFill rotWithShape="1">
          <a:blip r:embed="rId3">
            <a:alphaModFix/>
          </a:blip>
          <a:srcRect l="2266" t="25156" r="5609" b="8203"/>
          <a:stretch/>
        </p:blipFill>
        <p:spPr>
          <a:xfrm>
            <a:off x="319250" y="1738450"/>
            <a:ext cx="11124449" cy="46815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body" idx="1"/>
          </p:nvPr>
        </p:nvSpPr>
        <p:spPr>
          <a:xfrm>
            <a:off x="661183" y="1800664"/>
            <a:ext cx="3812344" cy="4597197"/>
          </a:xfrm>
          <a:prstGeom prst="rect">
            <a:avLst/>
          </a:prstGeom>
          <a:noFill/>
          <a:ln>
            <a:noFill/>
          </a:ln>
        </p:spPr>
        <p:txBody>
          <a:bodyPr spcFirstLastPara="1" wrap="square" lIns="121900" tIns="121900" rIns="121900" bIns="121900" anchor="t" anchorCtr="0">
            <a:normAutofit/>
          </a:bodyPr>
          <a:lstStyle/>
          <a:p>
            <a:pPr marL="457200" lvl="0" indent="-336550" algn="l" rtl="0">
              <a:lnSpc>
                <a:spcPct val="115000"/>
              </a:lnSpc>
              <a:spcBef>
                <a:spcPts val="0"/>
              </a:spcBef>
              <a:spcAft>
                <a:spcPts val="0"/>
              </a:spcAft>
              <a:buSzPts val="1700"/>
              <a:buChar char="●"/>
            </a:pPr>
            <a:r>
              <a:rPr lang="en-US" dirty="0"/>
              <a:t>The most pertinent and instructive predictions are chosen through predictor screening.</a:t>
            </a:r>
            <a:endParaRPr dirty="0"/>
          </a:p>
          <a:p>
            <a:pPr marL="457200" lvl="0" indent="-336550" algn="l" rtl="0">
              <a:lnSpc>
                <a:spcPct val="115000"/>
              </a:lnSpc>
              <a:spcBef>
                <a:spcPts val="0"/>
              </a:spcBef>
              <a:spcAft>
                <a:spcPts val="0"/>
              </a:spcAft>
              <a:buSzPts val="1700"/>
              <a:buChar char="●"/>
            </a:pPr>
            <a:r>
              <a:rPr lang="en-US" dirty="0"/>
              <a:t> By removing superfluous, pointless, or noisy features and concentrating on variables that actually aid in the prediction of the goal variable, these suggestions seek to improve the caliber and efficacy of predictive models.</a:t>
            </a:r>
            <a:endParaRPr dirty="0"/>
          </a:p>
        </p:txBody>
      </p:sp>
      <p:pic>
        <p:nvPicPr>
          <p:cNvPr id="262" name="Google Shape;262;p24"/>
          <p:cNvPicPr preferRelativeResize="0"/>
          <p:nvPr/>
        </p:nvPicPr>
        <p:blipFill rotWithShape="1">
          <a:blip r:embed="rId3">
            <a:alphaModFix/>
          </a:blip>
          <a:srcRect/>
          <a:stretch/>
        </p:blipFill>
        <p:spPr>
          <a:xfrm>
            <a:off x="4946625" y="802538"/>
            <a:ext cx="7245375" cy="5595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29ef1046fb4_1_54"/>
          <p:cNvSpPr txBox="1">
            <a:spLocks noGrp="1"/>
          </p:cNvSpPr>
          <p:nvPr>
            <p:ph type="subTitle" idx="1"/>
          </p:nvPr>
        </p:nvSpPr>
        <p:spPr>
          <a:xfrm>
            <a:off x="469165" y="1814169"/>
            <a:ext cx="8287129" cy="5106010"/>
          </a:xfrm>
          <a:prstGeom prst="rect">
            <a:avLst/>
          </a:prstGeom>
          <a:noFill/>
          <a:ln>
            <a:noFill/>
          </a:ln>
        </p:spPr>
        <p:txBody>
          <a:bodyPr spcFirstLastPara="1" wrap="square" lIns="121900" tIns="121900" rIns="121900" bIns="121900" anchor="t" anchorCtr="0">
            <a:normAutofit/>
          </a:bodyPr>
          <a:lstStyle/>
          <a:p>
            <a:pPr marL="342900" lvl="0" indent="-342900" algn="l" rtl="0">
              <a:lnSpc>
                <a:spcPct val="115000"/>
              </a:lnSpc>
              <a:spcBef>
                <a:spcPts val="0"/>
              </a:spcBef>
              <a:spcAft>
                <a:spcPts val="0"/>
              </a:spcAft>
              <a:buFont typeface="Arial" panose="020B0604020202020204" pitchFamily="34" charset="0"/>
              <a:buChar char="•"/>
            </a:pPr>
            <a:endParaRPr lang="en-US" dirty="0">
              <a:highlight>
                <a:srgbClr val="EDEBE9"/>
              </a:highlight>
            </a:endParaRPr>
          </a:p>
          <a:p>
            <a:pPr marL="342900" lvl="0" indent="-342900" algn="l" rtl="0">
              <a:lnSpc>
                <a:spcPct val="115000"/>
              </a:lnSpc>
              <a:spcBef>
                <a:spcPts val="0"/>
              </a:spcBef>
              <a:spcAft>
                <a:spcPts val="0"/>
              </a:spcAft>
              <a:buFont typeface="Arial" panose="020B0604020202020204" pitchFamily="34" charset="0"/>
              <a:buChar char="•"/>
            </a:pPr>
            <a:r>
              <a:rPr lang="en-US" dirty="0"/>
              <a:t>Preprocessed Dataset</a:t>
            </a:r>
          </a:p>
          <a:p>
            <a:pPr marL="0" lvl="0" indent="0" algn="l" rtl="0">
              <a:lnSpc>
                <a:spcPct val="115000"/>
              </a:lnSpc>
              <a:spcBef>
                <a:spcPts val="0"/>
              </a:spcBef>
              <a:spcAft>
                <a:spcPts val="0"/>
              </a:spcAft>
            </a:pPr>
            <a:r>
              <a:rPr lang="en-US" dirty="0"/>
              <a:t>	- Dataset (without PCA) </a:t>
            </a:r>
          </a:p>
          <a:p>
            <a:pPr marL="0" lvl="0" indent="0" algn="l" rtl="0">
              <a:lnSpc>
                <a:spcPct val="115000"/>
              </a:lnSpc>
              <a:spcBef>
                <a:spcPts val="0"/>
              </a:spcBef>
              <a:spcAft>
                <a:spcPts val="0"/>
              </a:spcAft>
            </a:pPr>
            <a:r>
              <a:rPr lang="en-US" dirty="0"/>
              <a:t>		8442 Rows </a:t>
            </a:r>
            <a:r>
              <a:rPr lang="en-US" dirty="0">
                <a:sym typeface="Times New Roman"/>
              </a:rPr>
              <a:t>× 21 </a:t>
            </a:r>
            <a:r>
              <a:rPr lang="en-US" dirty="0"/>
              <a:t>columns​</a:t>
            </a:r>
          </a:p>
          <a:p>
            <a:pPr marL="0" lvl="0" indent="0" algn="l" rtl="0">
              <a:lnSpc>
                <a:spcPct val="115000"/>
              </a:lnSpc>
              <a:spcBef>
                <a:spcPts val="0"/>
              </a:spcBef>
              <a:spcAft>
                <a:spcPts val="0"/>
              </a:spcAft>
            </a:pPr>
            <a:r>
              <a:rPr lang="en-US" dirty="0"/>
              <a:t>	- Dataset (with PCA) </a:t>
            </a:r>
          </a:p>
          <a:p>
            <a:pPr marL="0" lvl="0" indent="0" algn="l" rtl="0">
              <a:lnSpc>
                <a:spcPct val="115000"/>
              </a:lnSpc>
              <a:spcBef>
                <a:spcPts val="0"/>
              </a:spcBef>
              <a:spcAft>
                <a:spcPts val="0"/>
              </a:spcAft>
            </a:pPr>
            <a:r>
              <a:rPr lang="en-US" dirty="0"/>
              <a:t>		8442 Rows </a:t>
            </a:r>
            <a:r>
              <a:rPr lang="en-US" dirty="0">
                <a:sym typeface="Times New Roman"/>
              </a:rPr>
              <a:t>× 14</a:t>
            </a:r>
            <a:r>
              <a:rPr lang="en-US" dirty="0"/>
              <a:t> columns​</a:t>
            </a:r>
          </a:p>
          <a:p>
            <a:pPr marL="0" lvl="0" indent="0" algn="l" rtl="0">
              <a:lnSpc>
                <a:spcPct val="115000"/>
              </a:lnSpc>
              <a:spcBef>
                <a:spcPts val="0"/>
              </a:spcBef>
              <a:spcAft>
                <a:spcPts val="0"/>
              </a:spcAft>
            </a:pPr>
            <a:r>
              <a:rPr lang="en-US" dirty="0"/>
              <a:t>	- Dataset (with significant features) </a:t>
            </a:r>
          </a:p>
          <a:p>
            <a:pPr marL="0" lvl="0" indent="0" algn="l" rtl="0">
              <a:lnSpc>
                <a:spcPct val="115000"/>
              </a:lnSpc>
              <a:spcBef>
                <a:spcPts val="0"/>
              </a:spcBef>
              <a:spcAft>
                <a:spcPts val="0"/>
              </a:spcAft>
            </a:pPr>
            <a:r>
              <a:rPr lang="en-US" dirty="0"/>
              <a:t>		 8442 Rows </a:t>
            </a:r>
            <a:r>
              <a:rPr lang="en-US" dirty="0">
                <a:sym typeface="Times New Roman"/>
              </a:rPr>
              <a:t>× 9 </a:t>
            </a:r>
            <a:r>
              <a:rPr lang="en-US" dirty="0"/>
              <a:t>columns</a:t>
            </a:r>
          </a:p>
          <a:p>
            <a:pPr marL="0" lvl="0" indent="0" algn="l" rtl="0">
              <a:lnSpc>
                <a:spcPct val="115000"/>
              </a:lnSpc>
              <a:spcBef>
                <a:spcPts val="0"/>
              </a:spcBef>
              <a:spcAft>
                <a:spcPts val="0"/>
              </a:spcAft>
            </a:pPr>
            <a:endParaRPr lang="en-US" dirty="0"/>
          </a:p>
          <a:p>
            <a:pPr marL="285750" lvl="0" indent="-285750" algn="l" rtl="0">
              <a:lnSpc>
                <a:spcPct val="115000"/>
              </a:lnSpc>
              <a:spcBef>
                <a:spcPts val="0"/>
              </a:spcBef>
              <a:spcAft>
                <a:spcPts val="0"/>
              </a:spcAft>
              <a:buFont typeface="Arial" panose="020B0604020202020204" pitchFamily="34" charset="0"/>
              <a:buChar char="•"/>
            </a:pPr>
            <a:r>
              <a:rPr lang="en-US" dirty="0"/>
              <a:t>Data Partition (60-20-20)​</a:t>
            </a:r>
          </a:p>
          <a:p>
            <a:pPr marL="0" lvl="0" indent="0" algn="l" rtl="0">
              <a:lnSpc>
                <a:spcPct val="115000"/>
              </a:lnSpc>
              <a:spcBef>
                <a:spcPts val="0"/>
              </a:spcBef>
              <a:spcAft>
                <a:spcPts val="0"/>
              </a:spcAft>
            </a:pPr>
            <a:r>
              <a:rPr lang="en-US" dirty="0"/>
              <a:t>	- Train – 5065 records​</a:t>
            </a:r>
            <a:endParaRPr dirty="0"/>
          </a:p>
          <a:p>
            <a:pPr marL="0" lvl="0" indent="0" algn="l" rtl="0">
              <a:lnSpc>
                <a:spcPct val="115000"/>
              </a:lnSpc>
              <a:spcBef>
                <a:spcPts val="0"/>
              </a:spcBef>
              <a:spcAft>
                <a:spcPts val="0"/>
              </a:spcAft>
              <a:buNone/>
            </a:pPr>
            <a:r>
              <a:rPr lang="en-US" dirty="0"/>
              <a:t>	- Validation – 1688 records​</a:t>
            </a:r>
          </a:p>
          <a:p>
            <a:pPr marL="0" lvl="0" indent="0" algn="l" rtl="0">
              <a:lnSpc>
                <a:spcPct val="115000"/>
              </a:lnSpc>
              <a:spcBef>
                <a:spcPts val="0"/>
              </a:spcBef>
              <a:spcAft>
                <a:spcPts val="0"/>
              </a:spcAft>
              <a:buNone/>
            </a:pPr>
            <a:r>
              <a:rPr lang="en-US" dirty="0"/>
              <a:t>	- Test – 1689 records</a:t>
            </a:r>
            <a:endParaRPr dirty="0"/>
          </a:p>
          <a:p>
            <a:pPr marL="0" lvl="0" indent="0" algn="l" rtl="0">
              <a:lnSpc>
                <a:spcPct val="100000"/>
              </a:lnSpc>
              <a:spcBef>
                <a:spcPts val="0"/>
              </a:spcBef>
              <a:spcAft>
                <a:spcPts val="0"/>
              </a:spcAft>
              <a:buSzPct val="100000"/>
              <a:buNone/>
            </a:pPr>
            <a:endParaRPr dirty="0"/>
          </a:p>
          <a:p>
            <a:pPr marL="0" lvl="0" indent="0" algn="l" rtl="0">
              <a:lnSpc>
                <a:spcPct val="100000"/>
              </a:lnSpc>
              <a:spcBef>
                <a:spcPts val="0"/>
              </a:spcBef>
              <a:spcAft>
                <a:spcPts val="0"/>
              </a:spcAft>
              <a:buSzPct val="116666"/>
              <a:buNone/>
            </a:pPr>
            <a:endParaRPr sz="1800" dirty="0"/>
          </a:p>
          <a:p>
            <a:pPr marL="0" lvl="0" indent="0" algn="l" rtl="0">
              <a:lnSpc>
                <a:spcPct val="100000"/>
              </a:lnSpc>
              <a:spcBef>
                <a:spcPts val="0"/>
              </a:spcBef>
              <a:spcAft>
                <a:spcPts val="0"/>
              </a:spcAft>
              <a:buSzPct val="116666"/>
              <a:buNone/>
            </a:pPr>
            <a:endParaRPr sz="1800" dirty="0"/>
          </a:p>
          <a:p>
            <a:pPr marL="285750" lvl="0" indent="-152400" algn="l" rtl="0">
              <a:lnSpc>
                <a:spcPct val="100000"/>
              </a:lnSpc>
              <a:spcBef>
                <a:spcPts val="0"/>
              </a:spcBef>
              <a:spcAft>
                <a:spcPts val="0"/>
              </a:spcAft>
              <a:buSzPct val="116666"/>
              <a:buFont typeface="Arial"/>
              <a:buNone/>
            </a:pPr>
            <a:endParaRPr sz="1800" dirty="0"/>
          </a:p>
          <a:p>
            <a:pPr marL="0" lvl="0" indent="0" algn="l" rtl="0">
              <a:lnSpc>
                <a:spcPct val="100000"/>
              </a:lnSpc>
              <a:spcBef>
                <a:spcPts val="0"/>
              </a:spcBef>
              <a:spcAft>
                <a:spcPts val="0"/>
              </a:spcAft>
              <a:buSzPct val="100000"/>
              <a:buNone/>
            </a:pPr>
            <a:endParaRPr dirty="0"/>
          </a:p>
        </p:txBody>
      </p:sp>
      <p:pic>
        <p:nvPicPr>
          <p:cNvPr id="237" name="Google Shape;237;g29ef1046fb4_1_54"/>
          <p:cNvPicPr preferRelativeResize="0"/>
          <p:nvPr/>
        </p:nvPicPr>
        <p:blipFill rotWithShape="1">
          <a:blip r:embed="rId3">
            <a:alphaModFix/>
          </a:blip>
          <a:srcRect/>
          <a:stretch/>
        </p:blipFill>
        <p:spPr>
          <a:xfrm>
            <a:off x="6693465" y="1512255"/>
            <a:ext cx="2787034" cy="4830023"/>
          </a:xfrm>
          <a:prstGeom prst="rect">
            <a:avLst/>
          </a:prstGeom>
          <a:noFill/>
          <a:ln>
            <a:noFill/>
          </a:ln>
        </p:spPr>
      </p:pic>
      <p:sp>
        <p:nvSpPr>
          <p:cNvPr id="238" name="Google Shape;238;g29ef1046fb4_1_54"/>
          <p:cNvSpPr txBox="1"/>
          <p:nvPr/>
        </p:nvSpPr>
        <p:spPr>
          <a:xfrm>
            <a:off x="6693465" y="1053521"/>
            <a:ext cx="36356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Target Variable Distribution</a:t>
            </a:r>
            <a:endParaRPr sz="1400" b="0" i="0" u="none" strike="noStrike" cap="none" dirty="0">
              <a:solidFill>
                <a:srgbClr val="000000"/>
              </a:solidFill>
              <a:latin typeface="Arial"/>
              <a:ea typeface="Arial"/>
              <a:cs typeface="Arial"/>
              <a:sym typeface="Arial"/>
            </a:endParaRPr>
          </a:p>
        </p:txBody>
      </p:sp>
      <p:sp>
        <p:nvSpPr>
          <p:cNvPr id="239" name="Google Shape;239;g29ef1046fb4_1_54"/>
          <p:cNvSpPr/>
          <p:nvPr/>
        </p:nvSpPr>
        <p:spPr>
          <a:xfrm>
            <a:off x="9729216" y="3231490"/>
            <a:ext cx="1753210" cy="1675181"/>
          </a:xfrm>
          <a:prstGeom prst="wedgeRectCallout">
            <a:avLst>
              <a:gd name="adj1" fmla="val -20833"/>
              <a:gd name="adj2" fmla="val 62500"/>
            </a:avLst>
          </a:prstGeom>
          <a:noFill/>
          <a:ln w="25400" cap="flat" cmpd="sng">
            <a:solidFill>
              <a:srgbClr val="2525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2"/>
                </a:solidFill>
                <a:latin typeface="Arial"/>
                <a:ea typeface="Arial"/>
                <a:cs typeface="Arial"/>
                <a:sym typeface="Arial"/>
              </a:rPr>
              <a:t>In target variable,1’s and 0’s are in </a:t>
            </a:r>
            <a:r>
              <a:rPr lang="en-US" sz="1400" b="0" i="0" u="none" strike="noStrike" cap="none" dirty="0" err="1">
                <a:solidFill>
                  <a:schemeClr val="dk2"/>
                </a:solidFill>
                <a:latin typeface="Arial"/>
                <a:ea typeface="Arial"/>
                <a:cs typeface="Arial"/>
                <a:sym typeface="Arial"/>
              </a:rPr>
              <a:t>approx</a:t>
            </a:r>
            <a:r>
              <a:rPr lang="en-US" sz="1400" b="0" i="0" u="none" strike="noStrike" cap="none" dirty="0">
                <a:solidFill>
                  <a:schemeClr val="dk2"/>
                </a:solidFill>
                <a:latin typeface="Arial"/>
                <a:ea typeface="Arial"/>
                <a:cs typeface="Arial"/>
                <a:sym typeface="Arial"/>
              </a:rPr>
              <a:t> equal proportion. Therefore, no need to </a:t>
            </a:r>
            <a:r>
              <a:rPr lang="en-US" dirty="0">
                <a:solidFill>
                  <a:schemeClr val="dk2"/>
                </a:solidFill>
              </a:rPr>
              <a:t>implement over sampling</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title"/>
          </p:nvPr>
        </p:nvSpPr>
        <p:spPr>
          <a:xfrm>
            <a:off x="1003424" y="741925"/>
            <a:ext cx="4718400" cy="1203918"/>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Models</a:t>
            </a:r>
            <a:endParaRPr/>
          </a:p>
        </p:txBody>
      </p:sp>
      <p:sp>
        <p:nvSpPr>
          <p:cNvPr id="273" name="Google Shape;273;p25"/>
          <p:cNvSpPr txBox="1">
            <a:spLocks noGrp="1"/>
          </p:cNvSpPr>
          <p:nvPr>
            <p:ph type="subTitle" idx="1"/>
          </p:nvPr>
        </p:nvSpPr>
        <p:spPr>
          <a:xfrm>
            <a:off x="1003424" y="2050067"/>
            <a:ext cx="5092576" cy="40341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2100"/>
              <a:buNone/>
            </a:pPr>
            <a:r>
              <a:rPr lang="en-US" dirty="0"/>
              <a:t>The following models are used on the train dataset</a:t>
            </a:r>
            <a:endParaRPr dirty="0"/>
          </a:p>
          <a:p>
            <a:pPr marL="0" lvl="0" indent="0" algn="l" rtl="0">
              <a:lnSpc>
                <a:spcPct val="100000"/>
              </a:lnSpc>
              <a:spcBef>
                <a:spcPts val="0"/>
              </a:spcBef>
              <a:spcAft>
                <a:spcPts val="0"/>
              </a:spcAft>
              <a:buSzPts val="2100"/>
              <a:buNone/>
            </a:pPr>
            <a:endParaRPr dirty="0"/>
          </a:p>
          <a:p>
            <a:pPr marL="457200" lvl="0" indent="-457200" algn="l" rtl="0">
              <a:lnSpc>
                <a:spcPct val="100000"/>
              </a:lnSpc>
              <a:spcBef>
                <a:spcPts val="0"/>
              </a:spcBef>
              <a:spcAft>
                <a:spcPts val="0"/>
              </a:spcAft>
              <a:buSzPts val="2100"/>
              <a:buFont typeface="Arial"/>
              <a:buAutoNum type="arabicPeriod"/>
            </a:pPr>
            <a:r>
              <a:rPr lang="en-US" dirty="0"/>
              <a:t>Decision Tree</a:t>
            </a:r>
            <a:endParaRPr dirty="0"/>
          </a:p>
          <a:p>
            <a:pPr marL="457200" lvl="0" indent="-457200" algn="l" rtl="0">
              <a:lnSpc>
                <a:spcPct val="100000"/>
              </a:lnSpc>
              <a:spcBef>
                <a:spcPts val="0"/>
              </a:spcBef>
              <a:spcAft>
                <a:spcPts val="0"/>
              </a:spcAft>
              <a:buSzPts val="2100"/>
              <a:buFont typeface="Arial"/>
              <a:buAutoNum type="arabicPeriod"/>
            </a:pPr>
            <a:r>
              <a:rPr lang="en-US" dirty="0"/>
              <a:t>Logistic Regression</a:t>
            </a:r>
            <a:endParaRPr dirty="0"/>
          </a:p>
          <a:p>
            <a:pPr marL="457200" lvl="0" indent="-457200" algn="l" rtl="0">
              <a:lnSpc>
                <a:spcPct val="100000"/>
              </a:lnSpc>
              <a:spcBef>
                <a:spcPts val="0"/>
              </a:spcBef>
              <a:spcAft>
                <a:spcPts val="0"/>
              </a:spcAft>
              <a:buSzPts val="2100"/>
              <a:buFont typeface="Arial"/>
              <a:buAutoNum type="arabicPeriod"/>
            </a:pPr>
            <a:r>
              <a:rPr lang="en-US" dirty="0"/>
              <a:t>Neural Network</a:t>
            </a:r>
            <a:endParaRPr dirty="0"/>
          </a:p>
          <a:p>
            <a:pPr marL="457200" lvl="0" indent="-457200" algn="l" rtl="0">
              <a:lnSpc>
                <a:spcPct val="100000"/>
              </a:lnSpc>
              <a:spcBef>
                <a:spcPts val="0"/>
              </a:spcBef>
              <a:spcAft>
                <a:spcPts val="0"/>
              </a:spcAft>
              <a:buSzPts val="2100"/>
              <a:buFont typeface="Arial"/>
              <a:buAutoNum type="arabicPeriod"/>
            </a:pPr>
            <a:r>
              <a:rPr lang="en-US" dirty="0"/>
              <a:t>Bootstrap Forest</a:t>
            </a:r>
            <a:endParaRPr dirty="0"/>
          </a:p>
          <a:p>
            <a:pPr marL="457200" lvl="0" indent="-457200" algn="l" rtl="0">
              <a:lnSpc>
                <a:spcPct val="100000"/>
              </a:lnSpc>
              <a:spcBef>
                <a:spcPts val="0"/>
              </a:spcBef>
              <a:spcAft>
                <a:spcPts val="0"/>
              </a:spcAft>
              <a:buSzPts val="2100"/>
              <a:buFont typeface="Arial"/>
              <a:buAutoNum type="arabicPeriod"/>
            </a:pPr>
            <a:r>
              <a:rPr lang="en-US" dirty="0"/>
              <a:t>Boosted Tree</a:t>
            </a:r>
            <a:endParaRPr dirty="0"/>
          </a:p>
          <a:p>
            <a:pPr marL="457200" lvl="0" indent="-457200" algn="l" rtl="0">
              <a:lnSpc>
                <a:spcPct val="100000"/>
              </a:lnSpc>
              <a:spcBef>
                <a:spcPts val="0"/>
              </a:spcBef>
              <a:spcAft>
                <a:spcPts val="0"/>
              </a:spcAft>
              <a:buSzPts val="2100"/>
              <a:buFont typeface="Arial"/>
              <a:buAutoNum type="arabicPeriod"/>
            </a:pPr>
            <a:r>
              <a:rPr lang="en-US" dirty="0"/>
              <a:t>Discriminant Analysis</a:t>
            </a:r>
            <a:endParaRPr dirty="0"/>
          </a:p>
          <a:p>
            <a:pPr marL="457200" lvl="0" indent="-457200" algn="l" rtl="0">
              <a:lnSpc>
                <a:spcPct val="100000"/>
              </a:lnSpc>
              <a:spcBef>
                <a:spcPts val="0"/>
              </a:spcBef>
              <a:spcAft>
                <a:spcPts val="0"/>
              </a:spcAft>
              <a:buSzPts val="2100"/>
              <a:buFont typeface="Arial"/>
              <a:buAutoNum type="arabicPeriod"/>
            </a:pPr>
            <a:r>
              <a:rPr lang="en-US" dirty="0"/>
              <a:t>K-Nearest </a:t>
            </a:r>
            <a:r>
              <a:rPr lang="en-US" dirty="0" err="1"/>
              <a:t>Neighbour</a:t>
            </a:r>
            <a:r>
              <a:rPr lang="en-US" dirty="0"/>
              <a:t> (KNN)</a:t>
            </a:r>
            <a:endParaRPr dirty="0"/>
          </a:p>
          <a:p>
            <a:pPr marL="457200" lvl="0" indent="-457200" algn="l" rtl="0">
              <a:lnSpc>
                <a:spcPct val="100000"/>
              </a:lnSpc>
              <a:spcBef>
                <a:spcPts val="0"/>
              </a:spcBef>
              <a:spcAft>
                <a:spcPts val="0"/>
              </a:spcAft>
              <a:buSzPts val="2100"/>
              <a:buFont typeface="Arial"/>
              <a:buAutoNum type="arabicPeriod"/>
            </a:pPr>
            <a:r>
              <a:rPr lang="en-US" dirty="0"/>
              <a:t>Naïve Bayes</a:t>
            </a:r>
            <a:endParaRPr dirty="0"/>
          </a:p>
          <a:p>
            <a:pPr marL="0" lvl="0" indent="0" algn="l" rtl="0">
              <a:lnSpc>
                <a:spcPct val="100000"/>
              </a:lnSpc>
              <a:spcBef>
                <a:spcPts val="0"/>
              </a:spcBef>
              <a:spcAft>
                <a:spcPts val="0"/>
              </a:spcAft>
              <a:buSzPts val="210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6"/>
          <p:cNvSpPr txBox="1">
            <a:spLocks noGrp="1"/>
          </p:cNvSpPr>
          <p:nvPr>
            <p:ph type="body" idx="1"/>
          </p:nvPr>
        </p:nvSpPr>
        <p:spPr>
          <a:xfrm>
            <a:off x="830833" y="1868066"/>
            <a:ext cx="10251600" cy="3014700"/>
          </a:xfrm>
          <a:prstGeom prst="rect">
            <a:avLst/>
          </a:prstGeom>
          <a:noFill/>
          <a:ln>
            <a:noFill/>
          </a:ln>
        </p:spPr>
        <p:txBody>
          <a:bodyPr spcFirstLastPara="1" wrap="square" lIns="121900" tIns="121900" rIns="121900" bIns="121900" anchor="t" anchorCtr="0">
            <a:normAutofit/>
          </a:bodyPr>
          <a:lstStyle/>
          <a:p>
            <a:pPr marL="120650" lvl="0" indent="0" algn="l" rtl="0">
              <a:lnSpc>
                <a:spcPct val="115000"/>
              </a:lnSpc>
              <a:spcBef>
                <a:spcPts val="0"/>
              </a:spcBef>
              <a:spcAft>
                <a:spcPts val="0"/>
              </a:spcAft>
              <a:buSzPts val="1700"/>
              <a:buNone/>
            </a:pPr>
            <a:r>
              <a:rPr lang="en-US" sz="1600" dirty="0">
                <a:solidFill>
                  <a:srgbClr val="595959"/>
                </a:solidFill>
                <a:latin typeface="Lato"/>
                <a:ea typeface="Lato"/>
                <a:cs typeface="Lato"/>
                <a:sym typeface="Lato"/>
              </a:rPr>
              <a:t>Models are trained and tuned considering 3 different subset of variables​</a:t>
            </a:r>
            <a:endParaRPr dirty="0"/>
          </a:p>
          <a:p>
            <a:pPr marL="457200" lvl="0" indent="-228600" algn="l" rtl="0">
              <a:lnSpc>
                <a:spcPct val="115000"/>
              </a:lnSpc>
              <a:spcBef>
                <a:spcPts val="0"/>
              </a:spcBef>
              <a:spcAft>
                <a:spcPts val="0"/>
              </a:spcAft>
              <a:buSzPts val="1700"/>
              <a:buNone/>
            </a:pPr>
            <a:endParaRPr sz="1600" dirty="0">
              <a:solidFill>
                <a:srgbClr val="595959"/>
              </a:solidFill>
              <a:latin typeface="Lato"/>
              <a:ea typeface="Lato"/>
              <a:cs typeface="Lato"/>
              <a:sym typeface="Lato"/>
            </a:endParaRPr>
          </a:p>
          <a:p>
            <a:pPr marL="463550" lvl="0" indent="-342900" algn="l" rtl="0">
              <a:lnSpc>
                <a:spcPct val="115000"/>
              </a:lnSpc>
              <a:spcBef>
                <a:spcPts val="0"/>
              </a:spcBef>
              <a:spcAft>
                <a:spcPts val="0"/>
              </a:spcAft>
              <a:buSzPts val="1700"/>
              <a:buAutoNum type="arabicPeriod"/>
            </a:pPr>
            <a:r>
              <a:rPr lang="en-US" sz="1600" dirty="0">
                <a:solidFill>
                  <a:srgbClr val="595959"/>
                </a:solidFill>
                <a:latin typeface="Lato"/>
                <a:ea typeface="Lato"/>
                <a:cs typeface="Lato"/>
                <a:sym typeface="Lato"/>
              </a:rPr>
              <a:t>Full Variables ( 18 variables)​</a:t>
            </a:r>
            <a:endParaRPr dirty="0"/>
          </a:p>
          <a:p>
            <a:pPr marL="463550" lvl="0" indent="-342900" algn="l" rtl="0">
              <a:lnSpc>
                <a:spcPct val="115000"/>
              </a:lnSpc>
              <a:spcBef>
                <a:spcPts val="0"/>
              </a:spcBef>
              <a:spcAft>
                <a:spcPts val="0"/>
              </a:spcAft>
              <a:buSzPts val="1700"/>
              <a:buAutoNum type="arabicPeriod"/>
            </a:pPr>
            <a:r>
              <a:rPr lang="en-US" sz="1600" dirty="0">
                <a:solidFill>
                  <a:srgbClr val="595959"/>
                </a:solidFill>
                <a:latin typeface="Lato"/>
                <a:ea typeface="Lato"/>
                <a:cs typeface="Lato"/>
                <a:sym typeface="Lato"/>
              </a:rPr>
              <a:t>Full Variables (11 Principal Components)</a:t>
            </a:r>
          </a:p>
          <a:p>
            <a:pPr marL="463550" indent="-342900">
              <a:buFont typeface="Lato"/>
              <a:buAutoNum type="arabicPeriod"/>
            </a:pPr>
            <a:r>
              <a:rPr lang="en-US" sz="1800" dirty="0">
                <a:solidFill>
                  <a:srgbClr val="595959"/>
                </a:solidFill>
                <a:latin typeface="Lato"/>
                <a:ea typeface="Lato"/>
                <a:cs typeface="Lato"/>
                <a:sym typeface="Lato"/>
              </a:rPr>
              <a:t>Reduced Variables (9 Significant Variables)​</a:t>
            </a:r>
            <a:endParaRPr lang="en-US" dirty="0"/>
          </a:p>
          <a:p>
            <a:pPr marL="120650" lvl="0" indent="0" algn="l" rtl="0">
              <a:lnSpc>
                <a:spcPct val="115000"/>
              </a:lnSpc>
              <a:spcBef>
                <a:spcPts val="0"/>
              </a:spcBef>
              <a:spcAft>
                <a:spcPts val="0"/>
              </a:spcAft>
              <a:buSzPts val="17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502097" y="855832"/>
            <a:ext cx="4802352" cy="1708279"/>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Decision Tree</a:t>
            </a:r>
            <a:endParaRPr/>
          </a:p>
        </p:txBody>
      </p:sp>
      <p:sp>
        <p:nvSpPr>
          <p:cNvPr id="284" name="Google Shape;284;p27"/>
          <p:cNvSpPr txBox="1"/>
          <p:nvPr/>
        </p:nvSpPr>
        <p:spPr>
          <a:xfrm>
            <a:off x="1030204" y="1992730"/>
            <a:ext cx="4094916" cy="1169551"/>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Build decision tree with all predictors</a:t>
            </a:r>
            <a:endParaRPr dirty="0"/>
          </a:p>
          <a:p>
            <a:pPr marL="228600" marR="0" lvl="0" indent="-22860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Max splits – 20</a:t>
            </a:r>
            <a:endParaRPr dirty="0"/>
          </a:p>
          <a:p>
            <a:pPr marL="228600" marR="0" lvl="0" indent="-22860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Prune the tree to 11 splits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 Reduce the model complexity</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 No difference in Misclassification rate </a:t>
            </a:r>
            <a:endParaRPr dirty="0"/>
          </a:p>
        </p:txBody>
      </p:sp>
      <p:sp>
        <p:nvSpPr>
          <p:cNvPr id="285" name="Google Shape;285;p27"/>
          <p:cNvSpPr txBox="1"/>
          <p:nvPr/>
        </p:nvSpPr>
        <p:spPr>
          <a:xfrm>
            <a:off x="561897" y="3601847"/>
            <a:ext cx="2743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Number of splits - 20</a:t>
            </a:r>
            <a:endParaRPr/>
          </a:p>
        </p:txBody>
      </p:sp>
      <p:pic>
        <p:nvPicPr>
          <p:cNvPr id="286" name="Google Shape;286;p27" descr="A screenshot of a graph&#10;&#10;Description automatically generated"/>
          <p:cNvPicPr preferRelativeResize="0"/>
          <p:nvPr/>
        </p:nvPicPr>
        <p:blipFill rotWithShape="1">
          <a:blip r:embed="rId3">
            <a:alphaModFix/>
          </a:blip>
          <a:srcRect/>
          <a:stretch/>
        </p:blipFill>
        <p:spPr>
          <a:xfrm>
            <a:off x="500740" y="4013516"/>
            <a:ext cx="4638675" cy="2257425"/>
          </a:xfrm>
          <a:prstGeom prst="rect">
            <a:avLst/>
          </a:prstGeom>
          <a:noFill/>
          <a:ln>
            <a:noFill/>
          </a:ln>
        </p:spPr>
      </p:pic>
      <p:pic>
        <p:nvPicPr>
          <p:cNvPr id="287" name="Google Shape;287;p27" descr="A graph with red and blue lines&#10;&#10;Description automatically generated"/>
          <p:cNvPicPr preferRelativeResize="0"/>
          <p:nvPr/>
        </p:nvPicPr>
        <p:blipFill rotWithShape="1">
          <a:blip r:embed="rId4">
            <a:alphaModFix/>
          </a:blip>
          <a:srcRect/>
          <a:stretch/>
        </p:blipFill>
        <p:spPr>
          <a:xfrm>
            <a:off x="6837696" y="797844"/>
            <a:ext cx="4752975" cy="2314575"/>
          </a:xfrm>
          <a:prstGeom prst="rect">
            <a:avLst/>
          </a:prstGeom>
          <a:noFill/>
          <a:ln>
            <a:noFill/>
          </a:ln>
        </p:spPr>
      </p:pic>
      <p:pic>
        <p:nvPicPr>
          <p:cNvPr id="288" name="Google Shape;288;p27" descr="Arrow Right outline"/>
          <p:cNvPicPr preferRelativeResize="0"/>
          <p:nvPr/>
        </p:nvPicPr>
        <p:blipFill rotWithShape="1">
          <a:blip r:embed="rId5">
            <a:alphaModFix/>
          </a:blip>
          <a:srcRect/>
          <a:stretch/>
        </p:blipFill>
        <p:spPr>
          <a:xfrm rot="8400000">
            <a:off x="9324739" y="1447430"/>
            <a:ext cx="834189" cy="543426"/>
          </a:xfrm>
          <a:prstGeom prst="rect">
            <a:avLst/>
          </a:prstGeom>
          <a:noFill/>
          <a:ln>
            <a:noFill/>
          </a:ln>
        </p:spPr>
      </p:pic>
      <p:sp>
        <p:nvSpPr>
          <p:cNvPr id="289" name="Google Shape;289;p27"/>
          <p:cNvSpPr txBox="1"/>
          <p:nvPr/>
        </p:nvSpPr>
        <p:spPr>
          <a:xfrm>
            <a:off x="9996237" y="1105402"/>
            <a:ext cx="1469858"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0000"/>
                </a:solidFill>
                <a:latin typeface="Arial"/>
                <a:ea typeface="Arial"/>
                <a:cs typeface="Arial"/>
                <a:sym typeface="Arial"/>
              </a:rPr>
              <a:t>Optimal point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No.of Splits - 11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90" name="Google Shape;290;p27"/>
          <p:cNvSpPr txBox="1"/>
          <p:nvPr/>
        </p:nvSpPr>
        <p:spPr>
          <a:xfrm>
            <a:off x="6559717" y="3596940"/>
            <a:ext cx="3174331" cy="3178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Number of splits -11</a:t>
            </a:r>
            <a:endParaRPr/>
          </a:p>
        </p:txBody>
      </p:sp>
      <p:pic>
        <p:nvPicPr>
          <p:cNvPr id="291" name="Google Shape;291;p27" descr="A screenshot of a computer&#10;&#10;Description automatically generated"/>
          <p:cNvPicPr preferRelativeResize="0"/>
          <p:nvPr/>
        </p:nvPicPr>
        <p:blipFill rotWithShape="1">
          <a:blip r:embed="rId6">
            <a:alphaModFix/>
          </a:blip>
          <a:srcRect/>
          <a:stretch/>
        </p:blipFill>
        <p:spPr>
          <a:xfrm>
            <a:off x="6455192" y="4034338"/>
            <a:ext cx="4695825" cy="2238375"/>
          </a:xfrm>
          <a:prstGeom prst="rect">
            <a:avLst/>
          </a:prstGeom>
          <a:noFill/>
          <a:ln>
            <a:noFill/>
          </a:ln>
        </p:spPr>
      </p:pic>
      <p:sp>
        <p:nvSpPr>
          <p:cNvPr id="292" name="Google Shape;292;p27"/>
          <p:cNvSpPr txBox="1"/>
          <p:nvPr/>
        </p:nvSpPr>
        <p:spPr>
          <a:xfrm>
            <a:off x="2817394" y="4932946"/>
            <a:ext cx="657727" cy="41589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 name="Google Shape;293;p27"/>
          <p:cNvSpPr txBox="1"/>
          <p:nvPr/>
        </p:nvSpPr>
        <p:spPr>
          <a:xfrm>
            <a:off x="8795582" y="4927935"/>
            <a:ext cx="627650" cy="36576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txBox="1">
            <a:spLocks noGrp="1"/>
          </p:cNvSpPr>
          <p:nvPr>
            <p:ph type="title"/>
          </p:nvPr>
        </p:nvSpPr>
        <p:spPr>
          <a:xfrm>
            <a:off x="502096" y="926016"/>
            <a:ext cx="4401300" cy="876095"/>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Boosted Tree</a:t>
            </a:r>
            <a:endParaRPr/>
          </a:p>
        </p:txBody>
      </p:sp>
      <p:sp>
        <p:nvSpPr>
          <p:cNvPr id="299" name="Google Shape;299;p28"/>
          <p:cNvSpPr txBox="1"/>
          <p:nvPr/>
        </p:nvSpPr>
        <p:spPr>
          <a:xfrm>
            <a:off x="706855" y="1802230"/>
            <a:ext cx="4397542"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Run model with different no.of layers and splits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50 layers and 3 splits, 20 layers and 3 splits </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300" name="Google Shape;300;p28"/>
          <p:cNvSpPr txBox="1"/>
          <p:nvPr/>
        </p:nvSpPr>
        <p:spPr>
          <a:xfrm>
            <a:off x="794585" y="2531644"/>
            <a:ext cx="2743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20 layers 3 splits(optimal)</a:t>
            </a:r>
            <a:endParaRPr sz="1400" b="0" i="0" u="none" strike="noStrike" cap="none" dirty="0">
              <a:solidFill>
                <a:srgbClr val="000000"/>
              </a:solidFill>
              <a:latin typeface="Arial"/>
              <a:ea typeface="Arial"/>
              <a:cs typeface="Arial"/>
              <a:sym typeface="Arial"/>
            </a:endParaRPr>
          </a:p>
        </p:txBody>
      </p:sp>
      <p:pic>
        <p:nvPicPr>
          <p:cNvPr id="301" name="Google Shape;301;p28" descr="A screenshot of a computer&#10;&#10;Description automatically generated"/>
          <p:cNvPicPr preferRelativeResize="0"/>
          <p:nvPr/>
        </p:nvPicPr>
        <p:blipFill rotWithShape="1">
          <a:blip r:embed="rId3">
            <a:alphaModFix/>
          </a:blip>
          <a:srcRect/>
          <a:stretch/>
        </p:blipFill>
        <p:spPr>
          <a:xfrm>
            <a:off x="792079" y="2958013"/>
            <a:ext cx="4953000" cy="1724025"/>
          </a:xfrm>
          <a:prstGeom prst="rect">
            <a:avLst/>
          </a:prstGeom>
          <a:noFill/>
          <a:ln>
            <a:noFill/>
          </a:ln>
        </p:spPr>
      </p:pic>
      <p:pic>
        <p:nvPicPr>
          <p:cNvPr id="302" name="Google Shape;302;p28" descr="A screenshot of a computer&#10;&#10;Description automatically generated"/>
          <p:cNvPicPr preferRelativeResize="0"/>
          <p:nvPr/>
        </p:nvPicPr>
        <p:blipFill rotWithShape="1">
          <a:blip r:embed="rId4">
            <a:alphaModFix/>
          </a:blip>
          <a:srcRect/>
          <a:stretch/>
        </p:blipFill>
        <p:spPr>
          <a:xfrm>
            <a:off x="788820" y="4686049"/>
            <a:ext cx="4638675" cy="2238375"/>
          </a:xfrm>
          <a:prstGeom prst="rect">
            <a:avLst/>
          </a:prstGeom>
          <a:noFill/>
          <a:ln>
            <a:noFill/>
          </a:ln>
        </p:spPr>
      </p:pic>
      <p:sp>
        <p:nvSpPr>
          <p:cNvPr id="303" name="Google Shape;303;p28"/>
          <p:cNvSpPr txBox="1"/>
          <p:nvPr/>
        </p:nvSpPr>
        <p:spPr>
          <a:xfrm>
            <a:off x="6446921" y="2531644"/>
            <a:ext cx="260283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50 layers 3 splits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304" name="Google Shape;304;p28" descr="A screenshot of a computer&#10;&#10;Description automatically generated"/>
          <p:cNvPicPr preferRelativeResize="0"/>
          <p:nvPr/>
        </p:nvPicPr>
        <p:blipFill rotWithShape="1">
          <a:blip r:embed="rId5">
            <a:alphaModFix/>
          </a:blip>
          <a:srcRect/>
          <a:stretch/>
        </p:blipFill>
        <p:spPr>
          <a:xfrm>
            <a:off x="6237621" y="3097379"/>
            <a:ext cx="4810125" cy="1585662"/>
          </a:xfrm>
          <a:prstGeom prst="rect">
            <a:avLst/>
          </a:prstGeom>
          <a:noFill/>
          <a:ln>
            <a:noFill/>
          </a:ln>
        </p:spPr>
      </p:pic>
      <p:pic>
        <p:nvPicPr>
          <p:cNvPr id="305" name="Google Shape;305;p28" descr="A screenshot of a computer&#10;&#10;Description automatically generated"/>
          <p:cNvPicPr preferRelativeResize="0"/>
          <p:nvPr/>
        </p:nvPicPr>
        <p:blipFill rotWithShape="1">
          <a:blip r:embed="rId6">
            <a:alphaModFix/>
          </a:blip>
          <a:srcRect/>
          <a:stretch/>
        </p:blipFill>
        <p:spPr>
          <a:xfrm>
            <a:off x="6323346" y="4787314"/>
            <a:ext cx="4638675" cy="2035844"/>
          </a:xfrm>
          <a:prstGeom prst="rect">
            <a:avLst/>
          </a:prstGeom>
          <a:noFill/>
          <a:ln>
            <a:noFill/>
          </a:ln>
        </p:spPr>
      </p:pic>
      <p:sp>
        <p:nvSpPr>
          <p:cNvPr id="306" name="Google Shape;306;p28"/>
          <p:cNvSpPr txBox="1"/>
          <p:nvPr/>
        </p:nvSpPr>
        <p:spPr>
          <a:xfrm>
            <a:off x="792079" y="4218573"/>
            <a:ext cx="3795962" cy="185286"/>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 name="Google Shape;307;p28"/>
          <p:cNvSpPr txBox="1"/>
          <p:nvPr/>
        </p:nvSpPr>
        <p:spPr>
          <a:xfrm>
            <a:off x="6401802" y="1210677"/>
            <a:ext cx="4307305" cy="3156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FF0000"/>
              </a:solidFill>
              <a:latin typeface="Arial"/>
              <a:ea typeface="Arial"/>
              <a:cs typeface="Arial"/>
              <a:sym typeface="Arial"/>
            </a:endParaRPr>
          </a:p>
        </p:txBody>
      </p:sp>
      <p:sp>
        <p:nvSpPr>
          <p:cNvPr id="308" name="Google Shape;308;p28"/>
          <p:cNvSpPr txBox="1"/>
          <p:nvPr/>
        </p:nvSpPr>
        <p:spPr>
          <a:xfrm>
            <a:off x="6241381" y="4218571"/>
            <a:ext cx="3926305" cy="28555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28"/>
          <p:cNvSpPr txBox="1"/>
          <p:nvPr/>
        </p:nvSpPr>
        <p:spPr>
          <a:xfrm>
            <a:off x="3045493" y="5542045"/>
            <a:ext cx="657727" cy="536207"/>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28"/>
          <p:cNvSpPr txBox="1"/>
          <p:nvPr/>
        </p:nvSpPr>
        <p:spPr>
          <a:xfrm>
            <a:off x="8504821" y="5579644"/>
            <a:ext cx="747964" cy="345707"/>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972600" y="1003598"/>
            <a:ext cx="102516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Assess  </a:t>
            </a:r>
            <a:endParaRPr/>
          </a:p>
        </p:txBody>
      </p:sp>
      <p:sp>
        <p:nvSpPr>
          <p:cNvPr id="316" name="Google Shape;316;p29"/>
          <p:cNvSpPr txBox="1">
            <a:spLocks noGrp="1"/>
          </p:cNvSpPr>
          <p:nvPr>
            <p:ph type="body" idx="1"/>
          </p:nvPr>
        </p:nvSpPr>
        <p:spPr>
          <a:xfrm>
            <a:off x="1127959" y="1758299"/>
            <a:ext cx="10251600" cy="4568291"/>
          </a:xfrm>
          <a:prstGeom prst="rect">
            <a:avLst/>
          </a:prstGeom>
          <a:noFill/>
          <a:ln>
            <a:noFill/>
          </a:ln>
        </p:spPr>
        <p:txBody>
          <a:bodyPr spcFirstLastPara="1" wrap="square" lIns="121900" tIns="121900" rIns="121900" bIns="121900" anchor="t" anchorCtr="0">
            <a:normAutofit/>
          </a:bodyPr>
          <a:lstStyle/>
          <a:p>
            <a:pPr marL="120650" lvl="0" indent="0" algn="l" rtl="0">
              <a:lnSpc>
                <a:spcPct val="115000"/>
              </a:lnSpc>
              <a:spcBef>
                <a:spcPts val="0"/>
              </a:spcBef>
              <a:spcAft>
                <a:spcPts val="0"/>
              </a:spcAft>
              <a:buSzPts val="1700"/>
              <a:buNone/>
            </a:pPr>
            <a:endParaRPr dirty="0"/>
          </a:p>
          <a:p>
            <a:pPr marL="120650" lvl="0" indent="0" algn="l" rtl="0">
              <a:lnSpc>
                <a:spcPct val="114999"/>
              </a:lnSpc>
              <a:spcBef>
                <a:spcPts val="0"/>
              </a:spcBef>
              <a:spcAft>
                <a:spcPts val="0"/>
              </a:spcAft>
              <a:buSzPts val="1700"/>
              <a:buNone/>
            </a:pPr>
            <a:endParaRPr dirty="0"/>
          </a:p>
          <a:p>
            <a:pPr marL="120650" lvl="0" indent="0" algn="l" rtl="0">
              <a:lnSpc>
                <a:spcPct val="114999"/>
              </a:lnSpc>
              <a:spcBef>
                <a:spcPts val="0"/>
              </a:spcBef>
              <a:spcAft>
                <a:spcPts val="0"/>
              </a:spcAft>
              <a:buSzPts val="1700"/>
              <a:buNone/>
            </a:pPr>
            <a:endParaRPr dirty="0">
              <a:latin typeface="Arial"/>
              <a:ea typeface="Arial"/>
              <a:cs typeface="Arial"/>
              <a:sym typeface="Arial"/>
            </a:endParaRPr>
          </a:p>
          <a:p>
            <a:pPr marL="120650" lvl="0" indent="0" algn="l" rtl="0">
              <a:lnSpc>
                <a:spcPct val="114999"/>
              </a:lnSpc>
              <a:spcBef>
                <a:spcPts val="0"/>
              </a:spcBef>
              <a:spcAft>
                <a:spcPts val="0"/>
              </a:spcAft>
              <a:buSzPts val="1700"/>
              <a:buNone/>
            </a:pPr>
            <a:r>
              <a:rPr lang="en-US" dirty="0">
                <a:latin typeface="Arial"/>
                <a:ea typeface="Arial"/>
                <a:cs typeface="Arial"/>
                <a:sym typeface="Arial"/>
              </a:rPr>
              <a:t>Consider the following metrics to assess the model performance on T</a:t>
            </a:r>
            <a:r>
              <a:rPr lang="en-US" b="1" dirty="0">
                <a:latin typeface="Arial"/>
                <a:ea typeface="Arial"/>
                <a:cs typeface="Arial"/>
                <a:sym typeface="Arial"/>
              </a:rPr>
              <a:t>est</a:t>
            </a:r>
            <a:r>
              <a:rPr lang="en-US" dirty="0">
                <a:latin typeface="Arial"/>
                <a:ea typeface="Arial"/>
                <a:cs typeface="Arial"/>
                <a:sym typeface="Arial"/>
              </a:rPr>
              <a:t> dataset</a:t>
            </a:r>
            <a:endParaRPr dirty="0"/>
          </a:p>
          <a:p>
            <a:pPr marL="120650" lvl="0" indent="0" algn="l" rtl="0">
              <a:lnSpc>
                <a:spcPct val="114999"/>
              </a:lnSpc>
              <a:spcBef>
                <a:spcPts val="0"/>
              </a:spcBef>
              <a:spcAft>
                <a:spcPts val="0"/>
              </a:spcAft>
              <a:buSzPts val="1700"/>
              <a:buNone/>
            </a:pPr>
            <a:endParaRPr dirty="0">
              <a:latin typeface="Arial"/>
              <a:ea typeface="Arial"/>
              <a:cs typeface="Arial"/>
              <a:sym typeface="Arial"/>
            </a:endParaRPr>
          </a:p>
          <a:p>
            <a:pPr marL="457200" lvl="0" indent="-336550" algn="l" rtl="0">
              <a:lnSpc>
                <a:spcPct val="114999"/>
              </a:lnSpc>
              <a:spcBef>
                <a:spcPts val="0"/>
              </a:spcBef>
              <a:spcAft>
                <a:spcPts val="0"/>
              </a:spcAft>
              <a:buSzPts val="1700"/>
              <a:buAutoNum type="arabicPeriod"/>
            </a:pPr>
            <a:r>
              <a:rPr lang="en-US" dirty="0">
                <a:latin typeface="Arial"/>
                <a:ea typeface="Arial"/>
                <a:cs typeface="Arial"/>
                <a:sym typeface="Arial"/>
              </a:rPr>
              <a:t>Total Accuracy </a:t>
            </a:r>
            <a:endParaRPr dirty="0"/>
          </a:p>
          <a:p>
            <a:pPr marL="457200" lvl="0" indent="-336550" algn="l" rtl="0">
              <a:lnSpc>
                <a:spcPct val="114999"/>
              </a:lnSpc>
              <a:spcBef>
                <a:spcPts val="0"/>
              </a:spcBef>
              <a:spcAft>
                <a:spcPts val="0"/>
              </a:spcAft>
              <a:buSzPts val="1700"/>
              <a:buAutoNum type="arabicPeriod"/>
            </a:pPr>
            <a:r>
              <a:rPr lang="en-US" dirty="0">
                <a:latin typeface="Arial"/>
                <a:ea typeface="Arial"/>
                <a:cs typeface="Arial"/>
                <a:sym typeface="Arial"/>
              </a:rPr>
              <a:t>Total 1's Accuracy </a:t>
            </a:r>
            <a:endParaRPr dirty="0"/>
          </a:p>
          <a:p>
            <a:pPr marL="457200" lvl="0" indent="-336550" algn="l" rtl="0">
              <a:lnSpc>
                <a:spcPct val="114999"/>
              </a:lnSpc>
              <a:spcBef>
                <a:spcPts val="0"/>
              </a:spcBef>
              <a:spcAft>
                <a:spcPts val="0"/>
              </a:spcAft>
              <a:buSzPts val="1700"/>
              <a:buAutoNum type="arabicPeriod"/>
            </a:pPr>
            <a:r>
              <a:rPr lang="en-US" dirty="0">
                <a:latin typeface="Arial"/>
                <a:ea typeface="Arial"/>
                <a:cs typeface="Arial"/>
                <a:sym typeface="Arial"/>
              </a:rPr>
              <a:t>Sensitivity</a:t>
            </a:r>
            <a:endParaRPr dirty="0"/>
          </a:p>
          <a:p>
            <a:pPr marL="457200" lvl="0" indent="-336550" algn="l" rtl="0">
              <a:lnSpc>
                <a:spcPct val="114999"/>
              </a:lnSpc>
              <a:spcBef>
                <a:spcPts val="0"/>
              </a:spcBef>
              <a:spcAft>
                <a:spcPts val="0"/>
              </a:spcAft>
              <a:buSzPts val="1700"/>
              <a:buAutoNum type="arabicPeriod"/>
            </a:pPr>
            <a:r>
              <a:rPr lang="en-US" dirty="0">
                <a:latin typeface="Arial"/>
                <a:ea typeface="Arial"/>
                <a:cs typeface="Arial"/>
                <a:sym typeface="Arial"/>
              </a:rPr>
              <a:t>RASE</a:t>
            </a:r>
            <a:endParaRPr dirty="0"/>
          </a:p>
          <a:p>
            <a:pPr marL="457200" lvl="0" indent="-336550" algn="l" rtl="0">
              <a:lnSpc>
                <a:spcPct val="114999"/>
              </a:lnSpc>
              <a:spcBef>
                <a:spcPts val="0"/>
              </a:spcBef>
              <a:spcAft>
                <a:spcPts val="0"/>
              </a:spcAft>
              <a:buSzPts val="1700"/>
              <a:buAutoNum type="arabicPeriod"/>
            </a:pPr>
            <a:r>
              <a:rPr lang="en-US" dirty="0">
                <a:latin typeface="Arial"/>
                <a:ea typeface="Arial"/>
                <a:cs typeface="Arial"/>
                <a:sym typeface="Arial"/>
              </a:rPr>
              <a:t>Model Cost</a:t>
            </a:r>
            <a:endParaRPr dirty="0"/>
          </a:p>
          <a:p>
            <a:pPr marL="120650" lvl="0" indent="0" algn="l" rtl="0">
              <a:lnSpc>
                <a:spcPct val="114999"/>
              </a:lnSpc>
              <a:spcBef>
                <a:spcPts val="0"/>
              </a:spcBef>
              <a:spcAft>
                <a:spcPts val="0"/>
              </a:spcAft>
              <a:buSzPts val="1700"/>
              <a:buNone/>
            </a:pPr>
            <a:r>
              <a:rPr lang="en-US" dirty="0">
                <a:latin typeface="Arial"/>
                <a:ea typeface="Arial"/>
                <a:cs typeface="Arial"/>
                <a:sym typeface="Arial"/>
              </a:rPr>
              <a:t>	- </a:t>
            </a:r>
            <a:r>
              <a:rPr lang="en-US" sz="1400" dirty="0">
                <a:latin typeface="Arial"/>
                <a:ea typeface="Arial"/>
                <a:cs typeface="Arial"/>
                <a:sym typeface="Arial"/>
              </a:rPr>
              <a:t>False Positives ( High risk customers predicted as low risk) </a:t>
            </a:r>
            <a:r>
              <a:rPr lang="en-US" sz="1400" dirty="0">
                <a:solidFill>
                  <a:srgbClr val="FF0000"/>
                </a:solidFill>
                <a:latin typeface="Arial"/>
                <a:ea typeface="Arial"/>
                <a:cs typeface="Arial"/>
                <a:sym typeface="Arial"/>
              </a:rPr>
              <a:t> </a:t>
            </a:r>
            <a:r>
              <a:rPr lang="en-US" sz="2400" dirty="0">
                <a:solidFill>
                  <a:srgbClr val="FF0000"/>
                </a:solidFill>
              </a:rPr>
              <a:t>&gt;</a:t>
            </a:r>
            <a:endParaRPr dirty="0"/>
          </a:p>
          <a:p>
            <a:pPr marL="590550" lvl="1" indent="0" algn="l" rtl="0">
              <a:lnSpc>
                <a:spcPct val="114999"/>
              </a:lnSpc>
              <a:spcBef>
                <a:spcPts val="0"/>
              </a:spcBef>
              <a:spcAft>
                <a:spcPts val="0"/>
              </a:spcAft>
              <a:buSzPts val="1700"/>
              <a:buNone/>
            </a:pPr>
            <a:endParaRPr dirty="0"/>
          </a:p>
          <a:p>
            <a:pPr marL="590550" lvl="1" indent="0" algn="l" rtl="0">
              <a:lnSpc>
                <a:spcPct val="114999"/>
              </a:lnSpc>
              <a:spcBef>
                <a:spcPts val="0"/>
              </a:spcBef>
              <a:spcAft>
                <a:spcPts val="0"/>
              </a:spcAft>
              <a:buSzPts val="1700"/>
              <a:buNone/>
            </a:pPr>
            <a:endParaRPr dirty="0"/>
          </a:p>
        </p:txBody>
      </p:sp>
      <p:sp>
        <p:nvSpPr>
          <p:cNvPr id="317" name="Google Shape;317;p29"/>
          <p:cNvSpPr txBox="1"/>
          <p:nvPr/>
        </p:nvSpPr>
        <p:spPr>
          <a:xfrm>
            <a:off x="7222548" y="4924973"/>
            <a:ext cx="505235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dirty="0">
                <a:solidFill>
                  <a:schemeClr val="accent1"/>
                </a:solidFill>
              </a:rPr>
              <a:t>False Negatives( Low risk customers predicted as high risk)</a:t>
            </a:r>
            <a:endParaRPr dirty="0">
              <a:solidFill>
                <a:schemeClr val="accent1"/>
              </a:solidFill>
            </a:endParaRPr>
          </a:p>
        </p:txBody>
      </p:sp>
      <p:sp>
        <p:nvSpPr>
          <p:cNvPr id="318" name="Google Shape;318;p29"/>
          <p:cNvSpPr txBox="1"/>
          <p:nvPr/>
        </p:nvSpPr>
        <p:spPr>
          <a:xfrm>
            <a:off x="3440183" y="3272036"/>
            <a:ext cx="721310" cy="92328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5400" b="0" i="0" u="none" strike="noStrike" cap="none" dirty="0">
                <a:solidFill>
                  <a:srgbClr val="000000"/>
                </a:solidFill>
                <a:latin typeface="Arial"/>
                <a:ea typeface="Arial"/>
                <a:cs typeface="Arial"/>
                <a:sym typeface="Arial"/>
              </a:rPr>
              <a:t>} </a:t>
            </a:r>
            <a:endParaRPr sz="2000" b="0" i="0" u="none" strike="noStrike" cap="none" dirty="0">
              <a:solidFill>
                <a:srgbClr val="000000"/>
              </a:solidFill>
              <a:latin typeface="Arial"/>
              <a:ea typeface="Arial"/>
              <a:cs typeface="Arial"/>
              <a:sym typeface="Arial"/>
            </a:endParaRPr>
          </a:p>
        </p:txBody>
      </p:sp>
      <p:sp>
        <p:nvSpPr>
          <p:cNvPr id="319" name="Google Shape;319;p29"/>
          <p:cNvSpPr txBox="1"/>
          <p:nvPr/>
        </p:nvSpPr>
        <p:spPr>
          <a:xfrm>
            <a:off x="4207775" y="3734212"/>
            <a:ext cx="172485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B050"/>
                </a:solidFill>
                <a:latin typeface="Arial"/>
                <a:ea typeface="Arial"/>
                <a:cs typeface="Arial"/>
                <a:sym typeface="Arial"/>
              </a:rPr>
              <a:t>Should be HIGH</a:t>
            </a:r>
            <a:endParaRPr dirty="0"/>
          </a:p>
        </p:txBody>
      </p:sp>
      <p:sp>
        <p:nvSpPr>
          <p:cNvPr id="320" name="Google Shape;320;p29"/>
          <p:cNvSpPr txBox="1"/>
          <p:nvPr/>
        </p:nvSpPr>
        <p:spPr>
          <a:xfrm>
            <a:off x="3440183" y="3943121"/>
            <a:ext cx="721310" cy="92333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US" sz="4000" b="0" i="0" u="none" strike="noStrike" cap="none" dirty="0">
                <a:solidFill>
                  <a:srgbClr val="000000"/>
                </a:solidFill>
                <a:latin typeface="Arial"/>
                <a:ea typeface="Arial"/>
                <a:cs typeface="Arial"/>
                <a:sym typeface="Arial"/>
              </a:rPr>
              <a:t>}</a:t>
            </a:r>
            <a:r>
              <a:rPr lang="en-US" sz="5400" b="0" i="0" u="none" strike="noStrike" cap="none" dirty="0">
                <a:solidFill>
                  <a:srgbClr val="000000"/>
                </a:solidFill>
                <a:latin typeface="Arial"/>
                <a:ea typeface="Arial"/>
                <a:cs typeface="Arial"/>
                <a:sym typeface="Arial"/>
              </a:rPr>
              <a:t> </a:t>
            </a:r>
            <a:endParaRPr sz="2000" b="0" i="0" u="none" strike="noStrike" cap="none" dirty="0">
              <a:solidFill>
                <a:srgbClr val="000000"/>
              </a:solidFill>
              <a:latin typeface="Arial"/>
              <a:ea typeface="Arial"/>
              <a:cs typeface="Arial"/>
              <a:sym typeface="Arial"/>
            </a:endParaRPr>
          </a:p>
        </p:txBody>
      </p:sp>
      <p:sp>
        <p:nvSpPr>
          <p:cNvPr id="321" name="Google Shape;321;p29"/>
          <p:cNvSpPr txBox="1"/>
          <p:nvPr/>
        </p:nvSpPr>
        <p:spPr>
          <a:xfrm>
            <a:off x="4207775" y="4341625"/>
            <a:ext cx="15838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FF0000"/>
                </a:solidFill>
                <a:latin typeface="Arial"/>
                <a:ea typeface="Arial"/>
                <a:cs typeface="Arial"/>
                <a:sym typeface="Arial"/>
              </a:rPr>
              <a:t>Should be LOW</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0"/>
          <p:cNvSpPr txBox="1">
            <a:spLocks noGrp="1"/>
          </p:cNvSpPr>
          <p:nvPr>
            <p:ph type="title"/>
          </p:nvPr>
        </p:nvSpPr>
        <p:spPr>
          <a:xfrm>
            <a:off x="928211" y="803850"/>
            <a:ext cx="102516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Full Predictor variables</a:t>
            </a:r>
            <a:endParaRPr/>
          </a:p>
        </p:txBody>
      </p:sp>
      <p:graphicFrame>
        <p:nvGraphicFramePr>
          <p:cNvPr id="327" name="Google Shape;327;p30"/>
          <p:cNvGraphicFramePr/>
          <p:nvPr/>
        </p:nvGraphicFramePr>
        <p:xfrm>
          <a:off x="983941" y="2522737"/>
          <a:ext cx="9764600" cy="3463425"/>
        </p:xfrm>
        <a:graphic>
          <a:graphicData uri="http://schemas.openxmlformats.org/drawingml/2006/table">
            <a:tbl>
              <a:tblPr>
                <a:noFill/>
                <a:tableStyleId>{11905936-7133-49D4-81D9-F0BF92FACE90}</a:tableStyleId>
              </a:tblPr>
              <a:tblGrid>
                <a:gridCol w="1653475">
                  <a:extLst>
                    <a:ext uri="{9D8B030D-6E8A-4147-A177-3AD203B41FA5}">
                      <a16:colId xmlns:a16="http://schemas.microsoft.com/office/drawing/2014/main" val="20000"/>
                    </a:ext>
                  </a:extLst>
                </a:gridCol>
                <a:gridCol w="770050">
                  <a:extLst>
                    <a:ext uri="{9D8B030D-6E8A-4147-A177-3AD203B41FA5}">
                      <a16:colId xmlns:a16="http://schemas.microsoft.com/office/drawing/2014/main" val="20001"/>
                    </a:ext>
                  </a:extLst>
                </a:gridCol>
                <a:gridCol w="1095175">
                  <a:extLst>
                    <a:ext uri="{9D8B030D-6E8A-4147-A177-3AD203B41FA5}">
                      <a16:colId xmlns:a16="http://schemas.microsoft.com/office/drawing/2014/main" val="20002"/>
                    </a:ext>
                  </a:extLst>
                </a:gridCol>
                <a:gridCol w="975375">
                  <a:extLst>
                    <a:ext uri="{9D8B030D-6E8A-4147-A177-3AD203B41FA5}">
                      <a16:colId xmlns:a16="http://schemas.microsoft.com/office/drawing/2014/main" val="20003"/>
                    </a:ext>
                  </a:extLst>
                </a:gridCol>
                <a:gridCol w="735825">
                  <a:extLst>
                    <a:ext uri="{9D8B030D-6E8A-4147-A177-3AD203B41FA5}">
                      <a16:colId xmlns:a16="http://schemas.microsoft.com/office/drawing/2014/main" val="20004"/>
                    </a:ext>
                  </a:extLst>
                </a:gridCol>
                <a:gridCol w="1129400">
                  <a:extLst>
                    <a:ext uri="{9D8B030D-6E8A-4147-A177-3AD203B41FA5}">
                      <a16:colId xmlns:a16="http://schemas.microsoft.com/office/drawing/2014/main" val="20005"/>
                    </a:ext>
                  </a:extLst>
                </a:gridCol>
                <a:gridCol w="1026725">
                  <a:extLst>
                    <a:ext uri="{9D8B030D-6E8A-4147-A177-3AD203B41FA5}">
                      <a16:colId xmlns:a16="http://schemas.microsoft.com/office/drawing/2014/main" val="20006"/>
                    </a:ext>
                  </a:extLst>
                </a:gridCol>
                <a:gridCol w="1129400">
                  <a:extLst>
                    <a:ext uri="{9D8B030D-6E8A-4147-A177-3AD203B41FA5}">
                      <a16:colId xmlns:a16="http://schemas.microsoft.com/office/drawing/2014/main" val="20007"/>
                    </a:ext>
                  </a:extLst>
                </a:gridCol>
                <a:gridCol w="1249175">
                  <a:extLst>
                    <a:ext uri="{9D8B030D-6E8A-4147-A177-3AD203B41FA5}">
                      <a16:colId xmlns:a16="http://schemas.microsoft.com/office/drawing/2014/main" val="20008"/>
                    </a:ext>
                  </a:extLst>
                </a:gridCol>
              </a:tblGrid>
              <a:tr h="384825">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Model</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Logistic</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Decision tree</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Bootstrap</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Boosted</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Neural</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Naïve Bayes</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KNN</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Discriminant</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CBCBC"/>
                    </a:solidFill>
                  </a:tcPr>
                </a:tc>
                <a:extLst>
                  <a:ext uri="{0D108BD9-81ED-4DB2-BD59-A6C34878D82A}">
                    <a16:rowId xmlns:a16="http://schemas.microsoft.com/office/drawing/2014/main" val="10000"/>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TP</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736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752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745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753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731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703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750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722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TN</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605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665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635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642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650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633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610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626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FP</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223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163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193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186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178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195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218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202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FN</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125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109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116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108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130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158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111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139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Total Accuracy</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79.40%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83.90%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81.71%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82.59%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81.76%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79.10%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80.52%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79.81%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Accuracy of 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76.75%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82.19%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79.42%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80.19%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80.42%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78.29%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77.48%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78.14%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Misclassification rate</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20.60%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16.10%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18.29%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17.41%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18.24%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20.90%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19.48%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20.19%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482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Sensitivity</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85.48%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87.34%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86.53%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87.46%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84.90%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81.65%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87.11%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83.86%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28" name="Google Shape;328;p30"/>
          <p:cNvSpPr/>
          <p:nvPr/>
        </p:nvSpPr>
        <p:spPr>
          <a:xfrm>
            <a:off x="3357452" y="2498794"/>
            <a:ext cx="1148486" cy="3519494"/>
          </a:xfrm>
          <a:prstGeom prst="flowChart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29" name="Google Shape;329;p30"/>
          <p:cNvCxnSpPr/>
          <p:nvPr/>
        </p:nvCxnSpPr>
        <p:spPr>
          <a:xfrm flipH="1">
            <a:off x="4321298" y="2012363"/>
            <a:ext cx="676183" cy="426129"/>
          </a:xfrm>
          <a:prstGeom prst="straightConnector1">
            <a:avLst/>
          </a:prstGeom>
          <a:noFill/>
          <a:ln w="9525" cap="flat" cmpd="sng">
            <a:solidFill>
              <a:srgbClr val="565656"/>
            </a:solidFill>
            <a:prstDash val="solid"/>
            <a:round/>
            <a:headEnd type="none" w="sm" len="sm"/>
            <a:tailEnd type="triangle" w="med" len="med"/>
          </a:ln>
        </p:spPr>
      </p:cxnSp>
      <p:sp>
        <p:nvSpPr>
          <p:cNvPr id="330" name="Google Shape;330;p30"/>
          <p:cNvSpPr/>
          <p:nvPr/>
        </p:nvSpPr>
        <p:spPr>
          <a:xfrm>
            <a:off x="5038078" y="1446320"/>
            <a:ext cx="3323196" cy="1009552"/>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0"/>
          <p:cNvSpPr txBox="1"/>
          <p:nvPr/>
        </p:nvSpPr>
        <p:spPr>
          <a:xfrm>
            <a:off x="5134252" y="1501805"/>
            <a:ext cx="3162669"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dirty="0"/>
              <a:t>Model</a:t>
            </a:r>
            <a:r>
              <a:rPr lang="en-US" sz="1400" i="0" u="none" strike="noStrike" cap="none" dirty="0">
                <a:solidFill>
                  <a:srgbClr val="000000"/>
                </a:solidFill>
                <a:latin typeface="Arial"/>
                <a:ea typeface="Arial"/>
                <a:cs typeface="Arial"/>
                <a:sym typeface="Arial"/>
              </a:rPr>
              <a:t> trained and tuned using all predictor variables:</a:t>
            </a:r>
          </a:p>
          <a:p>
            <a:pPr marL="0" marR="0" lvl="0" indent="0" algn="l" rtl="0">
              <a:lnSpc>
                <a:spcPct val="100000"/>
              </a:lnSpc>
              <a:spcBef>
                <a:spcPts val="0"/>
              </a:spcBef>
              <a:spcAft>
                <a:spcPts val="0"/>
              </a:spcAft>
              <a:buNone/>
            </a:pPr>
            <a:r>
              <a:rPr lang="en-US" sz="1400" i="0" u="none" strike="noStrike" cap="none" dirty="0">
                <a:solidFill>
                  <a:srgbClr val="000000"/>
                </a:solidFill>
                <a:latin typeface="Arial"/>
                <a:ea typeface="Arial"/>
                <a:cs typeface="Arial"/>
                <a:sym typeface="Arial"/>
              </a:rPr>
              <a:t>Decision tree classifier is identified as the best model</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p:nvPr/>
        </p:nvSpPr>
        <p:spPr>
          <a:xfrm>
            <a:off x="1020932" y="943252"/>
            <a:ext cx="851516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Arial"/>
                <a:ea typeface="Arial"/>
                <a:cs typeface="Arial"/>
                <a:sym typeface="Arial"/>
              </a:rPr>
              <a:t>Significant variables Considered for Modeling</a:t>
            </a:r>
            <a:endParaRPr/>
          </a:p>
        </p:txBody>
      </p:sp>
      <p:sp>
        <p:nvSpPr>
          <p:cNvPr id="337" name="Google Shape;337;p31"/>
          <p:cNvSpPr txBox="1"/>
          <p:nvPr/>
        </p:nvSpPr>
        <p:spPr>
          <a:xfrm>
            <a:off x="628834" y="1749640"/>
            <a:ext cx="11063796" cy="31085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Through a comprehensive study of variable contribution summaries across all models, </a:t>
            </a:r>
            <a:r>
              <a:rPr lang="en-US" dirty="0"/>
              <a:t>the following features are </a:t>
            </a:r>
            <a:r>
              <a:rPr lang="en-US" sz="1400" b="0" i="0" u="none" strike="noStrike" cap="none" dirty="0">
                <a:solidFill>
                  <a:srgbClr val="000000"/>
                </a:solidFill>
                <a:latin typeface="Arial"/>
                <a:ea typeface="Arial"/>
                <a:cs typeface="Arial"/>
                <a:sym typeface="Arial"/>
              </a:rPr>
              <a:t>identified as the key predictor variables. By utilizing both predictor screening procedures and exploratory data analysis, the importance of these identified variables</a:t>
            </a:r>
            <a:r>
              <a:rPr lang="en-US" dirty="0"/>
              <a:t> </a:t>
            </a:r>
            <a:r>
              <a:rPr lang="en-US" sz="1400" b="0" i="0" u="none" strike="noStrike" cap="none" dirty="0">
                <a:solidFill>
                  <a:srgbClr val="000000"/>
                </a:solidFill>
                <a:latin typeface="Arial"/>
                <a:ea typeface="Arial"/>
                <a:cs typeface="Arial"/>
                <a:sym typeface="Arial"/>
              </a:rPr>
              <a:t>have thoroughly confirmed.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Outstanding_Debt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Avg_Delay_from_due_date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Avg_Credit_Limit_Change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Num_Credit_Card</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Avg_Delayed_Payments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Credit_History_Age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Interest_rate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Num_of_Loan</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err="1">
                <a:solidFill>
                  <a:srgbClr val="000000"/>
                </a:solidFill>
                <a:latin typeface="Arial"/>
                <a:ea typeface="Arial"/>
                <a:cs typeface="Arial"/>
                <a:sym typeface="Arial"/>
              </a:rPr>
              <a:t>Num_Credit_Inquiries</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844625" y="756975"/>
            <a:ext cx="10251600" cy="713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434343"/>
                </a:solidFill>
                <a:latin typeface="Oswald"/>
                <a:ea typeface="Oswald"/>
                <a:cs typeface="Oswald"/>
                <a:sym typeface="Oswald"/>
              </a:rPr>
              <a:t>Problem Statement</a:t>
            </a:r>
            <a:endParaRPr>
              <a:solidFill>
                <a:srgbClr val="434343"/>
              </a:solidFill>
              <a:latin typeface="Oswald"/>
              <a:ea typeface="Oswald"/>
              <a:cs typeface="Oswald"/>
              <a:sym typeface="Oswald"/>
            </a:endParaRPr>
          </a:p>
        </p:txBody>
      </p:sp>
      <p:sp>
        <p:nvSpPr>
          <p:cNvPr id="103" name="Google Shape;103;p14"/>
          <p:cNvSpPr txBox="1">
            <a:spLocks noGrp="1"/>
          </p:cNvSpPr>
          <p:nvPr>
            <p:ph type="body" idx="1"/>
          </p:nvPr>
        </p:nvSpPr>
        <p:spPr>
          <a:xfrm>
            <a:off x="633850" y="2448625"/>
            <a:ext cx="4749600" cy="3014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400"/>
              <a:buChar char="●"/>
            </a:pPr>
            <a:r>
              <a:rPr lang="en-US" sz="2300" b="1"/>
              <a:t>Business Question:</a:t>
            </a:r>
            <a:endParaRPr sz="2300" b="1"/>
          </a:p>
          <a:p>
            <a:pPr marL="0" lvl="0" indent="457200" algn="just" rtl="0">
              <a:lnSpc>
                <a:spcPct val="90000"/>
              </a:lnSpc>
              <a:spcBef>
                <a:spcPts val="0"/>
              </a:spcBef>
              <a:spcAft>
                <a:spcPts val="0"/>
              </a:spcAft>
              <a:buClr>
                <a:srgbClr val="000000"/>
              </a:buClr>
              <a:buSzPts val="1800"/>
              <a:buNone/>
            </a:pPr>
            <a:endParaRPr/>
          </a:p>
          <a:p>
            <a:pPr marL="0" lvl="0" indent="0" algn="just" rtl="0">
              <a:lnSpc>
                <a:spcPct val="90000"/>
              </a:lnSpc>
              <a:spcBef>
                <a:spcPts val="0"/>
              </a:spcBef>
              <a:spcAft>
                <a:spcPts val="0"/>
              </a:spcAft>
              <a:buClr>
                <a:srgbClr val="000000"/>
              </a:buClr>
              <a:buSzPts val="1800"/>
              <a:buNone/>
            </a:pPr>
            <a:r>
              <a:rPr lang="en-US" sz="2000" i="0" u="none" strike="noStrike">
                <a:solidFill>
                  <a:srgbClr val="434343"/>
                </a:solidFill>
              </a:rPr>
              <a:t>How to accurately identify high-risk and low-risk customers more effectively</a:t>
            </a:r>
            <a:r>
              <a:rPr lang="en-US" sz="2000">
                <a:solidFill>
                  <a:srgbClr val="434343"/>
                </a:solidFill>
              </a:rPr>
              <a:t> </a:t>
            </a:r>
            <a:r>
              <a:rPr lang="en-US" sz="2000" i="0" u="none" strike="noStrike">
                <a:solidFill>
                  <a:srgbClr val="434343"/>
                </a:solidFill>
              </a:rPr>
              <a:t>to make informed lending decisions while reducing the manual efforts to do so?</a:t>
            </a:r>
            <a:endParaRPr sz="3000">
              <a:solidFill>
                <a:srgbClr val="434343"/>
              </a:solidFill>
            </a:endParaRPr>
          </a:p>
          <a:p>
            <a:pPr marL="228600" lvl="0" indent="0" algn="just" rtl="0">
              <a:lnSpc>
                <a:spcPct val="90000"/>
              </a:lnSpc>
              <a:spcBef>
                <a:spcPts val="0"/>
              </a:spcBef>
              <a:spcAft>
                <a:spcPts val="0"/>
              </a:spcAft>
              <a:buClr>
                <a:schemeClr val="dk1"/>
              </a:buClr>
              <a:buSzPts val="2800"/>
              <a:buNone/>
            </a:pPr>
            <a:endParaRPr/>
          </a:p>
        </p:txBody>
      </p:sp>
      <p:pic>
        <p:nvPicPr>
          <p:cNvPr id="104" name="Google Shape;104;p14"/>
          <p:cNvPicPr preferRelativeResize="0"/>
          <p:nvPr/>
        </p:nvPicPr>
        <p:blipFill rotWithShape="1">
          <a:blip r:embed="rId3">
            <a:alphaModFix/>
          </a:blip>
          <a:srcRect/>
          <a:stretch/>
        </p:blipFill>
        <p:spPr>
          <a:xfrm>
            <a:off x="5814350" y="1357725"/>
            <a:ext cx="6172524" cy="46354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32"/>
          <p:cNvGraphicFramePr/>
          <p:nvPr/>
        </p:nvGraphicFramePr>
        <p:xfrm>
          <a:off x="1161495" y="2552330"/>
          <a:ext cx="9878675" cy="3624825"/>
        </p:xfrm>
        <a:graphic>
          <a:graphicData uri="http://schemas.openxmlformats.org/drawingml/2006/table">
            <a:tbl>
              <a:tblPr>
                <a:noFill/>
                <a:tableStyleId>{11905936-7133-49D4-81D9-F0BF92FACE90}</a:tableStyleId>
              </a:tblPr>
              <a:tblGrid>
                <a:gridCol w="1749350">
                  <a:extLst>
                    <a:ext uri="{9D8B030D-6E8A-4147-A177-3AD203B41FA5}">
                      <a16:colId xmlns:a16="http://schemas.microsoft.com/office/drawing/2014/main" val="20000"/>
                    </a:ext>
                  </a:extLst>
                </a:gridCol>
                <a:gridCol w="771775">
                  <a:extLst>
                    <a:ext uri="{9D8B030D-6E8A-4147-A177-3AD203B41FA5}">
                      <a16:colId xmlns:a16="http://schemas.microsoft.com/office/drawing/2014/main" val="20001"/>
                    </a:ext>
                  </a:extLst>
                </a:gridCol>
                <a:gridCol w="1097625">
                  <a:extLst>
                    <a:ext uri="{9D8B030D-6E8A-4147-A177-3AD203B41FA5}">
                      <a16:colId xmlns:a16="http://schemas.microsoft.com/office/drawing/2014/main" val="20002"/>
                    </a:ext>
                  </a:extLst>
                </a:gridCol>
                <a:gridCol w="977575">
                  <a:extLst>
                    <a:ext uri="{9D8B030D-6E8A-4147-A177-3AD203B41FA5}">
                      <a16:colId xmlns:a16="http://schemas.microsoft.com/office/drawing/2014/main" val="20003"/>
                    </a:ext>
                  </a:extLst>
                </a:gridCol>
                <a:gridCol w="737475">
                  <a:extLst>
                    <a:ext uri="{9D8B030D-6E8A-4147-A177-3AD203B41FA5}">
                      <a16:colId xmlns:a16="http://schemas.microsoft.com/office/drawing/2014/main" val="20004"/>
                    </a:ext>
                  </a:extLst>
                </a:gridCol>
                <a:gridCol w="1131925">
                  <a:extLst>
                    <a:ext uri="{9D8B030D-6E8A-4147-A177-3AD203B41FA5}">
                      <a16:colId xmlns:a16="http://schemas.microsoft.com/office/drawing/2014/main" val="20005"/>
                    </a:ext>
                  </a:extLst>
                </a:gridCol>
                <a:gridCol w="1029025">
                  <a:extLst>
                    <a:ext uri="{9D8B030D-6E8A-4147-A177-3AD203B41FA5}">
                      <a16:colId xmlns:a16="http://schemas.microsoft.com/office/drawing/2014/main" val="20006"/>
                    </a:ext>
                  </a:extLst>
                </a:gridCol>
                <a:gridCol w="1131925">
                  <a:extLst>
                    <a:ext uri="{9D8B030D-6E8A-4147-A177-3AD203B41FA5}">
                      <a16:colId xmlns:a16="http://schemas.microsoft.com/office/drawing/2014/main" val="20007"/>
                    </a:ext>
                  </a:extLst>
                </a:gridCol>
                <a:gridCol w="1252000">
                  <a:extLst>
                    <a:ext uri="{9D8B030D-6E8A-4147-A177-3AD203B41FA5}">
                      <a16:colId xmlns:a16="http://schemas.microsoft.com/office/drawing/2014/main" val="20008"/>
                    </a:ext>
                  </a:extLst>
                </a:gridCol>
              </a:tblGrid>
              <a:tr h="669025">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Model</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Logistic</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Decision tree</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Bootstrap</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Boosted</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Neural</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Naïve Bayes</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KNN</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tc>
                  <a:txBody>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Discriminant Analysis</a:t>
                      </a:r>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B9B9B"/>
                    </a:solidFill>
                  </a:tcPr>
                </a:tc>
                <a:extLst>
                  <a:ext uri="{0D108BD9-81ED-4DB2-BD59-A6C34878D82A}">
                    <a16:rowId xmlns:a16="http://schemas.microsoft.com/office/drawing/2014/main" val="10000"/>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TP</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734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743</a:t>
                      </a:r>
                      <a:endParaRPr sz="1400" u="none" strike="noStrike" cap="none"/>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754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754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734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748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743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721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TN</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601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679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656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645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658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605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626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613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FP</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227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149</a:t>
                      </a:r>
                      <a:endParaRPr sz="1400" u="none" strike="noStrike" cap="none"/>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172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183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170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223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202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215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FN</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127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118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107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107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127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113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118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140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Total Accuracy</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79.04%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84.07%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83.48%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82.83%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82.42%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80.11%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81.05%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78.98%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Accuracy of 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76.38%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83.71%</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81.43%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80.47%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81.19%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77.03%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78.62%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77.03%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Misclassification rate</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20.96%</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15.93%</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16.52%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17.17%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17.58%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19.89%</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18.95%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21.02%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9475">
                <a:tc>
                  <a:txBody>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Calibri"/>
                          <a:ea typeface="Calibri"/>
                          <a:cs typeface="Calibri"/>
                          <a:sym typeface="Calibri"/>
                        </a:rPr>
                        <a:t>Sensitivity</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85.25%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86.92%</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87.57%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87.57%</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85.25%</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86.88%</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86.30%</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Calibri"/>
                          <a:ea typeface="Calibri"/>
                          <a:cs typeface="Calibri"/>
                          <a:sym typeface="Calibri"/>
                        </a:rPr>
                        <a:t>83.74%</a:t>
                      </a:r>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43" name="Google Shape;343;p32"/>
          <p:cNvSpPr/>
          <p:nvPr/>
        </p:nvSpPr>
        <p:spPr>
          <a:xfrm>
            <a:off x="3660772" y="2432213"/>
            <a:ext cx="1148486" cy="3874599"/>
          </a:xfrm>
          <a:prstGeom prst="flowChartProcess">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44" name="Google Shape;344;p32"/>
          <p:cNvCxnSpPr/>
          <p:nvPr/>
        </p:nvCxnSpPr>
        <p:spPr>
          <a:xfrm flipH="1">
            <a:off x="4762869" y="1928673"/>
            <a:ext cx="972105" cy="396536"/>
          </a:xfrm>
          <a:prstGeom prst="straightConnector1">
            <a:avLst/>
          </a:prstGeom>
          <a:noFill/>
          <a:ln w="9525" cap="flat" cmpd="sng">
            <a:solidFill>
              <a:srgbClr val="565656"/>
            </a:solidFill>
            <a:prstDash val="solid"/>
            <a:round/>
            <a:headEnd type="none" w="sm" len="sm"/>
            <a:tailEnd type="triangle" w="med" len="med"/>
          </a:ln>
        </p:spPr>
      </p:cxnSp>
      <p:sp>
        <p:nvSpPr>
          <p:cNvPr id="345" name="Google Shape;345;p32"/>
          <p:cNvSpPr/>
          <p:nvPr/>
        </p:nvSpPr>
        <p:spPr>
          <a:xfrm>
            <a:off x="5763088" y="1505504"/>
            <a:ext cx="3351320" cy="90996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 name="Google Shape;346;p32"/>
          <p:cNvSpPr txBox="1"/>
          <p:nvPr/>
        </p:nvSpPr>
        <p:spPr>
          <a:xfrm>
            <a:off x="5922145" y="1461115"/>
            <a:ext cx="30849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After model is trained and tuned using only significant predictor variables, Decision tree is identified as the best model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7" name="Google Shape;347;p32"/>
          <p:cNvSpPr txBox="1"/>
          <p:nvPr/>
        </p:nvSpPr>
        <p:spPr>
          <a:xfrm>
            <a:off x="976544" y="958048"/>
            <a:ext cx="10420163"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1A1A1A"/>
                </a:solidFill>
                <a:latin typeface="Arial"/>
                <a:ea typeface="Arial"/>
                <a:cs typeface="Arial"/>
                <a:sym typeface="Arial"/>
              </a:rPr>
              <a:t>Significant Predictor variables</a:t>
            </a:r>
            <a:endParaRPr sz="3200" b="0" i="0" u="none" strike="noStrike" cap="none">
              <a:solidFill>
                <a:srgbClr val="1A1A1A"/>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xfrm>
            <a:off x="913108" y="794600"/>
            <a:ext cx="5451116" cy="777487"/>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dirty="0"/>
              <a:t>Model Comparisons</a:t>
            </a:r>
            <a:endParaRPr dirty="0"/>
          </a:p>
        </p:txBody>
      </p:sp>
      <p:sp>
        <p:nvSpPr>
          <p:cNvPr id="353" name="Google Shape;353;p33"/>
          <p:cNvSpPr txBox="1"/>
          <p:nvPr/>
        </p:nvSpPr>
        <p:spPr>
          <a:xfrm>
            <a:off x="809525" y="2414016"/>
            <a:ext cx="3446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354" name="Google Shape;354;p33"/>
          <p:cNvSpPr txBox="1"/>
          <p:nvPr/>
        </p:nvSpPr>
        <p:spPr>
          <a:xfrm>
            <a:off x="1022836" y="3634696"/>
            <a:ext cx="36637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p:txBody>
      </p:sp>
      <p:pic>
        <p:nvPicPr>
          <p:cNvPr id="355" name="Google Shape;355;p33" descr="A graph showing a performance metrics comparison&#10;&#10;Description automatically generated"/>
          <p:cNvPicPr preferRelativeResize="0"/>
          <p:nvPr/>
        </p:nvPicPr>
        <p:blipFill rotWithShape="1">
          <a:blip r:embed="rId3">
            <a:alphaModFix/>
          </a:blip>
          <a:srcRect/>
          <a:stretch/>
        </p:blipFill>
        <p:spPr>
          <a:xfrm>
            <a:off x="409355" y="2412916"/>
            <a:ext cx="5569687" cy="4273868"/>
          </a:xfrm>
          <a:prstGeom prst="rect">
            <a:avLst/>
          </a:prstGeom>
          <a:noFill/>
          <a:ln>
            <a:noFill/>
          </a:ln>
        </p:spPr>
      </p:pic>
      <p:pic>
        <p:nvPicPr>
          <p:cNvPr id="356" name="Google Shape;356;p33"/>
          <p:cNvPicPr preferRelativeResize="0"/>
          <p:nvPr/>
        </p:nvPicPr>
        <p:blipFill rotWithShape="1">
          <a:blip r:embed="rId4">
            <a:alphaModFix/>
          </a:blip>
          <a:srcRect/>
          <a:stretch/>
        </p:blipFill>
        <p:spPr>
          <a:xfrm>
            <a:off x="6788889" y="2510504"/>
            <a:ext cx="4958315" cy="4069829"/>
          </a:xfrm>
          <a:prstGeom prst="rect">
            <a:avLst/>
          </a:prstGeom>
          <a:noFill/>
          <a:ln>
            <a:noFill/>
          </a:ln>
        </p:spPr>
      </p:pic>
      <p:sp>
        <p:nvSpPr>
          <p:cNvPr id="357" name="Google Shape;357;p33"/>
          <p:cNvSpPr txBox="1"/>
          <p:nvPr/>
        </p:nvSpPr>
        <p:spPr>
          <a:xfrm>
            <a:off x="553779" y="1670197"/>
            <a:ext cx="11164186" cy="307777"/>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1400"/>
            </a:pPr>
            <a:r>
              <a:rPr lang="en-US" sz="1400" b="0" i="0" u="none" strike="noStrike" cap="none" dirty="0">
                <a:solidFill>
                  <a:srgbClr val="000000"/>
                </a:solidFill>
                <a:latin typeface="Arial"/>
                <a:ea typeface="Arial"/>
                <a:cs typeface="Arial"/>
                <a:sym typeface="Arial"/>
              </a:rPr>
              <a:t>To choose one best model, comparing the model performances of the two selected Decision Trees</a:t>
            </a:r>
            <a:endParaRPr sz="1400" b="0" i="0" u="none" strike="noStrike" cap="none" dirty="0">
              <a:solidFill>
                <a:srgbClr val="000000"/>
              </a:solidFill>
              <a:latin typeface="Arial"/>
              <a:ea typeface="Arial"/>
              <a:cs typeface="Arial"/>
              <a:sym typeface="Arial"/>
            </a:endParaRPr>
          </a:p>
        </p:txBody>
      </p:sp>
      <p:sp>
        <p:nvSpPr>
          <p:cNvPr id="358" name="Google Shape;358;p33"/>
          <p:cNvSpPr txBox="1"/>
          <p:nvPr/>
        </p:nvSpPr>
        <p:spPr>
          <a:xfrm>
            <a:off x="558208" y="1927151"/>
            <a:ext cx="8448452"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Full Model - Decision Tree trained on all variables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Significant Model - Decision Tree trained on significant variables</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34" descr="A graph with red and blue lines&#10;&#10;Description automatically generated"/>
          <p:cNvPicPr preferRelativeResize="0"/>
          <p:nvPr/>
        </p:nvPicPr>
        <p:blipFill rotWithShape="1">
          <a:blip r:embed="rId3">
            <a:alphaModFix/>
          </a:blip>
          <a:srcRect/>
          <a:stretch/>
        </p:blipFill>
        <p:spPr>
          <a:xfrm>
            <a:off x="1036364" y="2137203"/>
            <a:ext cx="3836303" cy="3461190"/>
          </a:xfrm>
          <a:prstGeom prst="rect">
            <a:avLst/>
          </a:prstGeom>
          <a:noFill/>
          <a:ln>
            <a:noFill/>
          </a:ln>
        </p:spPr>
      </p:pic>
      <p:pic>
        <p:nvPicPr>
          <p:cNvPr id="364" name="Google Shape;364;p34" descr="A graph with red and blue lines&#10;&#10;Description automatically generated"/>
          <p:cNvPicPr preferRelativeResize="0"/>
          <p:nvPr/>
        </p:nvPicPr>
        <p:blipFill rotWithShape="1">
          <a:blip r:embed="rId4">
            <a:alphaModFix/>
          </a:blip>
          <a:srcRect/>
          <a:stretch/>
        </p:blipFill>
        <p:spPr>
          <a:xfrm>
            <a:off x="6300372" y="2137203"/>
            <a:ext cx="3904349" cy="3407179"/>
          </a:xfrm>
          <a:prstGeom prst="rect">
            <a:avLst/>
          </a:prstGeom>
          <a:noFill/>
          <a:ln>
            <a:noFill/>
          </a:ln>
        </p:spPr>
      </p:pic>
      <p:sp>
        <p:nvSpPr>
          <p:cNvPr id="371" name="Google Shape;371;p34"/>
          <p:cNvSpPr/>
          <p:nvPr/>
        </p:nvSpPr>
        <p:spPr>
          <a:xfrm>
            <a:off x="5019450" y="3907244"/>
            <a:ext cx="1134139" cy="194931"/>
          </a:xfrm>
          <a:prstGeom prst="rightArrow">
            <a:avLst>
              <a:gd name="adj1" fmla="val 50000"/>
              <a:gd name="adj2" fmla="val 50000"/>
            </a:avLst>
          </a:prstGeom>
          <a:solidFill>
            <a:schemeClr val="accent1"/>
          </a:solidFill>
          <a:ln w="25400" cap="flat" cmpd="sng">
            <a:solidFill>
              <a:srgbClr val="2525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2" name="Google Shape;372;p34"/>
          <p:cNvSpPr txBox="1"/>
          <p:nvPr/>
        </p:nvSpPr>
        <p:spPr>
          <a:xfrm>
            <a:off x="4959643" y="3560021"/>
            <a:ext cx="12537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Similar AUC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5"/>
          <p:cNvSpPr txBox="1">
            <a:spLocks noGrp="1"/>
          </p:cNvSpPr>
          <p:nvPr>
            <p:ph type="title"/>
          </p:nvPr>
        </p:nvSpPr>
        <p:spPr>
          <a:xfrm>
            <a:off x="928212" y="937016"/>
            <a:ext cx="10251600" cy="7137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Best Model</a:t>
            </a:r>
            <a:endParaRPr/>
          </a:p>
        </p:txBody>
      </p:sp>
      <p:sp>
        <p:nvSpPr>
          <p:cNvPr id="378" name="Google Shape;378;p35"/>
          <p:cNvSpPr txBox="1">
            <a:spLocks noGrp="1"/>
          </p:cNvSpPr>
          <p:nvPr>
            <p:ph type="body" idx="1"/>
          </p:nvPr>
        </p:nvSpPr>
        <p:spPr>
          <a:xfrm>
            <a:off x="1016988" y="1861872"/>
            <a:ext cx="10251600" cy="3014700"/>
          </a:xfrm>
          <a:prstGeom prst="rect">
            <a:avLst/>
          </a:prstGeom>
          <a:noFill/>
          <a:ln>
            <a:noFill/>
          </a:ln>
        </p:spPr>
        <p:txBody>
          <a:bodyPr spcFirstLastPara="1" wrap="square" lIns="121900" tIns="121900" rIns="121900" bIns="121900" anchor="t" anchorCtr="0">
            <a:normAutofit/>
          </a:bodyPr>
          <a:lstStyle/>
          <a:p>
            <a:pPr marL="120650" lvl="0" indent="0" algn="l" rtl="0">
              <a:lnSpc>
                <a:spcPct val="115000"/>
              </a:lnSpc>
              <a:spcBef>
                <a:spcPts val="0"/>
              </a:spcBef>
              <a:spcAft>
                <a:spcPts val="0"/>
              </a:spcAft>
              <a:buSzPts val="1700"/>
              <a:buNone/>
            </a:pPr>
            <a:r>
              <a:rPr lang="en-US" dirty="0"/>
              <a:t>After training and evaluating all the models, "</a:t>
            </a:r>
            <a:r>
              <a:rPr lang="en-US" b="1" dirty="0"/>
              <a:t>Decision Tree trained on significant variables(Model 2)</a:t>
            </a:r>
            <a:r>
              <a:rPr lang="en-US" dirty="0"/>
              <a:t>" is  identified as the best one with-</a:t>
            </a:r>
            <a:endParaRPr dirty="0"/>
          </a:p>
          <a:p>
            <a:pPr marL="120650" lvl="0" indent="0" algn="l" rtl="0">
              <a:lnSpc>
                <a:spcPct val="114999"/>
              </a:lnSpc>
              <a:spcBef>
                <a:spcPts val="0"/>
              </a:spcBef>
              <a:spcAft>
                <a:spcPts val="0"/>
              </a:spcAft>
              <a:buSzPts val="1700"/>
              <a:buNone/>
            </a:pPr>
            <a:endParaRPr dirty="0"/>
          </a:p>
          <a:p>
            <a:pPr marL="406400" lvl="0" indent="-285750" algn="l" rtl="0">
              <a:lnSpc>
                <a:spcPct val="114999"/>
              </a:lnSpc>
              <a:spcBef>
                <a:spcPts val="0"/>
              </a:spcBef>
              <a:spcAft>
                <a:spcPts val="0"/>
              </a:spcAft>
              <a:buSzPts val="1700"/>
              <a:buChar char="●"/>
            </a:pPr>
            <a:r>
              <a:rPr lang="en-US" dirty="0"/>
              <a:t>Total Accuracy – 84.07%</a:t>
            </a:r>
            <a:endParaRPr dirty="0"/>
          </a:p>
          <a:p>
            <a:pPr marL="406400" lvl="0" indent="-285750" algn="l" rtl="0">
              <a:lnSpc>
                <a:spcPct val="114999"/>
              </a:lnSpc>
              <a:spcBef>
                <a:spcPts val="0"/>
              </a:spcBef>
              <a:spcAft>
                <a:spcPts val="0"/>
              </a:spcAft>
              <a:buSzPts val="1700"/>
              <a:buChar char="●"/>
            </a:pPr>
            <a:r>
              <a:rPr lang="en-US" dirty="0"/>
              <a:t>Total 1's Accuracy – 83.71%</a:t>
            </a:r>
            <a:endParaRPr dirty="0"/>
          </a:p>
          <a:p>
            <a:pPr marL="406400" lvl="0" indent="-285750" algn="l" rtl="0">
              <a:lnSpc>
                <a:spcPct val="114999"/>
              </a:lnSpc>
              <a:spcBef>
                <a:spcPts val="0"/>
              </a:spcBef>
              <a:spcAft>
                <a:spcPts val="0"/>
              </a:spcAft>
              <a:buSzPts val="1700"/>
              <a:buChar char="●"/>
            </a:pPr>
            <a:r>
              <a:rPr lang="en-US" dirty="0"/>
              <a:t>AUC – 0.8963</a:t>
            </a:r>
            <a:endParaRPr dirty="0"/>
          </a:p>
          <a:p>
            <a:pPr marL="406400" lvl="0" indent="-177800" algn="l" rtl="0">
              <a:lnSpc>
                <a:spcPct val="114999"/>
              </a:lnSpc>
              <a:spcBef>
                <a:spcPts val="0"/>
              </a:spcBef>
              <a:spcAft>
                <a:spcPts val="0"/>
              </a:spcAft>
              <a:buSzPts val="1700"/>
              <a:buNone/>
            </a:pPr>
            <a:endParaRPr dirty="0"/>
          </a:p>
          <a:p>
            <a:pPr marL="406400" lvl="0" indent="-177800" algn="l" rtl="0">
              <a:lnSpc>
                <a:spcPct val="114999"/>
              </a:lnSpc>
              <a:spcBef>
                <a:spcPts val="0"/>
              </a:spcBef>
              <a:spcAft>
                <a:spcPts val="0"/>
              </a:spcAft>
              <a:buSzPts val="1700"/>
              <a:buNone/>
            </a:pPr>
            <a:endParaRPr dirty="0"/>
          </a:p>
          <a:p>
            <a:pPr marL="457200" lvl="0" indent="-228600" algn="l" rtl="0">
              <a:lnSpc>
                <a:spcPct val="114999"/>
              </a:lnSpc>
              <a:spcBef>
                <a:spcPts val="0"/>
              </a:spcBef>
              <a:spcAft>
                <a:spcPts val="0"/>
              </a:spcAft>
              <a:buSzPts val="1700"/>
              <a:buNone/>
            </a:pPr>
            <a:endParaRPr dirty="0"/>
          </a:p>
          <a:p>
            <a:pPr marL="120650" lvl="0" indent="0" algn="l" rtl="0">
              <a:lnSpc>
                <a:spcPct val="114999"/>
              </a:lnSpc>
              <a:spcBef>
                <a:spcPts val="0"/>
              </a:spcBef>
              <a:spcAft>
                <a:spcPts val="0"/>
              </a:spcAft>
              <a:buSzPts val="17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6"/>
          <p:cNvSpPr txBox="1">
            <a:spLocks noGrp="1"/>
          </p:cNvSpPr>
          <p:nvPr>
            <p:ph type="title"/>
          </p:nvPr>
        </p:nvSpPr>
        <p:spPr>
          <a:xfrm>
            <a:off x="884556" y="840841"/>
            <a:ext cx="4401300" cy="687903"/>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Business Findings</a:t>
            </a:r>
            <a:endParaRPr/>
          </a:p>
        </p:txBody>
      </p:sp>
      <p:sp>
        <p:nvSpPr>
          <p:cNvPr id="384" name="Google Shape;384;p36"/>
          <p:cNvSpPr txBox="1">
            <a:spLocks noGrp="1"/>
          </p:cNvSpPr>
          <p:nvPr>
            <p:ph type="body" idx="1"/>
          </p:nvPr>
        </p:nvSpPr>
        <p:spPr>
          <a:xfrm>
            <a:off x="1065206" y="1844656"/>
            <a:ext cx="10519493" cy="4674931"/>
          </a:xfrm>
          <a:prstGeom prst="rect">
            <a:avLst/>
          </a:prstGeom>
          <a:noFill/>
          <a:ln>
            <a:noFill/>
          </a:ln>
        </p:spPr>
        <p:txBody>
          <a:bodyPr spcFirstLastPara="1" wrap="square" lIns="121900" tIns="121900" rIns="121900" bIns="121900" anchor="t" anchorCtr="0">
            <a:normAutofit/>
          </a:bodyPr>
          <a:lstStyle/>
          <a:p>
            <a:pPr marL="457200" lvl="0" indent="-336550" algn="l" rtl="0">
              <a:lnSpc>
                <a:spcPct val="114999"/>
              </a:lnSpc>
              <a:spcBef>
                <a:spcPts val="0"/>
              </a:spcBef>
              <a:spcAft>
                <a:spcPts val="0"/>
              </a:spcAft>
              <a:buSzPts val="1700"/>
              <a:buChar char="●"/>
            </a:pPr>
            <a:r>
              <a:rPr lang="en-US" sz="1200" b="1" dirty="0">
                <a:latin typeface="Arial"/>
                <a:ea typeface="Arial"/>
                <a:cs typeface="Arial"/>
                <a:sym typeface="Arial"/>
              </a:rPr>
              <a:t>Effective Lending Decisions</a:t>
            </a:r>
            <a:endParaRPr dirty="0">
              <a:latin typeface="Arial"/>
              <a:ea typeface="Arial"/>
              <a:cs typeface="Arial"/>
              <a:sym typeface="Arial"/>
            </a:endParaRPr>
          </a:p>
          <a:p>
            <a:pPr marL="120650" lvl="0" indent="0" algn="l" rtl="0">
              <a:lnSpc>
                <a:spcPct val="114999"/>
              </a:lnSpc>
              <a:spcBef>
                <a:spcPts val="0"/>
              </a:spcBef>
              <a:spcAft>
                <a:spcPts val="0"/>
              </a:spcAft>
              <a:buSzPts val="1700"/>
              <a:buNone/>
            </a:pPr>
            <a:endParaRPr sz="1200" b="1" dirty="0">
              <a:latin typeface="Arial"/>
              <a:ea typeface="Arial"/>
              <a:cs typeface="Arial"/>
              <a:sym typeface="Arial"/>
            </a:endParaRPr>
          </a:p>
          <a:p>
            <a:pPr marL="914400" lvl="1" indent="-323850" algn="l" rtl="0">
              <a:lnSpc>
                <a:spcPct val="114999"/>
              </a:lnSpc>
              <a:spcBef>
                <a:spcPts val="0"/>
              </a:spcBef>
              <a:spcAft>
                <a:spcPts val="0"/>
              </a:spcAft>
              <a:buSzPts val="1500"/>
              <a:buChar char="○"/>
            </a:pPr>
            <a:r>
              <a:rPr lang="en-US" sz="1200" dirty="0">
                <a:latin typeface="Arial"/>
                <a:ea typeface="Arial"/>
                <a:cs typeface="Arial"/>
                <a:sym typeface="Arial"/>
              </a:rPr>
              <a:t>This risk assessment model empowers businesses to make well-founded lending decisions by classifying customers into low-risk or high-risk categories based on their credit history thus saving customer profile evaluation time for loan-lenders.</a:t>
            </a:r>
            <a:endParaRPr dirty="0"/>
          </a:p>
          <a:p>
            <a:pPr marL="914400" lvl="1" indent="-228600" algn="l" rtl="0">
              <a:lnSpc>
                <a:spcPct val="114999"/>
              </a:lnSpc>
              <a:spcBef>
                <a:spcPts val="0"/>
              </a:spcBef>
              <a:spcAft>
                <a:spcPts val="0"/>
              </a:spcAft>
              <a:buSzPts val="1500"/>
              <a:buNone/>
            </a:pPr>
            <a:endParaRPr sz="1200" dirty="0">
              <a:latin typeface="Arial"/>
              <a:ea typeface="Arial"/>
              <a:cs typeface="Arial"/>
              <a:sym typeface="Arial"/>
            </a:endParaRPr>
          </a:p>
          <a:p>
            <a:pPr marL="457200" lvl="0" indent="-336550" algn="l" rtl="0">
              <a:lnSpc>
                <a:spcPct val="114999"/>
              </a:lnSpc>
              <a:spcBef>
                <a:spcPts val="0"/>
              </a:spcBef>
              <a:spcAft>
                <a:spcPts val="0"/>
              </a:spcAft>
              <a:buSzPts val="1700"/>
              <a:buChar char="●"/>
            </a:pPr>
            <a:r>
              <a:rPr lang="en-US" sz="1200" b="1" dirty="0">
                <a:latin typeface="Arial"/>
                <a:ea typeface="Arial"/>
                <a:cs typeface="Arial"/>
                <a:sym typeface="Arial"/>
              </a:rPr>
              <a:t>Strategic Focus on Low-Risk Customers</a:t>
            </a:r>
            <a:endParaRPr dirty="0">
              <a:latin typeface="Arial"/>
              <a:ea typeface="Arial"/>
              <a:cs typeface="Arial"/>
              <a:sym typeface="Arial"/>
            </a:endParaRPr>
          </a:p>
          <a:p>
            <a:pPr marL="120650" lvl="0" indent="0" algn="l" rtl="0">
              <a:lnSpc>
                <a:spcPct val="114999"/>
              </a:lnSpc>
              <a:spcBef>
                <a:spcPts val="0"/>
              </a:spcBef>
              <a:spcAft>
                <a:spcPts val="0"/>
              </a:spcAft>
              <a:buSzPts val="1700"/>
              <a:buNone/>
            </a:pPr>
            <a:endParaRPr sz="1200" b="1" dirty="0">
              <a:latin typeface="Arial"/>
              <a:ea typeface="Arial"/>
              <a:cs typeface="Arial"/>
              <a:sym typeface="Arial"/>
            </a:endParaRPr>
          </a:p>
          <a:p>
            <a:pPr marL="590550" lvl="1" indent="0" algn="l" rtl="0">
              <a:lnSpc>
                <a:spcPct val="114999"/>
              </a:lnSpc>
              <a:spcBef>
                <a:spcPts val="0"/>
              </a:spcBef>
              <a:spcAft>
                <a:spcPts val="0"/>
              </a:spcAft>
              <a:buSzPts val="1500"/>
              <a:buNone/>
            </a:pPr>
            <a:r>
              <a:rPr lang="en-US" sz="1200" dirty="0">
                <a:latin typeface="Arial"/>
                <a:ea typeface="Arial"/>
                <a:cs typeface="Arial"/>
                <a:sym typeface="Arial"/>
              </a:rPr>
              <a:t>To mitigate the inherent risks associated with loan repayment, the model recommends a strategic approach for businesses-</a:t>
            </a:r>
            <a:endParaRPr dirty="0">
              <a:latin typeface="Arial"/>
              <a:ea typeface="Arial"/>
              <a:cs typeface="Arial"/>
              <a:sym typeface="Arial"/>
            </a:endParaRPr>
          </a:p>
          <a:p>
            <a:pPr marL="914400" lvl="1" indent="-323850" algn="l" rtl="0">
              <a:lnSpc>
                <a:spcPct val="114999"/>
              </a:lnSpc>
              <a:spcBef>
                <a:spcPts val="0"/>
              </a:spcBef>
              <a:spcAft>
                <a:spcPts val="0"/>
              </a:spcAft>
              <a:buSzPts val="1500"/>
              <a:buChar char="○"/>
            </a:pPr>
            <a:r>
              <a:rPr lang="en-US" sz="1200" dirty="0">
                <a:latin typeface="Arial"/>
                <a:ea typeface="Arial"/>
                <a:cs typeface="Arial"/>
                <a:sym typeface="Arial"/>
              </a:rPr>
              <a:t>By focusing on lending to the top 20% of customers identified as low risk, businesses substantially increase the likelihood of loan repayment. Our analysis indicates that this targeted strategy boosts the chances of successful repayment by 1.7 times compared to a broader customer base.</a:t>
            </a:r>
            <a:endParaRPr dirty="0">
              <a:latin typeface="Arial"/>
              <a:ea typeface="Arial"/>
              <a:cs typeface="Arial"/>
              <a:sym typeface="Arial"/>
            </a:endParaRPr>
          </a:p>
          <a:p>
            <a:pPr marL="463550" lvl="0" indent="-234950" algn="l" rtl="0">
              <a:lnSpc>
                <a:spcPct val="114999"/>
              </a:lnSpc>
              <a:spcBef>
                <a:spcPts val="0"/>
              </a:spcBef>
              <a:spcAft>
                <a:spcPts val="0"/>
              </a:spcAft>
              <a:buSzPts val="1700"/>
              <a:buNone/>
            </a:pPr>
            <a:endParaRPr dirty="0">
              <a:latin typeface="Arial"/>
              <a:ea typeface="Arial"/>
              <a:cs typeface="Arial"/>
              <a:sym typeface="Arial"/>
            </a:endParaRPr>
          </a:p>
          <a:p>
            <a:pPr marL="120650" lvl="0" indent="0" algn="l" rtl="0">
              <a:lnSpc>
                <a:spcPct val="114999"/>
              </a:lnSpc>
              <a:spcBef>
                <a:spcPts val="0"/>
              </a:spcBef>
              <a:spcAft>
                <a:spcPts val="0"/>
              </a:spcAft>
              <a:buSzPts val="1700"/>
              <a:buNone/>
            </a:pPr>
            <a:endParaRPr dirty="0"/>
          </a:p>
        </p:txBody>
      </p:sp>
      <p:pic>
        <p:nvPicPr>
          <p:cNvPr id="385" name="Google Shape;385;p36" descr="A graph with a red line and blue line&#10;&#10;Description automatically generated"/>
          <p:cNvPicPr preferRelativeResize="0"/>
          <p:nvPr/>
        </p:nvPicPr>
        <p:blipFill rotWithShape="1">
          <a:blip r:embed="rId3">
            <a:alphaModFix/>
          </a:blip>
          <a:srcRect/>
          <a:stretch/>
        </p:blipFill>
        <p:spPr>
          <a:xfrm>
            <a:off x="8144540" y="4134764"/>
            <a:ext cx="3159641" cy="259340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3894525" y="3198080"/>
            <a:ext cx="4401300" cy="1842000"/>
          </a:xfrm>
          <a:prstGeom prst="rect">
            <a:avLst/>
          </a:prstGeom>
          <a:noFill/>
          <a:ln>
            <a:noFill/>
          </a:ln>
        </p:spPr>
        <p:txBody>
          <a:bodyPr spcFirstLastPara="1" wrap="square" lIns="121900" tIns="121900" rIns="121900" bIns="121900" anchor="t" anchorCtr="0">
            <a:normAutofit/>
          </a:bodyPr>
          <a:lstStyle/>
          <a:p>
            <a:pPr marL="0" lvl="0" indent="0" algn="ctr" rtl="0">
              <a:lnSpc>
                <a:spcPct val="100000"/>
              </a:lnSpc>
              <a:spcBef>
                <a:spcPts val="0"/>
              </a:spcBef>
              <a:spcAft>
                <a:spcPts val="0"/>
              </a:spcAft>
              <a:buSzPts val="3500"/>
              <a:buNone/>
            </a:pPr>
            <a:r>
              <a:rPr lang="en-US"/>
              <a:t>Appendix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38" descr="A screenshot of a computer&#10;&#10;Description automatically generated"/>
          <p:cNvPicPr preferRelativeResize="0"/>
          <p:nvPr/>
        </p:nvPicPr>
        <p:blipFill rotWithShape="1">
          <a:blip r:embed="rId3">
            <a:alphaModFix/>
          </a:blip>
          <a:srcRect/>
          <a:stretch/>
        </p:blipFill>
        <p:spPr>
          <a:xfrm>
            <a:off x="796032" y="2786238"/>
            <a:ext cx="4822053" cy="3467952"/>
          </a:xfrm>
          <a:prstGeom prst="rect">
            <a:avLst/>
          </a:prstGeom>
          <a:noFill/>
          <a:ln>
            <a:noFill/>
          </a:ln>
        </p:spPr>
      </p:pic>
      <p:pic>
        <p:nvPicPr>
          <p:cNvPr id="396" name="Google Shape;396;p38" descr="A screenshot of a computer screen&#10;&#10;Description automatically generated"/>
          <p:cNvPicPr preferRelativeResize="0"/>
          <p:nvPr/>
        </p:nvPicPr>
        <p:blipFill rotWithShape="1">
          <a:blip r:embed="rId4">
            <a:alphaModFix/>
          </a:blip>
          <a:srcRect/>
          <a:stretch/>
        </p:blipFill>
        <p:spPr>
          <a:xfrm>
            <a:off x="6211410" y="2744426"/>
            <a:ext cx="4526131" cy="3462800"/>
          </a:xfrm>
          <a:prstGeom prst="rect">
            <a:avLst/>
          </a:prstGeom>
          <a:noFill/>
          <a:ln>
            <a:noFill/>
          </a:ln>
        </p:spPr>
      </p:pic>
      <p:sp>
        <p:nvSpPr>
          <p:cNvPr id="397" name="Google Shape;397;p38"/>
          <p:cNvSpPr txBox="1"/>
          <p:nvPr/>
        </p:nvSpPr>
        <p:spPr>
          <a:xfrm>
            <a:off x="798990" y="2289699"/>
            <a:ext cx="3639844" cy="3107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Predictor Screening</a:t>
            </a:r>
            <a:endParaRPr/>
          </a:p>
        </p:txBody>
      </p:sp>
      <p:sp>
        <p:nvSpPr>
          <p:cNvPr id="398" name="Google Shape;398;p38"/>
          <p:cNvSpPr txBox="1"/>
          <p:nvPr/>
        </p:nvSpPr>
        <p:spPr>
          <a:xfrm>
            <a:off x="6347533" y="2282300"/>
            <a:ext cx="385068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Decision Tree</a:t>
            </a:r>
            <a:endParaRPr/>
          </a:p>
        </p:txBody>
      </p:sp>
      <p:sp>
        <p:nvSpPr>
          <p:cNvPr id="399" name="Google Shape;399;p38"/>
          <p:cNvSpPr txBox="1"/>
          <p:nvPr/>
        </p:nvSpPr>
        <p:spPr>
          <a:xfrm>
            <a:off x="921058" y="1775533"/>
            <a:ext cx="786783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some of the screenshots taken while identifying significant variables are included below:</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461991" y="855832"/>
            <a:ext cx="4401300" cy="665543"/>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t>Logistic Regression</a:t>
            </a:r>
            <a:endParaRPr/>
          </a:p>
        </p:txBody>
      </p:sp>
      <p:sp>
        <p:nvSpPr>
          <p:cNvPr id="405" name="Google Shape;405;p39"/>
          <p:cNvSpPr txBox="1">
            <a:spLocks noGrp="1"/>
          </p:cNvSpPr>
          <p:nvPr>
            <p:ph type="subTitle" idx="1"/>
          </p:nvPr>
        </p:nvSpPr>
        <p:spPr>
          <a:xfrm>
            <a:off x="6631469" y="746261"/>
            <a:ext cx="4401300" cy="1011900"/>
          </a:xfrm>
          <a:prstGeom prst="rect">
            <a:avLst/>
          </a:prstGeom>
          <a:noFill/>
          <a:ln>
            <a:noFill/>
          </a:ln>
        </p:spPr>
        <p:txBody>
          <a:bodyPr spcFirstLastPara="1" wrap="square" lIns="121900" tIns="121900" rIns="121900" bIns="121900" anchor="t" anchorCtr="0">
            <a:normAutofit/>
          </a:bodyPr>
          <a:lstStyle/>
          <a:p>
            <a:pPr marL="457200" lvl="0" indent="-336550" algn="l" rtl="0">
              <a:lnSpc>
                <a:spcPct val="100000"/>
              </a:lnSpc>
              <a:spcBef>
                <a:spcPts val="0"/>
              </a:spcBef>
              <a:spcAft>
                <a:spcPts val="0"/>
              </a:spcAft>
              <a:buSzPts val="2100"/>
              <a:buNone/>
            </a:pPr>
            <a:r>
              <a:rPr lang="en-US" sz="3500" b="1">
                <a:solidFill>
                  <a:srgbClr val="1A1A1A"/>
                </a:solidFill>
              </a:rPr>
              <a:t>Neural Network</a:t>
            </a:r>
            <a:endParaRPr/>
          </a:p>
        </p:txBody>
      </p:sp>
      <p:pic>
        <p:nvPicPr>
          <p:cNvPr id="406" name="Google Shape;406;p39" descr="A screenshot of a computer&#10;&#10;Description automatically generated"/>
          <p:cNvPicPr preferRelativeResize="0"/>
          <p:nvPr/>
        </p:nvPicPr>
        <p:blipFill rotWithShape="1">
          <a:blip r:embed="rId3">
            <a:alphaModFix/>
          </a:blip>
          <a:srcRect/>
          <a:stretch/>
        </p:blipFill>
        <p:spPr>
          <a:xfrm>
            <a:off x="47625" y="1851609"/>
            <a:ext cx="6000750" cy="1971675"/>
          </a:xfrm>
          <a:prstGeom prst="rect">
            <a:avLst/>
          </a:prstGeom>
          <a:noFill/>
          <a:ln>
            <a:noFill/>
          </a:ln>
        </p:spPr>
      </p:pic>
      <p:pic>
        <p:nvPicPr>
          <p:cNvPr id="407" name="Google Shape;407;p39" descr="A screenshot of a computer&#10;&#10;Description automatically generated"/>
          <p:cNvPicPr preferRelativeResize="0"/>
          <p:nvPr/>
        </p:nvPicPr>
        <p:blipFill rotWithShape="1">
          <a:blip r:embed="rId4">
            <a:alphaModFix/>
          </a:blip>
          <a:srcRect/>
          <a:stretch/>
        </p:blipFill>
        <p:spPr>
          <a:xfrm>
            <a:off x="143626" y="3947361"/>
            <a:ext cx="4886325" cy="2171700"/>
          </a:xfrm>
          <a:prstGeom prst="rect">
            <a:avLst/>
          </a:prstGeom>
          <a:noFill/>
          <a:ln>
            <a:noFill/>
          </a:ln>
        </p:spPr>
      </p:pic>
      <p:sp>
        <p:nvSpPr>
          <p:cNvPr id="408" name="Google Shape;408;p39"/>
          <p:cNvSpPr txBox="1"/>
          <p:nvPr/>
        </p:nvSpPr>
        <p:spPr>
          <a:xfrm>
            <a:off x="300789" y="6266447"/>
            <a:ext cx="34450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Total accuracy :79.40%</a:t>
            </a:r>
            <a:endParaRPr/>
          </a:p>
        </p:txBody>
      </p:sp>
      <p:pic>
        <p:nvPicPr>
          <p:cNvPr id="409" name="Google Shape;409;p39" descr="A screenshot of a computer&#10;&#10;Description automatically generated"/>
          <p:cNvPicPr preferRelativeResize="0"/>
          <p:nvPr/>
        </p:nvPicPr>
        <p:blipFill rotWithShape="1">
          <a:blip r:embed="rId5">
            <a:alphaModFix/>
          </a:blip>
          <a:srcRect/>
          <a:stretch/>
        </p:blipFill>
        <p:spPr>
          <a:xfrm>
            <a:off x="6152147" y="1847098"/>
            <a:ext cx="5943600" cy="4086225"/>
          </a:xfrm>
          <a:prstGeom prst="rect">
            <a:avLst/>
          </a:prstGeom>
          <a:noFill/>
          <a:ln>
            <a:noFill/>
          </a:ln>
        </p:spPr>
      </p:pic>
      <p:sp>
        <p:nvSpPr>
          <p:cNvPr id="410" name="Google Shape;410;p39"/>
          <p:cNvSpPr txBox="1"/>
          <p:nvPr/>
        </p:nvSpPr>
        <p:spPr>
          <a:xfrm>
            <a:off x="6233861" y="6118559"/>
            <a:ext cx="33147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Total accuracy : 81.76%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a:off x="582307" y="334463"/>
            <a:ext cx="4401300" cy="22497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K-Nearest Neighbour(KNN)</a:t>
            </a:r>
            <a:endParaRPr/>
          </a:p>
        </p:txBody>
      </p:sp>
      <p:sp>
        <p:nvSpPr>
          <p:cNvPr id="416" name="Google Shape;416;p40"/>
          <p:cNvSpPr txBox="1">
            <a:spLocks noGrp="1"/>
          </p:cNvSpPr>
          <p:nvPr>
            <p:ph type="subTitle" idx="1"/>
          </p:nvPr>
        </p:nvSpPr>
        <p:spPr>
          <a:xfrm>
            <a:off x="6340706" y="535709"/>
            <a:ext cx="3829800" cy="921664"/>
          </a:xfrm>
          <a:prstGeom prst="rect">
            <a:avLst/>
          </a:prstGeom>
          <a:noFill/>
          <a:ln>
            <a:noFill/>
          </a:ln>
        </p:spPr>
        <p:txBody>
          <a:bodyPr spcFirstLastPara="1" wrap="square" lIns="121900" tIns="121900" rIns="121900" bIns="121900" anchor="t" anchorCtr="0">
            <a:normAutofit/>
          </a:bodyPr>
          <a:lstStyle/>
          <a:p>
            <a:pPr marL="457200" lvl="0" indent="-336550" algn="l" rtl="0">
              <a:lnSpc>
                <a:spcPct val="100000"/>
              </a:lnSpc>
              <a:spcBef>
                <a:spcPts val="0"/>
              </a:spcBef>
              <a:spcAft>
                <a:spcPts val="0"/>
              </a:spcAft>
              <a:buSzPts val="2100"/>
              <a:buNone/>
            </a:pPr>
            <a:r>
              <a:rPr lang="en-US" sz="3500" b="1">
                <a:solidFill>
                  <a:srgbClr val="000000"/>
                </a:solidFill>
                <a:latin typeface="Times New Roman"/>
                <a:ea typeface="Times New Roman"/>
                <a:cs typeface="Times New Roman"/>
                <a:sym typeface="Times New Roman"/>
              </a:rPr>
              <a:t>Naïve Bayes</a:t>
            </a:r>
            <a:endParaRPr/>
          </a:p>
        </p:txBody>
      </p:sp>
      <p:pic>
        <p:nvPicPr>
          <p:cNvPr id="417" name="Google Shape;417;p40" descr="A screenshot of a computer&#10;&#10;Description automatically generated"/>
          <p:cNvPicPr preferRelativeResize="0"/>
          <p:nvPr/>
        </p:nvPicPr>
        <p:blipFill rotWithShape="1">
          <a:blip r:embed="rId3">
            <a:alphaModFix/>
          </a:blip>
          <a:srcRect/>
          <a:stretch/>
        </p:blipFill>
        <p:spPr>
          <a:xfrm>
            <a:off x="46121" y="2187491"/>
            <a:ext cx="5943600" cy="1781175"/>
          </a:xfrm>
          <a:prstGeom prst="rect">
            <a:avLst/>
          </a:prstGeom>
          <a:noFill/>
          <a:ln>
            <a:noFill/>
          </a:ln>
        </p:spPr>
      </p:pic>
      <p:pic>
        <p:nvPicPr>
          <p:cNvPr id="418" name="Google Shape;418;p40" descr="A screenshot of a computer screen&#10;&#10;Description automatically generated"/>
          <p:cNvPicPr preferRelativeResize="0"/>
          <p:nvPr/>
        </p:nvPicPr>
        <p:blipFill rotWithShape="1">
          <a:blip r:embed="rId4">
            <a:alphaModFix/>
          </a:blip>
          <a:srcRect/>
          <a:stretch/>
        </p:blipFill>
        <p:spPr>
          <a:xfrm>
            <a:off x="498809" y="4197266"/>
            <a:ext cx="4857750" cy="2333625"/>
          </a:xfrm>
          <a:prstGeom prst="rect">
            <a:avLst/>
          </a:prstGeom>
          <a:noFill/>
          <a:ln>
            <a:noFill/>
          </a:ln>
        </p:spPr>
      </p:pic>
      <p:pic>
        <p:nvPicPr>
          <p:cNvPr id="419" name="Google Shape;419;p40" descr="A screenshot of a computer&#10;&#10;Description automatically generated"/>
          <p:cNvPicPr preferRelativeResize="0"/>
          <p:nvPr/>
        </p:nvPicPr>
        <p:blipFill rotWithShape="1">
          <a:blip r:embed="rId5">
            <a:alphaModFix/>
          </a:blip>
          <a:srcRect/>
          <a:stretch/>
        </p:blipFill>
        <p:spPr>
          <a:xfrm>
            <a:off x="6212305" y="2311066"/>
            <a:ext cx="5943600" cy="3238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1"/>
          <p:cNvSpPr txBox="1">
            <a:spLocks noGrp="1"/>
          </p:cNvSpPr>
          <p:nvPr>
            <p:ph type="title"/>
          </p:nvPr>
        </p:nvSpPr>
        <p:spPr>
          <a:xfrm>
            <a:off x="602360" y="905963"/>
            <a:ext cx="4331116" cy="896148"/>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Bootstrap forest</a:t>
            </a:r>
            <a:endParaRPr/>
          </a:p>
        </p:txBody>
      </p:sp>
      <p:sp>
        <p:nvSpPr>
          <p:cNvPr id="425" name="Google Shape;425;p41"/>
          <p:cNvSpPr txBox="1">
            <a:spLocks noGrp="1"/>
          </p:cNvSpPr>
          <p:nvPr>
            <p:ph type="subTitle" idx="1"/>
          </p:nvPr>
        </p:nvSpPr>
        <p:spPr>
          <a:xfrm>
            <a:off x="6621442" y="605893"/>
            <a:ext cx="4401300" cy="1011900"/>
          </a:xfrm>
          <a:prstGeom prst="rect">
            <a:avLst/>
          </a:prstGeom>
          <a:noFill/>
          <a:ln>
            <a:noFill/>
          </a:ln>
        </p:spPr>
        <p:txBody>
          <a:bodyPr spcFirstLastPara="1" wrap="square" lIns="121900" tIns="121900" rIns="121900" bIns="121900" anchor="t" anchorCtr="0">
            <a:normAutofit fontScale="92500"/>
          </a:bodyPr>
          <a:lstStyle/>
          <a:p>
            <a:pPr marL="457200" lvl="0" indent="-336550" algn="l" rtl="0">
              <a:lnSpc>
                <a:spcPct val="100000"/>
              </a:lnSpc>
              <a:spcBef>
                <a:spcPts val="0"/>
              </a:spcBef>
              <a:spcAft>
                <a:spcPts val="0"/>
              </a:spcAft>
              <a:buSzPct val="64864"/>
              <a:buNone/>
            </a:pPr>
            <a:r>
              <a:rPr lang="en-US" sz="3500" b="1">
                <a:solidFill>
                  <a:srgbClr val="1A1A1A"/>
                </a:solidFill>
              </a:rPr>
              <a:t>Discriminant Analysis</a:t>
            </a:r>
            <a:endParaRPr/>
          </a:p>
        </p:txBody>
      </p:sp>
      <p:pic>
        <p:nvPicPr>
          <p:cNvPr id="426" name="Google Shape;426;p41" descr="A screenshot of a computer&#10;&#10;Description automatically generated"/>
          <p:cNvPicPr preferRelativeResize="0"/>
          <p:nvPr/>
        </p:nvPicPr>
        <p:blipFill rotWithShape="1">
          <a:blip r:embed="rId3">
            <a:alphaModFix/>
          </a:blip>
          <a:srcRect/>
          <a:stretch/>
        </p:blipFill>
        <p:spPr>
          <a:xfrm>
            <a:off x="211806" y="1984459"/>
            <a:ext cx="5782677" cy="2026819"/>
          </a:xfrm>
          <a:prstGeom prst="rect">
            <a:avLst/>
          </a:prstGeom>
          <a:noFill/>
          <a:ln>
            <a:noFill/>
          </a:ln>
        </p:spPr>
      </p:pic>
      <p:pic>
        <p:nvPicPr>
          <p:cNvPr id="427" name="Google Shape;427;p41" descr="A screenshot of a computer&#10;&#10;Description automatically generated"/>
          <p:cNvPicPr preferRelativeResize="0"/>
          <p:nvPr/>
        </p:nvPicPr>
        <p:blipFill rotWithShape="1">
          <a:blip r:embed="rId4">
            <a:alphaModFix/>
          </a:blip>
          <a:srcRect/>
          <a:stretch/>
        </p:blipFill>
        <p:spPr>
          <a:xfrm>
            <a:off x="297530" y="4174707"/>
            <a:ext cx="4638675" cy="2238375"/>
          </a:xfrm>
          <a:prstGeom prst="rect">
            <a:avLst/>
          </a:prstGeom>
          <a:noFill/>
          <a:ln>
            <a:noFill/>
          </a:ln>
        </p:spPr>
      </p:pic>
      <p:pic>
        <p:nvPicPr>
          <p:cNvPr id="428" name="Google Shape;428;p41" descr="A screenshot of a computer screen&#10;&#10;Description automatically generated"/>
          <p:cNvPicPr preferRelativeResize="0"/>
          <p:nvPr/>
        </p:nvPicPr>
        <p:blipFill rotWithShape="1">
          <a:blip r:embed="rId5">
            <a:alphaModFix/>
          </a:blip>
          <a:srcRect/>
          <a:stretch/>
        </p:blipFill>
        <p:spPr>
          <a:xfrm>
            <a:off x="6093995" y="2119813"/>
            <a:ext cx="6019800" cy="378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01600" y="794600"/>
            <a:ext cx="10251600" cy="713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Dataset</a:t>
            </a:r>
            <a:endParaRPr/>
          </a:p>
        </p:txBody>
      </p:sp>
      <p:sp>
        <p:nvSpPr>
          <p:cNvPr id="110" name="Google Shape;110;p15"/>
          <p:cNvSpPr txBox="1">
            <a:spLocks noGrp="1"/>
          </p:cNvSpPr>
          <p:nvPr>
            <p:ph type="body" idx="1"/>
          </p:nvPr>
        </p:nvSpPr>
        <p:spPr>
          <a:xfrm>
            <a:off x="526035" y="1776363"/>
            <a:ext cx="12012218" cy="4829261"/>
          </a:xfrm>
          <a:prstGeom prst="rect">
            <a:avLst/>
          </a:prstGeom>
          <a:noFill/>
          <a:ln>
            <a:noFill/>
          </a:ln>
        </p:spPr>
        <p:txBody>
          <a:bodyPr spcFirstLastPara="1" wrap="square" lIns="91425" tIns="45700" rIns="91425" bIns="45700" anchor="t" anchorCtr="0">
            <a:noAutofit/>
          </a:bodyPr>
          <a:lstStyle/>
          <a:p>
            <a:pPr marL="609600" lvl="0" indent="0" algn="l" rtl="0">
              <a:lnSpc>
                <a:spcPct val="70000"/>
              </a:lnSpc>
              <a:spcBef>
                <a:spcPts val="0"/>
              </a:spcBef>
              <a:spcAft>
                <a:spcPts val="0"/>
              </a:spcAft>
              <a:buSzPts val="1700"/>
              <a:buNone/>
            </a:pPr>
            <a:endParaRPr sz="1961" dirty="0"/>
          </a:p>
          <a:p>
            <a:pPr marL="609600" lvl="0" indent="0" algn="l" rtl="0">
              <a:lnSpc>
                <a:spcPct val="70000"/>
              </a:lnSpc>
              <a:spcBef>
                <a:spcPts val="0"/>
              </a:spcBef>
              <a:spcAft>
                <a:spcPts val="0"/>
              </a:spcAft>
              <a:buSzPts val="1700"/>
              <a:buNone/>
            </a:pPr>
            <a:endParaRPr sz="1961" dirty="0"/>
          </a:p>
          <a:p>
            <a:pPr marL="228600" lvl="0" indent="-175331" algn="l" rtl="0">
              <a:lnSpc>
                <a:spcPct val="70000"/>
              </a:lnSpc>
              <a:spcBef>
                <a:spcPts val="0"/>
              </a:spcBef>
              <a:spcAft>
                <a:spcPts val="0"/>
              </a:spcAft>
              <a:buClr>
                <a:schemeClr val="dk1"/>
              </a:buClr>
              <a:buSzPts val="1961"/>
              <a:buChar char="●"/>
            </a:pPr>
            <a:r>
              <a:rPr lang="en-US" sz="1961" b="1" dirty="0"/>
              <a:t>Dataset</a:t>
            </a:r>
            <a:r>
              <a:rPr lang="en-US" dirty="0"/>
              <a:t> - </a:t>
            </a:r>
            <a:r>
              <a:rPr lang="en-US" sz="1961" dirty="0"/>
              <a:t>Credit score classification </a:t>
            </a:r>
            <a:r>
              <a:rPr lang="en-US" sz="1100" dirty="0"/>
              <a:t>(Link of the Original Data: </a:t>
            </a:r>
            <a:r>
              <a:rPr lang="en-US" sz="1100" u="sng" dirty="0">
                <a:solidFill>
                  <a:schemeClr val="hlink"/>
                </a:solidFill>
                <a:hlinkClick r:id="rId3"/>
              </a:rPr>
              <a:t>https://www.kaggle.com/datasets/parisrohan/credit-score-classification?select=train.csv</a:t>
            </a:r>
            <a:r>
              <a:rPr lang="en-US" sz="1100" u="sng" dirty="0">
                <a:solidFill>
                  <a:schemeClr val="hlink"/>
                </a:solidFill>
              </a:rPr>
              <a:t>)</a:t>
            </a:r>
          </a:p>
          <a:p>
            <a:pPr marL="0" lvl="0" indent="0" algn="l" rtl="0">
              <a:lnSpc>
                <a:spcPct val="70000"/>
              </a:lnSpc>
              <a:spcBef>
                <a:spcPts val="1000"/>
              </a:spcBef>
              <a:spcAft>
                <a:spcPts val="0"/>
              </a:spcAft>
              <a:buSzPts val="1700"/>
              <a:buNone/>
            </a:pPr>
            <a:endParaRPr sz="1100" dirty="0"/>
          </a:p>
          <a:p>
            <a:pPr marL="228600" lvl="0" indent="-175331" algn="l" rtl="0">
              <a:lnSpc>
                <a:spcPct val="70000"/>
              </a:lnSpc>
              <a:spcBef>
                <a:spcPts val="1000"/>
              </a:spcBef>
              <a:spcAft>
                <a:spcPts val="0"/>
              </a:spcAft>
              <a:buClr>
                <a:schemeClr val="dk1"/>
              </a:buClr>
              <a:buSzPts val="1961"/>
              <a:buChar char="●"/>
            </a:pPr>
            <a:r>
              <a:rPr lang="en-US" sz="1961" b="1" dirty="0"/>
              <a:t>Dimensions</a:t>
            </a:r>
            <a:r>
              <a:rPr lang="en-US" sz="1961" dirty="0"/>
              <a:t> </a:t>
            </a:r>
            <a:r>
              <a:rPr lang="en-US" sz="1500" dirty="0"/>
              <a:t>- </a:t>
            </a:r>
            <a:r>
              <a:rPr lang="en-US" sz="1961" dirty="0"/>
              <a:t>100,000 Rows </a:t>
            </a:r>
            <a:r>
              <a:rPr lang="en-US" sz="1961" b="1" i="0" u="none" strike="noStrike" dirty="0">
                <a:solidFill>
                  <a:srgbClr val="000000"/>
                </a:solidFill>
                <a:latin typeface="Times New Roman"/>
                <a:ea typeface="Times New Roman"/>
                <a:cs typeface="Times New Roman"/>
                <a:sym typeface="Times New Roman"/>
              </a:rPr>
              <a:t>× </a:t>
            </a:r>
            <a:r>
              <a:rPr lang="en-US" sz="1961" dirty="0"/>
              <a:t>27 columns</a:t>
            </a:r>
            <a:endParaRPr sz="1961" dirty="0"/>
          </a:p>
          <a:p>
            <a:pPr marL="457200" lvl="1" indent="0" algn="l" rtl="0">
              <a:lnSpc>
                <a:spcPct val="70000"/>
              </a:lnSpc>
              <a:spcBef>
                <a:spcPts val="500"/>
              </a:spcBef>
              <a:spcAft>
                <a:spcPts val="0"/>
              </a:spcAft>
              <a:buClr>
                <a:schemeClr val="dk1"/>
              </a:buClr>
              <a:buSzPts val="1860"/>
              <a:buNone/>
            </a:pPr>
            <a:endParaRPr sz="1961" dirty="0"/>
          </a:p>
          <a:p>
            <a:pPr marL="228600" lvl="0" indent="-175331" algn="l" rtl="0">
              <a:lnSpc>
                <a:spcPct val="70000"/>
              </a:lnSpc>
              <a:spcBef>
                <a:spcPts val="1000"/>
              </a:spcBef>
              <a:spcAft>
                <a:spcPts val="0"/>
              </a:spcAft>
              <a:buClr>
                <a:schemeClr val="dk1"/>
              </a:buClr>
              <a:buSzPts val="1961"/>
              <a:buChar char="●"/>
            </a:pPr>
            <a:r>
              <a:rPr lang="en-US" sz="1961" b="1" dirty="0"/>
              <a:t>Target variable </a:t>
            </a:r>
            <a:endParaRPr b="1" dirty="0"/>
          </a:p>
          <a:p>
            <a:pPr marL="53269" lvl="0" indent="0" algn="l" rtl="0">
              <a:lnSpc>
                <a:spcPct val="70000"/>
              </a:lnSpc>
              <a:spcBef>
                <a:spcPts val="1000"/>
              </a:spcBef>
              <a:spcAft>
                <a:spcPts val="0"/>
              </a:spcAft>
              <a:buClr>
                <a:schemeClr val="dk1"/>
              </a:buClr>
              <a:buSzPts val="1961"/>
              <a:buNone/>
            </a:pPr>
            <a:endParaRPr sz="1961" dirty="0"/>
          </a:p>
          <a:p>
            <a:pPr marL="0" lvl="0" indent="0" algn="l" rtl="0">
              <a:lnSpc>
                <a:spcPct val="70000"/>
              </a:lnSpc>
              <a:spcBef>
                <a:spcPts val="1000"/>
              </a:spcBef>
              <a:spcAft>
                <a:spcPts val="0"/>
              </a:spcAft>
              <a:buClr>
                <a:schemeClr val="dk1"/>
              </a:buClr>
              <a:buSzPts val="2170"/>
              <a:buNone/>
            </a:pPr>
            <a:r>
              <a:rPr lang="en-US" sz="1961" dirty="0"/>
              <a:t>	</a:t>
            </a:r>
            <a:r>
              <a:rPr lang="en-US" sz="1961" dirty="0" err="1"/>
              <a:t>Credit_Score</a:t>
            </a:r>
            <a:r>
              <a:rPr lang="en-US" sz="1961" dirty="0"/>
              <a:t> (Good, Standard, Poor)</a:t>
            </a:r>
            <a:endParaRPr sz="1961" dirty="0"/>
          </a:p>
          <a:p>
            <a:pPr marL="0" lvl="0" indent="0" algn="l" rtl="0">
              <a:lnSpc>
                <a:spcPct val="70000"/>
              </a:lnSpc>
              <a:spcBef>
                <a:spcPts val="1000"/>
              </a:spcBef>
              <a:spcAft>
                <a:spcPts val="0"/>
              </a:spcAft>
              <a:buSzPts val="1700"/>
              <a:buNone/>
            </a:pPr>
            <a:endParaRPr sz="1961" dirty="0"/>
          </a:p>
          <a:p>
            <a:pPr marL="0" lvl="0" indent="0" algn="l" rtl="0">
              <a:lnSpc>
                <a:spcPct val="70000"/>
              </a:lnSpc>
              <a:spcBef>
                <a:spcPts val="1000"/>
              </a:spcBef>
              <a:spcAft>
                <a:spcPts val="0"/>
              </a:spcAft>
              <a:buClr>
                <a:schemeClr val="dk1"/>
              </a:buClr>
              <a:buSzPts val="2170"/>
              <a:buNone/>
            </a:pPr>
            <a:endParaRPr sz="2370" dirty="0"/>
          </a:p>
          <a:p>
            <a:pPr marL="0" lvl="0" indent="0" algn="l" rtl="0">
              <a:lnSpc>
                <a:spcPct val="70000"/>
              </a:lnSpc>
              <a:spcBef>
                <a:spcPts val="1000"/>
              </a:spcBef>
              <a:spcAft>
                <a:spcPts val="0"/>
              </a:spcAft>
              <a:buClr>
                <a:schemeClr val="dk1"/>
              </a:buClr>
              <a:buSzPts val="2170"/>
              <a:buNone/>
            </a:pPr>
            <a:endParaRPr sz="2370" dirty="0"/>
          </a:p>
          <a:p>
            <a:pPr marL="228600" lvl="0" indent="-50800" algn="l" rtl="0">
              <a:lnSpc>
                <a:spcPct val="70000"/>
              </a:lnSpc>
              <a:spcBef>
                <a:spcPts val="1000"/>
              </a:spcBef>
              <a:spcAft>
                <a:spcPts val="1600"/>
              </a:spcAft>
              <a:buClr>
                <a:schemeClr val="dk1"/>
              </a:buClr>
              <a:buSzPts val="2170"/>
              <a:buNone/>
            </a:pPr>
            <a:endParaRPr sz="2370" dirty="0"/>
          </a:p>
        </p:txBody>
      </p:sp>
      <p:sp>
        <p:nvSpPr>
          <p:cNvPr id="111" name="Google Shape;111;p15"/>
          <p:cNvSpPr/>
          <p:nvPr/>
        </p:nvSpPr>
        <p:spPr>
          <a:xfrm>
            <a:off x="5939942" y="4123593"/>
            <a:ext cx="809549" cy="175565"/>
          </a:xfrm>
          <a:prstGeom prst="rightArrow">
            <a:avLst>
              <a:gd name="adj1" fmla="val 50000"/>
              <a:gd name="adj2" fmla="val 50000"/>
            </a:avLst>
          </a:prstGeom>
          <a:solidFill>
            <a:schemeClr val="accent1"/>
          </a:solidFill>
          <a:ln w="25400" cap="flat" cmpd="sng">
            <a:solidFill>
              <a:srgbClr val="2525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 name="Google Shape;112;p15"/>
          <p:cNvSpPr txBox="1"/>
          <p:nvPr/>
        </p:nvSpPr>
        <p:spPr>
          <a:xfrm>
            <a:off x="7359091" y="4026709"/>
            <a:ext cx="37453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Risk (Low Risk, High Risk)</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a:stretch/>
        </p:blipFill>
        <p:spPr>
          <a:xfrm>
            <a:off x="2083076" y="2045703"/>
            <a:ext cx="5849275" cy="3815050"/>
          </a:xfrm>
          <a:prstGeom prst="rect">
            <a:avLst/>
          </a:prstGeom>
          <a:noFill/>
          <a:ln>
            <a:noFill/>
          </a:ln>
        </p:spPr>
      </p:pic>
      <p:pic>
        <p:nvPicPr>
          <p:cNvPr id="118" name="Google Shape;118;p16"/>
          <p:cNvPicPr preferRelativeResize="0"/>
          <p:nvPr/>
        </p:nvPicPr>
        <p:blipFill rotWithShape="1">
          <a:blip r:embed="rId4">
            <a:alphaModFix/>
          </a:blip>
          <a:srcRect/>
          <a:stretch/>
        </p:blipFill>
        <p:spPr>
          <a:xfrm>
            <a:off x="7932351" y="2045703"/>
            <a:ext cx="4259649" cy="3815075"/>
          </a:xfrm>
          <a:prstGeom prst="rect">
            <a:avLst/>
          </a:prstGeom>
          <a:noFill/>
          <a:ln>
            <a:noFill/>
          </a:ln>
        </p:spPr>
      </p:pic>
      <p:sp>
        <p:nvSpPr>
          <p:cNvPr id="119" name="Google Shape;119;p16"/>
          <p:cNvSpPr txBox="1">
            <a:spLocks noGrp="1"/>
          </p:cNvSpPr>
          <p:nvPr>
            <p:ph type="title"/>
          </p:nvPr>
        </p:nvSpPr>
        <p:spPr>
          <a:xfrm>
            <a:off x="724883" y="-145450"/>
            <a:ext cx="4401300" cy="224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Original Dataset</a:t>
            </a:r>
            <a:endParaRPr/>
          </a:p>
        </p:txBody>
      </p:sp>
      <p:sp>
        <p:nvSpPr>
          <p:cNvPr id="120" name="Google Shape;120;p16"/>
          <p:cNvSpPr/>
          <p:nvPr/>
        </p:nvSpPr>
        <p:spPr>
          <a:xfrm>
            <a:off x="2083076" y="2472538"/>
            <a:ext cx="5849275" cy="164592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 name="Google Shape;121;p16"/>
          <p:cNvSpPr txBox="1"/>
          <p:nvPr/>
        </p:nvSpPr>
        <p:spPr>
          <a:xfrm>
            <a:off x="223113" y="2606237"/>
            <a:ext cx="1711757" cy="1815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Arial"/>
                <a:ea typeface="Arial"/>
                <a:cs typeface="Arial"/>
                <a:sym typeface="Arial"/>
              </a:rPr>
              <a:t>Challenge: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8 records for each customer with redundant information in the columns like age,occupation etc)</a:t>
            </a: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1390839" y="4309984"/>
            <a:ext cx="1236268" cy="797356"/>
          </a:xfrm>
          <a:prstGeom prst="curvedUpArrow">
            <a:avLst>
              <a:gd name="adj1" fmla="val 25000"/>
              <a:gd name="adj2" fmla="val 50000"/>
              <a:gd name="adj3" fmla="val 25000"/>
            </a:avLst>
          </a:prstGeom>
          <a:solidFill>
            <a:schemeClr val="accent1"/>
          </a:solidFill>
          <a:ln w="25400" cap="flat" cmpd="sng">
            <a:solidFill>
              <a:srgbClr val="2525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9ef415b307_1_1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Data Aggregation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96900" y="726850"/>
            <a:ext cx="10251600" cy="713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90439"/>
              <a:buNone/>
            </a:pPr>
            <a:r>
              <a:rPr lang="en-US" sz="4300"/>
              <a:t>Split the Dataset</a:t>
            </a:r>
            <a:endParaRPr sz="5900"/>
          </a:p>
        </p:txBody>
      </p:sp>
      <p:pic>
        <p:nvPicPr>
          <p:cNvPr id="133" name="Google Shape;133;p6"/>
          <p:cNvPicPr preferRelativeResize="0"/>
          <p:nvPr/>
        </p:nvPicPr>
        <p:blipFill rotWithShape="1">
          <a:blip r:embed="rId3">
            <a:alphaModFix/>
          </a:blip>
          <a:srcRect/>
          <a:stretch/>
        </p:blipFill>
        <p:spPr>
          <a:xfrm>
            <a:off x="8333900" y="4805362"/>
            <a:ext cx="2514600" cy="1571625"/>
          </a:xfrm>
          <a:prstGeom prst="rect">
            <a:avLst/>
          </a:prstGeom>
          <a:noFill/>
          <a:ln>
            <a:noFill/>
          </a:ln>
        </p:spPr>
      </p:pic>
      <p:pic>
        <p:nvPicPr>
          <p:cNvPr id="134" name="Google Shape;134;p6"/>
          <p:cNvPicPr preferRelativeResize="0"/>
          <p:nvPr/>
        </p:nvPicPr>
        <p:blipFill rotWithShape="1">
          <a:blip r:embed="rId4">
            <a:alphaModFix/>
          </a:blip>
          <a:srcRect/>
          <a:stretch/>
        </p:blipFill>
        <p:spPr>
          <a:xfrm>
            <a:off x="8333900" y="2052637"/>
            <a:ext cx="2514600" cy="2752725"/>
          </a:xfrm>
          <a:prstGeom prst="rect">
            <a:avLst/>
          </a:prstGeom>
          <a:noFill/>
          <a:ln>
            <a:noFill/>
          </a:ln>
        </p:spPr>
      </p:pic>
      <p:pic>
        <p:nvPicPr>
          <p:cNvPr id="135" name="Google Shape;135;p6"/>
          <p:cNvPicPr preferRelativeResize="0"/>
          <p:nvPr/>
        </p:nvPicPr>
        <p:blipFill rotWithShape="1">
          <a:blip r:embed="rId5">
            <a:alphaModFix/>
          </a:blip>
          <a:srcRect/>
          <a:stretch/>
        </p:blipFill>
        <p:spPr>
          <a:xfrm>
            <a:off x="2488625" y="2058425"/>
            <a:ext cx="2781300" cy="3257550"/>
          </a:xfrm>
          <a:prstGeom prst="rect">
            <a:avLst/>
          </a:prstGeom>
          <a:noFill/>
          <a:ln>
            <a:noFill/>
          </a:ln>
        </p:spPr>
      </p:pic>
      <p:pic>
        <p:nvPicPr>
          <p:cNvPr id="136" name="Google Shape;136;p6"/>
          <p:cNvPicPr preferRelativeResize="0"/>
          <p:nvPr/>
        </p:nvPicPr>
        <p:blipFill rotWithShape="1">
          <a:blip r:embed="rId6">
            <a:alphaModFix/>
          </a:blip>
          <a:srcRect/>
          <a:stretch/>
        </p:blipFill>
        <p:spPr>
          <a:xfrm>
            <a:off x="2505469" y="5315975"/>
            <a:ext cx="2781300" cy="1524000"/>
          </a:xfrm>
          <a:prstGeom prst="rect">
            <a:avLst/>
          </a:prstGeom>
          <a:noFill/>
          <a:ln>
            <a:noFill/>
          </a:ln>
        </p:spPr>
      </p:pic>
      <p:sp>
        <p:nvSpPr>
          <p:cNvPr id="137" name="Google Shape;137;p6"/>
          <p:cNvSpPr/>
          <p:nvPr/>
        </p:nvSpPr>
        <p:spPr>
          <a:xfrm>
            <a:off x="6602688" y="3616392"/>
            <a:ext cx="994200" cy="663000"/>
          </a:xfrm>
          <a:prstGeom prst="rightArrow">
            <a:avLst>
              <a:gd name="adj1" fmla="val 50000"/>
              <a:gd name="adj2" fmla="val 50000"/>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38" name="Google Shape;138;p6"/>
          <p:cNvSpPr txBox="1"/>
          <p:nvPr/>
        </p:nvSpPr>
        <p:spPr>
          <a:xfrm>
            <a:off x="2702290" y="1475854"/>
            <a:ext cx="2781300" cy="52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Calibri"/>
                <a:ea typeface="Calibri"/>
                <a:cs typeface="Calibri"/>
                <a:sym typeface="Calibri"/>
              </a:rPr>
              <a:t>Before</a:t>
            </a:r>
            <a:endParaRPr sz="2800" b="1" i="1" u="none" strike="noStrike" cap="none">
              <a:solidFill>
                <a:schemeClr val="dk1"/>
              </a:solidFill>
              <a:latin typeface="Calibri"/>
              <a:ea typeface="Calibri"/>
              <a:cs typeface="Calibri"/>
              <a:sym typeface="Calibri"/>
            </a:endParaRPr>
          </a:p>
        </p:txBody>
      </p:sp>
      <p:sp>
        <p:nvSpPr>
          <p:cNvPr id="139" name="Google Shape;139;p6"/>
          <p:cNvSpPr txBox="1"/>
          <p:nvPr/>
        </p:nvSpPr>
        <p:spPr>
          <a:xfrm>
            <a:off x="8313410" y="1475854"/>
            <a:ext cx="2352600" cy="43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Calibri"/>
                <a:ea typeface="Calibri"/>
                <a:cs typeface="Calibri"/>
                <a:sym typeface="Calibri"/>
              </a:rPr>
              <a:t>After</a:t>
            </a:r>
            <a:endParaRPr sz="2800" b="1" i="1"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989E16C2-9B31-6D27-281A-922EB17C9D12}"/>
              </a:ext>
            </a:extLst>
          </p:cNvPr>
          <p:cNvSpPr txBox="1"/>
          <p:nvPr/>
        </p:nvSpPr>
        <p:spPr>
          <a:xfrm>
            <a:off x="6408115" y="3241608"/>
            <a:ext cx="2275028" cy="307777"/>
          </a:xfrm>
          <a:prstGeom prst="rect">
            <a:avLst/>
          </a:prstGeom>
          <a:noFill/>
        </p:spPr>
        <p:txBody>
          <a:bodyPr wrap="square" rtlCol="0">
            <a:spAutoFit/>
          </a:bodyPr>
          <a:lstStyle/>
          <a:p>
            <a:r>
              <a:rPr lang="en-US" dirty="0"/>
              <a:t>Long to Wide</a:t>
            </a:r>
          </a:p>
        </p:txBody>
      </p:sp>
      <p:sp>
        <p:nvSpPr>
          <p:cNvPr id="3" name="Oval 2">
            <a:extLst>
              <a:ext uri="{FF2B5EF4-FFF2-40B4-BE49-F238E27FC236}">
                <a16:creationId xmlns:a16="http://schemas.microsoft.com/office/drawing/2014/main" id="{0B71AAB6-5E5A-3151-4937-F78EDA056EAF}"/>
              </a:ext>
            </a:extLst>
          </p:cNvPr>
          <p:cNvSpPr/>
          <p:nvPr/>
        </p:nvSpPr>
        <p:spPr>
          <a:xfrm>
            <a:off x="4498848" y="5508346"/>
            <a:ext cx="984742" cy="42550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7CE59FD-C7B0-F625-EF2D-220ABBD2036D}"/>
              </a:ext>
            </a:extLst>
          </p:cNvPr>
          <p:cNvSpPr/>
          <p:nvPr/>
        </p:nvSpPr>
        <p:spPr>
          <a:xfrm>
            <a:off x="10013290" y="4945345"/>
            <a:ext cx="984742" cy="42550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9ef415b307_0_6"/>
          <p:cNvSpPr txBox="1">
            <a:spLocks noGrp="1"/>
          </p:cNvSpPr>
          <p:nvPr>
            <p:ph type="title"/>
          </p:nvPr>
        </p:nvSpPr>
        <p:spPr>
          <a:xfrm>
            <a:off x="888975" y="410675"/>
            <a:ext cx="5066400" cy="12621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Column Aggregation </a:t>
            </a:r>
            <a:endParaRPr/>
          </a:p>
        </p:txBody>
      </p:sp>
      <p:sp>
        <p:nvSpPr>
          <p:cNvPr id="145" name="Google Shape;145;g29ef415b307_0_6"/>
          <p:cNvSpPr txBox="1">
            <a:spLocks noGrp="1"/>
          </p:cNvSpPr>
          <p:nvPr>
            <p:ph type="body" idx="2"/>
          </p:nvPr>
        </p:nvSpPr>
        <p:spPr>
          <a:xfrm>
            <a:off x="888975" y="2029350"/>
            <a:ext cx="4961100" cy="4034100"/>
          </a:xfrm>
          <a:prstGeom prst="rect">
            <a:avLst/>
          </a:prstGeom>
          <a:noFill/>
          <a:ln>
            <a:noFill/>
          </a:ln>
        </p:spPr>
        <p:txBody>
          <a:bodyPr spcFirstLastPara="1" wrap="square" lIns="121900" tIns="121900" rIns="121900" bIns="121900" anchor="t" anchorCtr="0">
            <a:normAutofit fontScale="92500" lnSpcReduction="20000"/>
          </a:bodyPr>
          <a:lstStyle/>
          <a:p>
            <a:pPr marL="120650" lvl="0" indent="0" algn="l" rtl="0">
              <a:lnSpc>
                <a:spcPct val="115000"/>
              </a:lnSpc>
              <a:spcBef>
                <a:spcPts val="0"/>
              </a:spcBef>
              <a:spcAft>
                <a:spcPts val="0"/>
              </a:spcAft>
              <a:buSzPct val="108108"/>
              <a:buNone/>
            </a:pPr>
            <a:r>
              <a:rPr lang="en-US" b="1" i="0">
                <a:latin typeface="Arial"/>
                <a:ea typeface="Arial"/>
                <a:cs typeface="Arial"/>
                <a:sym typeface="Arial"/>
              </a:rPr>
              <a:t>Type 1: Constant Data Over Time</a:t>
            </a:r>
            <a:endParaRPr/>
          </a:p>
          <a:p>
            <a:pPr marL="120650" lvl="0" indent="0" algn="l" rtl="0">
              <a:lnSpc>
                <a:spcPct val="115000"/>
              </a:lnSpc>
              <a:spcBef>
                <a:spcPts val="0"/>
              </a:spcBef>
              <a:spcAft>
                <a:spcPts val="0"/>
              </a:spcAft>
              <a:buSzPct val="108108"/>
              <a:buNone/>
            </a:pPr>
            <a:endParaRPr b="0" i="0">
              <a:latin typeface="Arial"/>
              <a:ea typeface="Arial"/>
              <a:cs typeface="Arial"/>
              <a:sym typeface="Arial"/>
            </a:endParaRPr>
          </a:p>
          <a:p>
            <a:pPr marL="742950" lvl="1" indent="-285784" algn="l" rtl="0">
              <a:lnSpc>
                <a:spcPct val="115000"/>
              </a:lnSpc>
              <a:spcBef>
                <a:spcPts val="0"/>
              </a:spcBef>
              <a:spcAft>
                <a:spcPts val="0"/>
              </a:spcAft>
              <a:buSzPct val="108107"/>
              <a:buFont typeface="Arial"/>
              <a:buChar char="•"/>
            </a:pPr>
            <a:r>
              <a:rPr lang="en-US" b="0" i="0">
                <a:latin typeface="Arial"/>
                <a:ea typeface="Arial"/>
                <a:cs typeface="Arial"/>
                <a:sym typeface="Arial"/>
              </a:rPr>
              <a:t>For variables with constant data throughout the time period, August data is considered.</a:t>
            </a:r>
            <a:endParaRPr/>
          </a:p>
          <a:p>
            <a:pPr marL="457200" lvl="1" indent="0" algn="l" rtl="0">
              <a:lnSpc>
                <a:spcPct val="115000"/>
              </a:lnSpc>
              <a:spcBef>
                <a:spcPts val="0"/>
              </a:spcBef>
              <a:spcAft>
                <a:spcPts val="0"/>
              </a:spcAft>
              <a:buSzPct val="108107"/>
              <a:buNone/>
            </a:pPr>
            <a:endParaRPr b="0" i="0">
              <a:latin typeface="Arial"/>
              <a:ea typeface="Arial"/>
              <a:cs typeface="Arial"/>
              <a:sym typeface="Arial"/>
            </a:endParaRPr>
          </a:p>
          <a:p>
            <a:pPr marL="120650" lvl="0" indent="0" algn="l" rtl="0">
              <a:lnSpc>
                <a:spcPct val="115000"/>
              </a:lnSpc>
              <a:spcBef>
                <a:spcPts val="0"/>
              </a:spcBef>
              <a:spcAft>
                <a:spcPts val="0"/>
              </a:spcAft>
              <a:buSzPct val="108108"/>
              <a:buNone/>
            </a:pPr>
            <a:r>
              <a:rPr lang="en-US" b="1" i="0">
                <a:latin typeface="Arial"/>
                <a:ea typeface="Arial"/>
                <a:cs typeface="Arial"/>
                <a:sym typeface="Arial"/>
              </a:rPr>
              <a:t>Type 2: Constant Data with Missing Values or Outliers</a:t>
            </a:r>
            <a:endParaRPr/>
          </a:p>
          <a:p>
            <a:pPr marL="120650" lvl="0" indent="0" algn="l" rtl="0">
              <a:lnSpc>
                <a:spcPct val="115000"/>
              </a:lnSpc>
              <a:spcBef>
                <a:spcPts val="0"/>
              </a:spcBef>
              <a:spcAft>
                <a:spcPts val="0"/>
              </a:spcAft>
              <a:buSzPct val="108108"/>
              <a:buNone/>
            </a:pPr>
            <a:endParaRPr b="0" i="0">
              <a:latin typeface="Arial"/>
              <a:ea typeface="Arial"/>
              <a:cs typeface="Arial"/>
              <a:sym typeface="Arial"/>
            </a:endParaRPr>
          </a:p>
          <a:p>
            <a:pPr marL="742950" lvl="1" indent="-285784" algn="l" rtl="0">
              <a:lnSpc>
                <a:spcPct val="115000"/>
              </a:lnSpc>
              <a:spcBef>
                <a:spcPts val="0"/>
              </a:spcBef>
              <a:spcAft>
                <a:spcPts val="0"/>
              </a:spcAft>
              <a:buSzPct val="108107"/>
              <a:buFont typeface="Arial"/>
              <a:buChar char="•"/>
            </a:pPr>
            <a:r>
              <a:rPr lang="en-US" b="0" i="0">
                <a:latin typeface="Arial"/>
                <a:ea typeface="Arial"/>
                <a:cs typeface="Arial"/>
                <a:sym typeface="Arial"/>
              </a:rPr>
              <a:t>For variables with constant data but August has too many missing values or outliers, a Formula column is used to extract valuable information.</a:t>
            </a:r>
            <a:endParaRPr/>
          </a:p>
          <a:p>
            <a:pPr marL="742950" lvl="1" indent="-190500" algn="l" rtl="0">
              <a:lnSpc>
                <a:spcPct val="115000"/>
              </a:lnSpc>
              <a:spcBef>
                <a:spcPts val="0"/>
              </a:spcBef>
              <a:spcAft>
                <a:spcPts val="0"/>
              </a:spcAft>
              <a:buSzPct val="108107"/>
              <a:buFont typeface="Arial"/>
              <a:buNone/>
            </a:pPr>
            <a:endParaRPr b="0" i="0">
              <a:latin typeface="Arial"/>
              <a:ea typeface="Arial"/>
              <a:cs typeface="Arial"/>
              <a:sym typeface="Arial"/>
            </a:endParaRPr>
          </a:p>
          <a:p>
            <a:pPr marL="120650" lvl="0" indent="0" algn="l" rtl="0">
              <a:lnSpc>
                <a:spcPct val="115000"/>
              </a:lnSpc>
              <a:spcBef>
                <a:spcPts val="0"/>
              </a:spcBef>
              <a:spcAft>
                <a:spcPts val="0"/>
              </a:spcAft>
              <a:buSzPct val="108108"/>
              <a:buNone/>
            </a:pPr>
            <a:r>
              <a:rPr lang="en-US" b="1" i="0">
                <a:latin typeface="Arial"/>
                <a:ea typeface="Arial"/>
                <a:cs typeface="Arial"/>
                <a:sym typeface="Arial"/>
              </a:rPr>
              <a:t>Type 3: Changing Data Over Time</a:t>
            </a:r>
            <a:endParaRPr/>
          </a:p>
          <a:p>
            <a:pPr marL="120650" lvl="0" indent="0" algn="l" rtl="0">
              <a:lnSpc>
                <a:spcPct val="115000"/>
              </a:lnSpc>
              <a:spcBef>
                <a:spcPts val="0"/>
              </a:spcBef>
              <a:spcAft>
                <a:spcPts val="0"/>
              </a:spcAft>
              <a:buSzPct val="108108"/>
              <a:buNone/>
            </a:pPr>
            <a:endParaRPr b="0" i="0">
              <a:latin typeface="Arial"/>
              <a:ea typeface="Arial"/>
              <a:cs typeface="Arial"/>
              <a:sym typeface="Arial"/>
            </a:endParaRPr>
          </a:p>
          <a:p>
            <a:pPr marL="742950" lvl="1" indent="-285784" algn="l" rtl="0">
              <a:lnSpc>
                <a:spcPct val="115000"/>
              </a:lnSpc>
              <a:spcBef>
                <a:spcPts val="0"/>
              </a:spcBef>
              <a:spcAft>
                <a:spcPts val="0"/>
              </a:spcAft>
              <a:buSzPct val="108107"/>
              <a:buFont typeface="Arial"/>
              <a:buChar char="•"/>
            </a:pPr>
            <a:r>
              <a:rPr lang="en-US" b="0" i="0">
                <a:latin typeface="Arial"/>
                <a:ea typeface="Arial"/>
                <a:cs typeface="Arial"/>
                <a:sym typeface="Arial"/>
              </a:rPr>
              <a:t>If the variable exhibits changes every month, the average value of the 8 columns is considered.</a:t>
            </a:r>
            <a:endParaRPr/>
          </a:p>
          <a:p>
            <a:pPr marL="742950" lvl="1" indent="-190500" algn="l" rtl="0">
              <a:lnSpc>
                <a:spcPct val="115000"/>
              </a:lnSpc>
              <a:spcBef>
                <a:spcPts val="1200"/>
              </a:spcBef>
              <a:spcAft>
                <a:spcPts val="0"/>
              </a:spcAft>
              <a:buSzPct val="108107"/>
              <a:buFont typeface="Arial"/>
              <a:buNone/>
            </a:pPr>
            <a:endParaRPr/>
          </a:p>
        </p:txBody>
      </p:sp>
      <p:graphicFrame>
        <p:nvGraphicFramePr>
          <p:cNvPr id="146" name="Google Shape;146;g29ef415b307_0_6"/>
          <p:cNvGraphicFramePr/>
          <p:nvPr>
            <p:extLst>
              <p:ext uri="{D42A27DB-BD31-4B8C-83A1-F6EECF244321}">
                <p14:modId xmlns:p14="http://schemas.microsoft.com/office/powerpoint/2010/main" val="550797928"/>
              </p:ext>
            </p:extLst>
          </p:nvPr>
        </p:nvGraphicFramePr>
        <p:xfrm>
          <a:off x="6498335" y="1160711"/>
          <a:ext cx="5066400" cy="5257910"/>
        </p:xfrm>
        <a:graphic>
          <a:graphicData uri="http://schemas.openxmlformats.org/drawingml/2006/table">
            <a:tbl>
              <a:tblPr firstRow="1" bandRow="1">
                <a:noFill/>
                <a:tableStyleId>{79AEA79C-C105-4638-BE6D-E525B8783FE5}</a:tableStyleId>
              </a:tblPr>
              <a:tblGrid>
                <a:gridCol w="1688800">
                  <a:extLst>
                    <a:ext uri="{9D8B030D-6E8A-4147-A177-3AD203B41FA5}">
                      <a16:colId xmlns:a16="http://schemas.microsoft.com/office/drawing/2014/main" val="20000"/>
                    </a:ext>
                  </a:extLst>
                </a:gridCol>
                <a:gridCol w="1688800">
                  <a:extLst>
                    <a:ext uri="{9D8B030D-6E8A-4147-A177-3AD203B41FA5}">
                      <a16:colId xmlns:a16="http://schemas.microsoft.com/office/drawing/2014/main" val="20001"/>
                    </a:ext>
                  </a:extLst>
                </a:gridCol>
                <a:gridCol w="16888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Type 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Type 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Type 3</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Type_of_Loan</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Occupation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Age</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Num_of_Credit_Inquiries</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Annual_Income</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solidFill>
                            <a:schemeClr val="dk2"/>
                          </a:solidFill>
                        </a:rPr>
                        <a:t>Delay_From_Due_Date</a:t>
                      </a: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Outstanding_Debt</a:t>
                      </a:r>
                      <a:endParaRPr sz="1400" u="none" strike="noStrike" cap="none">
                        <a:solidFill>
                          <a:schemeClr val="dk2"/>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Num_Bank_Accounts</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Num_of_Delayed_Payments</a:t>
                      </a: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Num_Credit_Cards</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Changed_Credit_Limit</a:t>
                      </a: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Interest_Rate</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Credit_Utilization_ratio</a:t>
                      </a: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Num_of_Loan</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Amount_Invested_Monthly</a:t>
                      </a: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Credit_Mix</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Monthly_Balance</a:t>
                      </a: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Credit_History_Age</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Credit_Score</a:t>
                      </a: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Payment_of_Min_Amount</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2"/>
                          </a:solidFill>
                        </a:rPr>
                        <a:t>Total_EMI_per_Month</a:t>
                      </a:r>
                      <a:endParaRPr sz="140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dk2"/>
                        </a:solidFill>
                      </a:endParaRPr>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891734" y="791600"/>
            <a:ext cx="4401300" cy="1011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3500"/>
              <a:buNone/>
            </a:pPr>
            <a:r>
              <a:rPr lang="en-US"/>
              <a:t>Type 2: Example</a:t>
            </a:r>
            <a:endParaRPr/>
          </a:p>
        </p:txBody>
      </p:sp>
      <p:pic>
        <p:nvPicPr>
          <p:cNvPr id="152" name="Google Shape;152;p7"/>
          <p:cNvPicPr preferRelativeResize="0"/>
          <p:nvPr/>
        </p:nvPicPr>
        <p:blipFill rotWithShape="1">
          <a:blip r:embed="rId3">
            <a:alphaModFix/>
          </a:blip>
          <a:srcRect/>
          <a:stretch/>
        </p:blipFill>
        <p:spPr>
          <a:xfrm>
            <a:off x="5782878" y="105989"/>
            <a:ext cx="6077188" cy="5356026"/>
          </a:xfrm>
          <a:prstGeom prst="rect">
            <a:avLst/>
          </a:prstGeom>
          <a:noFill/>
          <a:ln>
            <a:noFill/>
          </a:ln>
        </p:spPr>
      </p:pic>
      <p:pic>
        <p:nvPicPr>
          <p:cNvPr id="153" name="Google Shape;153;p7"/>
          <p:cNvPicPr preferRelativeResize="0"/>
          <p:nvPr/>
        </p:nvPicPr>
        <p:blipFill rotWithShape="1">
          <a:blip r:embed="rId4">
            <a:alphaModFix/>
          </a:blip>
          <a:srcRect/>
          <a:stretch/>
        </p:blipFill>
        <p:spPr>
          <a:xfrm>
            <a:off x="3434632" y="5447275"/>
            <a:ext cx="7705725" cy="1238250"/>
          </a:xfrm>
          <a:prstGeom prst="rect">
            <a:avLst/>
          </a:prstGeom>
          <a:noFill/>
          <a:ln>
            <a:noFill/>
          </a:ln>
        </p:spPr>
      </p:pic>
      <p:sp>
        <p:nvSpPr>
          <p:cNvPr id="154" name="Google Shape;154;p7"/>
          <p:cNvSpPr txBox="1">
            <a:spLocks noGrp="1"/>
          </p:cNvSpPr>
          <p:nvPr>
            <p:ph type="body" idx="2"/>
          </p:nvPr>
        </p:nvSpPr>
        <p:spPr>
          <a:xfrm>
            <a:off x="331934" y="2119050"/>
            <a:ext cx="4961100" cy="4034100"/>
          </a:xfrm>
          <a:prstGeom prst="rect">
            <a:avLst/>
          </a:prstGeom>
          <a:noFill/>
          <a:ln>
            <a:noFill/>
          </a:ln>
        </p:spPr>
        <p:txBody>
          <a:bodyPr spcFirstLastPara="1" wrap="square" lIns="121900" tIns="121900" rIns="121900" bIns="121900" anchor="t" anchorCtr="0">
            <a:normAutofit/>
          </a:bodyPr>
          <a:lstStyle/>
          <a:p>
            <a:pPr marL="120650" lvl="0" indent="0" algn="l" rtl="0">
              <a:lnSpc>
                <a:spcPct val="95000"/>
              </a:lnSpc>
              <a:spcBef>
                <a:spcPts val="0"/>
              </a:spcBef>
              <a:spcAft>
                <a:spcPts val="0"/>
              </a:spcAft>
              <a:buSzPts val="1730"/>
              <a:buNone/>
            </a:pPr>
            <a:r>
              <a:rPr lang="en-US" sz="1600" b="1">
                <a:latin typeface="Arial"/>
                <a:ea typeface="Arial"/>
                <a:cs typeface="Arial"/>
                <a:sym typeface="Arial"/>
              </a:rPr>
              <a:t>Credit_History_Age</a:t>
            </a:r>
            <a:endParaRPr/>
          </a:p>
          <a:p>
            <a:pPr marL="120650" lvl="0" indent="0" algn="l" rtl="0">
              <a:lnSpc>
                <a:spcPct val="95000"/>
              </a:lnSpc>
              <a:spcBef>
                <a:spcPts val="0"/>
              </a:spcBef>
              <a:spcAft>
                <a:spcPts val="0"/>
              </a:spcAft>
              <a:buSzPts val="1730"/>
              <a:buNone/>
            </a:pPr>
            <a:endParaRPr sz="1600" b="1">
              <a:latin typeface="Arial"/>
              <a:ea typeface="Arial"/>
              <a:cs typeface="Arial"/>
              <a:sym typeface="Arial"/>
            </a:endParaRPr>
          </a:p>
          <a:p>
            <a:pPr marL="457200" lvl="0" indent="-336550" algn="l" rtl="0">
              <a:lnSpc>
                <a:spcPct val="95000"/>
              </a:lnSpc>
              <a:spcBef>
                <a:spcPts val="0"/>
              </a:spcBef>
              <a:spcAft>
                <a:spcPts val="0"/>
              </a:spcAft>
              <a:buSzPts val="1946"/>
              <a:buChar char="●"/>
            </a:pPr>
            <a:r>
              <a:rPr lang="en-US" sz="1800">
                <a:latin typeface="Arial"/>
                <a:ea typeface="Arial"/>
                <a:cs typeface="Arial"/>
                <a:sym typeface="Arial"/>
              </a:rPr>
              <a:t>Separated years and months from the column data. </a:t>
            </a:r>
            <a:endParaRPr/>
          </a:p>
          <a:p>
            <a:pPr marL="457200" lvl="0" indent="-336550" algn="l" rtl="0">
              <a:lnSpc>
                <a:spcPct val="95000"/>
              </a:lnSpc>
              <a:spcBef>
                <a:spcPts val="0"/>
              </a:spcBef>
              <a:spcAft>
                <a:spcPts val="0"/>
              </a:spcAft>
              <a:buSzPts val="1946"/>
              <a:buChar char="●"/>
            </a:pPr>
            <a:r>
              <a:rPr lang="en-US" sz="1800">
                <a:latin typeface="Arial"/>
                <a:ea typeface="Arial"/>
                <a:cs typeface="Arial"/>
                <a:sym typeface="Arial"/>
              </a:rPr>
              <a:t>Converted extracted data into numeric format.</a:t>
            </a:r>
            <a:endParaRPr/>
          </a:p>
          <a:p>
            <a:pPr marL="457200" lvl="0" indent="-336550" algn="l" rtl="0">
              <a:lnSpc>
                <a:spcPct val="95000"/>
              </a:lnSpc>
              <a:spcBef>
                <a:spcPts val="0"/>
              </a:spcBef>
              <a:spcAft>
                <a:spcPts val="0"/>
              </a:spcAft>
              <a:buSzPts val="1946"/>
              <a:buChar char="●"/>
            </a:pPr>
            <a:r>
              <a:rPr lang="en-US" sz="1800">
                <a:latin typeface="Arial"/>
                <a:ea typeface="Arial"/>
                <a:cs typeface="Arial"/>
                <a:sym typeface="Arial"/>
              </a:rPr>
              <a:t>Converted numeric values to months for standardization. </a:t>
            </a:r>
            <a:endParaRPr/>
          </a:p>
          <a:p>
            <a:pPr marL="457200" lvl="0" indent="-336550" algn="l" rtl="0">
              <a:lnSpc>
                <a:spcPct val="95000"/>
              </a:lnSpc>
              <a:spcBef>
                <a:spcPts val="0"/>
              </a:spcBef>
              <a:spcAft>
                <a:spcPts val="0"/>
              </a:spcAft>
              <a:buSzPts val="1946"/>
              <a:buChar char="●"/>
            </a:pPr>
            <a:r>
              <a:rPr lang="en-US" sz="1800">
                <a:latin typeface="Arial"/>
                <a:ea typeface="Arial"/>
                <a:cs typeface="Arial"/>
                <a:sym typeface="Arial"/>
              </a:rPr>
              <a:t>Added 1 to each value, compared it with subsequent column entries, and iteratively repeated the process for analysis.</a:t>
            </a:r>
            <a:endParaRPr/>
          </a:p>
          <a:p>
            <a:pPr marL="457200" lvl="0" indent="-228600" algn="l" rtl="0">
              <a:lnSpc>
                <a:spcPct val="115000"/>
              </a:lnSpc>
              <a:spcBef>
                <a:spcPts val="0"/>
              </a:spcBef>
              <a:spcAft>
                <a:spcPts val="0"/>
              </a:spcAft>
              <a:buSzPts val="1700"/>
              <a:buNone/>
            </a:pP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2027</Words>
  <Application>Microsoft Office PowerPoint</Application>
  <PresentationFormat>Widescreen</PresentationFormat>
  <Paragraphs>432</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Raleway</vt:lpstr>
      <vt:lpstr>Times New Roman</vt:lpstr>
      <vt:lpstr>Quattrocento Sans</vt:lpstr>
      <vt:lpstr>Oswald</vt:lpstr>
      <vt:lpstr>Lato</vt:lpstr>
      <vt:lpstr>Calibri</vt:lpstr>
      <vt:lpstr>Arial</vt:lpstr>
      <vt:lpstr>Streamline</vt:lpstr>
      <vt:lpstr>Credit Risk Assessment </vt:lpstr>
      <vt:lpstr>PowerPoint Presentation</vt:lpstr>
      <vt:lpstr>Problem Statement</vt:lpstr>
      <vt:lpstr>Dataset</vt:lpstr>
      <vt:lpstr>Original Dataset</vt:lpstr>
      <vt:lpstr>Data Aggregation</vt:lpstr>
      <vt:lpstr>Split the Dataset</vt:lpstr>
      <vt:lpstr>Column Aggregation </vt:lpstr>
      <vt:lpstr>Type 2: Example</vt:lpstr>
      <vt:lpstr>Type 3: Example</vt:lpstr>
      <vt:lpstr>Data Preprocessing</vt:lpstr>
      <vt:lpstr>Data Set</vt:lpstr>
      <vt:lpstr>Column Elimination</vt:lpstr>
      <vt:lpstr>Missing values </vt:lpstr>
      <vt:lpstr>Univariate Outlier Analysis</vt:lpstr>
      <vt:lpstr>PowerPoint Presentation</vt:lpstr>
      <vt:lpstr>PCA</vt:lpstr>
      <vt:lpstr>Exploratory Data Analysis </vt:lpstr>
      <vt:lpstr>PowerPoint Presentation</vt:lpstr>
      <vt:lpstr>PowerPoint Presentation</vt:lpstr>
      <vt:lpstr>PowerPoint Presentation</vt:lpstr>
      <vt:lpstr>Models</vt:lpstr>
      <vt:lpstr>Models</vt:lpstr>
      <vt:lpstr>PowerPoint Presentation</vt:lpstr>
      <vt:lpstr>Decision Tree</vt:lpstr>
      <vt:lpstr>Boosted Tree</vt:lpstr>
      <vt:lpstr>Assess  </vt:lpstr>
      <vt:lpstr>Full Predictor variables</vt:lpstr>
      <vt:lpstr>PowerPoint Presentation</vt:lpstr>
      <vt:lpstr>PowerPoint Presentation</vt:lpstr>
      <vt:lpstr>Model Comparisons</vt:lpstr>
      <vt:lpstr>PowerPoint Presentation</vt:lpstr>
      <vt:lpstr>Best Model</vt:lpstr>
      <vt:lpstr>Business Findings</vt:lpstr>
      <vt:lpstr>Appendix</vt:lpstr>
      <vt:lpstr>PowerPoint Presentation</vt:lpstr>
      <vt:lpstr>Logistic Regression</vt:lpstr>
      <vt:lpstr>K-Nearest Neighbour(KNN)</vt:lpstr>
      <vt:lpstr>Bootstrap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Assessment</dc:title>
  <dc:creator>Wang, Biao</dc:creator>
  <cp:lastModifiedBy>Likhitha Guggilla</cp:lastModifiedBy>
  <cp:revision>2</cp:revision>
  <dcterms:created xsi:type="dcterms:W3CDTF">2023-11-25T23:09:59Z</dcterms:created>
  <dcterms:modified xsi:type="dcterms:W3CDTF">2024-05-28T01:08:11Z</dcterms:modified>
</cp:coreProperties>
</file>