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p:cViewPr varScale="1">
        <p:scale>
          <a:sx n="107" d="100"/>
          <a:sy n="107" d="100"/>
        </p:scale>
        <p:origin x="5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1143000" y="685800"/>
            <a:ext cx="4572000" cy="3429000"/>
          </a:xfrm>
          <a:prstGeom prst="rect">
            <a:avLst/>
          </a:prstGeom>
        </p:spPr>
        <p:txBody>
          <a:bodyPr/>
          <a:lstStyle/>
          <a:p>
            <a:endParaRPr/>
          </a:p>
        </p:txBody>
      </p:sp>
      <p:sp>
        <p:nvSpPr>
          <p:cNvPr id="113" name="Shape 11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4"/>
          </a:xfrm>
          <a:prstGeom prst="rect">
            <a:avLst/>
          </a:prstGeom>
        </p:spPr>
        <p:txBody>
          <a:bodyPr/>
          <a:lstStyle>
            <a:lvl1pPr marL="355600" indent="-304800" algn="ctr">
              <a:buClrTx/>
              <a:buSzTx/>
              <a:buFontTx/>
              <a:buNone/>
              <a:defRPr sz="2400"/>
            </a:lvl1pPr>
            <a:lvl2pPr marL="355600" indent="50800" algn="ctr">
              <a:buClrTx/>
              <a:buSzTx/>
              <a:buFontTx/>
              <a:buNone/>
              <a:defRPr sz="2400"/>
            </a:lvl2pPr>
            <a:lvl3pPr marL="355600" indent="50800" algn="ctr">
              <a:buClrTx/>
              <a:buSzTx/>
              <a:buFontTx/>
              <a:buNone/>
              <a:defRPr sz="2400"/>
            </a:lvl3pPr>
            <a:lvl4pPr marL="355600" indent="50800" algn="ctr">
              <a:buClrTx/>
              <a:buSzTx/>
              <a:buFontTx/>
              <a:buNone/>
              <a:defRPr sz="2400"/>
            </a:lvl4pPr>
            <a:lvl5pPr marL="355600" indent="508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_TEXT">
    <p:spTree>
      <p:nvGrpSpPr>
        <p:cNvPr id="1" name=""/>
        <p:cNvGrpSpPr/>
        <p:nvPr/>
      </p:nvGrpSpPr>
      <p:grpSpPr>
        <a:xfrm>
          <a:off x="0" y="0"/>
          <a:ext cx="0" cy="0"/>
          <a:chOff x="0" y="0"/>
          <a:chExt cx="0" cy="0"/>
        </a:xfrm>
      </p:grpSpPr>
      <p:sp>
        <p:nvSpPr>
          <p:cNvPr id="95" name="Title Text"/>
          <p:cNvSpPr txBox="1">
            <a:spLocks noGrp="1"/>
          </p:cNvSpPr>
          <p:nvPr>
            <p:ph type="title"/>
          </p:nvPr>
        </p:nvSpPr>
        <p:spPr>
          <a:prstGeom prst="rect">
            <a:avLst/>
          </a:prstGeom>
        </p:spPr>
        <p:txBody>
          <a:bodyPr/>
          <a:lstStyle/>
          <a:p>
            <a:r>
              <a:t>Title Text</a:t>
            </a:r>
          </a:p>
        </p:txBody>
      </p:sp>
      <p:sp>
        <p:nvSpPr>
          <p:cNvPr id="96" name="Body Level One…"/>
          <p:cNvSpPr txBox="1">
            <a:spLocks noGrp="1"/>
          </p:cNvSpPr>
          <p:nvPr>
            <p:ph type="body" idx="1"/>
          </p:nvPr>
        </p:nvSpPr>
        <p:spPr>
          <a:xfrm rot="5400000">
            <a:off x="3920330" y="-1256506"/>
            <a:ext cx="4351340" cy="105156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_TITLE_AND_VERTICAL_TEXT">
    <p:spTree>
      <p:nvGrpSpPr>
        <p:cNvPr id="1" name=""/>
        <p:cNvGrpSpPr/>
        <p:nvPr/>
      </p:nvGrpSpPr>
      <p:grpSpPr>
        <a:xfrm>
          <a:off x="0" y="0"/>
          <a:ext cx="0" cy="0"/>
          <a:chOff x="0" y="0"/>
          <a:chExt cx="0" cy="0"/>
        </a:xfrm>
      </p:grpSpPr>
      <p:sp>
        <p:nvSpPr>
          <p:cNvPr id="104" name="Title Text"/>
          <p:cNvSpPr txBox="1">
            <a:spLocks noGrp="1"/>
          </p:cNvSpPr>
          <p:nvPr>
            <p:ph type="title"/>
          </p:nvPr>
        </p:nvSpPr>
        <p:spPr>
          <a:xfrm rot="5400000">
            <a:off x="7133431" y="1956592"/>
            <a:ext cx="5811840" cy="2628902"/>
          </a:xfrm>
          <a:prstGeom prst="rect">
            <a:avLst/>
          </a:prstGeom>
        </p:spPr>
        <p:txBody>
          <a:bodyPr/>
          <a:lstStyle/>
          <a:p>
            <a:r>
              <a:t>Title Text</a:t>
            </a:r>
          </a:p>
        </p:txBody>
      </p:sp>
      <p:sp>
        <p:nvSpPr>
          <p:cNvPr id="105" name="Body Level One…"/>
          <p:cNvSpPr txBox="1">
            <a:spLocks noGrp="1"/>
          </p:cNvSpPr>
          <p:nvPr>
            <p:ph type="body" idx="1"/>
          </p:nvPr>
        </p:nvSpPr>
        <p:spPr>
          <a:xfrm rot="5400000">
            <a:off x="1799431" y="-596107"/>
            <a:ext cx="5811838" cy="77343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9"/>
          </a:xfrm>
          <a:prstGeom prst="rect">
            <a:avLst/>
          </a:prstGeom>
        </p:spPr>
        <p:txBody>
          <a:bodyPr/>
          <a:lstStyle>
            <a:lvl1pPr marL="0" indent="228600">
              <a:buClrTx/>
              <a:buSzTx/>
              <a:buFontTx/>
              <a:buNone/>
              <a:defRPr sz="2400">
                <a:solidFill>
                  <a:srgbClr val="888888"/>
                </a:solidFill>
              </a:defRPr>
            </a:lvl1pPr>
            <a:lvl2pPr marL="0" indent="228600">
              <a:buClrTx/>
              <a:buSzTx/>
              <a:buFontTx/>
              <a:buNone/>
              <a:defRPr sz="2400">
                <a:solidFill>
                  <a:srgbClr val="888888"/>
                </a:solidFill>
              </a:defRPr>
            </a:lvl2pPr>
            <a:lvl3pPr marL="0" indent="228600">
              <a:buClrTx/>
              <a:buSzTx/>
              <a:buFontTx/>
              <a:buNone/>
              <a:defRPr sz="2400">
                <a:solidFill>
                  <a:srgbClr val="888888"/>
                </a:solidFill>
              </a:defRPr>
            </a:lvl3pPr>
            <a:lvl4pPr marL="0" indent="228600">
              <a:buClrTx/>
              <a:buSzTx/>
              <a:buFontTx/>
              <a:buNone/>
              <a:defRPr sz="2400">
                <a:solidFill>
                  <a:srgbClr val="888888"/>
                </a:solidFill>
              </a:defRPr>
            </a:lvl4pPr>
            <a:lvl5pPr marL="0" indent="228600">
              <a:buClrTx/>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Google Shape;36;p18"/>
          <p:cNvSpPr txBox="1">
            <a:spLocks noGrp="1"/>
          </p:cNvSpPr>
          <p:nvPr>
            <p:ph type="body" sz="half" idx="21"/>
          </p:nvPr>
        </p:nvSpPr>
        <p:spPr>
          <a:xfrm>
            <a:off x="6172200" y="1825625"/>
            <a:ext cx="5181600" cy="4351338"/>
          </a:xfrm>
          <a:prstGeom prst="rect">
            <a:avLst/>
          </a:prstGeom>
        </p:spPr>
        <p:txBody>
          <a:bodyPr/>
          <a:lstStyle/>
          <a:p>
            <a:endParaRP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_OBJECTS_WITH_TEXT">
    <p:spTree>
      <p:nvGrpSpPr>
        <p:cNvPr id="1" name=""/>
        <p:cNvGrpSpPr/>
        <p:nvPr/>
      </p:nvGrpSpPr>
      <p:grpSpPr>
        <a:xfrm>
          <a:off x="0" y="0"/>
          <a:ext cx="0" cy="0"/>
          <a:chOff x="0" y="0"/>
          <a:chExt cx="0" cy="0"/>
        </a:xfrm>
      </p:grpSpPr>
      <p:sp>
        <p:nvSpPr>
          <p:cNvPr id="48"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9" name="Body Level One…"/>
          <p:cNvSpPr txBox="1">
            <a:spLocks noGrp="1"/>
          </p:cNvSpPr>
          <p:nvPr>
            <p:ph type="body" sz="quarter" idx="1"/>
          </p:nvPr>
        </p:nvSpPr>
        <p:spPr>
          <a:xfrm>
            <a:off x="839787" y="1681163"/>
            <a:ext cx="5157790" cy="823914"/>
          </a:xfrm>
          <a:prstGeom prst="rect">
            <a:avLst/>
          </a:prstGeom>
        </p:spPr>
        <p:txBody>
          <a:bodyPr anchor="b"/>
          <a:lstStyle>
            <a:lvl1pPr marL="0" indent="228600">
              <a:buClrTx/>
              <a:buSzTx/>
              <a:buFontTx/>
              <a:buNone/>
              <a:defRPr sz="2400" b="1"/>
            </a:lvl1pPr>
            <a:lvl2pPr marL="0" indent="228600">
              <a:buClrTx/>
              <a:buSzTx/>
              <a:buFontTx/>
              <a:buNone/>
              <a:defRPr sz="2400" b="1"/>
            </a:lvl2pPr>
            <a:lvl3pPr marL="0" indent="228600">
              <a:buClrTx/>
              <a:buSzTx/>
              <a:buFontTx/>
              <a:buNone/>
              <a:defRPr sz="2400" b="1"/>
            </a:lvl3pPr>
            <a:lvl4pPr marL="0" indent="228600">
              <a:buClrTx/>
              <a:buSzTx/>
              <a:buFontTx/>
              <a:buNone/>
              <a:defRPr sz="2400" b="1"/>
            </a:lvl4pPr>
            <a:lvl5pPr marL="0" indent="228600">
              <a:buClrTx/>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0" name="Google Shape;43;p19"/>
          <p:cNvSpPr txBox="1">
            <a:spLocks noGrp="1"/>
          </p:cNvSpPr>
          <p:nvPr>
            <p:ph type="body" sz="half" idx="21"/>
          </p:nvPr>
        </p:nvSpPr>
        <p:spPr>
          <a:xfrm>
            <a:off x="839787" y="2505075"/>
            <a:ext cx="5157788" cy="3684588"/>
          </a:xfrm>
          <a:prstGeom prst="rect">
            <a:avLst/>
          </a:prstGeom>
        </p:spPr>
        <p:txBody>
          <a:bodyPr/>
          <a:lstStyle/>
          <a:p>
            <a:endParaRPr/>
          </a:p>
        </p:txBody>
      </p:sp>
      <p:sp>
        <p:nvSpPr>
          <p:cNvPr id="51" name="Google Shape;44;p19"/>
          <p:cNvSpPr txBox="1">
            <a:spLocks noGrp="1"/>
          </p:cNvSpPr>
          <p:nvPr>
            <p:ph type="body" sz="quarter" idx="22"/>
          </p:nvPr>
        </p:nvSpPr>
        <p:spPr>
          <a:xfrm>
            <a:off x="6172200" y="1681163"/>
            <a:ext cx="5183188" cy="823914"/>
          </a:xfrm>
          <a:prstGeom prst="rect">
            <a:avLst/>
          </a:prstGeom>
        </p:spPr>
        <p:txBody>
          <a:bodyPr anchor="b"/>
          <a:lstStyle/>
          <a:p>
            <a:endParaRPr/>
          </a:p>
        </p:txBody>
      </p:sp>
      <p:sp>
        <p:nvSpPr>
          <p:cNvPr id="52" name="Google Shape;45;p19"/>
          <p:cNvSpPr txBox="1">
            <a:spLocks noGrp="1"/>
          </p:cNvSpPr>
          <p:nvPr>
            <p:ph type="body" sz="half" idx="23"/>
          </p:nvPr>
        </p:nvSpPr>
        <p:spPr>
          <a:xfrm>
            <a:off x="6172200" y="2505075"/>
            <a:ext cx="5183188" cy="3684588"/>
          </a:xfrm>
          <a:prstGeom prst="rect">
            <a:avLst/>
          </a:prstGeom>
        </p:spPr>
        <p:txBody>
          <a:bodyPr/>
          <a:lstStyle/>
          <a:p>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OBJECT_WITH_CAPTION_TEXT">
    <p:spTree>
      <p:nvGrpSpPr>
        <p:cNvPr id="1" name=""/>
        <p:cNvGrpSpPr/>
        <p:nvPr/>
      </p:nvGrpSpPr>
      <p:grpSpPr>
        <a:xfrm>
          <a:off x="0" y="0"/>
          <a:ext cx="0" cy="0"/>
          <a:chOff x="0" y="0"/>
          <a:chExt cx="0" cy="0"/>
        </a:xfrm>
      </p:grpSpPr>
      <p:sp>
        <p:nvSpPr>
          <p:cNvPr id="75"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76" name="Body Level One…"/>
          <p:cNvSpPr txBox="1">
            <a:spLocks noGrp="1"/>
          </p:cNvSpPr>
          <p:nvPr>
            <p:ph type="body" sz="half" idx="1"/>
          </p:nvPr>
        </p:nvSpPr>
        <p:spPr>
          <a:xfrm>
            <a:off x="5183187" y="987425"/>
            <a:ext cx="6172202" cy="4873625"/>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77" name="Google Shape;61;p22"/>
          <p:cNvSpPr txBox="1">
            <a:spLocks noGrp="1"/>
          </p:cNvSpPr>
          <p:nvPr>
            <p:ph type="body" sz="quarter" idx="21"/>
          </p:nvPr>
        </p:nvSpPr>
        <p:spPr>
          <a:xfrm>
            <a:off x="839787" y="2057400"/>
            <a:ext cx="3932238" cy="3811588"/>
          </a:xfrm>
          <a:prstGeom prst="rect">
            <a:avLst/>
          </a:prstGeom>
        </p:spPr>
        <p:txBody>
          <a:bodyPr/>
          <a:lstStyle/>
          <a:p>
            <a:endParaRP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_WITH_CAPTION_TEXT">
    <p:spTree>
      <p:nvGrpSpPr>
        <p:cNvPr id="1" name=""/>
        <p:cNvGrpSpPr/>
        <p:nvPr/>
      </p:nvGrpSpPr>
      <p:grpSpPr>
        <a:xfrm>
          <a:off x="0" y="0"/>
          <a:ext cx="0" cy="0"/>
          <a:chOff x="0" y="0"/>
          <a:chExt cx="0" cy="0"/>
        </a:xfrm>
      </p:grpSpPr>
      <p:sp>
        <p:nvSpPr>
          <p:cNvPr id="85"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86" name="Google Shape;67;p23"/>
          <p:cNvSpPr>
            <a:spLocks noGrp="1"/>
          </p:cNvSpPr>
          <p:nvPr>
            <p:ph type="pic" sz="half" idx="21"/>
          </p:nvPr>
        </p:nvSpPr>
        <p:spPr>
          <a:xfrm>
            <a:off x="5183187" y="987425"/>
            <a:ext cx="6172202" cy="4873625"/>
          </a:xfrm>
          <a:prstGeom prst="rect">
            <a:avLst/>
          </a:prstGeom>
        </p:spPr>
        <p:txBody>
          <a:bodyPr lIns="91439" tIns="45719" rIns="91439" bIns="45719">
            <a:noAutofit/>
          </a:bodyPr>
          <a:lstStyle/>
          <a:p>
            <a:endParaRPr/>
          </a:p>
        </p:txBody>
      </p:sp>
      <p:sp>
        <p:nvSpPr>
          <p:cNvPr id="87" name="Body Level One…"/>
          <p:cNvSpPr txBox="1">
            <a:spLocks noGrp="1"/>
          </p:cNvSpPr>
          <p:nvPr>
            <p:ph type="body" sz="quarter" idx="1"/>
          </p:nvPr>
        </p:nvSpPr>
        <p:spPr>
          <a:xfrm>
            <a:off x="839787" y="2057400"/>
            <a:ext cx="3932240" cy="3811588"/>
          </a:xfrm>
          <a:prstGeom prst="rect">
            <a:avLst/>
          </a:prstGeom>
        </p:spPr>
        <p:txBody>
          <a:bodyPr/>
          <a:lstStyle>
            <a:lvl1pPr marL="0" indent="228600">
              <a:buClrTx/>
              <a:buSzTx/>
              <a:buFontTx/>
              <a:buNone/>
              <a:defRPr sz="1600"/>
            </a:lvl1pPr>
            <a:lvl2pPr marL="0" indent="228600">
              <a:buClrTx/>
              <a:buSzTx/>
              <a:buFontTx/>
              <a:buNone/>
              <a:defRPr sz="1600"/>
            </a:lvl2pPr>
            <a:lvl3pPr marL="0" indent="228600">
              <a:buClrTx/>
              <a:buSzTx/>
              <a:buFontTx/>
              <a:buNone/>
              <a:defRPr sz="1600"/>
            </a:lvl3pPr>
            <a:lvl4pPr marL="0" indent="228600">
              <a:buClrTx/>
              <a:buSzTx/>
              <a:buFontTx/>
              <a:buNone/>
              <a:defRPr sz="1600"/>
            </a:lvl4pPr>
            <a:lvl5pPr marL="0" indent="228600">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219" y="6414781"/>
            <a:ext cx="258582" cy="248263"/>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9pPr>
    </p:titleStyle>
    <p:bodyStyle>
      <a:lvl1pPr marL="457200" marR="0" indent="-3429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1pPr>
      <a:lvl2pPr marL="971550" marR="0" indent="-40005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2pPr>
      <a:lvl3pPr marL="1508760" marR="0" indent="-48006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dataman-in-ai/explain-your-model-with-lime-5a1a5867b423"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dpi.com/2227-7390/9/21/2813"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sciencedirect.com/science/article/abs/pii/S0045790617320256" TargetMode="External"/><Relationship Id="rId4" Type="http://schemas.openxmlformats.org/officeDocument/2006/relationships/hyperlink" Target="https://core.ac.uk/download/pdf/80994982.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ataprot.net/guides/how-to-remove-malware-from-android/" TargetMode="External"/><Relationship Id="rId2" Type="http://schemas.openxmlformats.org/officeDocument/2006/relationships/hyperlink" Target="https://core.ac.uk/download/pdf/80994982.pdf" TargetMode="External"/><Relationship Id="rId1" Type="http://schemas.openxmlformats.org/officeDocument/2006/relationships/slideLayout" Target="../slideLayouts/slideLayout2.xml"/><Relationship Id="rId4" Type="http://schemas.openxmlformats.org/officeDocument/2006/relationships/hyperlink" Target="https://www.softwaretestinghelp.com/remove-malware-from-android-phon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multi-layer-perceptron-learning-in-tensorflow/" TargetMode="External"/><Relationship Id="rId2" Type="http://schemas.openxmlformats.org/officeDocument/2006/relationships/hyperlink" Target="https://core.ac.uk/download/pdf/80994982.pdf"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rchive-beta.ics.uci.edu/dataset/722/naticusdroid+android+permissions+datas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www.geeksforgeeks.org/multi-layer-perceptron-learning-in-tensorflow/" TargetMode="External"/><Relationship Id="rId4" Type="http://schemas.openxmlformats.org/officeDocument/2006/relationships/hyperlink" Target="https://scikit-learn.org/stable/supervised_learning.html#supervised-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Google Shape;89;g228f261dc18_5_6"/>
          <p:cNvSpPr txBox="1">
            <a:spLocks noGrp="1"/>
          </p:cNvSpPr>
          <p:nvPr>
            <p:ph type="title"/>
          </p:nvPr>
        </p:nvSpPr>
        <p:spPr>
          <a:xfrm>
            <a:off x="183173" y="0"/>
            <a:ext cx="5883904" cy="6858000"/>
          </a:xfrm>
          <a:prstGeom prst="rect">
            <a:avLst/>
          </a:prstGeom>
        </p:spPr>
        <p:txBody>
          <a:bodyPr/>
          <a:lstStyle/>
          <a:p>
            <a:pPr>
              <a:defRPr sz="4800" b="1">
                <a:solidFill>
                  <a:srgbClr val="A61C00"/>
                </a:solidFill>
                <a:latin typeface="Times New Roman"/>
                <a:ea typeface="Times New Roman"/>
                <a:cs typeface="Times New Roman"/>
                <a:sym typeface="Times New Roman"/>
              </a:defRPr>
            </a:pPr>
            <a:r>
              <a:rPr dirty="0"/>
              <a:t>Android Malware Detection</a:t>
            </a:r>
          </a:p>
          <a:p>
            <a:pPr>
              <a:defRPr>
                <a:solidFill>
                  <a:srgbClr val="CC0000"/>
                </a:solidFill>
              </a:defRPr>
            </a:pPr>
            <a:endParaRPr dirty="0"/>
          </a:p>
          <a:p>
            <a:pPr>
              <a:defRPr sz="2800">
                <a:latin typeface="Times New Roman"/>
                <a:ea typeface="Times New Roman"/>
                <a:cs typeface="Times New Roman"/>
                <a:sym typeface="Times New Roman"/>
              </a:defRPr>
            </a:pPr>
            <a:r>
              <a:rPr dirty="0"/>
              <a:t>Team Members: Group 4</a:t>
            </a:r>
          </a:p>
          <a:p>
            <a:pPr>
              <a:defRPr sz="2400">
                <a:latin typeface="Times New Roman"/>
                <a:ea typeface="Times New Roman"/>
                <a:cs typeface="Times New Roman"/>
                <a:sym typeface="Times New Roman"/>
              </a:defRPr>
            </a:pPr>
            <a:r>
              <a:rPr dirty="0"/>
              <a:t>Nikhil Panda</a:t>
            </a:r>
          </a:p>
          <a:p>
            <a:pPr>
              <a:defRPr sz="2400">
                <a:latin typeface="Times New Roman"/>
                <a:ea typeface="Times New Roman"/>
                <a:cs typeface="Times New Roman"/>
                <a:sym typeface="Times New Roman"/>
              </a:defRPr>
            </a:pPr>
            <a:r>
              <a:rPr dirty="0"/>
              <a:t>Likhitha Javvaji</a:t>
            </a:r>
          </a:p>
          <a:p>
            <a:pPr>
              <a:defRPr sz="2400">
                <a:latin typeface="Times New Roman"/>
                <a:ea typeface="Times New Roman"/>
                <a:cs typeface="Times New Roman"/>
                <a:sym typeface="Times New Roman"/>
              </a:defRPr>
            </a:pPr>
            <a:r>
              <a:rPr dirty="0" err="1"/>
              <a:t>Maniveera</a:t>
            </a:r>
            <a:r>
              <a:rPr dirty="0"/>
              <a:t> Venkata </a:t>
            </a:r>
            <a:r>
              <a:rPr dirty="0" err="1"/>
              <a:t>Sivasaikiran</a:t>
            </a:r>
            <a:r>
              <a:rPr dirty="0"/>
              <a:t> </a:t>
            </a:r>
            <a:r>
              <a:rPr dirty="0" err="1"/>
              <a:t>Parvataneni</a:t>
            </a:r>
            <a:endParaRPr dirty="0"/>
          </a:p>
        </p:txBody>
      </p:sp>
      <p:pic>
        <p:nvPicPr>
          <p:cNvPr id="116" name="Google Shape;90;g228f261dc18_5_6" descr="Google Shape;90;g228f261dc18_5_6"/>
          <p:cNvPicPr>
            <a:picLocks noChangeAspect="1"/>
          </p:cNvPicPr>
          <p:nvPr/>
        </p:nvPicPr>
        <p:blipFill>
          <a:blip r:embed="rId2"/>
          <a:stretch>
            <a:fillRect/>
          </a:stretch>
        </p:blipFill>
        <p:spPr>
          <a:xfrm>
            <a:off x="6124750" y="0"/>
            <a:ext cx="6067253" cy="685800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LIME Prediction"/>
          <p:cNvSpPr txBox="1">
            <a:spLocks noGrp="1"/>
          </p:cNvSpPr>
          <p:nvPr>
            <p:ph type="title"/>
          </p:nvPr>
        </p:nvSpPr>
        <p:spPr>
          <a:xfrm>
            <a:off x="244019" y="256598"/>
            <a:ext cx="11109781" cy="856405"/>
          </a:xfrm>
          <a:prstGeom prst="rect">
            <a:avLst/>
          </a:prstGeom>
        </p:spPr>
        <p:txBody>
          <a:bodyPr/>
          <a:lstStyle>
            <a:lvl1pPr>
              <a:defRPr>
                <a:latin typeface="Times New Roman"/>
                <a:ea typeface="Times New Roman"/>
                <a:cs typeface="Times New Roman"/>
                <a:sym typeface="Times New Roman"/>
              </a:defRPr>
            </a:lvl1pPr>
          </a:lstStyle>
          <a:p>
            <a:r>
              <a:t>LIME Prediction</a:t>
            </a:r>
          </a:p>
        </p:txBody>
      </p:sp>
      <p:sp>
        <p:nvSpPr>
          <p:cNvPr id="187" name="In the base paper Mathur et al. 2021[2] provided prediction explanation using SHAP model but we used LIME to provide prediction explanation.…"/>
          <p:cNvSpPr txBox="1">
            <a:spLocks noGrp="1"/>
          </p:cNvSpPr>
          <p:nvPr>
            <p:ph type="body" idx="1"/>
          </p:nvPr>
        </p:nvSpPr>
        <p:spPr>
          <a:xfrm>
            <a:off x="380808" y="1299838"/>
            <a:ext cx="10972992" cy="4877125"/>
          </a:xfrm>
          <a:prstGeom prst="rect">
            <a:avLst/>
          </a:prstGeom>
        </p:spPr>
        <p:txBody>
          <a:bodyPr/>
          <a:lstStyle/>
          <a:p>
            <a:pPr>
              <a:buSzPts val="1800"/>
              <a:defRPr sz="1800">
                <a:latin typeface="Times New Roman"/>
                <a:ea typeface="Times New Roman"/>
                <a:cs typeface="Times New Roman"/>
                <a:sym typeface="Times New Roman"/>
              </a:defRPr>
            </a:pPr>
            <a:r>
              <a:t>In the base paper Mathur et al. 2021[2] provided prediction explanation using SHAP model but we used LIME to provide prediction explanation.</a:t>
            </a:r>
          </a:p>
          <a:p>
            <a:pPr>
              <a:buSzPts val="1800"/>
              <a:defRPr sz="1800">
                <a:latin typeface="Times New Roman"/>
                <a:ea typeface="Times New Roman"/>
                <a:cs typeface="Times New Roman"/>
                <a:sym typeface="Times New Roman"/>
              </a:defRPr>
            </a:pPr>
            <a:r>
              <a:t>LIME (Local Interpretable Model-Agnostic Explanations), a machine learning technique, describes each prediction in a black-box model in terms that everyone can understand.[1]</a:t>
            </a:r>
          </a:p>
        </p:txBody>
      </p:sp>
      <p:grpSp>
        <p:nvGrpSpPr>
          <p:cNvPr id="190" name="Google Shape;152;p8"/>
          <p:cNvGrpSpPr/>
          <p:nvPr/>
        </p:nvGrpSpPr>
        <p:grpSpPr>
          <a:xfrm>
            <a:off x="312413" y="1062224"/>
            <a:ext cx="10972993" cy="59619"/>
            <a:chOff x="0" y="0"/>
            <a:chExt cx="10972991" cy="59618"/>
          </a:xfrm>
        </p:grpSpPr>
        <p:sp>
          <p:nvSpPr>
            <p:cNvPr id="188" name="Shape"/>
            <p:cNvSpPr/>
            <p:nvPr/>
          </p:nvSpPr>
          <p:spPr>
            <a:xfrm>
              <a:off x="0" y="-1"/>
              <a:ext cx="10972992" cy="59620"/>
            </a:xfrm>
            <a:custGeom>
              <a:avLst/>
              <a:gdLst/>
              <a:ahLst/>
              <a:cxnLst>
                <a:cxn ang="0">
                  <a:pos x="wd2" y="hd2"/>
                </a:cxn>
                <a:cxn ang="5400000">
                  <a:pos x="wd2" y="hd2"/>
                </a:cxn>
                <a:cxn ang="10800000">
                  <a:pos x="wd2" y="hd2"/>
                </a:cxn>
                <a:cxn ang="16200000">
                  <a:pos x="wd2" y="hd2"/>
                </a:cxn>
              </a:cxnLst>
              <a:rect l="0" t="0" r="r" b="b"/>
              <a:pathLst>
                <a:path w="21599" h="14271" extrusionOk="0">
                  <a:moveTo>
                    <a:pt x="1" y="6161"/>
                  </a:moveTo>
                  <a:cubicBezTo>
                    <a:pt x="324" y="1930"/>
                    <a:pt x="610" y="8534"/>
                    <a:pt x="919" y="6161"/>
                  </a:cubicBezTo>
                  <a:cubicBezTo>
                    <a:pt x="1228" y="3788"/>
                    <a:pt x="1298" y="2684"/>
                    <a:pt x="1621" y="6161"/>
                  </a:cubicBezTo>
                  <a:cubicBezTo>
                    <a:pt x="1943" y="9638"/>
                    <a:pt x="2176" y="2216"/>
                    <a:pt x="2539" y="6161"/>
                  </a:cubicBezTo>
                  <a:cubicBezTo>
                    <a:pt x="2901" y="10106"/>
                    <a:pt x="3334" y="12423"/>
                    <a:pt x="3888" y="6161"/>
                  </a:cubicBezTo>
                  <a:cubicBezTo>
                    <a:pt x="4443" y="-101"/>
                    <a:pt x="4795" y="11681"/>
                    <a:pt x="5454" y="6161"/>
                  </a:cubicBezTo>
                  <a:cubicBezTo>
                    <a:pt x="6113" y="641"/>
                    <a:pt x="6393" y="-4374"/>
                    <a:pt x="7236" y="6161"/>
                  </a:cubicBezTo>
                  <a:cubicBezTo>
                    <a:pt x="8079" y="16696"/>
                    <a:pt x="8427" y="7122"/>
                    <a:pt x="9018" y="6161"/>
                  </a:cubicBezTo>
                  <a:cubicBezTo>
                    <a:pt x="9609" y="5199"/>
                    <a:pt x="9885" y="3315"/>
                    <a:pt x="10152" y="6161"/>
                  </a:cubicBezTo>
                  <a:cubicBezTo>
                    <a:pt x="10419" y="9007"/>
                    <a:pt x="11030" y="1925"/>
                    <a:pt x="11718" y="6161"/>
                  </a:cubicBezTo>
                  <a:cubicBezTo>
                    <a:pt x="12405" y="10397"/>
                    <a:pt x="12506" y="3310"/>
                    <a:pt x="13067" y="6161"/>
                  </a:cubicBezTo>
                  <a:cubicBezTo>
                    <a:pt x="13629" y="9012"/>
                    <a:pt x="13884" y="11338"/>
                    <a:pt x="14201" y="6161"/>
                  </a:cubicBezTo>
                  <a:cubicBezTo>
                    <a:pt x="14519" y="983"/>
                    <a:pt x="15428" y="7091"/>
                    <a:pt x="15767" y="6161"/>
                  </a:cubicBezTo>
                  <a:cubicBezTo>
                    <a:pt x="16106" y="5231"/>
                    <a:pt x="16189" y="9993"/>
                    <a:pt x="16469" y="6161"/>
                  </a:cubicBezTo>
                  <a:cubicBezTo>
                    <a:pt x="16750" y="2329"/>
                    <a:pt x="17101" y="4792"/>
                    <a:pt x="17603" y="6161"/>
                  </a:cubicBezTo>
                  <a:cubicBezTo>
                    <a:pt x="18105" y="7530"/>
                    <a:pt x="18441" y="11063"/>
                    <a:pt x="18953" y="6161"/>
                  </a:cubicBezTo>
                  <a:cubicBezTo>
                    <a:pt x="19465" y="1259"/>
                    <a:pt x="20788" y="1195"/>
                    <a:pt x="21599" y="6161"/>
                  </a:cubicBezTo>
                  <a:cubicBezTo>
                    <a:pt x="21597" y="7531"/>
                    <a:pt x="21599" y="9152"/>
                    <a:pt x="21599" y="10538"/>
                  </a:cubicBezTo>
                  <a:cubicBezTo>
                    <a:pt x="21231" y="9162"/>
                    <a:pt x="20912" y="9520"/>
                    <a:pt x="20681" y="10538"/>
                  </a:cubicBezTo>
                  <a:cubicBezTo>
                    <a:pt x="20450" y="11557"/>
                    <a:pt x="20267" y="10974"/>
                    <a:pt x="19979" y="10538"/>
                  </a:cubicBezTo>
                  <a:cubicBezTo>
                    <a:pt x="19691" y="10103"/>
                    <a:pt x="19226" y="13077"/>
                    <a:pt x="18629" y="10538"/>
                  </a:cubicBezTo>
                  <a:cubicBezTo>
                    <a:pt x="18032" y="8000"/>
                    <a:pt x="18166" y="6797"/>
                    <a:pt x="17711" y="10538"/>
                  </a:cubicBezTo>
                  <a:cubicBezTo>
                    <a:pt x="17256" y="14280"/>
                    <a:pt x="16417" y="14506"/>
                    <a:pt x="15929" y="10538"/>
                  </a:cubicBezTo>
                  <a:cubicBezTo>
                    <a:pt x="15442" y="6571"/>
                    <a:pt x="15479" y="12721"/>
                    <a:pt x="15227" y="10538"/>
                  </a:cubicBezTo>
                  <a:cubicBezTo>
                    <a:pt x="14976" y="8356"/>
                    <a:pt x="14416" y="6271"/>
                    <a:pt x="13877" y="10538"/>
                  </a:cubicBezTo>
                  <a:cubicBezTo>
                    <a:pt x="13339" y="14806"/>
                    <a:pt x="13361" y="12913"/>
                    <a:pt x="13175" y="10538"/>
                  </a:cubicBezTo>
                  <a:cubicBezTo>
                    <a:pt x="12989" y="8164"/>
                    <a:pt x="12589" y="10736"/>
                    <a:pt x="12258" y="10538"/>
                  </a:cubicBezTo>
                  <a:cubicBezTo>
                    <a:pt x="11927" y="10341"/>
                    <a:pt x="11060" y="6422"/>
                    <a:pt x="10692" y="10538"/>
                  </a:cubicBezTo>
                  <a:cubicBezTo>
                    <a:pt x="10324" y="14655"/>
                    <a:pt x="9310" y="3851"/>
                    <a:pt x="8910" y="10538"/>
                  </a:cubicBezTo>
                  <a:cubicBezTo>
                    <a:pt x="8509" y="17226"/>
                    <a:pt x="8301" y="6342"/>
                    <a:pt x="7992" y="10538"/>
                  </a:cubicBezTo>
                  <a:cubicBezTo>
                    <a:pt x="7683" y="14735"/>
                    <a:pt x="6964" y="16238"/>
                    <a:pt x="6642" y="10538"/>
                  </a:cubicBezTo>
                  <a:cubicBezTo>
                    <a:pt x="6320" y="4839"/>
                    <a:pt x="6155" y="15529"/>
                    <a:pt x="5724" y="10538"/>
                  </a:cubicBezTo>
                  <a:cubicBezTo>
                    <a:pt x="5293" y="5548"/>
                    <a:pt x="4903" y="14323"/>
                    <a:pt x="4158" y="10538"/>
                  </a:cubicBezTo>
                  <a:cubicBezTo>
                    <a:pt x="3414" y="6754"/>
                    <a:pt x="3435" y="4420"/>
                    <a:pt x="3024" y="10538"/>
                  </a:cubicBezTo>
                  <a:cubicBezTo>
                    <a:pt x="2614" y="16657"/>
                    <a:pt x="2341" y="7701"/>
                    <a:pt x="2107" y="10538"/>
                  </a:cubicBezTo>
                  <a:cubicBezTo>
                    <a:pt x="1872" y="13376"/>
                    <a:pt x="1690" y="14224"/>
                    <a:pt x="1405" y="10538"/>
                  </a:cubicBezTo>
                  <a:cubicBezTo>
                    <a:pt x="1119" y="6853"/>
                    <a:pt x="493" y="7456"/>
                    <a:pt x="1" y="10538"/>
                  </a:cubicBezTo>
                  <a:cubicBezTo>
                    <a:pt x="2" y="9288"/>
                    <a:pt x="-1" y="8322"/>
                    <a:pt x="1" y="6161"/>
                  </a:cubicBezTo>
                  <a:close/>
                </a:path>
              </a:pathLst>
            </a:custGeom>
            <a:solidFill>
              <a:schemeClr val="accent2">
                <a:alpha val="74900"/>
              </a:schemeClr>
            </a:solid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sp>
          <p:nvSpPr>
            <p:cNvPr id="189" name="Shape"/>
            <p:cNvSpPr/>
            <p:nvPr/>
          </p:nvSpPr>
          <p:spPr>
            <a:xfrm>
              <a:off x="372" y="5460"/>
              <a:ext cx="10972593" cy="54132"/>
            </a:xfrm>
            <a:custGeom>
              <a:avLst/>
              <a:gdLst/>
              <a:ahLst/>
              <a:cxnLst>
                <a:cxn ang="0">
                  <a:pos x="wd2" y="hd2"/>
                </a:cxn>
                <a:cxn ang="5400000">
                  <a:pos x="wd2" y="hd2"/>
                </a:cxn>
                <a:cxn ang="10800000">
                  <a:pos x="wd2" y="hd2"/>
                </a:cxn>
                <a:cxn ang="16200000">
                  <a:pos x="wd2" y="hd2"/>
                </a:cxn>
              </a:cxnLst>
              <a:rect l="0" t="0" r="r" b="b"/>
              <a:pathLst>
                <a:path w="21599" h="12593" extrusionOk="0">
                  <a:moveTo>
                    <a:pt x="0" y="4718"/>
                  </a:moveTo>
                  <a:cubicBezTo>
                    <a:pt x="326" y="4284"/>
                    <a:pt x="371" y="7919"/>
                    <a:pt x="702" y="4718"/>
                  </a:cubicBezTo>
                  <a:cubicBezTo>
                    <a:pt x="1032" y="1518"/>
                    <a:pt x="1446" y="6794"/>
                    <a:pt x="2051" y="4718"/>
                  </a:cubicBezTo>
                  <a:cubicBezTo>
                    <a:pt x="2657" y="2643"/>
                    <a:pt x="3141" y="-1404"/>
                    <a:pt x="3833" y="4718"/>
                  </a:cubicBezTo>
                  <a:cubicBezTo>
                    <a:pt x="4526" y="10841"/>
                    <a:pt x="4513" y="176"/>
                    <a:pt x="5183" y="4718"/>
                  </a:cubicBezTo>
                  <a:cubicBezTo>
                    <a:pt x="5854" y="9261"/>
                    <a:pt x="5624" y="7225"/>
                    <a:pt x="5885" y="4718"/>
                  </a:cubicBezTo>
                  <a:cubicBezTo>
                    <a:pt x="6147" y="2212"/>
                    <a:pt x="6612" y="6392"/>
                    <a:pt x="6803" y="4718"/>
                  </a:cubicBezTo>
                  <a:cubicBezTo>
                    <a:pt x="6994" y="3045"/>
                    <a:pt x="8142" y="5907"/>
                    <a:pt x="8585" y="4718"/>
                  </a:cubicBezTo>
                  <a:cubicBezTo>
                    <a:pt x="9029" y="3530"/>
                    <a:pt x="9827" y="-5276"/>
                    <a:pt x="10367" y="4718"/>
                  </a:cubicBezTo>
                  <a:cubicBezTo>
                    <a:pt x="10908" y="14713"/>
                    <a:pt x="11580" y="3920"/>
                    <a:pt x="12149" y="4718"/>
                  </a:cubicBezTo>
                  <a:cubicBezTo>
                    <a:pt x="12719" y="5516"/>
                    <a:pt x="12661" y="6274"/>
                    <a:pt x="12851" y="4718"/>
                  </a:cubicBezTo>
                  <a:cubicBezTo>
                    <a:pt x="13042" y="3162"/>
                    <a:pt x="13615" y="4617"/>
                    <a:pt x="14201" y="4718"/>
                  </a:cubicBezTo>
                  <a:cubicBezTo>
                    <a:pt x="14787" y="4820"/>
                    <a:pt x="15011" y="3111"/>
                    <a:pt x="15335" y="4718"/>
                  </a:cubicBezTo>
                  <a:cubicBezTo>
                    <a:pt x="15659" y="6326"/>
                    <a:pt x="15843" y="8280"/>
                    <a:pt x="16037" y="4718"/>
                  </a:cubicBezTo>
                  <a:cubicBezTo>
                    <a:pt x="16231" y="1157"/>
                    <a:pt x="17018" y="1988"/>
                    <a:pt x="17819" y="4718"/>
                  </a:cubicBezTo>
                  <a:cubicBezTo>
                    <a:pt x="18620" y="7448"/>
                    <a:pt x="18347" y="6670"/>
                    <a:pt x="18521" y="4718"/>
                  </a:cubicBezTo>
                  <a:cubicBezTo>
                    <a:pt x="18695" y="2767"/>
                    <a:pt x="18984" y="6668"/>
                    <a:pt x="19223" y="4718"/>
                  </a:cubicBezTo>
                  <a:cubicBezTo>
                    <a:pt x="19462" y="2769"/>
                    <a:pt x="19891" y="1772"/>
                    <a:pt x="20357" y="4718"/>
                  </a:cubicBezTo>
                  <a:cubicBezTo>
                    <a:pt x="20823" y="7664"/>
                    <a:pt x="21206" y="3372"/>
                    <a:pt x="21599" y="4718"/>
                  </a:cubicBezTo>
                  <a:cubicBezTo>
                    <a:pt x="21598" y="6770"/>
                    <a:pt x="21598" y="7934"/>
                    <a:pt x="21599" y="8973"/>
                  </a:cubicBezTo>
                  <a:cubicBezTo>
                    <a:pt x="20843" y="12070"/>
                    <a:pt x="20754" y="1764"/>
                    <a:pt x="20033" y="8973"/>
                  </a:cubicBezTo>
                  <a:cubicBezTo>
                    <a:pt x="19312" y="16182"/>
                    <a:pt x="19678" y="10689"/>
                    <a:pt x="19331" y="8973"/>
                  </a:cubicBezTo>
                  <a:cubicBezTo>
                    <a:pt x="18984" y="7257"/>
                    <a:pt x="18910" y="12077"/>
                    <a:pt x="18629" y="8973"/>
                  </a:cubicBezTo>
                  <a:cubicBezTo>
                    <a:pt x="18348" y="5869"/>
                    <a:pt x="17940" y="11451"/>
                    <a:pt x="17279" y="8973"/>
                  </a:cubicBezTo>
                  <a:cubicBezTo>
                    <a:pt x="16618" y="6495"/>
                    <a:pt x="16918" y="4948"/>
                    <a:pt x="16577" y="8973"/>
                  </a:cubicBezTo>
                  <a:cubicBezTo>
                    <a:pt x="16236" y="12998"/>
                    <a:pt x="15608" y="13460"/>
                    <a:pt x="15227" y="8973"/>
                  </a:cubicBezTo>
                  <a:cubicBezTo>
                    <a:pt x="14846" y="4486"/>
                    <a:pt x="14276" y="12595"/>
                    <a:pt x="13661" y="8973"/>
                  </a:cubicBezTo>
                  <a:cubicBezTo>
                    <a:pt x="13047" y="5351"/>
                    <a:pt x="12851" y="15976"/>
                    <a:pt x="12311" y="8973"/>
                  </a:cubicBezTo>
                  <a:cubicBezTo>
                    <a:pt x="11772" y="1970"/>
                    <a:pt x="11211" y="3848"/>
                    <a:pt x="10745" y="8973"/>
                  </a:cubicBezTo>
                  <a:cubicBezTo>
                    <a:pt x="10279" y="14098"/>
                    <a:pt x="9863" y="9161"/>
                    <a:pt x="9179" y="8973"/>
                  </a:cubicBezTo>
                  <a:cubicBezTo>
                    <a:pt x="8496" y="8785"/>
                    <a:pt x="8711" y="5092"/>
                    <a:pt x="8477" y="8973"/>
                  </a:cubicBezTo>
                  <a:cubicBezTo>
                    <a:pt x="8244" y="12854"/>
                    <a:pt x="7758" y="6459"/>
                    <a:pt x="7559" y="8973"/>
                  </a:cubicBezTo>
                  <a:cubicBezTo>
                    <a:pt x="7360" y="11487"/>
                    <a:pt x="6697" y="8823"/>
                    <a:pt x="6425" y="8973"/>
                  </a:cubicBezTo>
                  <a:cubicBezTo>
                    <a:pt x="6154" y="9124"/>
                    <a:pt x="5465" y="7041"/>
                    <a:pt x="5075" y="8973"/>
                  </a:cubicBezTo>
                  <a:cubicBezTo>
                    <a:pt x="4685" y="10905"/>
                    <a:pt x="3758" y="10725"/>
                    <a:pt x="3293" y="8973"/>
                  </a:cubicBezTo>
                  <a:cubicBezTo>
                    <a:pt x="2829" y="7221"/>
                    <a:pt x="2226" y="16324"/>
                    <a:pt x="1727" y="8973"/>
                  </a:cubicBezTo>
                  <a:cubicBezTo>
                    <a:pt x="1229" y="1622"/>
                    <a:pt x="407" y="5229"/>
                    <a:pt x="0" y="8973"/>
                  </a:cubicBezTo>
                  <a:cubicBezTo>
                    <a:pt x="0" y="7197"/>
                    <a:pt x="-1" y="5662"/>
                    <a:pt x="0" y="4718"/>
                  </a:cubicBezTo>
                  <a:close/>
                </a:path>
              </a:pathLst>
            </a:custGeom>
            <a:no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grpSp>
      <p:pic>
        <p:nvPicPr>
          <p:cNvPr id="191" name="image9.jpeg" descr="image9.jpeg"/>
          <p:cNvPicPr>
            <a:picLocks noChangeAspect="1"/>
          </p:cNvPicPr>
          <p:nvPr/>
        </p:nvPicPr>
        <p:blipFill>
          <a:blip r:embed="rId2"/>
          <a:stretch>
            <a:fillRect/>
          </a:stretch>
        </p:blipFill>
        <p:spPr>
          <a:xfrm>
            <a:off x="1426613" y="2505927"/>
            <a:ext cx="3824617" cy="4203117"/>
          </a:xfrm>
          <a:prstGeom prst="rect">
            <a:avLst/>
          </a:prstGeom>
          <a:ln w="12700">
            <a:miter lim="400000"/>
          </a:ln>
        </p:spPr>
      </p:pic>
      <p:sp>
        <p:nvSpPr>
          <p:cNvPr id="192" name="https://medium.com/dataman-in-ai/explain-your-model-with-lime-5a1a5867b423…"/>
          <p:cNvSpPr txBox="1"/>
          <p:nvPr/>
        </p:nvSpPr>
        <p:spPr>
          <a:xfrm>
            <a:off x="6003854" y="5086846"/>
            <a:ext cx="5632607" cy="1508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endParaRPr dirty="0"/>
          </a:p>
          <a:p>
            <a:pPr>
              <a:buSzPct val="100000"/>
              <a:defRPr u="sng">
                <a:latin typeface="Times New Roman"/>
                <a:ea typeface="Times New Roman"/>
                <a:cs typeface="Times New Roman"/>
                <a:sym typeface="Times New Roman"/>
              </a:defRPr>
            </a:pPr>
            <a:r>
              <a:rPr lang="en-US" dirty="0">
                <a:solidFill>
                  <a:srgbClr val="0433FF"/>
                </a:solidFill>
                <a:hlinkClick r:id="rId3"/>
              </a:rPr>
              <a:t>[1] </a:t>
            </a:r>
            <a:r>
              <a:rPr dirty="0">
                <a:solidFill>
                  <a:srgbClr val="0433FF"/>
                </a:solidFill>
                <a:hlinkClick r:id="rId3"/>
              </a:rPr>
              <a:t>https://medium.com/dataman-in-ai/explain-your-model-with-lime-5a1a5867b423</a:t>
            </a:r>
          </a:p>
          <a:p>
            <a:pPr>
              <a:buSzPct val="100000"/>
              <a:defRPr>
                <a:latin typeface="Times New Roman"/>
                <a:ea typeface="Times New Roman"/>
                <a:cs typeface="Times New Roman"/>
                <a:sym typeface="Times New Roman"/>
              </a:defRPr>
            </a:pPr>
            <a:r>
              <a:rPr lang="en-US" dirty="0"/>
              <a:t>[2] </a:t>
            </a:r>
            <a:r>
              <a:rPr dirty="0"/>
              <a:t>Mathur, A., </a:t>
            </a:r>
            <a:r>
              <a:rPr dirty="0" err="1"/>
              <a:t>Podila</a:t>
            </a:r>
            <a:r>
              <a:rPr dirty="0"/>
              <a:t>, L. M., Kulkarni, K., Niyaz, Q., &amp; Javaid, A. Y. (2021). NATICUSdroid: A malware detection framework for Android using native and custom permissions. </a:t>
            </a:r>
            <a:r>
              <a:rPr i="1" dirty="0"/>
              <a:t>Journal of Information Security and Applications</a:t>
            </a:r>
            <a:r>
              <a:rPr dirty="0"/>
              <a:t>, </a:t>
            </a:r>
            <a:r>
              <a:rPr i="1" dirty="0"/>
              <a:t>58</a:t>
            </a:r>
            <a:r>
              <a:rPr dirty="0"/>
              <a:t>, 102696.</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ervice Development"/>
          <p:cNvSpPr txBox="1">
            <a:spLocks noGrp="1"/>
          </p:cNvSpPr>
          <p:nvPr>
            <p:ph type="title"/>
          </p:nvPr>
        </p:nvSpPr>
        <p:spPr>
          <a:xfrm>
            <a:off x="126389" y="81889"/>
            <a:ext cx="10673815" cy="1325564"/>
          </a:xfrm>
          <a:prstGeom prst="rect">
            <a:avLst/>
          </a:prstGeom>
        </p:spPr>
        <p:txBody>
          <a:bodyPr/>
          <a:lstStyle/>
          <a:p>
            <a:r>
              <a:t>Service Development</a:t>
            </a:r>
          </a:p>
        </p:txBody>
      </p:sp>
      <p:sp>
        <p:nvSpPr>
          <p:cNvPr id="195" name="Once we have a model in place to make predictions, any end-user should be consuming that model with a viable medium like an easily accessible Application/API endpoint. For this project, we built small web application which will accept the Android manifes"/>
          <p:cNvSpPr txBox="1">
            <a:spLocks noGrp="1"/>
          </p:cNvSpPr>
          <p:nvPr>
            <p:ph type="body" sz="half" idx="1"/>
          </p:nvPr>
        </p:nvSpPr>
        <p:spPr>
          <a:xfrm>
            <a:off x="126389" y="1114619"/>
            <a:ext cx="5673643" cy="3196621"/>
          </a:xfrm>
          <a:prstGeom prst="rect">
            <a:avLst/>
          </a:prstGeom>
        </p:spPr>
        <p:txBody>
          <a:bodyPr>
            <a:normAutofit/>
          </a:bodyPr>
          <a:lstStyle>
            <a:lvl1pPr marL="0" indent="0" algn="just" defTabSz="457200">
              <a:lnSpc>
                <a:spcPct val="100000"/>
              </a:lnSpc>
              <a:spcBef>
                <a:spcPts val="1200"/>
              </a:spcBef>
              <a:buClrTx/>
              <a:buSzTx/>
              <a:buFontTx/>
              <a:buNone/>
              <a:defRPr sz="1600">
                <a:latin typeface="Times New Roman"/>
                <a:ea typeface="Times New Roman"/>
                <a:cs typeface="Times New Roman"/>
                <a:sym typeface="Times New Roman"/>
              </a:defRPr>
            </a:lvl1pPr>
          </a:lstStyle>
          <a:p>
            <a:r>
              <a:rPr sz="1800" dirty="0"/>
              <a:t>Once we have a model in place to make predictions, any end-user should be consuming that model with a viable medium like an easily accessible Application/API endpoint. For this project, we built small web application which will accept the Android manifest file and perform XML processing to extract all the permissions that are required by that particular android application. These permissions will be fed into model and then trained model will predict whether given instance of android application is Malware or not.</a:t>
            </a:r>
          </a:p>
        </p:txBody>
      </p:sp>
      <p:pic>
        <p:nvPicPr>
          <p:cNvPr id="196" name="d2577ec2-e9c6-4837-9a30-8086f9ed369b.JPG" descr="d2577ec2-e9c6-4837-9a30-8086f9ed369b.JPG"/>
          <p:cNvPicPr>
            <a:picLocks noChangeAspect="1"/>
          </p:cNvPicPr>
          <p:nvPr/>
        </p:nvPicPr>
        <p:blipFill>
          <a:blip r:embed="rId2"/>
          <a:stretch>
            <a:fillRect/>
          </a:stretch>
        </p:blipFill>
        <p:spPr>
          <a:xfrm>
            <a:off x="6519553" y="1192064"/>
            <a:ext cx="4738256" cy="2370289"/>
          </a:xfrm>
          <a:prstGeom prst="rect">
            <a:avLst/>
          </a:prstGeom>
          <a:ln w="25400">
            <a:solidFill>
              <a:srgbClr val="000000"/>
            </a:solidFill>
            <a:miter lim="400000"/>
          </a:ln>
        </p:spPr>
      </p:pic>
      <p:pic>
        <p:nvPicPr>
          <p:cNvPr id="197" name="32dcc9e5-203d-4614-b451-5b07c6d22648.JPG" descr="32dcc9e5-203d-4614-b451-5b07c6d22648.JPG"/>
          <p:cNvPicPr>
            <a:picLocks noChangeAspect="1"/>
          </p:cNvPicPr>
          <p:nvPr/>
        </p:nvPicPr>
        <p:blipFill>
          <a:blip r:embed="rId3"/>
          <a:stretch>
            <a:fillRect/>
          </a:stretch>
        </p:blipFill>
        <p:spPr>
          <a:xfrm>
            <a:off x="1520043" y="3871356"/>
            <a:ext cx="9737766" cy="2904755"/>
          </a:xfrm>
          <a:prstGeom prst="rect">
            <a:avLst/>
          </a:prstGeom>
          <a:ln w="25400">
            <a:solidFill>
              <a:srgbClr val="000000"/>
            </a:solidFill>
            <a:miter lim="400000"/>
          </a:ln>
        </p:spPr>
      </p:pic>
      <p:grpSp>
        <p:nvGrpSpPr>
          <p:cNvPr id="200" name="Google Shape;152;p8"/>
          <p:cNvGrpSpPr/>
          <p:nvPr/>
        </p:nvGrpSpPr>
        <p:grpSpPr>
          <a:xfrm>
            <a:off x="196544" y="1010726"/>
            <a:ext cx="10972993" cy="59619"/>
            <a:chOff x="0" y="0"/>
            <a:chExt cx="10972991" cy="59618"/>
          </a:xfrm>
        </p:grpSpPr>
        <p:sp>
          <p:nvSpPr>
            <p:cNvPr id="198" name="Shape"/>
            <p:cNvSpPr/>
            <p:nvPr/>
          </p:nvSpPr>
          <p:spPr>
            <a:xfrm>
              <a:off x="0" y="-1"/>
              <a:ext cx="10972992" cy="59620"/>
            </a:xfrm>
            <a:custGeom>
              <a:avLst/>
              <a:gdLst/>
              <a:ahLst/>
              <a:cxnLst>
                <a:cxn ang="0">
                  <a:pos x="wd2" y="hd2"/>
                </a:cxn>
                <a:cxn ang="5400000">
                  <a:pos x="wd2" y="hd2"/>
                </a:cxn>
                <a:cxn ang="10800000">
                  <a:pos x="wd2" y="hd2"/>
                </a:cxn>
                <a:cxn ang="16200000">
                  <a:pos x="wd2" y="hd2"/>
                </a:cxn>
              </a:cxnLst>
              <a:rect l="0" t="0" r="r" b="b"/>
              <a:pathLst>
                <a:path w="21599" h="14271" extrusionOk="0">
                  <a:moveTo>
                    <a:pt x="1" y="6161"/>
                  </a:moveTo>
                  <a:cubicBezTo>
                    <a:pt x="324" y="1930"/>
                    <a:pt x="610" y="8534"/>
                    <a:pt x="919" y="6161"/>
                  </a:cubicBezTo>
                  <a:cubicBezTo>
                    <a:pt x="1228" y="3788"/>
                    <a:pt x="1298" y="2684"/>
                    <a:pt x="1621" y="6161"/>
                  </a:cubicBezTo>
                  <a:cubicBezTo>
                    <a:pt x="1943" y="9638"/>
                    <a:pt x="2176" y="2216"/>
                    <a:pt x="2539" y="6161"/>
                  </a:cubicBezTo>
                  <a:cubicBezTo>
                    <a:pt x="2901" y="10106"/>
                    <a:pt x="3334" y="12423"/>
                    <a:pt x="3888" y="6161"/>
                  </a:cubicBezTo>
                  <a:cubicBezTo>
                    <a:pt x="4443" y="-101"/>
                    <a:pt x="4795" y="11681"/>
                    <a:pt x="5454" y="6161"/>
                  </a:cubicBezTo>
                  <a:cubicBezTo>
                    <a:pt x="6113" y="641"/>
                    <a:pt x="6393" y="-4374"/>
                    <a:pt x="7236" y="6161"/>
                  </a:cubicBezTo>
                  <a:cubicBezTo>
                    <a:pt x="8079" y="16696"/>
                    <a:pt x="8427" y="7122"/>
                    <a:pt x="9018" y="6161"/>
                  </a:cubicBezTo>
                  <a:cubicBezTo>
                    <a:pt x="9609" y="5199"/>
                    <a:pt x="9885" y="3315"/>
                    <a:pt x="10152" y="6161"/>
                  </a:cubicBezTo>
                  <a:cubicBezTo>
                    <a:pt x="10419" y="9007"/>
                    <a:pt x="11030" y="1925"/>
                    <a:pt x="11718" y="6161"/>
                  </a:cubicBezTo>
                  <a:cubicBezTo>
                    <a:pt x="12405" y="10397"/>
                    <a:pt x="12506" y="3310"/>
                    <a:pt x="13067" y="6161"/>
                  </a:cubicBezTo>
                  <a:cubicBezTo>
                    <a:pt x="13629" y="9012"/>
                    <a:pt x="13884" y="11338"/>
                    <a:pt x="14201" y="6161"/>
                  </a:cubicBezTo>
                  <a:cubicBezTo>
                    <a:pt x="14519" y="983"/>
                    <a:pt x="15428" y="7091"/>
                    <a:pt x="15767" y="6161"/>
                  </a:cubicBezTo>
                  <a:cubicBezTo>
                    <a:pt x="16106" y="5231"/>
                    <a:pt x="16189" y="9993"/>
                    <a:pt x="16469" y="6161"/>
                  </a:cubicBezTo>
                  <a:cubicBezTo>
                    <a:pt x="16750" y="2329"/>
                    <a:pt x="17101" y="4792"/>
                    <a:pt x="17603" y="6161"/>
                  </a:cubicBezTo>
                  <a:cubicBezTo>
                    <a:pt x="18105" y="7530"/>
                    <a:pt x="18441" y="11063"/>
                    <a:pt x="18953" y="6161"/>
                  </a:cubicBezTo>
                  <a:cubicBezTo>
                    <a:pt x="19465" y="1259"/>
                    <a:pt x="20788" y="1195"/>
                    <a:pt x="21599" y="6161"/>
                  </a:cubicBezTo>
                  <a:cubicBezTo>
                    <a:pt x="21597" y="7531"/>
                    <a:pt x="21599" y="9152"/>
                    <a:pt x="21599" y="10538"/>
                  </a:cubicBezTo>
                  <a:cubicBezTo>
                    <a:pt x="21231" y="9162"/>
                    <a:pt x="20912" y="9520"/>
                    <a:pt x="20681" y="10538"/>
                  </a:cubicBezTo>
                  <a:cubicBezTo>
                    <a:pt x="20450" y="11557"/>
                    <a:pt x="20267" y="10974"/>
                    <a:pt x="19979" y="10538"/>
                  </a:cubicBezTo>
                  <a:cubicBezTo>
                    <a:pt x="19691" y="10103"/>
                    <a:pt x="19226" y="13077"/>
                    <a:pt x="18629" y="10538"/>
                  </a:cubicBezTo>
                  <a:cubicBezTo>
                    <a:pt x="18032" y="8000"/>
                    <a:pt x="18166" y="6797"/>
                    <a:pt x="17711" y="10538"/>
                  </a:cubicBezTo>
                  <a:cubicBezTo>
                    <a:pt x="17256" y="14280"/>
                    <a:pt x="16417" y="14506"/>
                    <a:pt x="15929" y="10538"/>
                  </a:cubicBezTo>
                  <a:cubicBezTo>
                    <a:pt x="15442" y="6571"/>
                    <a:pt x="15479" y="12721"/>
                    <a:pt x="15227" y="10538"/>
                  </a:cubicBezTo>
                  <a:cubicBezTo>
                    <a:pt x="14976" y="8356"/>
                    <a:pt x="14416" y="6271"/>
                    <a:pt x="13877" y="10538"/>
                  </a:cubicBezTo>
                  <a:cubicBezTo>
                    <a:pt x="13339" y="14806"/>
                    <a:pt x="13361" y="12913"/>
                    <a:pt x="13175" y="10538"/>
                  </a:cubicBezTo>
                  <a:cubicBezTo>
                    <a:pt x="12989" y="8164"/>
                    <a:pt x="12589" y="10736"/>
                    <a:pt x="12258" y="10538"/>
                  </a:cubicBezTo>
                  <a:cubicBezTo>
                    <a:pt x="11927" y="10341"/>
                    <a:pt x="11060" y="6422"/>
                    <a:pt x="10692" y="10538"/>
                  </a:cubicBezTo>
                  <a:cubicBezTo>
                    <a:pt x="10324" y="14655"/>
                    <a:pt x="9310" y="3851"/>
                    <a:pt x="8910" y="10538"/>
                  </a:cubicBezTo>
                  <a:cubicBezTo>
                    <a:pt x="8509" y="17226"/>
                    <a:pt x="8301" y="6342"/>
                    <a:pt x="7992" y="10538"/>
                  </a:cubicBezTo>
                  <a:cubicBezTo>
                    <a:pt x="7683" y="14735"/>
                    <a:pt x="6964" y="16238"/>
                    <a:pt x="6642" y="10538"/>
                  </a:cubicBezTo>
                  <a:cubicBezTo>
                    <a:pt x="6320" y="4839"/>
                    <a:pt x="6155" y="15529"/>
                    <a:pt x="5724" y="10538"/>
                  </a:cubicBezTo>
                  <a:cubicBezTo>
                    <a:pt x="5293" y="5548"/>
                    <a:pt x="4903" y="14323"/>
                    <a:pt x="4158" y="10538"/>
                  </a:cubicBezTo>
                  <a:cubicBezTo>
                    <a:pt x="3414" y="6754"/>
                    <a:pt x="3435" y="4420"/>
                    <a:pt x="3024" y="10538"/>
                  </a:cubicBezTo>
                  <a:cubicBezTo>
                    <a:pt x="2614" y="16657"/>
                    <a:pt x="2341" y="7701"/>
                    <a:pt x="2107" y="10538"/>
                  </a:cubicBezTo>
                  <a:cubicBezTo>
                    <a:pt x="1872" y="13376"/>
                    <a:pt x="1690" y="14224"/>
                    <a:pt x="1405" y="10538"/>
                  </a:cubicBezTo>
                  <a:cubicBezTo>
                    <a:pt x="1119" y="6853"/>
                    <a:pt x="493" y="7456"/>
                    <a:pt x="1" y="10538"/>
                  </a:cubicBezTo>
                  <a:cubicBezTo>
                    <a:pt x="2" y="9288"/>
                    <a:pt x="-1" y="8322"/>
                    <a:pt x="1" y="6161"/>
                  </a:cubicBezTo>
                  <a:close/>
                </a:path>
              </a:pathLst>
            </a:custGeom>
            <a:solidFill>
              <a:schemeClr val="accent2">
                <a:alpha val="74900"/>
              </a:schemeClr>
            </a:solid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sp>
          <p:nvSpPr>
            <p:cNvPr id="199" name="Shape"/>
            <p:cNvSpPr/>
            <p:nvPr/>
          </p:nvSpPr>
          <p:spPr>
            <a:xfrm>
              <a:off x="372" y="5460"/>
              <a:ext cx="10972593" cy="54132"/>
            </a:xfrm>
            <a:custGeom>
              <a:avLst/>
              <a:gdLst/>
              <a:ahLst/>
              <a:cxnLst>
                <a:cxn ang="0">
                  <a:pos x="wd2" y="hd2"/>
                </a:cxn>
                <a:cxn ang="5400000">
                  <a:pos x="wd2" y="hd2"/>
                </a:cxn>
                <a:cxn ang="10800000">
                  <a:pos x="wd2" y="hd2"/>
                </a:cxn>
                <a:cxn ang="16200000">
                  <a:pos x="wd2" y="hd2"/>
                </a:cxn>
              </a:cxnLst>
              <a:rect l="0" t="0" r="r" b="b"/>
              <a:pathLst>
                <a:path w="21599" h="12593" extrusionOk="0">
                  <a:moveTo>
                    <a:pt x="0" y="4718"/>
                  </a:moveTo>
                  <a:cubicBezTo>
                    <a:pt x="326" y="4284"/>
                    <a:pt x="371" y="7919"/>
                    <a:pt x="702" y="4718"/>
                  </a:cubicBezTo>
                  <a:cubicBezTo>
                    <a:pt x="1032" y="1518"/>
                    <a:pt x="1446" y="6794"/>
                    <a:pt x="2051" y="4718"/>
                  </a:cubicBezTo>
                  <a:cubicBezTo>
                    <a:pt x="2657" y="2643"/>
                    <a:pt x="3141" y="-1404"/>
                    <a:pt x="3833" y="4718"/>
                  </a:cubicBezTo>
                  <a:cubicBezTo>
                    <a:pt x="4526" y="10841"/>
                    <a:pt x="4513" y="176"/>
                    <a:pt x="5183" y="4718"/>
                  </a:cubicBezTo>
                  <a:cubicBezTo>
                    <a:pt x="5854" y="9261"/>
                    <a:pt x="5624" y="7225"/>
                    <a:pt x="5885" y="4718"/>
                  </a:cubicBezTo>
                  <a:cubicBezTo>
                    <a:pt x="6147" y="2212"/>
                    <a:pt x="6612" y="6392"/>
                    <a:pt x="6803" y="4718"/>
                  </a:cubicBezTo>
                  <a:cubicBezTo>
                    <a:pt x="6994" y="3045"/>
                    <a:pt x="8142" y="5907"/>
                    <a:pt x="8585" y="4718"/>
                  </a:cubicBezTo>
                  <a:cubicBezTo>
                    <a:pt x="9029" y="3530"/>
                    <a:pt x="9827" y="-5276"/>
                    <a:pt x="10367" y="4718"/>
                  </a:cubicBezTo>
                  <a:cubicBezTo>
                    <a:pt x="10908" y="14713"/>
                    <a:pt x="11580" y="3920"/>
                    <a:pt x="12149" y="4718"/>
                  </a:cubicBezTo>
                  <a:cubicBezTo>
                    <a:pt x="12719" y="5516"/>
                    <a:pt x="12661" y="6274"/>
                    <a:pt x="12851" y="4718"/>
                  </a:cubicBezTo>
                  <a:cubicBezTo>
                    <a:pt x="13042" y="3162"/>
                    <a:pt x="13615" y="4617"/>
                    <a:pt x="14201" y="4718"/>
                  </a:cubicBezTo>
                  <a:cubicBezTo>
                    <a:pt x="14787" y="4820"/>
                    <a:pt x="15011" y="3111"/>
                    <a:pt x="15335" y="4718"/>
                  </a:cubicBezTo>
                  <a:cubicBezTo>
                    <a:pt x="15659" y="6326"/>
                    <a:pt x="15843" y="8280"/>
                    <a:pt x="16037" y="4718"/>
                  </a:cubicBezTo>
                  <a:cubicBezTo>
                    <a:pt x="16231" y="1157"/>
                    <a:pt x="17018" y="1988"/>
                    <a:pt x="17819" y="4718"/>
                  </a:cubicBezTo>
                  <a:cubicBezTo>
                    <a:pt x="18620" y="7448"/>
                    <a:pt x="18347" y="6670"/>
                    <a:pt x="18521" y="4718"/>
                  </a:cubicBezTo>
                  <a:cubicBezTo>
                    <a:pt x="18695" y="2767"/>
                    <a:pt x="18984" y="6668"/>
                    <a:pt x="19223" y="4718"/>
                  </a:cubicBezTo>
                  <a:cubicBezTo>
                    <a:pt x="19462" y="2769"/>
                    <a:pt x="19891" y="1772"/>
                    <a:pt x="20357" y="4718"/>
                  </a:cubicBezTo>
                  <a:cubicBezTo>
                    <a:pt x="20823" y="7664"/>
                    <a:pt x="21206" y="3372"/>
                    <a:pt x="21599" y="4718"/>
                  </a:cubicBezTo>
                  <a:cubicBezTo>
                    <a:pt x="21598" y="6770"/>
                    <a:pt x="21598" y="7934"/>
                    <a:pt x="21599" y="8973"/>
                  </a:cubicBezTo>
                  <a:cubicBezTo>
                    <a:pt x="20843" y="12070"/>
                    <a:pt x="20754" y="1764"/>
                    <a:pt x="20033" y="8973"/>
                  </a:cubicBezTo>
                  <a:cubicBezTo>
                    <a:pt x="19312" y="16182"/>
                    <a:pt x="19678" y="10689"/>
                    <a:pt x="19331" y="8973"/>
                  </a:cubicBezTo>
                  <a:cubicBezTo>
                    <a:pt x="18984" y="7257"/>
                    <a:pt x="18910" y="12077"/>
                    <a:pt x="18629" y="8973"/>
                  </a:cubicBezTo>
                  <a:cubicBezTo>
                    <a:pt x="18348" y="5869"/>
                    <a:pt x="17940" y="11451"/>
                    <a:pt x="17279" y="8973"/>
                  </a:cubicBezTo>
                  <a:cubicBezTo>
                    <a:pt x="16618" y="6495"/>
                    <a:pt x="16918" y="4948"/>
                    <a:pt x="16577" y="8973"/>
                  </a:cubicBezTo>
                  <a:cubicBezTo>
                    <a:pt x="16236" y="12998"/>
                    <a:pt x="15608" y="13460"/>
                    <a:pt x="15227" y="8973"/>
                  </a:cubicBezTo>
                  <a:cubicBezTo>
                    <a:pt x="14846" y="4486"/>
                    <a:pt x="14276" y="12595"/>
                    <a:pt x="13661" y="8973"/>
                  </a:cubicBezTo>
                  <a:cubicBezTo>
                    <a:pt x="13047" y="5351"/>
                    <a:pt x="12851" y="15976"/>
                    <a:pt x="12311" y="8973"/>
                  </a:cubicBezTo>
                  <a:cubicBezTo>
                    <a:pt x="11772" y="1970"/>
                    <a:pt x="11211" y="3848"/>
                    <a:pt x="10745" y="8973"/>
                  </a:cubicBezTo>
                  <a:cubicBezTo>
                    <a:pt x="10279" y="14098"/>
                    <a:pt x="9863" y="9161"/>
                    <a:pt x="9179" y="8973"/>
                  </a:cubicBezTo>
                  <a:cubicBezTo>
                    <a:pt x="8496" y="8785"/>
                    <a:pt x="8711" y="5092"/>
                    <a:pt x="8477" y="8973"/>
                  </a:cubicBezTo>
                  <a:cubicBezTo>
                    <a:pt x="8244" y="12854"/>
                    <a:pt x="7758" y="6459"/>
                    <a:pt x="7559" y="8973"/>
                  </a:cubicBezTo>
                  <a:cubicBezTo>
                    <a:pt x="7360" y="11487"/>
                    <a:pt x="6697" y="8823"/>
                    <a:pt x="6425" y="8973"/>
                  </a:cubicBezTo>
                  <a:cubicBezTo>
                    <a:pt x="6154" y="9124"/>
                    <a:pt x="5465" y="7041"/>
                    <a:pt x="5075" y="8973"/>
                  </a:cubicBezTo>
                  <a:cubicBezTo>
                    <a:pt x="4685" y="10905"/>
                    <a:pt x="3758" y="10725"/>
                    <a:pt x="3293" y="8973"/>
                  </a:cubicBezTo>
                  <a:cubicBezTo>
                    <a:pt x="2829" y="7221"/>
                    <a:pt x="2226" y="16324"/>
                    <a:pt x="1727" y="8973"/>
                  </a:cubicBezTo>
                  <a:cubicBezTo>
                    <a:pt x="1229" y="1622"/>
                    <a:pt x="407" y="5229"/>
                    <a:pt x="0" y="8973"/>
                  </a:cubicBezTo>
                  <a:cubicBezTo>
                    <a:pt x="0" y="7197"/>
                    <a:pt x="-1" y="5662"/>
                    <a:pt x="0" y="4718"/>
                  </a:cubicBezTo>
                  <a:close/>
                </a:path>
              </a:pathLst>
            </a:custGeom>
            <a:no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Google Shape;175;p13"/>
          <p:cNvSpPr txBox="1">
            <a:spLocks noGrp="1"/>
          </p:cNvSpPr>
          <p:nvPr>
            <p:ph type="title"/>
          </p:nvPr>
        </p:nvSpPr>
        <p:spPr>
          <a:xfrm>
            <a:off x="289300" y="-2"/>
            <a:ext cx="11064600" cy="716404"/>
          </a:xfrm>
          <a:prstGeom prst="rect">
            <a:avLst/>
          </a:prstGeom>
        </p:spPr>
        <p:txBody>
          <a:bodyPr/>
          <a:lstStyle/>
          <a:p>
            <a:r>
              <a:t>Conclusion</a:t>
            </a:r>
          </a:p>
        </p:txBody>
      </p:sp>
      <p:sp>
        <p:nvSpPr>
          <p:cNvPr id="203" name="Google Shape;176;p13"/>
          <p:cNvSpPr txBox="1">
            <a:spLocks noGrp="1"/>
          </p:cNvSpPr>
          <p:nvPr>
            <p:ph type="body" idx="1"/>
          </p:nvPr>
        </p:nvSpPr>
        <p:spPr>
          <a:xfrm>
            <a:off x="0" y="826574"/>
            <a:ext cx="11901300" cy="6031503"/>
          </a:xfrm>
          <a:prstGeom prst="rect">
            <a:avLst/>
          </a:prstGeom>
          <a:solidFill>
            <a:srgbClr val="FFFFFF"/>
          </a:solidFill>
        </p:spPr>
        <p:txBody>
          <a:bodyPr>
            <a:normAutofit lnSpcReduction="10000"/>
          </a:bodyPr>
          <a:lstStyle/>
          <a:p>
            <a:pPr marL="0" lvl="1" indent="162305" algn="just" defTabSz="324611">
              <a:lnSpc>
                <a:spcPct val="100000"/>
              </a:lnSpc>
              <a:spcBef>
                <a:spcPts val="800"/>
              </a:spcBef>
              <a:buClrTx/>
              <a:buSzTx/>
              <a:buFontTx/>
              <a:buNone/>
              <a:defRPr sz="1278">
                <a:latin typeface="Times New Roman"/>
                <a:ea typeface="Times New Roman"/>
                <a:cs typeface="Times New Roman"/>
                <a:sym typeface="Times New Roman"/>
              </a:defRPr>
            </a:pPr>
            <a:r>
              <a:rPr sz="1400" dirty="0"/>
              <a:t>In this works, Results of Mathur et al., 2021 generated and multi-layer perceptron applied along with LIME to get prediction explanation for selected test instance. To distinguish between harmless apps and harmful software for NATICUSdroid, we examined the permissions of over 29,000 benign and malicious examples collected from 2010 to 2019. We also utilized feature selection methods and assessed multiple machine learning (ML) algorithms. Our experiments revealed that the Random Forest, Multilayer Perceptron, Gradient Boosting, and Extreme Gradient Boosting models achieved the highest results. These models recorded performance measures of 97% accuracy, 97% recall, 97% precision, and 97% F1-score, based on our findings. </a:t>
            </a:r>
            <a:endParaRPr lang="en-US" dirty="0"/>
          </a:p>
          <a:p>
            <a:pPr marL="0" lvl="1" indent="162305" defTabSz="324611">
              <a:lnSpc>
                <a:spcPct val="100000"/>
              </a:lnSpc>
              <a:spcBef>
                <a:spcPts val="800"/>
              </a:spcBef>
              <a:buClrTx/>
              <a:buSzTx/>
              <a:buFontTx/>
              <a:buNone/>
              <a:defRPr sz="1278">
                <a:latin typeface="Times New Roman"/>
                <a:ea typeface="Times New Roman"/>
                <a:cs typeface="Times New Roman"/>
                <a:sym typeface="Times New Roman"/>
              </a:defRPr>
            </a:pPr>
            <a:r>
              <a:rPr lang="en-US" sz="1400" b="1" dirty="0"/>
              <a:t>Team Contribution:</a:t>
            </a:r>
            <a:endParaRPr sz="1400" b="1" dirty="0"/>
          </a:p>
          <a:p>
            <a:pPr marL="162305" indent="-144271" defTabSz="649223">
              <a:lnSpc>
                <a:spcPct val="130000"/>
              </a:lnSpc>
              <a:spcBef>
                <a:spcPts val="0"/>
              </a:spcBef>
              <a:buSzPts val="1200"/>
              <a:buFont typeface="Times New Roman"/>
              <a:defRPr sz="1278">
                <a:latin typeface="Times New Roman"/>
                <a:ea typeface="Times New Roman"/>
                <a:cs typeface="Times New Roman"/>
                <a:sym typeface="Times New Roman"/>
              </a:defRPr>
            </a:pPr>
            <a:r>
              <a:rPr sz="1400" dirty="0"/>
              <a:t>Completed data gathering and pre-processing  - </a:t>
            </a:r>
            <a:r>
              <a:rPr sz="1400" b="1" i="1" dirty="0">
                <a:highlight>
                  <a:srgbClr val="FFFF00"/>
                </a:highlight>
              </a:rPr>
              <a:t>Nikhil Panda</a:t>
            </a:r>
          </a:p>
          <a:p>
            <a:pPr marL="486918" lvl="1" indent="-153288" defTabSz="649223">
              <a:lnSpc>
                <a:spcPct val="130000"/>
              </a:lnSpc>
              <a:spcBef>
                <a:spcPts val="0"/>
              </a:spcBef>
              <a:buSzPts val="1200"/>
              <a:buFont typeface="Times New Roman"/>
              <a:defRPr sz="1278" b="1">
                <a:latin typeface="Times New Roman"/>
                <a:ea typeface="Times New Roman"/>
                <a:cs typeface="Times New Roman"/>
                <a:sym typeface="Times New Roman"/>
              </a:defRPr>
            </a:pPr>
            <a:r>
              <a:rPr sz="1400" dirty="0"/>
              <a:t>Data Gathering: </a:t>
            </a:r>
            <a:r>
              <a:rPr sz="1400" b="0" dirty="0"/>
              <a:t>We used NATICUSdroid dataset to analyze malware attacks on android apps and then we proceed to the next step of data preprocessing.</a:t>
            </a:r>
          </a:p>
          <a:p>
            <a:pPr marL="486918" lvl="1" indent="-153288" defTabSz="649223">
              <a:lnSpc>
                <a:spcPct val="130000"/>
              </a:lnSpc>
              <a:spcBef>
                <a:spcPts val="0"/>
              </a:spcBef>
              <a:buSzPts val="1200"/>
              <a:buFont typeface="Times New Roman"/>
              <a:defRPr sz="1278" b="1">
                <a:latin typeface="Times New Roman"/>
                <a:ea typeface="Times New Roman"/>
                <a:cs typeface="Times New Roman"/>
                <a:sym typeface="Times New Roman"/>
              </a:defRPr>
            </a:pPr>
            <a:r>
              <a:rPr sz="1400" dirty="0"/>
              <a:t>Data Pre-processing:</a:t>
            </a:r>
            <a:r>
              <a:rPr sz="1400" b="0" dirty="0"/>
              <a:t> Data pre-processing involved cleaning of raw data to subset of form namely 'features', calculated number of instances and identified type of dataset to make it ready for data processing.</a:t>
            </a:r>
          </a:p>
          <a:p>
            <a:pPr marL="162305" indent="-144271" defTabSz="649223">
              <a:lnSpc>
                <a:spcPct val="130000"/>
              </a:lnSpc>
              <a:spcBef>
                <a:spcPts val="0"/>
              </a:spcBef>
              <a:buSzPts val="1200"/>
              <a:buFont typeface="Times New Roman"/>
              <a:defRPr sz="1278">
                <a:latin typeface="Times New Roman"/>
                <a:ea typeface="Times New Roman"/>
                <a:cs typeface="Times New Roman"/>
                <a:sym typeface="Times New Roman"/>
              </a:defRPr>
            </a:pPr>
            <a:r>
              <a:rPr sz="1400" dirty="0"/>
              <a:t>Literature on malware detection (binary classification). - </a:t>
            </a:r>
            <a:r>
              <a:rPr sz="1400" b="1" i="1" dirty="0">
                <a:highlight>
                  <a:srgbClr val="FFFF00"/>
                </a:highlight>
              </a:rPr>
              <a:t>Likhitha Javvaji, Sai Kiran, Nikhil Panda</a:t>
            </a:r>
          </a:p>
          <a:p>
            <a:pPr marL="162305" indent="-144271" defTabSz="649223">
              <a:lnSpc>
                <a:spcPct val="130000"/>
              </a:lnSpc>
              <a:spcBef>
                <a:spcPts val="0"/>
              </a:spcBef>
              <a:buSzPts val="1200"/>
              <a:buFont typeface="Times New Roman"/>
              <a:defRPr sz="1278">
                <a:latin typeface="Times New Roman"/>
                <a:ea typeface="Times New Roman"/>
                <a:cs typeface="Times New Roman"/>
                <a:sym typeface="Times New Roman"/>
              </a:defRPr>
            </a:pPr>
            <a:r>
              <a:rPr sz="1400" dirty="0"/>
              <a:t>Started Data processing and feature extraction. - </a:t>
            </a:r>
            <a:r>
              <a:rPr sz="1400" b="1" i="1" dirty="0">
                <a:highlight>
                  <a:srgbClr val="FFFF00"/>
                </a:highlight>
              </a:rPr>
              <a:t>Sai Kiran</a:t>
            </a:r>
          </a:p>
          <a:p>
            <a:pPr marL="486918" lvl="1" indent="-153288" defTabSz="649223">
              <a:lnSpc>
                <a:spcPct val="130000"/>
              </a:lnSpc>
              <a:spcBef>
                <a:spcPts val="0"/>
              </a:spcBef>
              <a:buSzPts val="1200"/>
              <a:buFont typeface="Times New Roman"/>
              <a:defRPr sz="1278" b="1">
                <a:latin typeface="Times New Roman"/>
                <a:ea typeface="Times New Roman"/>
                <a:cs typeface="Times New Roman"/>
                <a:sym typeface="Times New Roman"/>
              </a:defRPr>
            </a:pPr>
            <a:r>
              <a:rPr sz="1400" dirty="0"/>
              <a:t>Data Processing:</a:t>
            </a:r>
            <a:r>
              <a:rPr sz="1400" b="0" dirty="0"/>
              <a:t> Data processing is about eliminated the unwanted data in the dataset like empty columns, handled missing values and visualising the results using plots.</a:t>
            </a:r>
          </a:p>
          <a:p>
            <a:pPr marL="413142" lvl="4" indent="-88530" defTabSz="324611">
              <a:lnSpc>
                <a:spcPct val="100000"/>
              </a:lnSpc>
              <a:spcBef>
                <a:spcPts val="0"/>
              </a:spcBef>
              <a:buClrTx/>
              <a:buSzPct val="100000"/>
              <a:buFontTx/>
              <a:defRPr sz="1278">
                <a:latin typeface="Times New Roman"/>
                <a:ea typeface="Times New Roman"/>
                <a:cs typeface="Times New Roman"/>
                <a:sym typeface="Times New Roman"/>
              </a:defRPr>
            </a:pPr>
            <a:r>
              <a:rPr sz="1400" b="1" dirty="0"/>
              <a:t>Feature Extraction:</a:t>
            </a:r>
            <a:r>
              <a:rPr sz="1400" dirty="0"/>
              <a:t> In the NATICUSdroid dataset, in total we have 86 features which contains various Android app permissions. The data against each feature represents the app’s need of that particular permission. Selected the top 60 most significant features based on ANOVA F-value.</a:t>
            </a:r>
            <a:endParaRPr sz="1400" b="1" dirty="0"/>
          </a:p>
          <a:p>
            <a:pPr marL="113898" indent="-113898" defTabSz="649223">
              <a:lnSpc>
                <a:spcPct val="130000"/>
              </a:lnSpc>
              <a:spcBef>
                <a:spcPts val="0"/>
              </a:spcBef>
              <a:buClrTx/>
              <a:buSzPct val="100000"/>
              <a:buFontTx/>
              <a:defRPr sz="1278">
                <a:latin typeface="Times New Roman"/>
                <a:ea typeface="Times New Roman"/>
                <a:cs typeface="Times New Roman"/>
                <a:sym typeface="Times New Roman"/>
              </a:defRPr>
            </a:pPr>
            <a:r>
              <a:rPr sz="1400" b="1" dirty="0"/>
              <a:t>Models Implementation: </a:t>
            </a:r>
          </a:p>
          <a:p>
            <a:pPr marL="384408" lvl="1" indent="-113898" defTabSz="649223">
              <a:lnSpc>
                <a:spcPct val="130000"/>
              </a:lnSpc>
              <a:spcBef>
                <a:spcPts val="0"/>
              </a:spcBef>
              <a:buClrTx/>
              <a:buSzPct val="100000"/>
              <a:buFontTx/>
              <a:defRPr sz="1278">
                <a:latin typeface="Times New Roman"/>
                <a:ea typeface="Times New Roman"/>
                <a:cs typeface="Times New Roman"/>
                <a:sym typeface="Times New Roman"/>
              </a:defRPr>
            </a:pPr>
            <a:r>
              <a:rPr sz="1400" dirty="0"/>
              <a:t>Logistic Regression, Extra Tree, Gradient Boosting,  - </a:t>
            </a:r>
            <a:r>
              <a:rPr sz="1400" b="1" i="1" dirty="0">
                <a:highlight>
                  <a:srgbClr val="FFFF00"/>
                </a:highlight>
              </a:rPr>
              <a:t>Nikhil Panda</a:t>
            </a:r>
          </a:p>
          <a:p>
            <a:pPr marL="384408" lvl="1" indent="-113898" defTabSz="649223">
              <a:lnSpc>
                <a:spcPct val="130000"/>
              </a:lnSpc>
              <a:spcBef>
                <a:spcPts val="0"/>
              </a:spcBef>
              <a:buClrTx/>
              <a:buSzPct val="100000"/>
              <a:buFontTx/>
              <a:defRPr sz="1278">
                <a:latin typeface="Times New Roman"/>
                <a:ea typeface="Times New Roman"/>
                <a:cs typeface="Times New Roman"/>
                <a:sym typeface="Times New Roman"/>
              </a:defRPr>
            </a:pPr>
            <a:r>
              <a:rPr sz="1400" dirty="0"/>
              <a:t>Extreme Gradient Boosting, KNN, AdaBoost, Support Vector Machine - </a:t>
            </a:r>
            <a:r>
              <a:rPr sz="1400" b="1" i="1" dirty="0">
                <a:highlight>
                  <a:srgbClr val="FFFF00"/>
                </a:highlight>
              </a:rPr>
              <a:t>Sai Kiran</a:t>
            </a:r>
          </a:p>
          <a:p>
            <a:pPr marL="384408" lvl="1" indent="-113898" defTabSz="649223">
              <a:lnSpc>
                <a:spcPct val="130000"/>
              </a:lnSpc>
              <a:spcBef>
                <a:spcPts val="0"/>
              </a:spcBef>
              <a:buClrTx/>
              <a:buSzPct val="100000"/>
              <a:buFontTx/>
              <a:defRPr sz="1278">
                <a:latin typeface="Times New Roman"/>
                <a:ea typeface="Times New Roman"/>
                <a:cs typeface="Times New Roman"/>
                <a:sym typeface="Times New Roman"/>
              </a:defRPr>
            </a:pPr>
            <a:r>
              <a:rPr sz="1400" dirty="0"/>
              <a:t>Random Forest, Gaussian NB, Multi Layer Perceptron - </a:t>
            </a:r>
            <a:r>
              <a:rPr sz="1400" b="1" i="1" dirty="0">
                <a:highlight>
                  <a:srgbClr val="FFFF00"/>
                </a:highlight>
              </a:rPr>
              <a:t>Likhitha Javvaji</a:t>
            </a:r>
          </a:p>
          <a:p>
            <a:pPr marL="113898" indent="-113898" defTabSz="649223">
              <a:lnSpc>
                <a:spcPct val="130000"/>
              </a:lnSpc>
              <a:spcBef>
                <a:spcPts val="0"/>
              </a:spcBef>
              <a:buClrTx/>
              <a:buSzPct val="100000"/>
              <a:buFontTx/>
              <a:defRPr sz="1278">
                <a:latin typeface="Times New Roman"/>
                <a:ea typeface="Times New Roman"/>
                <a:cs typeface="Times New Roman"/>
                <a:sym typeface="Times New Roman"/>
              </a:defRPr>
            </a:pPr>
            <a:r>
              <a:rPr sz="1400" b="1" dirty="0"/>
              <a:t>LIME Prediction: </a:t>
            </a:r>
            <a:r>
              <a:rPr sz="1400" b="1" i="1" dirty="0">
                <a:highlight>
                  <a:srgbClr val="FFFF00"/>
                </a:highlight>
              </a:rPr>
              <a:t>Likhitha Javvaji, Sai Kiran</a:t>
            </a:r>
          </a:p>
          <a:p>
            <a:pPr marL="113898" indent="-113898" defTabSz="649223">
              <a:lnSpc>
                <a:spcPct val="130000"/>
              </a:lnSpc>
              <a:spcBef>
                <a:spcPts val="0"/>
              </a:spcBef>
              <a:buClrTx/>
              <a:buSzPct val="100000"/>
              <a:buFontTx/>
              <a:defRPr sz="1278">
                <a:latin typeface="Times New Roman"/>
                <a:ea typeface="Times New Roman"/>
                <a:cs typeface="Times New Roman"/>
                <a:sym typeface="Times New Roman"/>
              </a:defRPr>
            </a:pPr>
            <a:r>
              <a:rPr sz="1400" b="1" dirty="0"/>
              <a:t>Service Development: </a:t>
            </a:r>
            <a:r>
              <a:rPr sz="1400" b="1" i="1" dirty="0">
                <a:highlight>
                  <a:srgbClr val="FFFF00"/>
                </a:highlight>
              </a:rPr>
              <a:t>Nikhil Panda, Likhitha Javvaji</a:t>
            </a:r>
          </a:p>
          <a:p>
            <a:pPr marL="113898" indent="-113898" defTabSz="649223">
              <a:lnSpc>
                <a:spcPct val="130000"/>
              </a:lnSpc>
              <a:spcBef>
                <a:spcPts val="0"/>
              </a:spcBef>
              <a:buClrTx/>
              <a:buSzPct val="100000"/>
              <a:buFontTx/>
              <a:defRPr sz="1278">
                <a:latin typeface="Times New Roman"/>
                <a:ea typeface="Times New Roman"/>
                <a:cs typeface="Times New Roman"/>
                <a:sym typeface="Times New Roman"/>
              </a:defRPr>
            </a:pPr>
            <a:r>
              <a:rPr sz="1400" b="1" dirty="0"/>
              <a:t>Documentation: </a:t>
            </a:r>
            <a:r>
              <a:rPr sz="1400" b="1" i="1" dirty="0">
                <a:highlight>
                  <a:srgbClr val="FFFF00"/>
                </a:highlight>
              </a:rPr>
              <a:t>Nikhil Panda, </a:t>
            </a:r>
            <a:r>
              <a:rPr lang="en-US" sz="1400" b="1" i="1" dirty="0">
                <a:highlight>
                  <a:srgbClr val="FFFF00"/>
                </a:highlight>
              </a:rPr>
              <a:t>Sai Kiran, </a:t>
            </a:r>
            <a:r>
              <a:rPr sz="1400" b="1" i="1" dirty="0">
                <a:highlight>
                  <a:srgbClr val="FFFF00"/>
                </a:highlight>
              </a:rPr>
              <a:t>Likhitha Javvaji</a:t>
            </a:r>
          </a:p>
          <a:p>
            <a:pPr marL="0" lvl="1" indent="162305" defTabSz="649223">
              <a:lnSpc>
                <a:spcPct val="130000"/>
              </a:lnSpc>
              <a:spcBef>
                <a:spcPts val="0"/>
              </a:spcBef>
              <a:buClrTx/>
              <a:buSzTx/>
              <a:buFontTx/>
              <a:buNone/>
              <a:defRPr sz="1136">
                <a:latin typeface="Times New Roman"/>
                <a:ea typeface="Times New Roman"/>
                <a:cs typeface="Times New Roman"/>
                <a:sym typeface="Times New Roman"/>
              </a:defRPr>
            </a:pPr>
            <a:endParaRPr b="1" i="1" dirty="0"/>
          </a:p>
          <a:p>
            <a:pPr marL="113898" indent="-113898" defTabSz="649223">
              <a:lnSpc>
                <a:spcPct val="130000"/>
              </a:lnSpc>
              <a:spcBef>
                <a:spcPts val="0"/>
              </a:spcBef>
              <a:buClrTx/>
              <a:buSzPct val="100000"/>
              <a:buFontTx/>
              <a:defRPr sz="1136">
                <a:latin typeface="Times New Roman"/>
                <a:ea typeface="Times New Roman"/>
                <a:cs typeface="Times New Roman"/>
                <a:sym typeface="Times New Roman"/>
              </a:defRPr>
            </a:pPr>
            <a:endParaRPr b="1" dirty="0"/>
          </a:p>
          <a:p>
            <a:pPr marL="113898" indent="-113898" defTabSz="649223">
              <a:lnSpc>
                <a:spcPct val="130000"/>
              </a:lnSpc>
              <a:spcBef>
                <a:spcPts val="0"/>
              </a:spcBef>
              <a:buClrTx/>
              <a:buSzPct val="100000"/>
              <a:buFontTx/>
              <a:defRPr sz="1136">
                <a:latin typeface="Times New Roman"/>
                <a:ea typeface="Times New Roman"/>
                <a:cs typeface="Times New Roman"/>
                <a:sym typeface="Times New Roman"/>
              </a:defRPr>
            </a:pPr>
            <a:endParaRPr b="1" dirty="0"/>
          </a:p>
        </p:txBody>
      </p:sp>
      <p:grpSp>
        <p:nvGrpSpPr>
          <p:cNvPr id="206" name="Google Shape;177;p13"/>
          <p:cNvGrpSpPr/>
          <p:nvPr/>
        </p:nvGrpSpPr>
        <p:grpSpPr>
          <a:xfrm>
            <a:off x="335030" y="690654"/>
            <a:ext cx="10972992" cy="59620"/>
            <a:chOff x="0" y="0"/>
            <a:chExt cx="10972991" cy="59618"/>
          </a:xfrm>
        </p:grpSpPr>
        <p:sp>
          <p:nvSpPr>
            <p:cNvPr id="204" name="Shape"/>
            <p:cNvSpPr/>
            <p:nvPr/>
          </p:nvSpPr>
          <p:spPr>
            <a:xfrm>
              <a:off x="0" y="-1"/>
              <a:ext cx="10972992" cy="59620"/>
            </a:xfrm>
            <a:custGeom>
              <a:avLst/>
              <a:gdLst/>
              <a:ahLst/>
              <a:cxnLst>
                <a:cxn ang="0">
                  <a:pos x="wd2" y="hd2"/>
                </a:cxn>
                <a:cxn ang="5400000">
                  <a:pos x="wd2" y="hd2"/>
                </a:cxn>
                <a:cxn ang="10800000">
                  <a:pos x="wd2" y="hd2"/>
                </a:cxn>
                <a:cxn ang="16200000">
                  <a:pos x="wd2" y="hd2"/>
                </a:cxn>
              </a:cxnLst>
              <a:rect l="0" t="0" r="r" b="b"/>
              <a:pathLst>
                <a:path w="21599" h="14271" extrusionOk="0">
                  <a:moveTo>
                    <a:pt x="1" y="6161"/>
                  </a:moveTo>
                  <a:cubicBezTo>
                    <a:pt x="324" y="1930"/>
                    <a:pt x="610" y="8534"/>
                    <a:pt x="919" y="6161"/>
                  </a:cubicBezTo>
                  <a:cubicBezTo>
                    <a:pt x="1228" y="3788"/>
                    <a:pt x="1298" y="2684"/>
                    <a:pt x="1621" y="6161"/>
                  </a:cubicBezTo>
                  <a:cubicBezTo>
                    <a:pt x="1943" y="9638"/>
                    <a:pt x="2176" y="2216"/>
                    <a:pt x="2539" y="6161"/>
                  </a:cubicBezTo>
                  <a:cubicBezTo>
                    <a:pt x="2901" y="10106"/>
                    <a:pt x="3334" y="12423"/>
                    <a:pt x="3888" y="6161"/>
                  </a:cubicBezTo>
                  <a:cubicBezTo>
                    <a:pt x="4443" y="-101"/>
                    <a:pt x="4795" y="11681"/>
                    <a:pt x="5454" y="6161"/>
                  </a:cubicBezTo>
                  <a:cubicBezTo>
                    <a:pt x="6113" y="641"/>
                    <a:pt x="6393" y="-4374"/>
                    <a:pt x="7236" y="6161"/>
                  </a:cubicBezTo>
                  <a:cubicBezTo>
                    <a:pt x="8079" y="16696"/>
                    <a:pt x="8427" y="7122"/>
                    <a:pt x="9018" y="6161"/>
                  </a:cubicBezTo>
                  <a:cubicBezTo>
                    <a:pt x="9609" y="5199"/>
                    <a:pt x="9885" y="3315"/>
                    <a:pt x="10152" y="6161"/>
                  </a:cubicBezTo>
                  <a:cubicBezTo>
                    <a:pt x="10419" y="9007"/>
                    <a:pt x="11030" y="1925"/>
                    <a:pt x="11718" y="6161"/>
                  </a:cubicBezTo>
                  <a:cubicBezTo>
                    <a:pt x="12405" y="10397"/>
                    <a:pt x="12506" y="3310"/>
                    <a:pt x="13067" y="6161"/>
                  </a:cubicBezTo>
                  <a:cubicBezTo>
                    <a:pt x="13629" y="9012"/>
                    <a:pt x="13884" y="11338"/>
                    <a:pt x="14201" y="6161"/>
                  </a:cubicBezTo>
                  <a:cubicBezTo>
                    <a:pt x="14519" y="983"/>
                    <a:pt x="15428" y="7091"/>
                    <a:pt x="15767" y="6161"/>
                  </a:cubicBezTo>
                  <a:cubicBezTo>
                    <a:pt x="16106" y="5231"/>
                    <a:pt x="16189" y="9993"/>
                    <a:pt x="16469" y="6161"/>
                  </a:cubicBezTo>
                  <a:cubicBezTo>
                    <a:pt x="16750" y="2329"/>
                    <a:pt x="17101" y="4792"/>
                    <a:pt x="17603" y="6161"/>
                  </a:cubicBezTo>
                  <a:cubicBezTo>
                    <a:pt x="18105" y="7530"/>
                    <a:pt x="18441" y="11063"/>
                    <a:pt x="18953" y="6161"/>
                  </a:cubicBezTo>
                  <a:cubicBezTo>
                    <a:pt x="19465" y="1259"/>
                    <a:pt x="20788" y="1195"/>
                    <a:pt x="21599" y="6161"/>
                  </a:cubicBezTo>
                  <a:cubicBezTo>
                    <a:pt x="21597" y="7531"/>
                    <a:pt x="21599" y="9152"/>
                    <a:pt x="21599" y="10538"/>
                  </a:cubicBezTo>
                  <a:cubicBezTo>
                    <a:pt x="21231" y="9162"/>
                    <a:pt x="20912" y="9520"/>
                    <a:pt x="20681" y="10538"/>
                  </a:cubicBezTo>
                  <a:cubicBezTo>
                    <a:pt x="20450" y="11557"/>
                    <a:pt x="20267" y="10974"/>
                    <a:pt x="19979" y="10538"/>
                  </a:cubicBezTo>
                  <a:cubicBezTo>
                    <a:pt x="19691" y="10103"/>
                    <a:pt x="19226" y="13077"/>
                    <a:pt x="18629" y="10538"/>
                  </a:cubicBezTo>
                  <a:cubicBezTo>
                    <a:pt x="18032" y="8000"/>
                    <a:pt x="18166" y="6797"/>
                    <a:pt x="17711" y="10538"/>
                  </a:cubicBezTo>
                  <a:cubicBezTo>
                    <a:pt x="17256" y="14280"/>
                    <a:pt x="16417" y="14506"/>
                    <a:pt x="15929" y="10538"/>
                  </a:cubicBezTo>
                  <a:cubicBezTo>
                    <a:pt x="15442" y="6571"/>
                    <a:pt x="15479" y="12721"/>
                    <a:pt x="15227" y="10538"/>
                  </a:cubicBezTo>
                  <a:cubicBezTo>
                    <a:pt x="14976" y="8356"/>
                    <a:pt x="14416" y="6271"/>
                    <a:pt x="13877" y="10538"/>
                  </a:cubicBezTo>
                  <a:cubicBezTo>
                    <a:pt x="13339" y="14806"/>
                    <a:pt x="13361" y="12913"/>
                    <a:pt x="13175" y="10538"/>
                  </a:cubicBezTo>
                  <a:cubicBezTo>
                    <a:pt x="12989" y="8164"/>
                    <a:pt x="12589" y="10736"/>
                    <a:pt x="12258" y="10538"/>
                  </a:cubicBezTo>
                  <a:cubicBezTo>
                    <a:pt x="11927" y="10341"/>
                    <a:pt x="11060" y="6422"/>
                    <a:pt x="10692" y="10538"/>
                  </a:cubicBezTo>
                  <a:cubicBezTo>
                    <a:pt x="10324" y="14655"/>
                    <a:pt x="9310" y="3851"/>
                    <a:pt x="8910" y="10538"/>
                  </a:cubicBezTo>
                  <a:cubicBezTo>
                    <a:pt x="8509" y="17226"/>
                    <a:pt x="8301" y="6342"/>
                    <a:pt x="7992" y="10538"/>
                  </a:cubicBezTo>
                  <a:cubicBezTo>
                    <a:pt x="7683" y="14735"/>
                    <a:pt x="6964" y="16238"/>
                    <a:pt x="6642" y="10538"/>
                  </a:cubicBezTo>
                  <a:cubicBezTo>
                    <a:pt x="6320" y="4839"/>
                    <a:pt x="6155" y="15529"/>
                    <a:pt x="5724" y="10538"/>
                  </a:cubicBezTo>
                  <a:cubicBezTo>
                    <a:pt x="5293" y="5548"/>
                    <a:pt x="4903" y="14323"/>
                    <a:pt x="4158" y="10538"/>
                  </a:cubicBezTo>
                  <a:cubicBezTo>
                    <a:pt x="3414" y="6754"/>
                    <a:pt x="3435" y="4420"/>
                    <a:pt x="3024" y="10538"/>
                  </a:cubicBezTo>
                  <a:cubicBezTo>
                    <a:pt x="2614" y="16657"/>
                    <a:pt x="2341" y="7701"/>
                    <a:pt x="2107" y="10538"/>
                  </a:cubicBezTo>
                  <a:cubicBezTo>
                    <a:pt x="1872" y="13376"/>
                    <a:pt x="1690" y="14224"/>
                    <a:pt x="1405" y="10538"/>
                  </a:cubicBezTo>
                  <a:cubicBezTo>
                    <a:pt x="1119" y="6853"/>
                    <a:pt x="493" y="7456"/>
                    <a:pt x="1" y="10538"/>
                  </a:cubicBezTo>
                  <a:cubicBezTo>
                    <a:pt x="2" y="9288"/>
                    <a:pt x="-1" y="8322"/>
                    <a:pt x="1" y="6161"/>
                  </a:cubicBezTo>
                  <a:close/>
                </a:path>
              </a:pathLst>
            </a:custGeom>
            <a:solidFill>
              <a:schemeClr val="accent2">
                <a:alpha val="74900"/>
              </a:schemeClr>
            </a:solid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sp>
          <p:nvSpPr>
            <p:cNvPr id="205" name="Shape"/>
            <p:cNvSpPr/>
            <p:nvPr/>
          </p:nvSpPr>
          <p:spPr>
            <a:xfrm>
              <a:off x="372" y="5460"/>
              <a:ext cx="10972593" cy="54132"/>
            </a:xfrm>
            <a:custGeom>
              <a:avLst/>
              <a:gdLst/>
              <a:ahLst/>
              <a:cxnLst>
                <a:cxn ang="0">
                  <a:pos x="wd2" y="hd2"/>
                </a:cxn>
                <a:cxn ang="5400000">
                  <a:pos x="wd2" y="hd2"/>
                </a:cxn>
                <a:cxn ang="10800000">
                  <a:pos x="wd2" y="hd2"/>
                </a:cxn>
                <a:cxn ang="16200000">
                  <a:pos x="wd2" y="hd2"/>
                </a:cxn>
              </a:cxnLst>
              <a:rect l="0" t="0" r="r" b="b"/>
              <a:pathLst>
                <a:path w="21599" h="12593" extrusionOk="0">
                  <a:moveTo>
                    <a:pt x="0" y="4718"/>
                  </a:moveTo>
                  <a:cubicBezTo>
                    <a:pt x="326" y="4284"/>
                    <a:pt x="371" y="7919"/>
                    <a:pt x="702" y="4718"/>
                  </a:cubicBezTo>
                  <a:cubicBezTo>
                    <a:pt x="1032" y="1518"/>
                    <a:pt x="1446" y="6794"/>
                    <a:pt x="2051" y="4718"/>
                  </a:cubicBezTo>
                  <a:cubicBezTo>
                    <a:pt x="2657" y="2643"/>
                    <a:pt x="3141" y="-1404"/>
                    <a:pt x="3833" y="4718"/>
                  </a:cubicBezTo>
                  <a:cubicBezTo>
                    <a:pt x="4526" y="10841"/>
                    <a:pt x="4513" y="176"/>
                    <a:pt x="5183" y="4718"/>
                  </a:cubicBezTo>
                  <a:cubicBezTo>
                    <a:pt x="5854" y="9261"/>
                    <a:pt x="5624" y="7225"/>
                    <a:pt x="5885" y="4718"/>
                  </a:cubicBezTo>
                  <a:cubicBezTo>
                    <a:pt x="6147" y="2212"/>
                    <a:pt x="6612" y="6392"/>
                    <a:pt x="6803" y="4718"/>
                  </a:cubicBezTo>
                  <a:cubicBezTo>
                    <a:pt x="6994" y="3045"/>
                    <a:pt x="8142" y="5907"/>
                    <a:pt x="8585" y="4718"/>
                  </a:cubicBezTo>
                  <a:cubicBezTo>
                    <a:pt x="9029" y="3530"/>
                    <a:pt x="9827" y="-5276"/>
                    <a:pt x="10367" y="4718"/>
                  </a:cubicBezTo>
                  <a:cubicBezTo>
                    <a:pt x="10908" y="14713"/>
                    <a:pt x="11580" y="3920"/>
                    <a:pt x="12149" y="4718"/>
                  </a:cubicBezTo>
                  <a:cubicBezTo>
                    <a:pt x="12719" y="5516"/>
                    <a:pt x="12661" y="6274"/>
                    <a:pt x="12851" y="4718"/>
                  </a:cubicBezTo>
                  <a:cubicBezTo>
                    <a:pt x="13042" y="3162"/>
                    <a:pt x="13615" y="4617"/>
                    <a:pt x="14201" y="4718"/>
                  </a:cubicBezTo>
                  <a:cubicBezTo>
                    <a:pt x="14787" y="4820"/>
                    <a:pt x="15011" y="3111"/>
                    <a:pt x="15335" y="4718"/>
                  </a:cubicBezTo>
                  <a:cubicBezTo>
                    <a:pt x="15659" y="6326"/>
                    <a:pt x="15843" y="8280"/>
                    <a:pt x="16037" y="4718"/>
                  </a:cubicBezTo>
                  <a:cubicBezTo>
                    <a:pt x="16231" y="1157"/>
                    <a:pt x="17018" y="1988"/>
                    <a:pt x="17819" y="4718"/>
                  </a:cubicBezTo>
                  <a:cubicBezTo>
                    <a:pt x="18620" y="7448"/>
                    <a:pt x="18347" y="6670"/>
                    <a:pt x="18521" y="4718"/>
                  </a:cubicBezTo>
                  <a:cubicBezTo>
                    <a:pt x="18695" y="2767"/>
                    <a:pt x="18984" y="6668"/>
                    <a:pt x="19223" y="4718"/>
                  </a:cubicBezTo>
                  <a:cubicBezTo>
                    <a:pt x="19462" y="2769"/>
                    <a:pt x="19891" y="1772"/>
                    <a:pt x="20357" y="4718"/>
                  </a:cubicBezTo>
                  <a:cubicBezTo>
                    <a:pt x="20823" y="7664"/>
                    <a:pt x="21206" y="3372"/>
                    <a:pt x="21599" y="4718"/>
                  </a:cubicBezTo>
                  <a:cubicBezTo>
                    <a:pt x="21598" y="6770"/>
                    <a:pt x="21598" y="7934"/>
                    <a:pt x="21599" y="8973"/>
                  </a:cubicBezTo>
                  <a:cubicBezTo>
                    <a:pt x="20843" y="12070"/>
                    <a:pt x="20754" y="1764"/>
                    <a:pt x="20033" y="8973"/>
                  </a:cubicBezTo>
                  <a:cubicBezTo>
                    <a:pt x="19312" y="16182"/>
                    <a:pt x="19678" y="10689"/>
                    <a:pt x="19331" y="8973"/>
                  </a:cubicBezTo>
                  <a:cubicBezTo>
                    <a:pt x="18984" y="7257"/>
                    <a:pt x="18910" y="12077"/>
                    <a:pt x="18629" y="8973"/>
                  </a:cubicBezTo>
                  <a:cubicBezTo>
                    <a:pt x="18348" y="5869"/>
                    <a:pt x="17940" y="11451"/>
                    <a:pt x="17279" y="8973"/>
                  </a:cubicBezTo>
                  <a:cubicBezTo>
                    <a:pt x="16618" y="6495"/>
                    <a:pt x="16918" y="4948"/>
                    <a:pt x="16577" y="8973"/>
                  </a:cubicBezTo>
                  <a:cubicBezTo>
                    <a:pt x="16236" y="12998"/>
                    <a:pt x="15608" y="13460"/>
                    <a:pt x="15227" y="8973"/>
                  </a:cubicBezTo>
                  <a:cubicBezTo>
                    <a:pt x="14846" y="4486"/>
                    <a:pt x="14276" y="12595"/>
                    <a:pt x="13661" y="8973"/>
                  </a:cubicBezTo>
                  <a:cubicBezTo>
                    <a:pt x="13047" y="5351"/>
                    <a:pt x="12851" y="15976"/>
                    <a:pt x="12311" y="8973"/>
                  </a:cubicBezTo>
                  <a:cubicBezTo>
                    <a:pt x="11772" y="1970"/>
                    <a:pt x="11211" y="3848"/>
                    <a:pt x="10745" y="8973"/>
                  </a:cubicBezTo>
                  <a:cubicBezTo>
                    <a:pt x="10279" y="14098"/>
                    <a:pt x="9863" y="9161"/>
                    <a:pt x="9179" y="8973"/>
                  </a:cubicBezTo>
                  <a:cubicBezTo>
                    <a:pt x="8496" y="8785"/>
                    <a:pt x="8711" y="5092"/>
                    <a:pt x="8477" y="8973"/>
                  </a:cubicBezTo>
                  <a:cubicBezTo>
                    <a:pt x="8244" y="12854"/>
                    <a:pt x="7758" y="6459"/>
                    <a:pt x="7559" y="8973"/>
                  </a:cubicBezTo>
                  <a:cubicBezTo>
                    <a:pt x="7360" y="11487"/>
                    <a:pt x="6697" y="8823"/>
                    <a:pt x="6425" y="8973"/>
                  </a:cubicBezTo>
                  <a:cubicBezTo>
                    <a:pt x="6154" y="9124"/>
                    <a:pt x="5465" y="7041"/>
                    <a:pt x="5075" y="8973"/>
                  </a:cubicBezTo>
                  <a:cubicBezTo>
                    <a:pt x="4685" y="10905"/>
                    <a:pt x="3758" y="10725"/>
                    <a:pt x="3293" y="8973"/>
                  </a:cubicBezTo>
                  <a:cubicBezTo>
                    <a:pt x="2829" y="7221"/>
                    <a:pt x="2226" y="16324"/>
                    <a:pt x="1727" y="8973"/>
                  </a:cubicBezTo>
                  <a:cubicBezTo>
                    <a:pt x="1229" y="1622"/>
                    <a:pt x="407" y="5229"/>
                    <a:pt x="0" y="8973"/>
                  </a:cubicBezTo>
                  <a:cubicBezTo>
                    <a:pt x="0" y="7197"/>
                    <a:pt x="-1" y="5662"/>
                    <a:pt x="0" y="4718"/>
                  </a:cubicBezTo>
                  <a:close/>
                </a:path>
              </a:pathLst>
            </a:custGeom>
            <a:no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95;p2"/>
          <p:cNvSpPr/>
          <p:nvPr/>
        </p:nvSpPr>
        <p:spPr>
          <a:xfrm>
            <a:off x="-2" y="0"/>
            <a:ext cx="12188956" cy="6858000"/>
          </a:xfrm>
          <a:prstGeom prst="rect">
            <a:avLst/>
          </a:prstGeom>
          <a:solidFill>
            <a:srgbClr val="FFFFFF"/>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endParaRPr/>
          </a:p>
        </p:txBody>
      </p:sp>
      <p:sp>
        <p:nvSpPr>
          <p:cNvPr id="119" name="Google Shape;96;p2"/>
          <p:cNvSpPr txBox="1">
            <a:spLocks noGrp="1"/>
          </p:cNvSpPr>
          <p:nvPr>
            <p:ph type="title"/>
          </p:nvPr>
        </p:nvSpPr>
        <p:spPr>
          <a:xfrm>
            <a:off x="0" y="0"/>
            <a:ext cx="11418600" cy="799500"/>
          </a:xfrm>
          <a:prstGeom prst="rect">
            <a:avLst/>
          </a:prstGeom>
        </p:spPr>
        <p:txBody>
          <a:bodyPr anchor="b"/>
          <a:lstStyle>
            <a:lvl1pPr>
              <a:defRPr sz="4800">
                <a:latin typeface="Times New Roman"/>
                <a:ea typeface="Times New Roman"/>
                <a:cs typeface="Times New Roman"/>
                <a:sym typeface="Times New Roman"/>
              </a:defRPr>
            </a:lvl1pPr>
          </a:lstStyle>
          <a:p>
            <a:r>
              <a:t>Introduction</a:t>
            </a:r>
          </a:p>
        </p:txBody>
      </p:sp>
      <p:grpSp>
        <p:nvGrpSpPr>
          <p:cNvPr id="122" name="Google Shape;97;p2"/>
          <p:cNvGrpSpPr/>
          <p:nvPr/>
        </p:nvGrpSpPr>
        <p:grpSpPr>
          <a:xfrm>
            <a:off x="99283" y="663997"/>
            <a:ext cx="11219886" cy="87939"/>
            <a:chOff x="0" y="0"/>
            <a:chExt cx="11219884" cy="87937"/>
          </a:xfrm>
        </p:grpSpPr>
        <p:sp>
          <p:nvSpPr>
            <p:cNvPr id="120" name="Shape"/>
            <p:cNvSpPr/>
            <p:nvPr/>
          </p:nvSpPr>
          <p:spPr>
            <a:xfrm>
              <a:off x="-1" y="-1"/>
              <a:ext cx="11219886" cy="87939"/>
            </a:xfrm>
            <a:custGeom>
              <a:avLst/>
              <a:gdLst/>
              <a:ahLst/>
              <a:cxnLst>
                <a:cxn ang="0">
                  <a:pos x="wd2" y="hd2"/>
                </a:cxn>
                <a:cxn ang="5400000">
                  <a:pos x="wd2" y="hd2"/>
                </a:cxn>
                <a:cxn ang="10800000">
                  <a:pos x="wd2" y="hd2"/>
                </a:cxn>
                <a:cxn ang="16200000">
                  <a:pos x="wd2" y="hd2"/>
                </a:cxn>
              </a:cxnLst>
              <a:rect l="0" t="0" r="r" b="b"/>
              <a:pathLst>
                <a:path w="21599" h="14271" extrusionOk="0">
                  <a:moveTo>
                    <a:pt x="1" y="6161"/>
                  </a:moveTo>
                  <a:cubicBezTo>
                    <a:pt x="324" y="1930"/>
                    <a:pt x="610" y="8534"/>
                    <a:pt x="919" y="6161"/>
                  </a:cubicBezTo>
                  <a:cubicBezTo>
                    <a:pt x="1228" y="3788"/>
                    <a:pt x="1298" y="2684"/>
                    <a:pt x="1621" y="6161"/>
                  </a:cubicBezTo>
                  <a:cubicBezTo>
                    <a:pt x="1943" y="9638"/>
                    <a:pt x="2176" y="2216"/>
                    <a:pt x="2539" y="6161"/>
                  </a:cubicBezTo>
                  <a:cubicBezTo>
                    <a:pt x="2901" y="10106"/>
                    <a:pt x="3334" y="12423"/>
                    <a:pt x="3888" y="6161"/>
                  </a:cubicBezTo>
                  <a:cubicBezTo>
                    <a:pt x="4443" y="-101"/>
                    <a:pt x="4795" y="11681"/>
                    <a:pt x="5454" y="6161"/>
                  </a:cubicBezTo>
                  <a:cubicBezTo>
                    <a:pt x="6113" y="641"/>
                    <a:pt x="6393" y="-4374"/>
                    <a:pt x="7236" y="6161"/>
                  </a:cubicBezTo>
                  <a:cubicBezTo>
                    <a:pt x="8079" y="16696"/>
                    <a:pt x="8427" y="7122"/>
                    <a:pt x="9018" y="6161"/>
                  </a:cubicBezTo>
                  <a:cubicBezTo>
                    <a:pt x="9609" y="5199"/>
                    <a:pt x="9885" y="3315"/>
                    <a:pt x="10152" y="6161"/>
                  </a:cubicBezTo>
                  <a:cubicBezTo>
                    <a:pt x="10419" y="9007"/>
                    <a:pt x="11030" y="1925"/>
                    <a:pt x="11718" y="6161"/>
                  </a:cubicBezTo>
                  <a:cubicBezTo>
                    <a:pt x="12405" y="10397"/>
                    <a:pt x="12506" y="3310"/>
                    <a:pt x="13067" y="6161"/>
                  </a:cubicBezTo>
                  <a:cubicBezTo>
                    <a:pt x="13629" y="9012"/>
                    <a:pt x="13884" y="11338"/>
                    <a:pt x="14201" y="6161"/>
                  </a:cubicBezTo>
                  <a:cubicBezTo>
                    <a:pt x="14519" y="983"/>
                    <a:pt x="15428" y="7091"/>
                    <a:pt x="15767" y="6161"/>
                  </a:cubicBezTo>
                  <a:cubicBezTo>
                    <a:pt x="16106" y="5231"/>
                    <a:pt x="16189" y="9993"/>
                    <a:pt x="16469" y="6161"/>
                  </a:cubicBezTo>
                  <a:cubicBezTo>
                    <a:pt x="16750" y="2329"/>
                    <a:pt x="17101" y="4792"/>
                    <a:pt x="17603" y="6161"/>
                  </a:cubicBezTo>
                  <a:cubicBezTo>
                    <a:pt x="18105" y="7530"/>
                    <a:pt x="18441" y="11063"/>
                    <a:pt x="18953" y="6161"/>
                  </a:cubicBezTo>
                  <a:cubicBezTo>
                    <a:pt x="19465" y="1259"/>
                    <a:pt x="20788" y="1195"/>
                    <a:pt x="21599" y="6161"/>
                  </a:cubicBezTo>
                  <a:cubicBezTo>
                    <a:pt x="21597" y="7531"/>
                    <a:pt x="21599" y="9152"/>
                    <a:pt x="21599" y="10538"/>
                  </a:cubicBezTo>
                  <a:cubicBezTo>
                    <a:pt x="21231" y="9162"/>
                    <a:pt x="20912" y="9520"/>
                    <a:pt x="20681" y="10538"/>
                  </a:cubicBezTo>
                  <a:cubicBezTo>
                    <a:pt x="20450" y="11557"/>
                    <a:pt x="20267" y="10974"/>
                    <a:pt x="19979" y="10538"/>
                  </a:cubicBezTo>
                  <a:cubicBezTo>
                    <a:pt x="19691" y="10103"/>
                    <a:pt x="19226" y="13077"/>
                    <a:pt x="18629" y="10538"/>
                  </a:cubicBezTo>
                  <a:cubicBezTo>
                    <a:pt x="18032" y="8000"/>
                    <a:pt x="18166" y="6797"/>
                    <a:pt x="17711" y="10538"/>
                  </a:cubicBezTo>
                  <a:cubicBezTo>
                    <a:pt x="17256" y="14280"/>
                    <a:pt x="16417" y="14506"/>
                    <a:pt x="15929" y="10538"/>
                  </a:cubicBezTo>
                  <a:cubicBezTo>
                    <a:pt x="15442" y="6571"/>
                    <a:pt x="15479" y="12721"/>
                    <a:pt x="15227" y="10538"/>
                  </a:cubicBezTo>
                  <a:cubicBezTo>
                    <a:pt x="14976" y="8356"/>
                    <a:pt x="14416" y="6271"/>
                    <a:pt x="13877" y="10538"/>
                  </a:cubicBezTo>
                  <a:cubicBezTo>
                    <a:pt x="13339" y="14806"/>
                    <a:pt x="13361" y="12913"/>
                    <a:pt x="13175" y="10538"/>
                  </a:cubicBezTo>
                  <a:cubicBezTo>
                    <a:pt x="12989" y="8164"/>
                    <a:pt x="12589" y="10736"/>
                    <a:pt x="12258" y="10538"/>
                  </a:cubicBezTo>
                  <a:cubicBezTo>
                    <a:pt x="11927" y="10341"/>
                    <a:pt x="11060" y="6422"/>
                    <a:pt x="10692" y="10538"/>
                  </a:cubicBezTo>
                  <a:cubicBezTo>
                    <a:pt x="10324" y="14655"/>
                    <a:pt x="9310" y="3851"/>
                    <a:pt x="8910" y="10538"/>
                  </a:cubicBezTo>
                  <a:cubicBezTo>
                    <a:pt x="8509" y="17226"/>
                    <a:pt x="8301" y="6342"/>
                    <a:pt x="7992" y="10538"/>
                  </a:cubicBezTo>
                  <a:cubicBezTo>
                    <a:pt x="7683" y="14735"/>
                    <a:pt x="6964" y="16238"/>
                    <a:pt x="6642" y="10538"/>
                  </a:cubicBezTo>
                  <a:cubicBezTo>
                    <a:pt x="6320" y="4839"/>
                    <a:pt x="6155" y="15529"/>
                    <a:pt x="5724" y="10538"/>
                  </a:cubicBezTo>
                  <a:cubicBezTo>
                    <a:pt x="5293" y="5548"/>
                    <a:pt x="4903" y="14323"/>
                    <a:pt x="4158" y="10538"/>
                  </a:cubicBezTo>
                  <a:cubicBezTo>
                    <a:pt x="3414" y="6754"/>
                    <a:pt x="3435" y="4420"/>
                    <a:pt x="3024" y="10538"/>
                  </a:cubicBezTo>
                  <a:cubicBezTo>
                    <a:pt x="2614" y="16657"/>
                    <a:pt x="2341" y="7701"/>
                    <a:pt x="2107" y="10538"/>
                  </a:cubicBezTo>
                  <a:cubicBezTo>
                    <a:pt x="1872" y="13376"/>
                    <a:pt x="1690" y="14224"/>
                    <a:pt x="1405" y="10538"/>
                  </a:cubicBezTo>
                  <a:cubicBezTo>
                    <a:pt x="1119" y="6853"/>
                    <a:pt x="493" y="7456"/>
                    <a:pt x="1" y="10538"/>
                  </a:cubicBezTo>
                  <a:cubicBezTo>
                    <a:pt x="2" y="9288"/>
                    <a:pt x="-1" y="8322"/>
                    <a:pt x="1" y="6161"/>
                  </a:cubicBezTo>
                  <a:close/>
                </a:path>
              </a:pathLst>
            </a:custGeom>
            <a:solidFill>
              <a:schemeClr val="accent2">
                <a:alpha val="74900"/>
              </a:schemeClr>
            </a:solid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sp>
          <p:nvSpPr>
            <p:cNvPr id="121" name="Shape"/>
            <p:cNvSpPr/>
            <p:nvPr/>
          </p:nvSpPr>
          <p:spPr>
            <a:xfrm>
              <a:off x="380" y="8054"/>
              <a:ext cx="11219477" cy="79845"/>
            </a:xfrm>
            <a:custGeom>
              <a:avLst/>
              <a:gdLst/>
              <a:ahLst/>
              <a:cxnLst>
                <a:cxn ang="0">
                  <a:pos x="wd2" y="hd2"/>
                </a:cxn>
                <a:cxn ang="5400000">
                  <a:pos x="wd2" y="hd2"/>
                </a:cxn>
                <a:cxn ang="10800000">
                  <a:pos x="wd2" y="hd2"/>
                </a:cxn>
                <a:cxn ang="16200000">
                  <a:pos x="wd2" y="hd2"/>
                </a:cxn>
              </a:cxnLst>
              <a:rect l="0" t="0" r="r" b="b"/>
              <a:pathLst>
                <a:path w="21599" h="12593" extrusionOk="0">
                  <a:moveTo>
                    <a:pt x="0" y="4718"/>
                  </a:moveTo>
                  <a:cubicBezTo>
                    <a:pt x="326" y="4284"/>
                    <a:pt x="371" y="7919"/>
                    <a:pt x="702" y="4718"/>
                  </a:cubicBezTo>
                  <a:cubicBezTo>
                    <a:pt x="1032" y="1518"/>
                    <a:pt x="1446" y="6794"/>
                    <a:pt x="2051" y="4718"/>
                  </a:cubicBezTo>
                  <a:cubicBezTo>
                    <a:pt x="2657" y="2643"/>
                    <a:pt x="3141" y="-1404"/>
                    <a:pt x="3833" y="4718"/>
                  </a:cubicBezTo>
                  <a:cubicBezTo>
                    <a:pt x="4526" y="10841"/>
                    <a:pt x="4513" y="176"/>
                    <a:pt x="5183" y="4718"/>
                  </a:cubicBezTo>
                  <a:cubicBezTo>
                    <a:pt x="5854" y="9261"/>
                    <a:pt x="5624" y="7225"/>
                    <a:pt x="5885" y="4718"/>
                  </a:cubicBezTo>
                  <a:cubicBezTo>
                    <a:pt x="6147" y="2212"/>
                    <a:pt x="6612" y="6392"/>
                    <a:pt x="6803" y="4718"/>
                  </a:cubicBezTo>
                  <a:cubicBezTo>
                    <a:pt x="6994" y="3045"/>
                    <a:pt x="8142" y="5907"/>
                    <a:pt x="8585" y="4718"/>
                  </a:cubicBezTo>
                  <a:cubicBezTo>
                    <a:pt x="9029" y="3530"/>
                    <a:pt x="9827" y="-5276"/>
                    <a:pt x="10367" y="4718"/>
                  </a:cubicBezTo>
                  <a:cubicBezTo>
                    <a:pt x="10908" y="14713"/>
                    <a:pt x="11580" y="3920"/>
                    <a:pt x="12149" y="4718"/>
                  </a:cubicBezTo>
                  <a:cubicBezTo>
                    <a:pt x="12719" y="5516"/>
                    <a:pt x="12661" y="6274"/>
                    <a:pt x="12851" y="4718"/>
                  </a:cubicBezTo>
                  <a:cubicBezTo>
                    <a:pt x="13042" y="3162"/>
                    <a:pt x="13615" y="4617"/>
                    <a:pt x="14201" y="4718"/>
                  </a:cubicBezTo>
                  <a:cubicBezTo>
                    <a:pt x="14787" y="4820"/>
                    <a:pt x="15011" y="3111"/>
                    <a:pt x="15335" y="4718"/>
                  </a:cubicBezTo>
                  <a:cubicBezTo>
                    <a:pt x="15659" y="6326"/>
                    <a:pt x="15843" y="8280"/>
                    <a:pt x="16037" y="4718"/>
                  </a:cubicBezTo>
                  <a:cubicBezTo>
                    <a:pt x="16231" y="1157"/>
                    <a:pt x="17018" y="1988"/>
                    <a:pt x="17819" y="4718"/>
                  </a:cubicBezTo>
                  <a:cubicBezTo>
                    <a:pt x="18620" y="7448"/>
                    <a:pt x="18347" y="6670"/>
                    <a:pt x="18521" y="4718"/>
                  </a:cubicBezTo>
                  <a:cubicBezTo>
                    <a:pt x="18695" y="2767"/>
                    <a:pt x="18984" y="6668"/>
                    <a:pt x="19223" y="4718"/>
                  </a:cubicBezTo>
                  <a:cubicBezTo>
                    <a:pt x="19462" y="2769"/>
                    <a:pt x="19891" y="1772"/>
                    <a:pt x="20357" y="4718"/>
                  </a:cubicBezTo>
                  <a:cubicBezTo>
                    <a:pt x="20823" y="7664"/>
                    <a:pt x="21206" y="3372"/>
                    <a:pt x="21599" y="4718"/>
                  </a:cubicBezTo>
                  <a:cubicBezTo>
                    <a:pt x="21598" y="6770"/>
                    <a:pt x="21598" y="7934"/>
                    <a:pt x="21599" y="8973"/>
                  </a:cubicBezTo>
                  <a:cubicBezTo>
                    <a:pt x="20843" y="12070"/>
                    <a:pt x="20754" y="1764"/>
                    <a:pt x="20033" y="8973"/>
                  </a:cubicBezTo>
                  <a:cubicBezTo>
                    <a:pt x="19312" y="16182"/>
                    <a:pt x="19678" y="10689"/>
                    <a:pt x="19331" y="8973"/>
                  </a:cubicBezTo>
                  <a:cubicBezTo>
                    <a:pt x="18984" y="7257"/>
                    <a:pt x="18910" y="12077"/>
                    <a:pt x="18629" y="8973"/>
                  </a:cubicBezTo>
                  <a:cubicBezTo>
                    <a:pt x="18348" y="5869"/>
                    <a:pt x="17940" y="11451"/>
                    <a:pt x="17279" y="8973"/>
                  </a:cubicBezTo>
                  <a:cubicBezTo>
                    <a:pt x="16618" y="6495"/>
                    <a:pt x="16918" y="4948"/>
                    <a:pt x="16577" y="8973"/>
                  </a:cubicBezTo>
                  <a:cubicBezTo>
                    <a:pt x="16236" y="12998"/>
                    <a:pt x="15608" y="13460"/>
                    <a:pt x="15227" y="8973"/>
                  </a:cubicBezTo>
                  <a:cubicBezTo>
                    <a:pt x="14846" y="4486"/>
                    <a:pt x="14276" y="12595"/>
                    <a:pt x="13661" y="8973"/>
                  </a:cubicBezTo>
                  <a:cubicBezTo>
                    <a:pt x="13047" y="5351"/>
                    <a:pt x="12851" y="15976"/>
                    <a:pt x="12311" y="8973"/>
                  </a:cubicBezTo>
                  <a:cubicBezTo>
                    <a:pt x="11772" y="1970"/>
                    <a:pt x="11211" y="3848"/>
                    <a:pt x="10745" y="8973"/>
                  </a:cubicBezTo>
                  <a:cubicBezTo>
                    <a:pt x="10279" y="14098"/>
                    <a:pt x="9863" y="9161"/>
                    <a:pt x="9179" y="8973"/>
                  </a:cubicBezTo>
                  <a:cubicBezTo>
                    <a:pt x="8496" y="8785"/>
                    <a:pt x="8711" y="5092"/>
                    <a:pt x="8477" y="8973"/>
                  </a:cubicBezTo>
                  <a:cubicBezTo>
                    <a:pt x="8244" y="12854"/>
                    <a:pt x="7758" y="6459"/>
                    <a:pt x="7559" y="8973"/>
                  </a:cubicBezTo>
                  <a:cubicBezTo>
                    <a:pt x="7360" y="11487"/>
                    <a:pt x="6697" y="8823"/>
                    <a:pt x="6425" y="8973"/>
                  </a:cubicBezTo>
                  <a:cubicBezTo>
                    <a:pt x="6154" y="9124"/>
                    <a:pt x="5465" y="7041"/>
                    <a:pt x="5075" y="8973"/>
                  </a:cubicBezTo>
                  <a:cubicBezTo>
                    <a:pt x="4685" y="10905"/>
                    <a:pt x="3758" y="10725"/>
                    <a:pt x="3293" y="8973"/>
                  </a:cubicBezTo>
                  <a:cubicBezTo>
                    <a:pt x="2829" y="7221"/>
                    <a:pt x="2226" y="16324"/>
                    <a:pt x="1727" y="8973"/>
                  </a:cubicBezTo>
                  <a:cubicBezTo>
                    <a:pt x="1229" y="1622"/>
                    <a:pt x="407" y="5229"/>
                    <a:pt x="0" y="8973"/>
                  </a:cubicBezTo>
                  <a:cubicBezTo>
                    <a:pt x="0" y="7197"/>
                    <a:pt x="-1" y="5662"/>
                    <a:pt x="0" y="4718"/>
                  </a:cubicBezTo>
                  <a:close/>
                </a:path>
              </a:pathLst>
            </a:custGeom>
            <a:no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grpSp>
      <p:sp>
        <p:nvSpPr>
          <p:cNvPr id="123" name="Google Shape;98;p2"/>
          <p:cNvSpPr txBox="1">
            <a:spLocks noGrp="1"/>
          </p:cNvSpPr>
          <p:nvPr>
            <p:ph type="body" idx="1"/>
          </p:nvPr>
        </p:nvSpPr>
        <p:spPr>
          <a:xfrm>
            <a:off x="99449" y="799499"/>
            <a:ext cx="7636600" cy="4839520"/>
          </a:xfrm>
          <a:prstGeom prst="rect">
            <a:avLst/>
          </a:prstGeom>
        </p:spPr>
        <p:txBody>
          <a:bodyPr/>
          <a:lstStyle/>
          <a:p>
            <a:pPr marL="0" indent="0" defTabSz="850391">
              <a:spcBef>
                <a:spcPts val="0"/>
              </a:spcBef>
              <a:buSzTx/>
              <a:buNone/>
              <a:defRPr sz="1600">
                <a:latin typeface="Times New Roman"/>
                <a:ea typeface="Times New Roman"/>
                <a:cs typeface="Times New Roman"/>
                <a:sym typeface="Times New Roman"/>
              </a:defRPr>
            </a:pPr>
            <a:r>
              <a:t>The use of mobile devices in daily life has raised the risk of cyber attacks, particularly those including malware. </a:t>
            </a:r>
            <a:r>
              <a:rPr b="1"/>
              <a:t>Recognizing malware has become a vital problem for device security due to the exponential increase of Android apps usage. </a:t>
            </a:r>
          </a:p>
          <a:p>
            <a:pPr marL="0" indent="0" defTabSz="850391">
              <a:spcBef>
                <a:spcPts val="900"/>
              </a:spcBef>
              <a:buSzTx/>
              <a:buNone/>
              <a:defRPr sz="1600">
                <a:latin typeface="Times New Roman"/>
                <a:ea typeface="Times New Roman"/>
                <a:cs typeface="Times New Roman"/>
                <a:sym typeface="Times New Roman"/>
              </a:defRPr>
            </a:pPr>
            <a:r>
              <a:t>By examining the permissions that Android applications ask for, machine learning can be used to detect malware by identifying unusual behavior that can point to the presence of malware[1].</a:t>
            </a:r>
          </a:p>
          <a:p>
            <a:pPr marL="0" indent="0" defTabSz="850391">
              <a:spcBef>
                <a:spcPts val="900"/>
              </a:spcBef>
              <a:buSzTx/>
              <a:buNone/>
              <a:defRPr sz="1600">
                <a:latin typeface="Times New Roman"/>
                <a:ea typeface="Times New Roman"/>
                <a:cs typeface="Times New Roman"/>
                <a:sym typeface="Times New Roman"/>
              </a:defRPr>
            </a:pPr>
            <a:r>
              <a:t>Several algorithms and strategies will be used to train this machine learning model to recognize patterns and traits that set malicious apps apart from benign apps. </a:t>
            </a:r>
          </a:p>
          <a:p>
            <a:pPr marL="0" indent="0" defTabSz="850391">
              <a:spcBef>
                <a:spcPts val="900"/>
              </a:spcBef>
              <a:buSzTx/>
              <a:buNone/>
              <a:defRPr sz="1600">
                <a:latin typeface="Times New Roman"/>
                <a:ea typeface="Times New Roman"/>
                <a:cs typeface="Times New Roman"/>
                <a:sym typeface="Times New Roman"/>
              </a:defRPr>
            </a:pPr>
            <a:r>
              <a:t>This problem needs </a:t>
            </a:r>
            <a:r>
              <a:rPr b="1"/>
              <a:t>heuristics-based detection technique that uses ML to detect and prevent malware</a:t>
            </a:r>
            <a:r>
              <a:t>. They can identify patterns and anomalies in data that traditional signature-based detection methods may miss. Additionally, heuristic-based detection techniques can provide increased accuracy, adaptability, improved speech, less error rate, enhanced security[3].</a:t>
            </a:r>
          </a:p>
          <a:p>
            <a:pPr marL="0" indent="0" defTabSz="850391">
              <a:spcBef>
                <a:spcPts val="900"/>
              </a:spcBef>
              <a:buSzTx/>
              <a:buNone/>
              <a:defRPr sz="1600">
                <a:latin typeface="Times New Roman"/>
                <a:ea typeface="Times New Roman"/>
                <a:cs typeface="Times New Roman"/>
                <a:sym typeface="Times New Roman"/>
              </a:defRPr>
            </a:pPr>
            <a:r>
              <a:t>We propose a malware detection using traditional classifiers (Support Vector Machine, RandomForest, XGBoost, etc.) and neural networks on complex model ( Multi-layer perceptron(MLP) on NATICUSdroid dataset[1][2]. </a:t>
            </a:r>
          </a:p>
          <a:p>
            <a:pPr marL="0" indent="0" defTabSz="850391">
              <a:spcBef>
                <a:spcPts val="900"/>
              </a:spcBef>
              <a:buSzTx/>
              <a:buNone/>
              <a:defRPr sz="1600">
                <a:latin typeface="Times New Roman"/>
                <a:ea typeface="Times New Roman"/>
                <a:cs typeface="Times New Roman"/>
                <a:sym typeface="Times New Roman"/>
              </a:defRPr>
            </a:pPr>
            <a:r>
              <a:t>The goal of this project is to improve the security of mobile devices and protect users from the ever-increasing threat of malware attacks.</a:t>
            </a:r>
          </a:p>
        </p:txBody>
      </p:sp>
      <p:pic>
        <p:nvPicPr>
          <p:cNvPr id="124" name="Google Shape;99;p2" descr="Google Shape;99;p2"/>
          <p:cNvPicPr>
            <a:picLocks noChangeAspect="1"/>
          </p:cNvPicPr>
          <p:nvPr/>
        </p:nvPicPr>
        <p:blipFill>
          <a:blip r:embed="rId2"/>
          <a:srcRect l="21108" r="23209"/>
          <a:stretch>
            <a:fillRect/>
          </a:stretch>
        </p:blipFill>
        <p:spPr>
          <a:xfrm>
            <a:off x="7916737" y="851120"/>
            <a:ext cx="3460375" cy="4408102"/>
          </a:xfrm>
          <a:prstGeom prst="rect">
            <a:avLst/>
          </a:prstGeom>
          <a:ln w="12700">
            <a:miter lim="400000"/>
          </a:ln>
        </p:spPr>
      </p:pic>
      <p:sp>
        <p:nvSpPr>
          <p:cNvPr id="125" name="References:…"/>
          <p:cNvSpPr txBox="1"/>
          <p:nvPr/>
        </p:nvSpPr>
        <p:spPr>
          <a:xfrm>
            <a:off x="157160" y="5310830"/>
            <a:ext cx="10110415" cy="8317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800" b="1">
                <a:latin typeface="Times New Roman"/>
                <a:ea typeface="Times New Roman"/>
                <a:cs typeface="Times New Roman"/>
                <a:sym typeface="Times New Roman"/>
              </a:defRPr>
            </a:pPr>
            <a:r>
              <a:t>References:</a:t>
            </a:r>
          </a:p>
          <a:p>
            <a:pPr>
              <a:defRPr sz="1200">
                <a:uFill>
                  <a:solidFill>
                    <a:srgbClr val="0563C1"/>
                  </a:solidFill>
                </a:uFill>
                <a:latin typeface="Times New Roman"/>
                <a:ea typeface="Times New Roman"/>
                <a:cs typeface="Times New Roman"/>
                <a:sym typeface="Times New Roman"/>
              </a:defRPr>
            </a:pPr>
            <a:r>
              <a:t>[1] </a:t>
            </a:r>
            <a:r>
              <a:rPr u="sng">
                <a:solidFill>
                  <a:srgbClr val="0000FF"/>
                </a:solidFill>
                <a:uFill>
                  <a:solidFill>
                    <a:srgbClr val="0000FF"/>
                  </a:solidFill>
                </a:uFill>
                <a:hlinkClick r:id="rId3"/>
              </a:rPr>
              <a:t>https://www.mdpi.com/2227-7390/9/21/2813</a:t>
            </a:r>
          </a:p>
          <a:p>
            <a:pPr defTabSz="457200">
              <a:defRPr sz="1200" u="sng">
                <a:solidFill>
                  <a:srgbClr val="0000EE"/>
                </a:solidFill>
                <a:uFill>
                  <a:solidFill>
                    <a:srgbClr val="0000EE"/>
                  </a:solidFill>
                </a:uFill>
                <a:latin typeface="Times New Roman"/>
                <a:ea typeface="Times New Roman"/>
                <a:cs typeface="Times New Roman"/>
                <a:sym typeface="Times New Roman"/>
              </a:defRPr>
            </a:pPr>
            <a:r>
              <a:rPr u="none">
                <a:solidFill>
                  <a:srgbClr val="000000"/>
                </a:solidFill>
              </a:rPr>
              <a:t>[2]</a:t>
            </a:r>
            <a:r>
              <a:rPr u="none"/>
              <a:t> </a:t>
            </a:r>
            <a:r>
              <a:rPr>
                <a:solidFill>
                  <a:srgbClr val="0000FF"/>
                </a:solidFill>
                <a:uFill>
                  <a:solidFill>
                    <a:srgbClr val="0000FF"/>
                  </a:solidFill>
                </a:uFill>
                <a:hlinkClick r:id="rId4"/>
              </a:rPr>
              <a:t>https://core.ac.uk/download/pdf/80994982.pdf</a:t>
            </a:r>
            <a:endParaRPr u="none">
              <a:solidFill>
                <a:srgbClr val="000000"/>
              </a:solidFill>
            </a:endParaRPr>
          </a:p>
          <a:p>
            <a:pPr defTabSz="457200">
              <a:defRPr sz="1200" u="sng">
                <a:solidFill>
                  <a:srgbClr val="0000EE"/>
                </a:solidFill>
                <a:uFill>
                  <a:solidFill>
                    <a:srgbClr val="0000EE"/>
                  </a:solidFill>
                </a:uFill>
                <a:latin typeface="Times New Roman"/>
                <a:ea typeface="Times New Roman"/>
                <a:cs typeface="Times New Roman"/>
                <a:sym typeface="Times New Roman"/>
              </a:defRPr>
            </a:pPr>
            <a:r>
              <a:rPr u="none">
                <a:solidFill>
                  <a:srgbClr val="000000"/>
                </a:solidFill>
              </a:rPr>
              <a:t>[3] </a:t>
            </a:r>
            <a:r>
              <a:rPr>
                <a:solidFill>
                  <a:srgbClr val="0000FF"/>
                </a:solidFill>
                <a:uFill>
                  <a:solidFill>
                    <a:srgbClr val="0000FF"/>
                  </a:solidFill>
                </a:uFill>
                <a:hlinkClick r:id="rId5"/>
              </a:rPr>
              <a:t>https://www.sciencedirect.com/science/article/abs/pii/S0045790617320256</a:t>
            </a:r>
            <a:r>
              <a:rPr u="none">
                <a:solidFill>
                  <a:srgbClr val="000000"/>
                </a:solidFill>
              </a:rPr>
              <a: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104;p3"/>
          <p:cNvSpPr txBox="1">
            <a:spLocks noGrp="1"/>
          </p:cNvSpPr>
          <p:nvPr>
            <p:ph type="title"/>
          </p:nvPr>
        </p:nvSpPr>
        <p:spPr>
          <a:xfrm>
            <a:off x="161800" y="86273"/>
            <a:ext cx="11192100" cy="780903"/>
          </a:xfrm>
          <a:prstGeom prst="rect">
            <a:avLst/>
          </a:prstGeom>
        </p:spPr>
        <p:txBody>
          <a:bodyPr/>
          <a:lstStyle>
            <a:lvl1pPr>
              <a:defRPr sz="4800">
                <a:latin typeface="Times New Roman"/>
                <a:ea typeface="Times New Roman"/>
                <a:cs typeface="Times New Roman"/>
                <a:sym typeface="Times New Roman"/>
              </a:defRPr>
            </a:lvl1pPr>
          </a:lstStyle>
          <a:p>
            <a:r>
              <a:rPr dirty="0"/>
              <a:t>Types of Malware</a:t>
            </a:r>
          </a:p>
        </p:txBody>
      </p:sp>
      <p:sp>
        <p:nvSpPr>
          <p:cNvPr id="128" name="Google Shape;105;p3"/>
          <p:cNvSpPr txBox="1">
            <a:spLocks noGrp="1"/>
          </p:cNvSpPr>
          <p:nvPr>
            <p:ph type="body" idx="1"/>
          </p:nvPr>
        </p:nvSpPr>
        <p:spPr>
          <a:xfrm>
            <a:off x="161798" y="958962"/>
            <a:ext cx="7150037" cy="5094732"/>
          </a:xfrm>
          <a:prstGeom prst="rect">
            <a:avLst/>
          </a:prstGeom>
        </p:spPr>
        <p:txBody>
          <a:bodyPr>
            <a:normAutofit lnSpcReduction="10000"/>
          </a:bodyPr>
          <a:lstStyle/>
          <a:p>
            <a:pPr marL="0" indent="0" defTabSz="877823">
              <a:spcBef>
                <a:spcPts val="0"/>
              </a:spcBef>
              <a:buSzTx/>
              <a:buNone/>
              <a:defRPr sz="1727">
                <a:solidFill>
                  <a:srgbClr val="FF0000"/>
                </a:solidFill>
                <a:latin typeface="Times New Roman"/>
                <a:ea typeface="Times New Roman"/>
                <a:cs typeface="Times New Roman"/>
                <a:sym typeface="Times New Roman"/>
              </a:defRPr>
            </a:pPr>
            <a:r>
              <a:rPr dirty="0"/>
              <a:t>SMS Trojans: </a:t>
            </a:r>
            <a:r>
              <a:rPr dirty="0">
                <a:solidFill>
                  <a:srgbClr val="000000"/>
                </a:solidFill>
              </a:rPr>
              <a:t>SMS Trojans can send and receive text messages without the user’s consent, incurring expensive fees and other privacy issues for the user.</a:t>
            </a:r>
            <a:r>
              <a:rPr dirty="0">
                <a:solidFill>
                  <a:srgbClr val="000000"/>
                </a:solidFill>
                <a:latin typeface="Calibri"/>
                <a:ea typeface="Calibri"/>
                <a:cs typeface="Calibri"/>
                <a:sym typeface="Calibri"/>
              </a:rPr>
              <a:t> </a:t>
            </a:r>
            <a:r>
              <a:rPr lang="en-US" dirty="0">
                <a:solidFill>
                  <a:srgbClr val="000000"/>
                </a:solidFill>
                <a:latin typeface="Calibri"/>
                <a:ea typeface="Calibri"/>
                <a:cs typeface="Calibri"/>
                <a:sym typeface="Calibri"/>
              </a:rPr>
              <a:t>[1]</a:t>
            </a:r>
            <a:endParaRPr dirty="0">
              <a:solidFill>
                <a:srgbClr val="000000"/>
              </a:solidFill>
              <a:latin typeface="Calibri"/>
              <a:ea typeface="Calibri"/>
              <a:cs typeface="Calibri"/>
              <a:sym typeface="Calibri"/>
            </a:endParaRPr>
          </a:p>
          <a:p>
            <a:pPr marL="0" indent="0" defTabSz="877823">
              <a:spcBef>
                <a:spcPts val="900"/>
              </a:spcBef>
              <a:buSzTx/>
              <a:buNone/>
              <a:defRPr sz="1727" b="1" i="1">
                <a:latin typeface="Times New Roman"/>
                <a:ea typeface="Times New Roman"/>
                <a:cs typeface="Times New Roman"/>
                <a:sym typeface="Times New Roman"/>
              </a:defRPr>
            </a:pPr>
            <a:r>
              <a:rPr dirty="0"/>
              <a:t>Tools</a:t>
            </a:r>
            <a:r>
              <a:rPr b="0" dirty="0"/>
              <a:t>:  Avast Mobile Security, Bitdefender Mobile Security</a:t>
            </a:r>
            <a:r>
              <a:rPr lang="en-US" b="0" dirty="0"/>
              <a:t>[3]</a:t>
            </a:r>
            <a:endParaRPr b="0" dirty="0"/>
          </a:p>
          <a:p>
            <a:pPr marL="0" indent="0" defTabSz="877823">
              <a:spcBef>
                <a:spcPts val="900"/>
              </a:spcBef>
              <a:buSzTx/>
              <a:buNone/>
              <a:defRPr sz="1727">
                <a:solidFill>
                  <a:srgbClr val="FF0000"/>
                </a:solidFill>
                <a:latin typeface="Times New Roman"/>
                <a:ea typeface="Times New Roman"/>
                <a:cs typeface="Times New Roman"/>
                <a:sym typeface="Times New Roman"/>
              </a:defRPr>
            </a:pPr>
            <a:r>
              <a:rPr dirty="0"/>
              <a:t>Adware: </a:t>
            </a:r>
            <a:r>
              <a:rPr dirty="0">
                <a:solidFill>
                  <a:srgbClr val="000000"/>
                </a:solidFill>
              </a:rPr>
              <a:t>Adware is a virus that can show unwanted advertisements or gather information about a user's browsing behavior. </a:t>
            </a:r>
            <a:r>
              <a:rPr lang="en-US" dirty="0">
                <a:solidFill>
                  <a:srgbClr val="000000"/>
                </a:solidFill>
              </a:rPr>
              <a:t>[1]</a:t>
            </a:r>
            <a:endParaRPr dirty="0">
              <a:solidFill>
                <a:srgbClr val="000000"/>
              </a:solidFill>
            </a:endParaRPr>
          </a:p>
          <a:p>
            <a:pPr marL="0" indent="0" defTabSz="877823">
              <a:spcBef>
                <a:spcPts val="900"/>
              </a:spcBef>
              <a:buSzTx/>
              <a:buNone/>
              <a:defRPr sz="1727" b="1" i="1">
                <a:latin typeface="Times New Roman"/>
                <a:ea typeface="Times New Roman"/>
                <a:cs typeface="Times New Roman"/>
                <a:sym typeface="Times New Roman"/>
              </a:defRPr>
            </a:pPr>
            <a:r>
              <a:rPr dirty="0"/>
              <a:t>Tools: </a:t>
            </a:r>
            <a:r>
              <a:rPr b="0" dirty="0"/>
              <a:t>Malwarebytes, Ad-Aware, Mobile Anti Virus </a:t>
            </a:r>
            <a:r>
              <a:rPr lang="en-US" b="0" dirty="0"/>
              <a:t>[3]</a:t>
            </a:r>
            <a:endParaRPr b="0" dirty="0"/>
          </a:p>
          <a:p>
            <a:pPr marL="0" indent="0" defTabSz="877823">
              <a:spcBef>
                <a:spcPts val="900"/>
              </a:spcBef>
              <a:buSzTx/>
              <a:buNone/>
              <a:defRPr sz="1727">
                <a:solidFill>
                  <a:srgbClr val="FF0000"/>
                </a:solidFill>
                <a:latin typeface="Times New Roman"/>
                <a:ea typeface="Times New Roman"/>
                <a:cs typeface="Times New Roman"/>
                <a:sym typeface="Times New Roman"/>
              </a:defRPr>
            </a:pPr>
            <a:r>
              <a:rPr dirty="0"/>
              <a:t>Spyware: </a:t>
            </a:r>
            <a:r>
              <a:rPr dirty="0">
                <a:solidFill>
                  <a:srgbClr val="000000"/>
                </a:solidFill>
              </a:rPr>
              <a:t>Spyware is a malware that can secretly capture audio or video and access private data like call logs and text messages. </a:t>
            </a:r>
            <a:r>
              <a:rPr lang="en-US" dirty="0">
                <a:solidFill>
                  <a:srgbClr val="000000"/>
                </a:solidFill>
              </a:rPr>
              <a:t>[1]</a:t>
            </a:r>
            <a:endParaRPr dirty="0">
              <a:solidFill>
                <a:srgbClr val="000000"/>
              </a:solidFill>
            </a:endParaRPr>
          </a:p>
          <a:p>
            <a:pPr marL="0" indent="0" defTabSz="877823">
              <a:spcBef>
                <a:spcPts val="900"/>
              </a:spcBef>
              <a:buSzTx/>
              <a:buNone/>
              <a:defRPr sz="1727" b="1" i="1">
                <a:latin typeface="Times New Roman"/>
                <a:ea typeface="Times New Roman"/>
                <a:cs typeface="Times New Roman"/>
                <a:sym typeface="Times New Roman"/>
              </a:defRPr>
            </a:pPr>
            <a:r>
              <a:rPr dirty="0"/>
              <a:t>Tools</a:t>
            </a:r>
            <a:r>
              <a:rPr b="0" dirty="0"/>
              <a:t>: Symantec Endpoint Protection Mobile, McAfee Mobile Security</a:t>
            </a:r>
            <a:r>
              <a:rPr lang="en-US" b="0" dirty="0"/>
              <a:t>[3]</a:t>
            </a:r>
            <a:endParaRPr b="0" dirty="0"/>
          </a:p>
          <a:p>
            <a:pPr marL="0" indent="0" defTabSz="877823">
              <a:spcBef>
                <a:spcPts val="900"/>
              </a:spcBef>
              <a:buSzTx/>
              <a:buNone/>
              <a:defRPr sz="1727">
                <a:solidFill>
                  <a:srgbClr val="FF0000"/>
                </a:solidFill>
                <a:latin typeface="Times New Roman"/>
                <a:ea typeface="Times New Roman"/>
                <a:cs typeface="Times New Roman"/>
                <a:sym typeface="Times New Roman"/>
              </a:defRPr>
            </a:pPr>
            <a:r>
              <a:rPr dirty="0"/>
              <a:t>Ransomware: </a:t>
            </a:r>
            <a:r>
              <a:rPr dirty="0">
                <a:solidFill>
                  <a:srgbClr val="000000"/>
                </a:solidFill>
              </a:rPr>
              <a:t>Ransomware is a malware that can encrypt data on the device and demands ransom in exchange for the decryption key. </a:t>
            </a:r>
            <a:r>
              <a:rPr lang="en-US" dirty="0">
                <a:solidFill>
                  <a:srgbClr val="000000"/>
                </a:solidFill>
              </a:rPr>
              <a:t>[1]</a:t>
            </a:r>
            <a:endParaRPr dirty="0">
              <a:solidFill>
                <a:srgbClr val="000000"/>
              </a:solidFill>
            </a:endParaRPr>
          </a:p>
          <a:p>
            <a:pPr marL="0" indent="0" defTabSz="877823">
              <a:spcBef>
                <a:spcPts val="900"/>
              </a:spcBef>
              <a:buSzTx/>
              <a:buNone/>
              <a:defRPr sz="1727" b="1" i="1">
                <a:latin typeface="Times New Roman"/>
                <a:ea typeface="Times New Roman"/>
                <a:cs typeface="Times New Roman"/>
                <a:sym typeface="Times New Roman"/>
              </a:defRPr>
            </a:pPr>
            <a:r>
              <a:rPr dirty="0"/>
              <a:t>Tools</a:t>
            </a:r>
            <a:r>
              <a:rPr b="0" dirty="0"/>
              <a:t>: Trend Micro Mobile Security, Sophos Intercept X for Mobile</a:t>
            </a:r>
            <a:r>
              <a:rPr lang="en-US" b="0" dirty="0"/>
              <a:t>[3]</a:t>
            </a:r>
            <a:endParaRPr b="0" dirty="0"/>
          </a:p>
          <a:p>
            <a:pPr marL="0" indent="0" defTabSz="877823">
              <a:spcBef>
                <a:spcPts val="900"/>
              </a:spcBef>
              <a:buSzTx/>
              <a:buNone/>
              <a:defRPr sz="1727">
                <a:solidFill>
                  <a:srgbClr val="FF0000"/>
                </a:solidFill>
                <a:latin typeface="Times New Roman"/>
                <a:ea typeface="Times New Roman"/>
                <a:cs typeface="Times New Roman"/>
                <a:sym typeface="Times New Roman"/>
              </a:defRPr>
            </a:pPr>
            <a:r>
              <a:rPr dirty="0"/>
              <a:t>Banking malware: </a:t>
            </a:r>
            <a:r>
              <a:rPr dirty="0">
                <a:solidFill>
                  <a:srgbClr val="000000"/>
                </a:solidFill>
              </a:rPr>
              <a:t>Malware known as "banking malware" is capable of stealing login information and other sensitive data associated to online banking and financial services.</a:t>
            </a:r>
            <a:r>
              <a:rPr lang="en-US" dirty="0">
                <a:solidFill>
                  <a:srgbClr val="000000"/>
                </a:solidFill>
              </a:rPr>
              <a:t>[1]</a:t>
            </a:r>
            <a:endParaRPr dirty="0">
              <a:solidFill>
                <a:srgbClr val="000000"/>
              </a:solidFill>
            </a:endParaRPr>
          </a:p>
          <a:p>
            <a:pPr marL="0" indent="0" defTabSz="877823">
              <a:spcBef>
                <a:spcPts val="900"/>
              </a:spcBef>
              <a:buSzTx/>
              <a:buNone/>
              <a:defRPr sz="1727" b="1" i="1">
                <a:latin typeface="Times New Roman"/>
                <a:ea typeface="Times New Roman"/>
                <a:cs typeface="Times New Roman"/>
                <a:sym typeface="Times New Roman"/>
              </a:defRPr>
            </a:pPr>
            <a:r>
              <a:rPr dirty="0"/>
              <a:t>Tools</a:t>
            </a:r>
            <a:r>
              <a:rPr b="0" dirty="0"/>
              <a:t>: Mobile antivirus software and Mobile threat defense(MDM) solutions</a:t>
            </a:r>
            <a:r>
              <a:rPr lang="en-US" b="0" dirty="0"/>
              <a:t>[3]</a:t>
            </a:r>
            <a:endParaRPr b="0" dirty="0"/>
          </a:p>
        </p:txBody>
      </p:sp>
      <p:sp>
        <p:nvSpPr>
          <p:cNvPr id="129" name="Google Shape;106;p3"/>
          <p:cNvSpPr txBox="1"/>
          <p:nvPr/>
        </p:nvSpPr>
        <p:spPr>
          <a:xfrm>
            <a:off x="7348311" y="986049"/>
            <a:ext cx="4758265" cy="4862827"/>
          </a:xfrm>
          <a:prstGeom prst="rect">
            <a:avLst/>
          </a:prstGeom>
          <a:solidFill>
            <a:srgbClr val="FFFFFF"/>
          </a:solidFill>
          <a:ln>
            <a:solidFill>
              <a:srgbClr val="0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algn="just" defTabSz="457200">
              <a:defRPr sz="1600">
                <a:latin typeface="Times New Roman"/>
                <a:ea typeface="Times New Roman"/>
                <a:cs typeface="Times New Roman"/>
                <a:sym typeface="Times New Roman"/>
              </a:defRPr>
            </a:pPr>
            <a:r>
              <a:rPr sz="1550" dirty="0"/>
              <a:t>Steps to remove malware in Android device:[2]</a:t>
            </a:r>
          </a:p>
          <a:p>
            <a:pPr marL="249381" indent="-249381" algn="just" defTabSz="457200">
              <a:buSzPct val="100000"/>
              <a:buAutoNum type="arabicPeriod"/>
              <a:defRPr sz="1600">
                <a:latin typeface="Times New Roman"/>
                <a:ea typeface="Times New Roman"/>
                <a:cs typeface="Times New Roman"/>
                <a:sym typeface="Times New Roman"/>
              </a:defRPr>
            </a:pPr>
            <a:r>
              <a:rPr sz="1550" dirty="0"/>
              <a:t>Enter Safe Mode: Restart your device by holding the power button for few seconds.</a:t>
            </a:r>
          </a:p>
          <a:p>
            <a:pPr marL="249381" indent="-249381" algn="just" defTabSz="457200">
              <a:buSzPct val="100000"/>
              <a:buAutoNum type="arabicPeriod"/>
              <a:defRPr sz="1600">
                <a:latin typeface="Times New Roman"/>
                <a:ea typeface="Times New Roman"/>
                <a:cs typeface="Times New Roman"/>
                <a:sym typeface="Times New Roman"/>
              </a:defRPr>
            </a:pPr>
            <a:r>
              <a:rPr sz="1550" dirty="0"/>
              <a:t>Pay Attention to the Signs of Malware on the Device: Like when we open certain apps, by that apps complete device will slow down suddenly.</a:t>
            </a:r>
          </a:p>
          <a:p>
            <a:pPr marL="249381" indent="-249381" algn="just" defTabSz="457200">
              <a:buSzPct val="100000"/>
              <a:buAutoNum type="arabicPeriod"/>
              <a:defRPr sz="1600">
                <a:latin typeface="Times New Roman"/>
                <a:ea typeface="Times New Roman"/>
                <a:cs typeface="Times New Roman"/>
                <a:sym typeface="Times New Roman"/>
              </a:defRPr>
            </a:pPr>
            <a:r>
              <a:rPr sz="1550" dirty="0"/>
              <a:t>Uninstall Suspicious apps: Apps that asks for permissions, display advertisements </a:t>
            </a:r>
            <a:r>
              <a:rPr sz="1550" dirty="0" err="1"/>
              <a:t>etc</a:t>
            </a:r>
            <a:r>
              <a:rPr sz="1550" dirty="0"/>
              <a:t> and uninstall the apps that downloaded by itself.</a:t>
            </a:r>
          </a:p>
          <a:p>
            <a:pPr marL="249381" indent="-249381" algn="just" defTabSz="457200">
              <a:buSzPct val="100000"/>
              <a:buAutoNum type="arabicPeriod"/>
              <a:defRPr sz="1600">
                <a:latin typeface="Times New Roman"/>
                <a:ea typeface="Times New Roman"/>
                <a:cs typeface="Times New Roman"/>
                <a:sym typeface="Times New Roman"/>
              </a:defRPr>
            </a:pPr>
            <a:r>
              <a:rPr sz="1550" dirty="0"/>
              <a:t>Use a malware detection tool to the device to remove the viruses.</a:t>
            </a:r>
          </a:p>
          <a:p>
            <a:pPr marL="249381" indent="-249381" algn="just" defTabSz="457200">
              <a:buSzPct val="100000"/>
              <a:buAutoNum type="arabicPeriod"/>
              <a:defRPr sz="1600">
                <a:latin typeface="Times New Roman"/>
                <a:ea typeface="Times New Roman"/>
                <a:cs typeface="Times New Roman"/>
                <a:sym typeface="Times New Roman"/>
              </a:defRPr>
            </a:pPr>
            <a:r>
              <a:rPr sz="1550" dirty="0"/>
              <a:t>Install and Antivirus software: Install an antivirus app from a reliable source, then do a comprehensive system scan to find and eliminate any remaining malware.</a:t>
            </a:r>
          </a:p>
          <a:p>
            <a:pPr marL="249381" indent="-249381" algn="just" defTabSz="457200">
              <a:buSzPct val="100000"/>
              <a:buAutoNum type="arabicPeriod"/>
              <a:defRPr sz="1600">
                <a:latin typeface="Times New Roman"/>
                <a:ea typeface="Times New Roman"/>
                <a:cs typeface="Times New Roman"/>
                <a:sym typeface="Times New Roman"/>
              </a:defRPr>
            </a:pPr>
            <a:r>
              <a:rPr sz="1550" dirty="0"/>
              <a:t>Update the device: Make sure to update the device to the latest version and update all the apps when they requested to update. As a result, you will get the most recent security features and any known security vulnerabilities will be addressed.</a:t>
            </a:r>
          </a:p>
          <a:p>
            <a:pPr algn="just" defTabSz="457200">
              <a:defRPr sz="500">
                <a:latin typeface="Times New Roman"/>
                <a:ea typeface="Times New Roman"/>
                <a:cs typeface="Times New Roman"/>
                <a:sym typeface="Times New Roman"/>
              </a:defRPr>
            </a:pPr>
            <a:endParaRPr sz="1550" dirty="0"/>
          </a:p>
        </p:txBody>
      </p:sp>
      <p:grpSp>
        <p:nvGrpSpPr>
          <p:cNvPr id="132" name="Google Shape;107;p3"/>
          <p:cNvGrpSpPr/>
          <p:nvPr/>
        </p:nvGrpSpPr>
        <p:grpSpPr>
          <a:xfrm>
            <a:off x="271280" y="841430"/>
            <a:ext cx="10972992" cy="59619"/>
            <a:chOff x="0" y="0"/>
            <a:chExt cx="10972991" cy="59618"/>
          </a:xfrm>
        </p:grpSpPr>
        <p:sp>
          <p:nvSpPr>
            <p:cNvPr id="130" name="Shape"/>
            <p:cNvSpPr/>
            <p:nvPr/>
          </p:nvSpPr>
          <p:spPr>
            <a:xfrm>
              <a:off x="0" y="-1"/>
              <a:ext cx="10972992" cy="59620"/>
            </a:xfrm>
            <a:custGeom>
              <a:avLst/>
              <a:gdLst/>
              <a:ahLst/>
              <a:cxnLst>
                <a:cxn ang="0">
                  <a:pos x="wd2" y="hd2"/>
                </a:cxn>
                <a:cxn ang="5400000">
                  <a:pos x="wd2" y="hd2"/>
                </a:cxn>
                <a:cxn ang="10800000">
                  <a:pos x="wd2" y="hd2"/>
                </a:cxn>
                <a:cxn ang="16200000">
                  <a:pos x="wd2" y="hd2"/>
                </a:cxn>
              </a:cxnLst>
              <a:rect l="0" t="0" r="r" b="b"/>
              <a:pathLst>
                <a:path w="21599" h="14271" extrusionOk="0">
                  <a:moveTo>
                    <a:pt x="1" y="6161"/>
                  </a:moveTo>
                  <a:cubicBezTo>
                    <a:pt x="324" y="1930"/>
                    <a:pt x="610" y="8534"/>
                    <a:pt x="919" y="6161"/>
                  </a:cubicBezTo>
                  <a:cubicBezTo>
                    <a:pt x="1228" y="3788"/>
                    <a:pt x="1298" y="2684"/>
                    <a:pt x="1621" y="6161"/>
                  </a:cubicBezTo>
                  <a:cubicBezTo>
                    <a:pt x="1943" y="9638"/>
                    <a:pt x="2176" y="2216"/>
                    <a:pt x="2539" y="6161"/>
                  </a:cubicBezTo>
                  <a:cubicBezTo>
                    <a:pt x="2901" y="10106"/>
                    <a:pt x="3334" y="12423"/>
                    <a:pt x="3888" y="6161"/>
                  </a:cubicBezTo>
                  <a:cubicBezTo>
                    <a:pt x="4443" y="-101"/>
                    <a:pt x="4795" y="11681"/>
                    <a:pt x="5454" y="6161"/>
                  </a:cubicBezTo>
                  <a:cubicBezTo>
                    <a:pt x="6113" y="641"/>
                    <a:pt x="6393" y="-4374"/>
                    <a:pt x="7236" y="6161"/>
                  </a:cubicBezTo>
                  <a:cubicBezTo>
                    <a:pt x="8079" y="16696"/>
                    <a:pt x="8427" y="7122"/>
                    <a:pt x="9018" y="6161"/>
                  </a:cubicBezTo>
                  <a:cubicBezTo>
                    <a:pt x="9609" y="5199"/>
                    <a:pt x="9885" y="3315"/>
                    <a:pt x="10152" y="6161"/>
                  </a:cubicBezTo>
                  <a:cubicBezTo>
                    <a:pt x="10419" y="9007"/>
                    <a:pt x="11030" y="1925"/>
                    <a:pt x="11718" y="6161"/>
                  </a:cubicBezTo>
                  <a:cubicBezTo>
                    <a:pt x="12405" y="10397"/>
                    <a:pt x="12506" y="3310"/>
                    <a:pt x="13067" y="6161"/>
                  </a:cubicBezTo>
                  <a:cubicBezTo>
                    <a:pt x="13629" y="9012"/>
                    <a:pt x="13884" y="11338"/>
                    <a:pt x="14201" y="6161"/>
                  </a:cubicBezTo>
                  <a:cubicBezTo>
                    <a:pt x="14519" y="983"/>
                    <a:pt x="15428" y="7091"/>
                    <a:pt x="15767" y="6161"/>
                  </a:cubicBezTo>
                  <a:cubicBezTo>
                    <a:pt x="16106" y="5231"/>
                    <a:pt x="16189" y="9993"/>
                    <a:pt x="16469" y="6161"/>
                  </a:cubicBezTo>
                  <a:cubicBezTo>
                    <a:pt x="16750" y="2329"/>
                    <a:pt x="17101" y="4792"/>
                    <a:pt x="17603" y="6161"/>
                  </a:cubicBezTo>
                  <a:cubicBezTo>
                    <a:pt x="18105" y="7530"/>
                    <a:pt x="18441" y="11063"/>
                    <a:pt x="18953" y="6161"/>
                  </a:cubicBezTo>
                  <a:cubicBezTo>
                    <a:pt x="19465" y="1259"/>
                    <a:pt x="20788" y="1195"/>
                    <a:pt x="21599" y="6161"/>
                  </a:cubicBezTo>
                  <a:cubicBezTo>
                    <a:pt x="21597" y="7531"/>
                    <a:pt x="21599" y="9152"/>
                    <a:pt x="21599" y="10538"/>
                  </a:cubicBezTo>
                  <a:cubicBezTo>
                    <a:pt x="21231" y="9162"/>
                    <a:pt x="20912" y="9520"/>
                    <a:pt x="20681" y="10538"/>
                  </a:cubicBezTo>
                  <a:cubicBezTo>
                    <a:pt x="20450" y="11557"/>
                    <a:pt x="20267" y="10974"/>
                    <a:pt x="19979" y="10538"/>
                  </a:cubicBezTo>
                  <a:cubicBezTo>
                    <a:pt x="19691" y="10103"/>
                    <a:pt x="19226" y="13077"/>
                    <a:pt x="18629" y="10538"/>
                  </a:cubicBezTo>
                  <a:cubicBezTo>
                    <a:pt x="18032" y="8000"/>
                    <a:pt x="18166" y="6797"/>
                    <a:pt x="17711" y="10538"/>
                  </a:cubicBezTo>
                  <a:cubicBezTo>
                    <a:pt x="17256" y="14280"/>
                    <a:pt x="16417" y="14506"/>
                    <a:pt x="15929" y="10538"/>
                  </a:cubicBezTo>
                  <a:cubicBezTo>
                    <a:pt x="15442" y="6571"/>
                    <a:pt x="15479" y="12721"/>
                    <a:pt x="15227" y="10538"/>
                  </a:cubicBezTo>
                  <a:cubicBezTo>
                    <a:pt x="14976" y="8356"/>
                    <a:pt x="14416" y="6271"/>
                    <a:pt x="13877" y="10538"/>
                  </a:cubicBezTo>
                  <a:cubicBezTo>
                    <a:pt x="13339" y="14806"/>
                    <a:pt x="13361" y="12913"/>
                    <a:pt x="13175" y="10538"/>
                  </a:cubicBezTo>
                  <a:cubicBezTo>
                    <a:pt x="12989" y="8164"/>
                    <a:pt x="12589" y="10736"/>
                    <a:pt x="12258" y="10538"/>
                  </a:cubicBezTo>
                  <a:cubicBezTo>
                    <a:pt x="11927" y="10341"/>
                    <a:pt x="11060" y="6422"/>
                    <a:pt x="10692" y="10538"/>
                  </a:cubicBezTo>
                  <a:cubicBezTo>
                    <a:pt x="10324" y="14655"/>
                    <a:pt x="9310" y="3851"/>
                    <a:pt x="8910" y="10538"/>
                  </a:cubicBezTo>
                  <a:cubicBezTo>
                    <a:pt x="8509" y="17226"/>
                    <a:pt x="8301" y="6342"/>
                    <a:pt x="7992" y="10538"/>
                  </a:cubicBezTo>
                  <a:cubicBezTo>
                    <a:pt x="7683" y="14735"/>
                    <a:pt x="6964" y="16238"/>
                    <a:pt x="6642" y="10538"/>
                  </a:cubicBezTo>
                  <a:cubicBezTo>
                    <a:pt x="6320" y="4839"/>
                    <a:pt x="6155" y="15529"/>
                    <a:pt x="5724" y="10538"/>
                  </a:cubicBezTo>
                  <a:cubicBezTo>
                    <a:pt x="5293" y="5548"/>
                    <a:pt x="4903" y="14323"/>
                    <a:pt x="4158" y="10538"/>
                  </a:cubicBezTo>
                  <a:cubicBezTo>
                    <a:pt x="3414" y="6754"/>
                    <a:pt x="3435" y="4420"/>
                    <a:pt x="3024" y="10538"/>
                  </a:cubicBezTo>
                  <a:cubicBezTo>
                    <a:pt x="2614" y="16657"/>
                    <a:pt x="2341" y="7701"/>
                    <a:pt x="2107" y="10538"/>
                  </a:cubicBezTo>
                  <a:cubicBezTo>
                    <a:pt x="1872" y="13376"/>
                    <a:pt x="1690" y="14224"/>
                    <a:pt x="1405" y="10538"/>
                  </a:cubicBezTo>
                  <a:cubicBezTo>
                    <a:pt x="1119" y="6853"/>
                    <a:pt x="493" y="7456"/>
                    <a:pt x="1" y="10538"/>
                  </a:cubicBezTo>
                  <a:cubicBezTo>
                    <a:pt x="2" y="9288"/>
                    <a:pt x="-1" y="8322"/>
                    <a:pt x="1" y="6161"/>
                  </a:cubicBezTo>
                  <a:close/>
                </a:path>
              </a:pathLst>
            </a:custGeom>
            <a:solidFill>
              <a:schemeClr val="accent2">
                <a:alpha val="74900"/>
              </a:schemeClr>
            </a:solid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sp>
          <p:nvSpPr>
            <p:cNvPr id="131" name="Shape"/>
            <p:cNvSpPr/>
            <p:nvPr/>
          </p:nvSpPr>
          <p:spPr>
            <a:xfrm>
              <a:off x="372" y="5460"/>
              <a:ext cx="10972593" cy="54132"/>
            </a:xfrm>
            <a:custGeom>
              <a:avLst/>
              <a:gdLst/>
              <a:ahLst/>
              <a:cxnLst>
                <a:cxn ang="0">
                  <a:pos x="wd2" y="hd2"/>
                </a:cxn>
                <a:cxn ang="5400000">
                  <a:pos x="wd2" y="hd2"/>
                </a:cxn>
                <a:cxn ang="10800000">
                  <a:pos x="wd2" y="hd2"/>
                </a:cxn>
                <a:cxn ang="16200000">
                  <a:pos x="wd2" y="hd2"/>
                </a:cxn>
              </a:cxnLst>
              <a:rect l="0" t="0" r="r" b="b"/>
              <a:pathLst>
                <a:path w="21599" h="12593" extrusionOk="0">
                  <a:moveTo>
                    <a:pt x="0" y="4718"/>
                  </a:moveTo>
                  <a:cubicBezTo>
                    <a:pt x="326" y="4284"/>
                    <a:pt x="371" y="7919"/>
                    <a:pt x="702" y="4718"/>
                  </a:cubicBezTo>
                  <a:cubicBezTo>
                    <a:pt x="1032" y="1518"/>
                    <a:pt x="1446" y="6794"/>
                    <a:pt x="2051" y="4718"/>
                  </a:cubicBezTo>
                  <a:cubicBezTo>
                    <a:pt x="2657" y="2643"/>
                    <a:pt x="3141" y="-1404"/>
                    <a:pt x="3833" y="4718"/>
                  </a:cubicBezTo>
                  <a:cubicBezTo>
                    <a:pt x="4526" y="10841"/>
                    <a:pt x="4513" y="176"/>
                    <a:pt x="5183" y="4718"/>
                  </a:cubicBezTo>
                  <a:cubicBezTo>
                    <a:pt x="5854" y="9261"/>
                    <a:pt x="5624" y="7225"/>
                    <a:pt x="5885" y="4718"/>
                  </a:cubicBezTo>
                  <a:cubicBezTo>
                    <a:pt x="6147" y="2212"/>
                    <a:pt x="6612" y="6392"/>
                    <a:pt x="6803" y="4718"/>
                  </a:cubicBezTo>
                  <a:cubicBezTo>
                    <a:pt x="6994" y="3045"/>
                    <a:pt x="8142" y="5907"/>
                    <a:pt x="8585" y="4718"/>
                  </a:cubicBezTo>
                  <a:cubicBezTo>
                    <a:pt x="9029" y="3530"/>
                    <a:pt x="9827" y="-5276"/>
                    <a:pt x="10367" y="4718"/>
                  </a:cubicBezTo>
                  <a:cubicBezTo>
                    <a:pt x="10908" y="14713"/>
                    <a:pt x="11580" y="3920"/>
                    <a:pt x="12149" y="4718"/>
                  </a:cubicBezTo>
                  <a:cubicBezTo>
                    <a:pt x="12719" y="5516"/>
                    <a:pt x="12661" y="6274"/>
                    <a:pt x="12851" y="4718"/>
                  </a:cubicBezTo>
                  <a:cubicBezTo>
                    <a:pt x="13042" y="3162"/>
                    <a:pt x="13615" y="4617"/>
                    <a:pt x="14201" y="4718"/>
                  </a:cubicBezTo>
                  <a:cubicBezTo>
                    <a:pt x="14787" y="4820"/>
                    <a:pt x="15011" y="3111"/>
                    <a:pt x="15335" y="4718"/>
                  </a:cubicBezTo>
                  <a:cubicBezTo>
                    <a:pt x="15659" y="6326"/>
                    <a:pt x="15843" y="8280"/>
                    <a:pt x="16037" y="4718"/>
                  </a:cubicBezTo>
                  <a:cubicBezTo>
                    <a:pt x="16231" y="1157"/>
                    <a:pt x="17018" y="1988"/>
                    <a:pt x="17819" y="4718"/>
                  </a:cubicBezTo>
                  <a:cubicBezTo>
                    <a:pt x="18620" y="7448"/>
                    <a:pt x="18347" y="6670"/>
                    <a:pt x="18521" y="4718"/>
                  </a:cubicBezTo>
                  <a:cubicBezTo>
                    <a:pt x="18695" y="2767"/>
                    <a:pt x="18984" y="6668"/>
                    <a:pt x="19223" y="4718"/>
                  </a:cubicBezTo>
                  <a:cubicBezTo>
                    <a:pt x="19462" y="2769"/>
                    <a:pt x="19891" y="1772"/>
                    <a:pt x="20357" y="4718"/>
                  </a:cubicBezTo>
                  <a:cubicBezTo>
                    <a:pt x="20823" y="7664"/>
                    <a:pt x="21206" y="3372"/>
                    <a:pt x="21599" y="4718"/>
                  </a:cubicBezTo>
                  <a:cubicBezTo>
                    <a:pt x="21598" y="6770"/>
                    <a:pt x="21598" y="7934"/>
                    <a:pt x="21599" y="8973"/>
                  </a:cubicBezTo>
                  <a:cubicBezTo>
                    <a:pt x="20843" y="12070"/>
                    <a:pt x="20754" y="1764"/>
                    <a:pt x="20033" y="8973"/>
                  </a:cubicBezTo>
                  <a:cubicBezTo>
                    <a:pt x="19312" y="16182"/>
                    <a:pt x="19678" y="10689"/>
                    <a:pt x="19331" y="8973"/>
                  </a:cubicBezTo>
                  <a:cubicBezTo>
                    <a:pt x="18984" y="7257"/>
                    <a:pt x="18910" y="12077"/>
                    <a:pt x="18629" y="8973"/>
                  </a:cubicBezTo>
                  <a:cubicBezTo>
                    <a:pt x="18348" y="5869"/>
                    <a:pt x="17940" y="11451"/>
                    <a:pt x="17279" y="8973"/>
                  </a:cubicBezTo>
                  <a:cubicBezTo>
                    <a:pt x="16618" y="6495"/>
                    <a:pt x="16918" y="4948"/>
                    <a:pt x="16577" y="8973"/>
                  </a:cubicBezTo>
                  <a:cubicBezTo>
                    <a:pt x="16236" y="12998"/>
                    <a:pt x="15608" y="13460"/>
                    <a:pt x="15227" y="8973"/>
                  </a:cubicBezTo>
                  <a:cubicBezTo>
                    <a:pt x="14846" y="4486"/>
                    <a:pt x="14276" y="12595"/>
                    <a:pt x="13661" y="8973"/>
                  </a:cubicBezTo>
                  <a:cubicBezTo>
                    <a:pt x="13047" y="5351"/>
                    <a:pt x="12851" y="15976"/>
                    <a:pt x="12311" y="8973"/>
                  </a:cubicBezTo>
                  <a:cubicBezTo>
                    <a:pt x="11772" y="1970"/>
                    <a:pt x="11211" y="3848"/>
                    <a:pt x="10745" y="8973"/>
                  </a:cubicBezTo>
                  <a:cubicBezTo>
                    <a:pt x="10279" y="14098"/>
                    <a:pt x="9863" y="9161"/>
                    <a:pt x="9179" y="8973"/>
                  </a:cubicBezTo>
                  <a:cubicBezTo>
                    <a:pt x="8496" y="8785"/>
                    <a:pt x="8711" y="5092"/>
                    <a:pt x="8477" y="8973"/>
                  </a:cubicBezTo>
                  <a:cubicBezTo>
                    <a:pt x="8244" y="12854"/>
                    <a:pt x="7758" y="6459"/>
                    <a:pt x="7559" y="8973"/>
                  </a:cubicBezTo>
                  <a:cubicBezTo>
                    <a:pt x="7360" y="11487"/>
                    <a:pt x="6697" y="8823"/>
                    <a:pt x="6425" y="8973"/>
                  </a:cubicBezTo>
                  <a:cubicBezTo>
                    <a:pt x="6154" y="9124"/>
                    <a:pt x="5465" y="7041"/>
                    <a:pt x="5075" y="8973"/>
                  </a:cubicBezTo>
                  <a:cubicBezTo>
                    <a:pt x="4685" y="10905"/>
                    <a:pt x="3758" y="10725"/>
                    <a:pt x="3293" y="8973"/>
                  </a:cubicBezTo>
                  <a:cubicBezTo>
                    <a:pt x="2829" y="7221"/>
                    <a:pt x="2226" y="16324"/>
                    <a:pt x="1727" y="8973"/>
                  </a:cubicBezTo>
                  <a:cubicBezTo>
                    <a:pt x="1229" y="1622"/>
                    <a:pt x="407" y="5229"/>
                    <a:pt x="0" y="8973"/>
                  </a:cubicBezTo>
                  <a:cubicBezTo>
                    <a:pt x="0" y="7197"/>
                    <a:pt x="-1" y="5662"/>
                    <a:pt x="0" y="4718"/>
                  </a:cubicBezTo>
                  <a:close/>
                </a:path>
              </a:pathLst>
            </a:custGeom>
            <a:no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grpSp>
      <p:sp>
        <p:nvSpPr>
          <p:cNvPr id="133" name="References:…"/>
          <p:cNvSpPr txBox="1"/>
          <p:nvPr/>
        </p:nvSpPr>
        <p:spPr>
          <a:xfrm>
            <a:off x="134710" y="5866995"/>
            <a:ext cx="11691518" cy="13542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b="1">
                <a:latin typeface="Times New Roman"/>
                <a:ea typeface="Times New Roman"/>
                <a:cs typeface="Times New Roman"/>
                <a:sym typeface="Times New Roman"/>
              </a:defRPr>
            </a:pPr>
            <a:r>
              <a:rPr dirty="0"/>
              <a:t>References:</a:t>
            </a:r>
          </a:p>
          <a:p>
            <a:pPr>
              <a:defRPr sz="1200">
                <a:latin typeface="Times New Roman"/>
                <a:ea typeface="Times New Roman"/>
                <a:cs typeface="Times New Roman"/>
                <a:sym typeface="Times New Roman"/>
              </a:defRPr>
            </a:pPr>
            <a:r>
              <a:rPr dirty="0"/>
              <a:t>[1].</a:t>
            </a:r>
            <a:r>
              <a:rPr u="sng" dirty="0">
                <a:solidFill>
                  <a:srgbClr val="0000FF"/>
                </a:solidFill>
                <a:uFill>
                  <a:solidFill>
                    <a:srgbClr val="0000FF"/>
                  </a:solidFill>
                </a:uFill>
                <a:hlinkClick r:id="rId2"/>
              </a:rPr>
              <a:t>https://core.ac.uk/download/pdf/80994982.pdf</a:t>
            </a:r>
          </a:p>
          <a:p>
            <a:pPr defTabSz="457200">
              <a:defRPr sz="1200" u="sng">
                <a:solidFill>
                  <a:srgbClr val="0000EE"/>
                </a:solidFill>
                <a:uFill>
                  <a:solidFill>
                    <a:srgbClr val="0000EE"/>
                  </a:solidFill>
                </a:uFill>
                <a:latin typeface="Times New Roman"/>
                <a:ea typeface="Times New Roman"/>
                <a:cs typeface="Times New Roman"/>
                <a:sym typeface="Times New Roman"/>
              </a:defRPr>
            </a:pPr>
            <a:r>
              <a:rPr u="none" dirty="0">
                <a:solidFill>
                  <a:srgbClr val="000000"/>
                </a:solidFill>
              </a:rPr>
              <a:t>[2] </a:t>
            </a:r>
            <a:r>
              <a:rPr dirty="0">
                <a:solidFill>
                  <a:srgbClr val="0433FF"/>
                </a:solidFill>
                <a:uFillTx/>
                <a:hlinkClick r:id="rId3"/>
              </a:rPr>
              <a:t>https://dataprot.net/guides/how-to-remove-malware-from-android/</a:t>
            </a:r>
            <a:endParaRPr lang="en-US" dirty="0">
              <a:solidFill>
                <a:srgbClr val="0433FF"/>
              </a:solidFill>
              <a:uFillTx/>
            </a:endParaRPr>
          </a:p>
          <a:p>
            <a:pPr defTabSz="457200">
              <a:defRPr sz="1200" u="sng">
                <a:solidFill>
                  <a:srgbClr val="0000EE"/>
                </a:solidFill>
                <a:uFill>
                  <a:solidFill>
                    <a:srgbClr val="0000EE"/>
                  </a:solidFill>
                </a:uFill>
                <a:latin typeface="Times New Roman"/>
                <a:ea typeface="Times New Roman"/>
                <a:cs typeface="Times New Roman"/>
                <a:sym typeface="Times New Roman"/>
              </a:defRPr>
            </a:pPr>
            <a:r>
              <a:rPr lang="en-US" u="none" dirty="0">
                <a:solidFill>
                  <a:srgbClr val="0433FF"/>
                </a:solidFill>
                <a:latin typeface="Times Roman"/>
                <a:ea typeface="Times Roman"/>
                <a:cs typeface="Times Roman"/>
                <a:sym typeface="Times Roman"/>
              </a:rPr>
              <a:t>[3] </a:t>
            </a:r>
            <a:r>
              <a:rPr lang="en-US" u="none" dirty="0">
                <a:solidFill>
                  <a:srgbClr val="0433FF"/>
                </a:solidFill>
                <a:latin typeface="Times Roman"/>
                <a:ea typeface="Times Roman"/>
                <a:cs typeface="Times Roman"/>
                <a:sym typeface="Times Roman"/>
                <a:hlinkClick r:id="rId4"/>
              </a:rPr>
              <a:t>https://www.softwaretestinghelp.com/remove-malware-from-android-phone/</a:t>
            </a:r>
            <a:endParaRPr lang="en-US" u="none" dirty="0">
              <a:solidFill>
                <a:srgbClr val="0433FF"/>
              </a:solidFill>
              <a:latin typeface="Times Roman"/>
              <a:ea typeface="Times Roman"/>
              <a:cs typeface="Times Roman"/>
              <a:sym typeface="Times Roman"/>
            </a:endParaRPr>
          </a:p>
          <a:p>
            <a:pPr defTabSz="457200">
              <a:defRPr sz="1200" u="sng">
                <a:solidFill>
                  <a:srgbClr val="0000EE"/>
                </a:solidFill>
                <a:uFill>
                  <a:solidFill>
                    <a:srgbClr val="0000EE"/>
                  </a:solidFill>
                </a:uFill>
                <a:latin typeface="Times New Roman"/>
                <a:ea typeface="Times New Roman"/>
                <a:cs typeface="Times New Roman"/>
                <a:sym typeface="Times New Roman"/>
              </a:defRPr>
            </a:pPr>
            <a:endParaRPr u="none" dirty="0">
              <a:solidFill>
                <a:srgbClr val="000000"/>
              </a:solidFill>
              <a:latin typeface="Times Roman"/>
              <a:ea typeface="Times Roman"/>
              <a:cs typeface="Times Roman"/>
              <a:sym typeface="Times Roman"/>
            </a:endParaRPr>
          </a:p>
          <a:p>
            <a:pPr>
              <a:defRPr sz="1200">
                <a:latin typeface="Times New Roman"/>
                <a:ea typeface="Times New Roman"/>
                <a:cs typeface="Times New Roman"/>
                <a:sym typeface="Times New Roman"/>
              </a:defRPr>
            </a:pPr>
            <a:endParaRPr u="none" dirty="0">
              <a:solidFill>
                <a:srgbClr val="000000"/>
              </a:solidFill>
              <a:latin typeface="Times Roman"/>
              <a:ea typeface="Times Roman"/>
              <a:cs typeface="Times Roman"/>
              <a:sym typeface="Times Roman"/>
            </a:endParaRPr>
          </a:p>
          <a:p>
            <a:pPr>
              <a:defRPr u="sng">
                <a:solidFill>
                  <a:srgbClr val="0563C1"/>
                </a:solidFill>
                <a:uFill>
                  <a:solidFill>
                    <a:srgbClr val="0563C1"/>
                  </a:solidFill>
                </a:uFill>
                <a:latin typeface="+mn-lt"/>
                <a:ea typeface="+mn-ea"/>
                <a:cs typeface="+mn-cs"/>
                <a:sym typeface="Arial"/>
              </a:defRPr>
            </a:pPr>
            <a:endParaRPr u="none" dirty="0">
              <a:solidFill>
                <a:srgbClr val="000000"/>
              </a:solidFill>
              <a:latin typeface="Times Roman"/>
              <a:ea typeface="Times Roman"/>
              <a:cs typeface="Times Roman"/>
              <a:sym typeface="Times Roman"/>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Google Shape;113;p4"/>
          <p:cNvSpPr txBox="1">
            <a:spLocks noGrp="1"/>
          </p:cNvSpPr>
          <p:nvPr>
            <p:ph type="title"/>
          </p:nvPr>
        </p:nvSpPr>
        <p:spPr>
          <a:xfrm>
            <a:off x="129400" y="103200"/>
            <a:ext cx="11461500" cy="946500"/>
          </a:xfrm>
          <a:prstGeom prst="rect">
            <a:avLst/>
          </a:prstGeom>
        </p:spPr>
        <p:txBody>
          <a:bodyPr anchor="b"/>
          <a:lstStyle>
            <a:lvl1pPr>
              <a:defRPr sz="4800">
                <a:latin typeface="Times New Roman"/>
                <a:ea typeface="Times New Roman"/>
                <a:cs typeface="Times New Roman"/>
                <a:sym typeface="Times New Roman"/>
              </a:defRPr>
            </a:lvl1pPr>
          </a:lstStyle>
          <a:p>
            <a:r>
              <a:t>Literature Review/ Related Works</a:t>
            </a:r>
          </a:p>
        </p:txBody>
      </p:sp>
      <p:sp>
        <p:nvSpPr>
          <p:cNvPr id="136" name="Google Shape;114;p4"/>
          <p:cNvSpPr txBox="1">
            <a:spLocks noGrp="1"/>
          </p:cNvSpPr>
          <p:nvPr>
            <p:ph type="body" idx="1"/>
          </p:nvPr>
        </p:nvSpPr>
        <p:spPr>
          <a:xfrm>
            <a:off x="129500" y="1296474"/>
            <a:ext cx="11461500" cy="4495803"/>
          </a:xfrm>
          <a:prstGeom prst="rect">
            <a:avLst/>
          </a:prstGeom>
        </p:spPr>
        <p:txBody>
          <a:bodyPr/>
          <a:lstStyle/>
          <a:p>
            <a:pPr marL="228600" indent="-241300" algn="just">
              <a:lnSpc>
                <a:spcPct val="120000"/>
              </a:lnSpc>
              <a:spcBef>
                <a:spcPts val="0"/>
              </a:spcBef>
              <a:buSzPts val="1800"/>
              <a:defRPr sz="1800" b="1">
                <a:latin typeface="Times New Roman"/>
                <a:ea typeface="Times New Roman"/>
                <a:cs typeface="Times New Roman"/>
                <a:sym typeface="Times New Roman"/>
              </a:defRPr>
            </a:pPr>
            <a:r>
              <a:rPr dirty="0"/>
              <a:t>Mathur et al. 2021</a:t>
            </a:r>
            <a:r>
              <a:rPr b="0" dirty="0"/>
              <a:t> proposed </a:t>
            </a:r>
            <a:r>
              <a:rPr dirty="0"/>
              <a:t>NATICUSdroid</a:t>
            </a:r>
            <a:r>
              <a:rPr b="0" dirty="0"/>
              <a:t>: </a:t>
            </a:r>
            <a:r>
              <a:rPr dirty="0"/>
              <a:t>malware detection framework</a:t>
            </a:r>
            <a:r>
              <a:rPr b="0" dirty="0"/>
              <a:t> to detect malware using android permissions (native and custom) as features. The solved task was binary (benign or malware) classification using ML models such as KN, SVM, DT, RF, LR, ET, XG, AB, BG along with feature importance. </a:t>
            </a:r>
            <a:r>
              <a:rPr lang="en-US" b="0" dirty="0"/>
              <a:t>[1]</a:t>
            </a:r>
            <a:r>
              <a:rPr b="0" dirty="0"/>
              <a:t> </a:t>
            </a:r>
          </a:p>
          <a:p>
            <a:pPr marL="228600" indent="-241300" algn="just">
              <a:lnSpc>
                <a:spcPct val="120000"/>
              </a:lnSpc>
              <a:buSzPts val="1800"/>
              <a:defRPr sz="1800" b="1">
                <a:latin typeface="Times New Roman"/>
                <a:ea typeface="Times New Roman"/>
                <a:cs typeface="Times New Roman"/>
                <a:sym typeface="Times New Roman"/>
              </a:defRPr>
            </a:pPr>
            <a:r>
              <a:rPr dirty="0" err="1"/>
              <a:t>Seraj</a:t>
            </a:r>
            <a:r>
              <a:rPr dirty="0"/>
              <a:t> et al. 2022</a:t>
            </a:r>
            <a:r>
              <a:rPr b="0" dirty="0"/>
              <a:t> proposed </a:t>
            </a:r>
            <a:r>
              <a:rPr dirty="0" err="1"/>
              <a:t>HamDroid</a:t>
            </a:r>
            <a:r>
              <a:rPr b="0" dirty="0"/>
              <a:t>: permission-based harmful android anti-malware detection using neural networks. The completed task includes permission-based dataset creation along with binary (benign or malicious) classification (using neural networks) which outperformed traditional ML algorithms (RF, NB, SVM, etc.). </a:t>
            </a:r>
            <a:r>
              <a:rPr lang="en-US" b="0" dirty="0"/>
              <a:t>[2]</a:t>
            </a:r>
            <a:endParaRPr b="0" dirty="0"/>
          </a:p>
          <a:p>
            <a:pPr marL="228600" indent="-228600" algn="just">
              <a:lnSpc>
                <a:spcPct val="120000"/>
              </a:lnSpc>
              <a:buSzPts val="1800"/>
              <a:defRPr sz="1800" b="1">
                <a:latin typeface="Times New Roman"/>
                <a:ea typeface="Times New Roman"/>
                <a:cs typeface="Times New Roman"/>
                <a:sym typeface="Times New Roman"/>
              </a:defRPr>
            </a:pPr>
            <a:r>
              <a:rPr dirty="0" err="1"/>
              <a:t>Seraj</a:t>
            </a:r>
            <a:r>
              <a:rPr dirty="0"/>
              <a:t> et al. 2022 </a:t>
            </a:r>
            <a:r>
              <a:rPr b="0" dirty="0"/>
              <a:t>proposed </a:t>
            </a:r>
            <a:r>
              <a:rPr dirty="0" err="1"/>
              <a:t>TrojanDroid</a:t>
            </a:r>
            <a:r>
              <a:rPr b="0" dirty="0"/>
              <a:t> to </a:t>
            </a:r>
            <a:r>
              <a:rPr dirty="0"/>
              <a:t>detect malware using CNN</a:t>
            </a:r>
            <a:r>
              <a:rPr b="0" dirty="0"/>
              <a:t>. The completed task includes creation of new dataset for trojan detection and building of CNN framework which outperformed existing traditional ML algorithms and MLP for detection.</a:t>
            </a:r>
            <a:r>
              <a:rPr sz="1600" b="0" dirty="0">
                <a:latin typeface="Calibri"/>
                <a:ea typeface="Calibri"/>
                <a:cs typeface="Calibri"/>
                <a:sym typeface="Calibri"/>
              </a:rPr>
              <a:t> </a:t>
            </a:r>
            <a:r>
              <a:rPr lang="en-US" sz="1600" b="0" dirty="0">
                <a:latin typeface="Calibri"/>
                <a:ea typeface="Calibri"/>
                <a:cs typeface="Calibri"/>
                <a:sym typeface="Calibri"/>
              </a:rPr>
              <a:t>[3]</a:t>
            </a:r>
            <a:endParaRPr sz="1600" b="0" dirty="0">
              <a:latin typeface="Calibri"/>
              <a:ea typeface="Calibri"/>
              <a:cs typeface="Calibri"/>
              <a:sym typeface="Calibri"/>
            </a:endParaRPr>
          </a:p>
        </p:txBody>
      </p:sp>
      <p:sp>
        <p:nvSpPr>
          <p:cNvPr id="137" name="Google Shape;115;p4"/>
          <p:cNvSpPr txBox="1"/>
          <p:nvPr/>
        </p:nvSpPr>
        <p:spPr>
          <a:xfrm>
            <a:off x="263378" y="4596691"/>
            <a:ext cx="11461500" cy="1600396"/>
          </a:xfrm>
          <a:prstGeom prst="rect">
            <a:avLst/>
          </a:prstGeom>
          <a:solidFill>
            <a:srgbClr val="E1EFD8"/>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algn="just">
              <a:buClr>
                <a:srgbClr val="222222"/>
              </a:buClr>
              <a:buSzPts val="1400"/>
              <a:defRPr>
                <a:solidFill>
                  <a:srgbClr val="222222"/>
                </a:solidFill>
                <a:latin typeface="Times New Roman"/>
                <a:ea typeface="Times New Roman"/>
                <a:cs typeface="Times New Roman"/>
                <a:sym typeface="Times New Roman"/>
              </a:defRPr>
            </a:pPr>
            <a:r>
              <a:rPr lang="en-US" dirty="0"/>
              <a:t>[1] </a:t>
            </a:r>
            <a:r>
              <a:rPr dirty="0"/>
              <a:t>Mathur, A., </a:t>
            </a:r>
            <a:r>
              <a:rPr dirty="0" err="1"/>
              <a:t>Podila</a:t>
            </a:r>
            <a:r>
              <a:rPr dirty="0"/>
              <a:t>, L. M., Kulkarni, K., Niyaz, Q., &amp; Javaid, A. Y. (2021). NATICUSdroid: A malware detection framework for Android using native and custom permissions. </a:t>
            </a:r>
            <a:r>
              <a:rPr i="1" dirty="0"/>
              <a:t>Journal of Information Security and Applications</a:t>
            </a:r>
            <a:r>
              <a:rPr dirty="0"/>
              <a:t>, </a:t>
            </a:r>
            <a:r>
              <a:rPr i="1" dirty="0"/>
              <a:t>58</a:t>
            </a:r>
            <a:r>
              <a:rPr dirty="0"/>
              <a:t>, 102696.</a:t>
            </a:r>
          </a:p>
          <a:p>
            <a:pPr algn="just">
              <a:buClr>
                <a:srgbClr val="222222"/>
              </a:buClr>
              <a:buSzPts val="1400"/>
              <a:defRPr>
                <a:solidFill>
                  <a:srgbClr val="222222"/>
                </a:solidFill>
                <a:latin typeface="Times New Roman"/>
                <a:ea typeface="Times New Roman"/>
                <a:cs typeface="Times New Roman"/>
                <a:sym typeface="Times New Roman"/>
              </a:defRPr>
            </a:pPr>
            <a:r>
              <a:rPr lang="en-US" dirty="0"/>
              <a:t>[2] </a:t>
            </a:r>
            <a:r>
              <a:rPr dirty="0" err="1"/>
              <a:t>Seraj</a:t>
            </a:r>
            <a:r>
              <a:rPr dirty="0"/>
              <a:t>, S., </a:t>
            </a:r>
            <a:r>
              <a:rPr dirty="0" err="1"/>
              <a:t>Khodambashi</a:t>
            </a:r>
            <a:r>
              <a:rPr dirty="0"/>
              <a:t>, S., </a:t>
            </a:r>
            <a:r>
              <a:rPr dirty="0" err="1"/>
              <a:t>Pavlidis</a:t>
            </a:r>
            <a:r>
              <a:rPr dirty="0"/>
              <a:t>, M., &amp; </a:t>
            </a:r>
            <a:r>
              <a:rPr dirty="0" err="1"/>
              <a:t>Polatidis</a:t>
            </a:r>
            <a:r>
              <a:rPr dirty="0"/>
              <a:t>, N. (2022). </a:t>
            </a:r>
            <a:r>
              <a:rPr dirty="0" err="1"/>
              <a:t>HamDroid</a:t>
            </a:r>
            <a:r>
              <a:rPr dirty="0"/>
              <a:t>: permission-based harmful android anti-malware detection using neural networks. </a:t>
            </a:r>
            <a:r>
              <a:rPr i="1" dirty="0"/>
              <a:t>Neural Computing and Applications</a:t>
            </a:r>
            <a:r>
              <a:rPr dirty="0"/>
              <a:t>, </a:t>
            </a:r>
            <a:r>
              <a:rPr i="1" dirty="0"/>
              <a:t>34</a:t>
            </a:r>
            <a:r>
              <a:rPr dirty="0"/>
              <a:t>(18), 15165-15174.</a:t>
            </a:r>
            <a:endParaRPr lang="en-US" dirty="0"/>
          </a:p>
          <a:p>
            <a:pPr algn="just">
              <a:buClr>
                <a:srgbClr val="222222"/>
              </a:buClr>
              <a:buSzPts val="1400"/>
              <a:defRPr>
                <a:solidFill>
                  <a:srgbClr val="222222"/>
                </a:solidFill>
                <a:latin typeface="Times New Roman"/>
                <a:ea typeface="Times New Roman"/>
                <a:cs typeface="Times New Roman"/>
                <a:sym typeface="Times New Roman"/>
              </a:defRPr>
            </a:pPr>
            <a:r>
              <a:rPr lang="en-US" dirty="0"/>
              <a:t>[3] </a:t>
            </a:r>
            <a:r>
              <a:rPr dirty="0" err="1"/>
              <a:t>Seraj</a:t>
            </a:r>
            <a:r>
              <a:rPr dirty="0"/>
              <a:t>, S., </a:t>
            </a:r>
            <a:r>
              <a:rPr dirty="0" err="1"/>
              <a:t>Pavlidis</a:t>
            </a:r>
            <a:r>
              <a:rPr dirty="0"/>
              <a:t>, M., &amp; </a:t>
            </a:r>
            <a:r>
              <a:rPr dirty="0" err="1"/>
              <a:t>Polatidis</a:t>
            </a:r>
            <a:r>
              <a:rPr dirty="0"/>
              <a:t>, N. (2022, June). </a:t>
            </a:r>
            <a:r>
              <a:rPr dirty="0" err="1"/>
              <a:t>TrojanDroid</a:t>
            </a:r>
            <a:r>
              <a:rPr dirty="0"/>
              <a:t>: Android Malware Detection for Trojan Discovery Using Convolutional Neural Networks. In </a:t>
            </a:r>
            <a:r>
              <a:rPr i="1" dirty="0"/>
              <a:t>Engineering Applications of Neural Networks: 23rd International Conference, EAAAI/EANN 2022, </a:t>
            </a:r>
            <a:r>
              <a:rPr i="1" dirty="0" err="1"/>
              <a:t>Chersonissos</a:t>
            </a:r>
            <a:r>
              <a:rPr i="1" dirty="0"/>
              <a:t>, Crete, Greece, June 17–20, 2022, Proceedings</a:t>
            </a:r>
            <a:r>
              <a:rPr dirty="0"/>
              <a:t> (pp. 203-212). Cham: Springer International Publishing.</a:t>
            </a:r>
            <a:r>
              <a:rPr dirty="0">
                <a:solidFill>
                  <a:srgbClr val="000000"/>
                </a:solidFill>
              </a:rPr>
              <a:t> </a:t>
            </a:r>
          </a:p>
        </p:txBody>
      </p:sp>
      <p:grpSp>
        <p:nvGrpSpPr>
          <p:cNvPr id="140" name="Google Shape;116;p4"/>
          <p:cNvGrpSpPr/>
          <p:nvPr/>
        </p:nvGrpSpPr>
        <p:grpSpPr>
          <a:xfrm>
            <a:off x="129230" y="1138205"/>
            <a:ext cx="10972992" cy="59619"/>
            <a:chOff x="0" y="0"/>
            <a:chExt cx="10972991" cy="59618"/>
          </a:xfrm>
        </p:grpSpPr>
        <p:sp>
          <p:nvSpPr>
            <p:cNvPr id="138" name="Shape"/>
            <p:cNvSpPr/>
            <p:nvPr/>
          </p:nvSpPr>
          <p:spPr>
            <a:xfrm>
              <a:off x="0" y="-1"/>
              <a:ext cx="10972992" cy="59620"/>
            </a:xfrm>
            <a:custGeom>
              <a:avLst/>
              <a:gdLst/>
              <a:ahLst/>
              <a:cxnLst>
                <a:cxn ang="0">
                  <a:pos x="wd2" y="hd2"/>
                </a:cxn>
                <a:cxn ang="5400000">
                  <a:pos x="wd2" y="hd2"/>
                </a:cxn>
                <a:cxn ang="10800000">
                  <a:pos x="wd2" y="hd2"/>
                </a:cxn>
                <a:cxn ang="16200000">
                  <a:pos x="wd2" y="hd2"/>
                </a:cxn>
              </a:cxnLst>
              <a:rect l="0" t="0" r="r" b="b"/>
              <a:pathLst>
                <a:path w="21599" h="14271" extrusionOk="0">
                  <a:moveTo>
                    <a:pt x="1" y="6161"/>
                  </a:moveTo>
                  <a:cubicBezTo>
                    <a:pt x="324" y="1930"/>
                    <a:pt x="610" y="8534"/>
                    <a:pt x="919" y="6161"/>
                  </a:cubicBezTo>
                  <a:cubicBezTo>
                    <a:pt x="1228" y="3788"/>
                    <a:pt x="1298" y="2684"/>
                    <a:pt x="1621" y="6161"/>
                  </a:cubicBezTo>
                  <a:cubicBezTo>
                    <a:pt x="1943" y="9638"/>
                    <a:pt x="2176" y="2216"/>
                    <a:pt x="2539" y="6161"/>
                  </a:cubicBezTo>
                  <a:cubicBezTo>
                    <a:pt x="2901" y="10106"/>
                    <a:pt x="3334" y="12423"/>
                    <a:pt x="3888" y="6161"/>
                  </a:cubicBezTo>
                  <a:cubicBezTo>
                    <a:pt x="4443" y="-101"/>
                    <a:pt x="4795" y="11681"/>
                    <a:pt x="5454" y="6161"/>
                  </a:cubicBezTo>
                  <a:cubicBezTo>
                    <a:pt x="6113" y="641"/>
                    <a:pt x="6393" y="-4374"/>
                    <a:pt x="7236" y="6161"/>
                  </a:cubicBezTo>
                  <a:cubicBezTo>
                    <a:pt x="8079" y="16696"/>
                    <a:pt x="8427" y="7122"/>
                    <a:pt x="9018" y="6161"/>
                  </a:cubicBezTo>
                  <a:cubicBezTo>
                    <a:pt x="9609" y="5199"/>
                    <a:pt x="9885" y="3315"/>
                    <a:pt x="10152" y="6161"/>
                  </a:cubicBezTo>
                  <a:cubicBezTo>
                    <a:pt x="10419" y="9007"/>
                    <a:pt x="11030" y="1925"/>
                    <a:pt x="11718" y="6161"/>
                  </a:cubicBezTo>
                  <a:cubicBezTo>
                    <a:pt x="12405" y="10397"/>
                    <a:pt x="12506" y="3310"/>
                    <a:pt x="13067" y="6161"/>
                  </a:cubicBezTo>
                  <a:cubicBezTo>
                    <a:pt x="13629" y="9012"/>
                    <a:pt x="13884" y="11338"/>
                    <a:pt x="14201" y="6161"/>
                  </a:cubicBezTo>
                  <a:cubicBezTo>
                    <a:pt x="14519" y="983"/>
                    <a:pt x="15428" y="7091"/>
                    <a:pt x="15767" y="6161"/>
                  </a:cubicBezTo>
                  <a:cubicBezTo>
                    <a:pt x="16106" y="5231"/>
                    <a:pt x="16189" y="9993"/>
                    <a:pt x="16469" y="6161"/>
                  </a:cubicBezTo>
                  <a:cubicBezTo>
                    <a:pt x="16750" y="2329"/>
                    <a:pt x="17101" y="4792"/>
                    <a:pt x="17603" y="6161"/>
                  </a:cubicBezTo>
                  <a:cubicBezTo>
                    <a:pt x="18105" y="7530"/>
                    <a:pt x="18441" y="11063"/>
                    <a:pt x="18953" y="6161"/>
                  </a:cubicBezTo>
                  <a:cubicBezTo>
                    <a:pt x="19465" y="1259"/>
                    <a:pt x="20788" y="1195"/>
                    <a:pt x="21599" y="6161"/>
                  </a:cubicBezTo>
                  <a:cubicBezTo>
                    <a:pt x="21597" y="7531"/>
                    <a:pt x="21599" y="9152"/>
                    <a:pt x="21599" y="10538"/>
                  </a:cubicBezTo>
                  <a:cubicBezTo>
                    <a:pt x="21231" y="9162"/>
                    <a:pt x="20912" y="9520"/>
                    <a:pt x="20681" y="10538"/>
                  </a:cubicBezTo>
                  <a:cubicBezTo>
                    <a:pt x="20450" y="11557"/>
                    <a:pt x="20267" y="10974"/>
                    <a:pt x="19979" y="10538"/>
                  </a:cubicBezTo>
                  <a:cubicBezTo>
                    <a:pt x="19691" y="10103"/>
                    <a:pt x="19226" y="13077"/>
                    <a:pt x="18629" y="10538"/>
                  </a:cubicBezTo>
                  <a:cubicBezTo>
                    <a:pt x="18032" y="8000"/>
                    <a:pt x="18166" y="6797"/>
                    <a:pt x="17711" y="10538"/>
                  </a:cubicBezTo>
                  <a:cubicBezTo>
                    <a:pt x="17256" y="14280"/>
                    <a:pt x="16417" y="14506"/>
                    <a:pt x="15929" y="10538"/>
                  </a:cubicBezTo>
                  <a:cubicBezTo>
                    <a:pt x="15442" y="6571"/>
                    <a:pt x="15479" y="12721"/>
                    <a:pt x="15227" y="10538"/>
                  </a:cubicBezTo>
                  <a:cubicBezTo>
                    <a:pt x="14976" y="8356"/>
                    <a:pt x="14416" y="6271"/>
                    <a:pt x="13877" y="10538"/>
                  </a:cubicBezTo>
                  <a:cubicBezTo>
                    <a:pt x="13339" y="14806"/>
                    <a:pt x="13361" y="12913"/>
                    <a:pt x="13175" y="10538"/>
                  </a:cubicBezTo>
                  <a:cubicBezTo>
                    <a:pt x="12989" y="8164"/>
                    <a:pt x="12589" y="10736"/>
                    <a:pt x="12258" y="10538"/>
                  </a:cubicBezTo>
                  <a:cubicBezTo>
                    <a:pt x="11927" y="10341"/>
                    <a:pt x="11060" y="6422"/>
                    <a:pt x="10692" y="10538"/>
                  </a:cubicBezTo>
                  <a:cubicBezTo>
                    <a:pt x="10324" y="14655"/>
                    <a:pt x="9310" y="3851"/>
                    <a:pt x="8910" y="10538"/>
                  </a:cubicBezTo>
                  <a:cubicBezTo>
                    <a:pt x="8509" y="17226"/>
                    <a:pt x="8301" y="6342"/>
                    <a:pt x="7992" y="10538"/>
                  </a:cubicBezTo>
                  <a:cubicBezTo>
                    <a:pt x="7683" y="14735"/>
                    <a:pt x="6964" y="16238"/>
                    <a:pt x="6642" y="10538"/>
                  </a:cubicBezTo>
                  <a:cubicBezTo>
                    <a:pt x="6320" y="4839"/>
                    <a:pt x="6155" y="15529"/>
                    <a:pt x="5724" y="10538"/>
                  </a:cubicBezTo>
                  <a:cubicBezTo>
                    <a:pt x="5293" y="5548"/>
                    <a:pt x="4903" y="14323"/>
                    <a:pt x="4158" y="10538"/>
                  </a:cubicBezTo>
                  <a:cubicBezTo>
                    <a:pt x="3414" y="6754"/>
                    <a:pt x="3435" y="4420"/>
                    <a:pt x="3024" y="10538"/>
                  </a:cubicBezTo>
                  <a:cubicBezTo>
                    <a:pt x="2614" y="16657"/>
                    <a:pt x="2341" y="7701"/>
                    <a:pt x="2107" y="10538"/>
                  </a:cubicBezTo>
                  <a:cubicBezTo>
                    <a:pt x="1872" y="13376"/>
                    <a:pt x="1690" y="14224"/>
                    <a:pt x="1405" y="10538"/>
                  </a:cubicBezTo>
                  <a:cubicBezTo>
                    <a:pt x="1119" y="6853"/>
                    <a:pt x="493" y="7456"/>
                    <a:pt x="1" y="10538"/>
                  </a:cubicBezTo>
                  <a:cubicBezTo>
                    <a:pt x="2" y="9288"/>
                    <a:pt x="-1" y="8322"/>
                    <a:pt x="1" y="6161"/>
                  </a:cubicBezTo>
                  <a:close/>
                </a:path>
              </a:pathLst>
            </a:custGeom>
            <a:solidFill>
              <a:schemeClr val="accent2">
                <a:alpha val="74900"/>
              </a:schemeClr>
            </a:solid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sp>
          <p:nvSpPr>
            <p:cNvPr id="139" name="Shape"/>
            <p:cNvSpPr/>
            <p:nvPr/>
          </p:nvSpPr>
          <p:spPr>
            <a:xfrm>
              <a:off x="372" y="5460"/>
              <a:ext cx="10972593" cy="54132"/>
            </a:xfrm>
            <a:custGeom>
              <a:avLst/>
              <a:gdLst/>
              <a:ahLst/>
              <a:cxnLst>
                <a:cxn ang="0">
                  <a:pos x="wd2" y="hd2"/>
                </a:cxn>
                <a:cxn ang="5400000">
                  <a:pos x="wd2" y="hd2"/>
                </a:cxn>
                <a:cxn ang="10800000">
                  <a:pos x="wd2" y="hd2"/>
                </a:cxn>
                <a:cxn ang="16200000">
                  <a:pos x="wd2" y="hd2"/>
                </a:cxn>
              </a:cxnLst>
              <a:rect l="0" t="0" r="r" b="b"/>
              <a:pathLst>
                <a:path w="21599" h="12593" extrusionOk="0">
                  <a:moveTo>
                    <a:pt x="0" y="4718"/>
                  </a:moveTo>
                  <a:cubicBezTo>
                    <a:pt x="326" y="4284"/>
                    <a:pt x="371" y="7919"/>
                    <a:pt x="702" y="4718"/>
                  </a:cubicBezTo>
                  <a:cubicBezTo>
                    <a:pt x="1032" y="1518"/>
                    <a:pt x="1446" y="6794"/>
                    <a:pt x="2051" y="4718"/>
                  </a:cubicBezTo>
                  <a:cubicBezTo>
                    <a:pt x="2657" y="2643"/>
                    <a:pt x="3141" y="-1404"/>
                    <a:pt x="3833" y="4718"/>
                  </a:cubicBezTo>
                  <a:cubicBezTo>
                    <a:pt x="4526" y="10841"/>
                    <a:pt x="4513" y="176"/>
                    <a:pt x="5183" y="4718"/>
                  </a:cubicBezTo>
                  <a:cubicBezTo>
                    <a:pt x="5854" y="9261"/>
                    <a:pt x="5624" y="7225"/>
                    <a:pt x="5885" y="4718"/>
                  </a:cubicBezTo>
                  <a:cubicBezTo>
                    <a:pt x="6147" y="2212"/>
                    <a:pt x="6612" y="6392"/>
                    <a:pt x="6803" y="4718"/>
                  </a:cubicBezTo>
                  <a:cubicBezTo>
                    <a:pt x="6994" y="3045"/>
                    <a:pt x="8142" y="5907"/>
                    <a:pt x="8585" y="4718"/>
                  </a:cubicBezTo>
                  <a:cubicBezTo>
                    <a:pt x="9029" y="3530"/>
                    <a:pt x="9827" y="-5276"/>
                    <a:pt x="10367" y="4718"/>
                  </a:cubicBezTo>
                  <a:cubicBezTo>
                    <a:pt x="10908" y="14713"/>
                    <a:pt x="11580" y="3920"/>
                    <a:pt x="12149" y="4718"/>
                  </a:cubicBezTo>
                  <a:cubicBezTo>
                    <a:pt x="12719" y="5516"/>
                    <a:pt x="12661" y="6274"/>
                    <a:pt x="12851" y="4718"/>
                  </a:cubicBezTo>
                  <a:cubicBezTo>
                    <a:pt x="13042" y="3162"/>
                    <a:pt x="13615" y="4617"/>
                    <a:pt x="14201" y="4718"/>
                  </a:cubicBezTo>
                  <a:cubicBezTo>
                    <a:pt x="14787" y="4820"/>
                    <a:pt x="15011" y="3111"/>
                    <a:pt x="15335" y="4718"/>
                  </a:cubicBezTo>
                  <a:cubicBezTo>
                    <a:pt x="15659" y="6326"/>
                    <a:pt x="15843" y="8280"/>
                    <a:pt x="16037" y="4718"/>
                  </a:cubicBezTo>
                  <a:cubicBezTo>
                    <a:pt x="16231" y="1157"/>
                    <a:pt x="17018" y="1988"/>
                    <a:pt x="17819" y="4718"/>
                  </a:cubicBezTo>
                  <a:cubicBezTo>
                    <a:pt x="18620" y="7448"/>
                    <a:pt x="18347" y="6670"/>
                    <a:pt x="18521" y="4718"/>
                  </a:cubicBezTo>
                  <a:cubicBezTo>
                    <a:pt x="18695" y="2767"/>
                    <a:pt x="18984" y="6668"/>
                    <a:pt x="19223" y="4718"/>
                  </a:cubicBezTo>
                  <a:cubicBezTo>
                    <a:pt x="19462" y="2769"/>
                    <a:pt x="19891" y="1772"/>
                    <a:pt x="20357" y="4718"/>
                  </a:cubicBezTo>
                  <a:cubicBezTo>
                    <a:pt x="20823" y="7664"/>
                    <a:pt x="21206" y="3372"/>
                    <a:pt x="21599" y="4718"/>
                  </a:cubicBezTo>
                  <a:cubicBezTo>
                    <a:pt x="21598" y="6770"/>
                    <a:pt x="21598" y="7934"/>
                    <a:pt x="21599" y="8973"/>
                  </a:cubicBezTo>
                  <a:cubicBezTo>
                    <a:pt x="20843" y="12070"/>
                    <a:pt x="20754" y="1764"/>
                    <a:pt x="20033" y="8973"/>
                  </a:cubicBezTo>
                  <a:cubicBezTo>
                    <a:pt x="19312" y="16182"/>
                    <a:pt x="19678" y="10689"/>
                    <a:pt x="19331" y="8973"/>
                  </a:cubicBezTo>
                  <a:cubicBezTo>
                    <a:pt x="18984" y="7257"/>
                    <a:pt x="18910" y="12077"/>
                    <a:pt x="18629" y="8973"/>
                  </a:cubicBezTo>
                  <a:cubicBezTo>
                    <a:pt x="18348" y="5869"/>
                    <a:pt x="17940" y="11451"/>
                    <a:pt x="17279" y="8973"/>
                  </a:cubicBezTo>
                  <a:cubicBezTo>
                    <a:pt x="16618" y="6495"/>
                    <a:pt x="16918" y="4948"/>
                    <a:pt x="16577" y="8973"/>
                  </a:cubicBezTo>
                  <a:cubicBezTo>
                    <a:pt x="16236" y="12998"/>
                    <a:pt x="15608" y="13460"/>
                    <a:pt x="15227" y="8973"/>
                  </a:cubicBezTo>
                  <a:cubicBezTo>
                    <a:pt x="14846" y="4486"/>
                    <a:pt x="14276" y="12595"/>
                    <a:pt x="13661" y="8973"/>
                  </a:cubicBezTo>
                  <a:cubicBezTo>
                    <a:pt x="13047" y="5351"/>
                    <a:pt x="12851" y="15976"/>
                    <a:pt x="12311" y="8973"/>
                  </a:cubicBezTo>
                  <a:cubicBezTo>
                    <a:pt x="11772" y="1970"/>
                    <a:pt x="11211" y="3848"/>
                    <a:pt x="10745" y="8973"/>
                  </a:cubicBezTo>
                  <a:cubicBezTo>
                    <a:pt x="10279" y="14098"/>
                    <a:pt x="9863" y="9161"/>
                    <a:pt x="9179" y="8973"/>
                  </a:cubicBezTo>
                  <a:cubicBezTo>
                    <a:pt x="8496" y="8785"/>
                    <a:pt x="8711" y="5092"/>
                    <a:pt x="8477" y="8973"/>
                  </a:cubicBezTo>
                  <a:cubicBezTo>
                    <a:pt x="8244" y="12854"/>
                    <a:pt x="7758" y="6459"/>
                    <a:pt x="7559" y="8973"/>
                  </a:cubicBezTo>
                  <a:cubicBezTo>
                    <a:pt x="7360" y="11487"/>
                    <a:pt x="6697" y="8823"/>
                    <a:pt x="6425" y="8973"/>
                  </a:cubicBezTo>
                  <a:cubicBezTo>
                    <a:pt x="6154" y="9124"/>
                    <a:pt x="5465" y="7041"/>
                    <a:pt x="5075" y="8973"/>
                  </a:cubicBezTo>
                  <a:cubicBezTo>
                    <a:pt x="4685" y="10905"/>
                    <a:pt x="3758" y="10725"/>
                    <a:pt x="3293" y="8973"/>
                  </a:cubicBezTo>
                  <a:cubicBezTo>
                    <a:pt x="2829" y="7221"/>
                    <a:pt x="2226" y="16324"/>
                    <a:pt x="1727" y="8973"/>
                  </a:cubicBezTo>
                  <a:cubicBezTo>
                    <a:pt x="1229" y="1622"/>
                    <a:pt x="407" y="5229"/>
                    <a:pt x="0" y="8973"/>
                  </a:cubicBezTo>
                  <a:cubicBezTo>
                    <a:pt x="0" y="7197"/>
                    <a:pt x="-1" y="5662"/>
                    <a:pt x="0" y="4718"/>
                  </a:cubicBezTo>
                  <a:close/>
                </a:path>
              </a:pathLst>
            </a:custGeom>
            <a:no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Google Shape;122;p5"/>
          <p:cNvSpPr txBox="1">
            <a:spLocks noGrp="1"/>
          </p:cNvSpPr>
          <p:nvPr>
            <p:ph type="title"/>
          </p:nvPr>
        </p:nvSpPr>
        <p:spPr>
          <a:xfrm>
            <a:off x="129400" y="115023"/>
            <a:ext cx="11461500" cy="790804"/>
          </a:xfrm>
          <a:prstGeom prst="rect">
            <a:avLst/>
          </a:prstGeom>
        </p:spPr>
        <p:txBody>
          <a:bodyPr anchor="b"/>
          <a:lstStyle/>
          <a:p>
            <a:pPr>
              <a:defRPr sz="4700">
                <a:latin typeface="Times New Roman"/>
                <a:ea typeface="Times New Roman"/>
                <a:cs typeface="Times New Roman"/>
                <a:sym typeface="Times New Roman"/>
              </a:defRPr>
            </a:pPr>
            <a:r>
              <a:t>Literature Review/Related Works (</a:t>
            </a:r>
            <a:r>
              <a:rPr sz="2900"/>
              <a:t>Cont..</a:t>
            </a:r>
            <a:r>
              <a:t>)</a:t>
            </a:r>
          </a:p>
        </p:txBody>
      </p:sp>
      <p:sp>
        <p:nvSpPr>
          <p:cNvPr id="143" name="Google Shape;123;p5"/>
          <p:cNvSpPr txBox="1">
            <a:spLocks noGrp="1"/>
          </p:cNvSpPr>
          <p:nvPr>
            <p:ph type="body" idx="1"/>
          </p:nvPr>
        </p:nvSpPr>
        <p:spPr>
          <a:xfrm>
            <a:off x="258798" y="1107048"/>
            <a:ext cx="11332204" cy="3536703"/>
          </a:xfrm>
          <a:prstGeom prst="rect">
            <a:avLst/>
          </a:prstGeom>
        </p:spPr>
        <p:txBody>
          <a:bodyPr/>
          <a:lstStyle/>
          <a:p>
            <a:pPr marL="228600" indent="-228600" algn="just">
              <a:lnSpc>
                <a:spcPct val="150000"/>
              </a:lnSpc>
              <a:spcBef>
                <a:spcPts val="0"/>
              </a:spcBef>
              <a:buSzPts val="1800"/>
              <a:defRPr sz="1800" b="1">
                <a:latin typeface="Times New Roman"/>
                <a:ea typeface="Times New Roman"/>
                <a:cs typeface="Times New Roman"/>
                <a:sym typeface="Times New Roman"/>
              </a:defRPr>
            </a:pPr>
            <a:r>
              <a:rPr dirty="0" err="1"/>
              <a:t>Sahin</a:t>
            </a:r>
            <a:r>
              <a:rPr dirty="0"/>
              <a:t> et al. 2021</a:t>
            </a:r>
            <a:r>
              <a:rPr b="0" dirty="0"/>
              <a:t> proposed malware detection framework using ML algorithms which utilizes concepts of </a:t>
            </a:r>
            <a:r>
              <a:rPr dirty="0"/>
              <a:t>dimensionality reduction</a:t>
            </a:r>
            <a:r>
              <a:rPr b="0" dirty="0"/>
              <a:t>. They reported that this concept positively influenced classification (binary) of malware. </a:t>
            </a:r>
            <a:r>
              <a:rPr lang="en-US" b="0" dirty="0"/>
              <a:t>[4]</a:t>
            </a:r>
            <a:endParaRPr b="0" dirty="0"/>
          </a:p>
          <a:p>
            <a:pPr marL="228600" indent="-228600" algn="just">
              <a:lnSpc>
                <a:spcPct val="150000"/>
              </a:lnSpc>
              <a:spcBef>
                <a:spcPts val="0"/>
              </a:spcBef>
              <a:buSzPts val="1800"/>
              <a:defRPr sz="1800" b="1">
                <a:latin typeface="Times New Roman"/>
                <a:ea typeface="Times New Roman"/>
                <a:cs typeface="Times New Roman"/>
                <a:sym typeface="Times New Roman"/>
              </a:defRPr>
            </a:pPr>
            <a:r>
              <a:rPr dirty="0"/>
              <a:t>Saleem et al. 2022 </a:t>
            </a:r>
            <a:r>
              <a:rPr b="0" dirty="0"/>
              <a:t>proposed </a:t>
            </a:r>
            <a:r>
              <a:rPr dirty="0"/>
              <a:t>malware detection using feature ranking of permissions</a:t>
            </a:r>
            <a:r>
              <a:rPr b="0" dirty="0"/>
              <a:t>. The completed task includes building of ML model to which classify an instance either benign or malware. The feature ranking improved accuracy, recall and precision.  </a:t>
            </a:r>
            <a:r>
              <a:rPr lang="en-US" b="0" dirty="0"/>
              <a:t>[5]</a:t>
            </a:r>
            <a:endParaRPr b="0" dirty="0"/>
          </a:p>
          <a:p>
            <a:pPr marL="228600" indent="-228600" algn="just">
              <a:lnSpc>
                <a:spcPct val="150000"/>
              </a:lnSpc>
              <a:spcBef>
                <a:spcPts val="0"/>
              </a:spcBef>
              <a:buSzPts val="1800"/>
              <a:defRPr sz="1800" b="1">
                <a:latin typeface="Times New Roman"/>
                <a:ea typeface="Times New Roman"/>
                <a:cs typeface="Times New Roman"/>
                <a:sym typeface="Times New Roman"/>
              </a:defRPr>
            </a:pPr>
            <a:r>
              <a:rPr dirty="0"/>
              <a:t>Sinan et al. 2021</a:t>
            </a:r>
            <a:r>
              <a:rPr b="0" dirty="0"/>
              <a:t> proposed </a:t>
            </a:r>
            <a:r>
              <a:rPr dirty="0" err="1"/>
              <a:t>AFWDroid</a:t>
            </a:r>
            <a:r>
              <a:rPr b="0" dirty="0"/>
              <a:t> which comprises concepts of deep </a:t>
            </a:r>
            <a:r>
              <a:rPr dirty="0"/>
              <a:t>feature extraction</a:t>
            </a:r>
            <a:r>
              <a:rPr b="0" dirty="0"/>
              <a:t> and </a:t>
            </a:r>
            <a:r>
              <a:rPr dirty="0"/>
              <a:t>weighting scheme</a:t>
            </a:r>
            <a:r>
              <a:rPr b="0" dirty="0"/>
              <a:t>. Studies showed that higher accuracy values and more competitive results in weight-sensitive classification may be attained by feature selection and weighting.</a:t>
            </a:r>
            <a:r>
              <a:rPr lang="en-US" b="0" dirty="0"/>
              <a:t>[6]</a:t>
            </a:r>
            <a:endParaRPr b="0" dirty="0"/>
          </a:p>
        </p:txBody>
      </p:sp>
      <p:sp>
        <p:nvSpPr>
          <p:cNvPr id="144" name="Google Shape;124;p5"/>
          <p:cNvSpPr txBox="1"/>
          <p:nvPr/>
        </p:nvSpPr>
        <p:spPr>
          <a:xfrm>
            <a:off x="314875" y="4715776"/>
            <a:ext cx="11461500" cy="1169509"/>
          </a:xfrm>
          <a:prstGeom prst="rect">
            <a:avLst/>
          </a:prstGeom>
          <a:solidFill>
            <a:srgbClr val="E1EFD8"/>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algn="just">
              <a:buClr>
                <a:srgbClr val="222222"/>
              </a:buClr>
              <a:buSzPts val="1400"/>
              <a:defRPr>
                <a:solidFill>
                  <a:srgbClr val="222222"/>
                </a:solidFill>
                <a:latin typeface="Times New Roman"/>
                <a:ea typeface="Times New Roman"/>
                <a:cs typeface="Times New Roman"/>
                <a:sym typeface="Times New Roman"/>
              </a:defRPr>
            </a:pPr>
            <a:r>
              <a:rPr lang="en-US" dirty="0"/>
              <a:t>[4] </a:t>
            </a:r>
            <a:r>
              <a:rPr dirty="0" err="1"/>
              <a:t>Şahin</a:t>
            </a:r>
            <a:r>
              <a:rPr dirty="0"/>
              <a:t>, D. </a:t>
            </a:r>
            <a:r>
              <a:rPr dirty="0" err="1"/>
              <a:t>Ö</a:t>
            </a:r>
            <a:r>
              <a:rPr dirty="0"/>
              <a:t>., Kural, O. E., </a:t>
            </a:r>
            <a:r>
              <a:rPr dirty="0" err="1"/>
              <a:t>Akleylek</a:t>
            </a:r>
            <a:r>
              <a:rPr dirty="0"/>
              <a:t>, S., &amp; </a:t>
            </a:r>
            <a:r>
              <a:rPr dirty="0" err="1"/>
              <a:t>Kılıç</a:t>
            </a:r>
            <a:r>
              <a:rPr dirty="0"/>
              <a:t>, E. (2021). Permission-based Android malware analysis by using dimension reduction with PCA and LDA. </a:t>
            </a:r>
            <a:r>
              <a:rPr i="1" dirty="0"/>
              <a:t>Journal of Information Security and Applications</a:t>
            </a:r>
            <a:r>
              <a:rPr dirty="0"/>
              <a:t>, </a:t>
            </a:r>
            <a:r>
              <a:rPr i="1" dirty="0"/>
              <a:t>63</a:t>
            </a:r>
            <a:r>
              <a:rPr dirty="0"/>
              <a:t>, 102995.</a:t>
            </a:r>
          </a:p>
          <a:p>
            <a:pPr algn="just">
              <a:buClr>
                <a:srgbClr val="222222"/>
              </a:buClr>
              <a:buSzPts val="1400"/>
              <a:defRPr>
                <a:solidFill>
                  <a:srgbClr val="222222"/>
                </a:solidFill>
                <a:latin typeface="Times New Roman"/>
                <a:ea typeface="Times New Roman"/>
                <a:cs typeface="Times New Roman"/>
                <a:sym typeface="Times New Roman"/>
              </a:defRPr>
            </a:pPr>
            <a:r>
              <a:rPr lang="en-US" dirty="0"/>
              <a:t>[5] </a:t>
            </a:r>
            <a:r>
              <a:rPr dirty="0"/>
              <a:t>Suleman Saleem, M., </a:t>
            </a:r>
            <a:r>
              <a:rPr dirty="0" err="1"/>
              <a:t>Mišić</a:t>
            </a:r>
            <a:r>
              <a:rPr dirty="0"/>
              <a:t>, J., &amp; </a:t>
            </a:r>
            <a:r>
              <a:rPr dirty="0" err="1"/>
              <a:t>Mišić</a:t>
            </a:r>
            <a:r>
              <a:rPr dirty="0"/>
              <a:t>, V. B. (2022). Android Malware Detection using Feature Ranking of Permissions. </a:t>
            </a:r>
            <a:r>
              <a:rPr i="1" dirty="0" err="1"/>
              <a:t>arXiv</a:t>
            </a:r>
            <a:r>
              <a:rPr i="1" dirty="0"/>
              <a:t> e-prints</a:t>
            </a:r>
            <a:r>
              <a:rPr dirty="0"/>
              <a:t>, arXiv-2201. </a:t>
            </a:r>
          </a:p>
          <a:p>
            <a:pPr algn="just">
              <a:buClr>
                <a:srgbClr val="222222"/>
              </a:buClr>
              <a:buSzPts val="1400"/>
              <a:defRPr>
                <a:solidFill>
                  <a:srgbClr val="222222"/>
                </a:solidFill>
                <a:latin typeface="Times New Roman"/>
                <a:ea typeface="Times New Roman"/>
                <a:cs typeface="Times New Roman"/>
                <a:sym typeface="Times New Roman"/>
              </a:defRPr>
            </a:pPr>
            <a:r>
              <a:rPr lang="en-US" dirty="0"/>
              <a:t>[6] </a:t>
            </a:r>
            <a:r>
              <a:rPr dirty="0"/>
              <a:t>ARSLAN, R. S., </a:t>
            </a:r>
            <a:r>
              <a:rPr dirty="0" err="1"/>
              <a:t>Ölmez</a:t>
            </a:r>
            <a:r>
              <a:rPr dirty="0"/>
              <a:t>, E., &amp; Orhan, E. R. (2021). </a:t>
            </a:r>
            <a:r>
              <a:rPr dirty="0" err="1"/>
              <a:t>Afwdroid</a:t>
            </a:r>
            <a:r>
              <a:rPr dirty="0"/>
              <a:t>: deep feature extraction and weighting for android malware detection. </a:t>
            </a:r>
            <a:r>
              <a:rPr i="1" dirty="0" err="1"/>
              <a:t>Dicle</a:t>
            </a:r>
            <a:r>
              <a:rPr i="1" dirty="0"/>
              <a:t> </a:t>
            </a:r>
            <a:r>
              <a:rPr i="1" dirty="0" err="1"/>
              <a:t>üniversitesi</a:t>
            </a:r>
            <a:r>
              <a:rPr i="1" dirty="0"/>
              <a:t> </a:t>
            </a:r>
            <a:r>
              <a:rPr i="1" dirty="0" err="1"/>
              <a:t>MÜhendislik</a:t>
            </a:r>
            <a:r>
              <a:rPr i="1" dirty="0"/>
              <a:t> </a:t>
            </a:r>
            <a:r>
              <a:rPr i="1" dirty="0" err="1"/>
              <a:t>Fakültesi</a:t>
            </a:r>
            <a:r>
              <a:rPr i="1" dirty="0"/>
              <a:t> </a:t>
            </a:r>
            <a:r>
              <a:rPr i="1" dirty="0" err="1"/>
              <a:t>Mühendislik</a:t>
            </a:r>
            <a:r>
              <a:rPr i="1" dirty="0"/>
              <a:t> </a:t>
            </a:r>
            <a:r>
              <a:rPr i="1" dirty="0" err="1"/>
              <a:t>Dergisi</a:t>
            </a:r>
            <a:r>
              <a:rPr dirty="0"/>
              <a:t>, </a:t>
            </a:r>
            <a:r>
              <a:rPr i="1" dirty="0"/>
              <a:t>12</a:t>
            </a:r>
            <a:r>
              <a:rPr dirty="0"/>
              <a:t>(2), 237-245.</a:t>
            </a:r>
          </a:p>
        </p:txBody>
      </p:sp>
      <p:grpSp>
        <p:nvGrpSpPr>
          <p:cNvPr id="147" name="Google Shape;125;p5"/>
          <p:cNvGrpSpPr/>
          <p:nvPr/>
        </p:nvGrpSpPr>
        <p:grpSpPr>
          <a:xfrm>
            <a:off x="129230" y="971555"/>
            <a:ext cx="10972992" cy="59619"/>
            <a:chOff x="0" y="0"/>
            <a:chExt cx="10972991" cy="59618"/>
          </a:xfrm>
        </p:grpSpPr>
        <p:sp>
          <p:nvSpPr>
            <p:cNvPr id="145" name="Shape"/>
            <p:cNvSpPr/>
            <p:nvPr/>
          </p:nvSpPr>
          <p:spPr>
            <a:xfrm>
              <a:off x="0" y="-1"/>
              <a:ext cx="10972992" cy="59620"/>
            </a:xfrm>
            <a:custGeom>
              <a:avLst/>
              <a:gdLst/>
              <a:ahLst/>
              <a:cxnLst>
                <a:cxn ang="0">
                  <a:pos x="wd2" y="hd2"/>
                </a:cxn>
                <a:cxn ang="5400000">
                  <a:pos x="wd2" y="hd2"/>
                </a:cxn>
                <a:cxn ang="10800000">
                  <a:pos x="wd2" y="hd2"/>
                </a:cxn>
                <a:cxn ang="16200000">
                  <a:pos x="wd2" y="hd2"/>
                </a:cxn>
              </a:cxnLst>
              <a:rect l="0" t="0" r="r" b="b"/>
              <a:pathLst>
                <a:path w="21599" h="14271" extrusionOk="0">
                  <a:moveTo>
                    <a:pt x="1" y="6161"/>
                  </a:moveTo>
                  <a:cubicBezTo>
                    <a:pt x="324" y="1930"/>
                    <a:pt x="610" y="8534"/>
                    <a:pt x="919" y="6161"/>
                  </a:cubicBezTo>
                  <a:cubicBezTo>
                    <a:pt x="1228" y="3788"/>
                    <a:pt x="1298" y="2684"/>
                    <a:pt x="1621" y="6161"/>
                  </a:cubicBezTo>
                  <a:cubicBezTo>
                    <a:pt x="1943" y="9638"/>
                    <a:pt x="2176" y="2216"/>
                    <a:pt x="2539" y="6161"/>
                  </a:cubicBezTo>
                  <a:cubicBezTo>
                    <a:pt x="2901" y="10106"/>
                    <a:pt x="3334" y="12423"/>
                    <a:pt x="3888" y="6161"/>
                  </a:cubicBezTo>
                  <a:cubicBezTo>
                    <a:pt x="4443" y="-101"/>
                    <a:pt x="4795" y="11681"/>
                    <a:pt x="5454" y="6161"/>
                  </a:cubicBezTo>
                  <a:cubicBezTo>
                    <a:pt x="6113" y="641"/>
                    <a:pt x="6393" y="-4374"/>
                    <a:pt x="7236" y="6161"/>
                  </a:cubicBezTo>
                  <a:cubicBezTo>
                    <a:pt x="8079" y="16696"/>
                    <a:pt x="8427" y="7122"/>
                    <a:pt x="9018" y="6161"/>
                  </a:cubicBezTo>
                  <a:cubicBezTo>
                    <a:pt x="9609" y="5199"/>
                    <a:pt x="9885" y="3315"/>
                    <a:pt x="10152" y="6161"/>
                  </a:cubicBezTo>
                  <a:cubicBezTo>
                    <a:pt x="10419" y="9007"/>
                    <a:pt x="11030" y="1925"/>
                    <a:pt x="11718" y="6161"/>
                  </a:cubicBezTo>
                  <a:cubicBezTo>
                    <a:pt x="12405" y="10397"/>
                    <a:pt x="12506" y="3310"/>
                    <a:pt x="13067" y="6161"/>
                  </a:cubicBezTo>
                  <a:cubicBezTo>
                    <a:pt x="13629" y="9012"/>
                    <a:pt x="13884" y="11338"/>
                    <a:pt x="14201" y="6161"/>
                  </a:cubicBezTo>
                  <a:cubicBezTo>
                    <a:pt x="14519" y="983"/>
                    <a:pt x="15428" y="7091"/>
                    <a:pt x="15767" y="6161"/>
                  </a:cubicBezTo>
                  <a:cubicBezTo>
                    <a:pt x="16106" y="5231"/>
                    <a:pt x="16189" y="9993"/>
                    <a:pt x="16469" y="6161"/>
                  </a:cubicBezTo>
                  <a:cubicBezTo>
                    <a:pt x="16750" y="2329"/>
                    <a:pt x="17101" y="4792"/>
                    <a:pt x="17603" y="6161"/>
                  </a:cubicBezTo>
                  <a:cubicBezTo>
                    <a:pt x="18105" y="7530"/>
                    <a:pt x="18441" y="11063"/>
                    <a:pt x="18953" y="6161"/>
                  </a:cubicBezTo>
                  <a:cubicBezTo>
                    <a:pt x="19465" y="1259"/>
                    <a:pt x="20788" y="1195"/>
                    <a:pt x="21599" y="6161"/>
                  </a:cubicBezTo>
                  <a:cubicBezTo>
                    <a:pt x="21597" y="7531"/>
                    <a:pt x="21599" y="9152"/>
                    <a:pt x="21599" y="10538"/>
                  </a:cubicBezTo>
                  <a:cubicBezTo>
                    <a:pt x="21231" y="9162"/>
                    <a:pt x="20912" y="9520"/>
                    <a:pt x="20681" y="10538"/>
                  </a:cubicBezTo>
                  <a:cubicBezTo>
                    <a:pt x="20450" y="11557"/>
                    <a:pt x="20267" y="10974"/>
                    <a:pt x="19979" y="10538"/>
                  </a:cubicBezTo>
                  <a:cubicBezTo>
                    <a:pt x="19691" y="10103"/>
                    <a:pt x="19226" y="13077"/>
                    <a:pt x="18629" y="10538"/>
                  </a:cubicBezTo>
                  <a:cubicBezTo>
                    <a:pt x="18032" y="8000"/>
                    <a:pt x="18166" y="6797"/>
                    <a:pt x="17711" y="10538"/>
                  </a:cubicBezTo>
                  <a:cubicBezTo>
                    <a:pt x="17256" y="14280"/>
                    <a:pt x="16417" y="14506"/>
                    <a:pt x="15929" y="10538"/>
                  </a:cubicBezTo>
                  <a:cubicBezTo>
                    <a:pt x="15442" y="6571"/>
                    <a:pt x="15479" y="12721"/>
                    <a:pt x="15227" y="10538"/>
                  </a:cubicBezTo>
                  <a:cubicBezTo>
                    <a:pt x="14976" y="8356"/>
                    <a:pt x="14416" y="6271"/>
                    <a:pt x="13877" y="10538"/>
                  </a:cubicBezTo>
                  <a:cubicBezTo>
                    <a:pt x="13339" y="14806"/>
                    <a:pt x="13361" y="12913"/>
                    <a:pt x="13175" y="10538"/>
                  </a:cubicBezTo>
                  <a:cubicBezTo>
                    <a:pt x="12989" y="8164"/>
                    <a:pt x="12589" y="10736"/>
                    <a:pt x="12258" y="10538"/>
                  </a:cubicBezTo>
                  <a:cubicBezTo>
                    <a:pt x="11927" y="10341"/>
                    <a:pt x="11060" y="6422"/>
                    <a:pt x="10692" y="10538"/>
                  </a:cubicBezTo>
                  <a:cubicBezTo>
                    <a:pt x="10324" y="14655"/>
                    <a:pt x="9310" y="3851"/>
                    <a:pt x="8910" y="10538"/>
                  </a:cubicBezTo>
                  <a:cubicBezTo>
                    <a:pt x="8509" y="17226"/>
                    <a:pt x="8301" y="6342"/>
                    <a:pt x="7992" y="10538"/>
                  </a:cubicBezTo>
                  <a:cubicBezTo>
                    <a:pt x="7683" y="14735"/>
                    <a:pt x="6964" y="16238"/>
                    <a:pt x="6642" y="10538"/>
                  </a:cubicBezTo>
                  <a:cubicBezTo>
                    <a:pt x="6320" y="4839"/>
                    <a:pt x="6155" y="15529"/>
                    <a:pt x="5724" y="10538"/>
                  </a:cubicBezTo>
                  <a:cubicBezTo>
                    <a:pt x="5293" y="5548"/>
                    <a:pt x="4903" y="14323"/>
                    <a:pt x="4158" y="10538"/>
                  </a:cubicBezTo>
                  <a:cubicBezTo>
                    <a:pt x="3414" y="6754"/>
                    <a:pt x="3435" y="4420"/>
                    <a:pt x="3024" y="10538"/>
                  </a:cubicBezTo>
                  <a:cubicBezTo>
                    <a:pt x="2614" y="16657"/>
                    <a:pt x="2341" y="7701"/>
                    <a:pt x="2107" y="10538"/>
                  </a:cubicBezTo>
                  <a:cubicBezTo>
                    <a:pt x="1872" y="13376"/>
                    <a:pt x="1690" y="14224"/>
                    <a:pt x="1405" y="10538"/>
                  </a:cubicBezTo>
                  <a:cubicBezTo>
                    <a:pt x="1119" y="6853"/>
                    <a:pt x="493" y="7456"/>
                    <a:pt x="1" y="10538"/>
                  </a:cubicBezTo>
                  <a:cubicBezTo>
                    <a:pt x="2" y="9288"/>
                    <a:pt x="-1" y="8322"/>
                    <a:pt x="1" y="6161"/>
                  </a:cubicBezTo>
                  <a:close/>
                </a:path>
              </a:pathLst>
            </a:custGeom>
            <a:solidFill>
              <a:schemeClr val="accent2">
                <a:alpha val="74900"/>
              </a:schemeClr>
            </a:solid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sp>
          <p:nvSpPr>
            <p:cNvPr id="146" name="Shape"/>
            <p:cNvSpPr/>
            <p:nvPr/>
          </p:nvSpPr>
          <p:spPr>
            <a:xfrm>
              <a:off x="372" y="5460"/>
              <a:ext cx="10972593" cy="54132"/>
            </a:xfrm>
            <a:custGeom>
              <a:avLst/>
              <a:gdLst/>
              <a:ahLst/>
              <a:cxnLst>
                <a:cxn ang="0">
                  <a:pos x="wd2" y="hd2"/>
                </a:cxn>
                <a:cxn ang="5400000">
                  <a:pos x="wd2" y="hd2"/>
                </a:cxn>
                <a:cxn ang="10800000">
                  <a:pos x="wd2" y="hd2"/>
                </a:cxn>
                <a:cxn ang="16200000">
                  <a:pos x="wd2" y="hd2"/>
                </a:cxn>
              </a:cxnLst>
              <a:rect l="0" t="0" r="r" b="b"/>
              <a:pathLst>
                <a:path w="21599" h="12593" extrusionOk="0">
                  <a:moveTo>
                    <a:pt x="0" y="4718"/>
                  </a:moveTo>
                  <a:cubicBezTo>
                    <a:pt x="326" y="4284"/>
                    <a:pt x="371" y="7919"/>
                    <a:pt x="702" y="4718"/>
                  </a:cubicBezTo>
                  <a:cubicBezTo>
                    <a:pt x="1032" y="1518"/>
                    <a:pt x="1446" y="6794"/>
                    <a:pt x="2051" y="4718"/>
                  </a:cubicBezTo>
                  <a:cubicBezTo>
                    <a:pt x="2657" y="2643"/>
                    <a:pt x="3141" y="-1404"/>
                    <a:pt x="3833" y="4718"/>
                  </a:cubicBezTo>
                  <a:cubicBezTo>
                    <a:pt x="4526" y="10841"/>
                    <a:pt x="4513" y="176"/>
                    <a:pt x="5183" y="4718"/>
                  </a:cubicBezTo>
                  <a:cubicBezTo>
                    <a:pt x="5854" y="9261"/>
                    <a:pt x="5624" y="7225"/>
                    <a:pt x="5885" y="4718"/>
                  </a:cubicBezTo>
                  <a:cubicBezTo>
                    <a:pt x="6147" y="2212"/>
                    <a:pt x="6612" y="6392"/>
                    <a:pt x="6803" y="4718"/>
                  </a:cubicBezTo>
                  <a:cubicBezTo>
                    <a:pt x="6994" y="3045"/>
                    <a:pt x="8142" y="5907"/>
                    <a:pt x="8585" y="4718"/>
                  </a:cubicBezTo>
                  <a:cubicBezTo>
                    <a:pt x="9029" y="3530"/>
                    <a:pt x="9827" y="-5276"/>
                    <a:pt x="10367" y="4718"/>
                  </a:cubicBezTo>
                  <a:cubicBezTo>
                    <a:pt x="10908" y="14713"/>
                    <a:pt x="11580" y="3920"/>
                    <a:pt x="12149" y="4718"/>
                  </a:cubicBezTo>
                  <a:cubicBezTo>
                    <a:pt x="12719" y="5516"/>
                    <a:pt x="12661" y="6274"/>
                    <a:pt x="12851" y="4718"/>
                  </a:cubicBezTo>
                  <a:cubicBezTo>
                    <a:pt x="13042" y="3162"/>
                    <a:pt x="13615" y="4617"/>
                    <a:pt x="14201" y="4718"/>
                  </a:cubicBezTo>
                  <a:cubicBezTo>
                    <a:pt x="14787" y="4820"/>
                    <a:pt x="15011" y="3111"/>
                    <a:pt x="15335" y="4718"/>
                  </a:cubicBezTo>
                  <a:cubicBezTo>
                    <a:pt x="15659" y="6326"/>
                    <a:pt x="15843" y="8280"/>
                    <a:pt x="16037" y="4718"/>
                  </a:cubicBezTo>
                  <a:cubicBezTo>
                    <a:pt x="16231" y="1157"/>
                    <a:pt x="17018" y="1988"/>
                    <a:pt x="17819" y="4718"/>
                  </a:cubicBezTo>
                  <a:cubicBezTo>
                    <a:pt x="18620" y="7448"/>
                    <a:pt x="18347" y="6670"/>
                    <a:pt x="18521" y="4718"/>
                  </a:cubicBezTo>
                  <a:cubicBezTo>
                    <a:pt x="18695" y="2767"/>
                    <a:pt x="18984" y="6668"/>
                    <a:pt x="19223" y="4718"/>
                  </a:cubicBezTo>
                  <a:cubicBezTo>
                    <a:pt x="19462" y="2769"/>
                    <a:pt x="19891" y="1772"/>
                    <a:pt x="20357" y="4718"/>
                  </a:cubicBezTo>
                  <a:cubicBezTo>
                    <a:pt x="20823" y="7664"/>
                    <a:pt x="21206" y="3372"/>
                    <a:pt x="21599" y="4718"/>
                  </a:cubicBezTo>
                  <a:cubicBezTo>
                    <a:pt x="21598" y="6770"/>
                    <a:pt x="21598" y="7934"/>
                    <a:pt x="21599" y="8973"/>
                  </a:cubicBezTo>
                  <a:cubicBezTo>
                    <a:pt x="20843" y="12070"/>
                    <a:pt x="20754" y="1764"/>
                    <a:pt x="20033" y="8973"/>
                  </a:cubicBezTo>
                  <a:cubicBezTo>
                    <a:pt x="19312" y="16182"/>
                    <a:pt x="19678" y="10689"/>
                    <a:pt x="19331" y="8973"/>
                  </a:cubicBezTo>
                  <a:cubicBezTo>
                    <a:pt x="18984" y="7257"/>
                    <a:pt x="18910" y="12077"/>
                    <a:pt x="18629" y="8973"/>
                  </a:cubicBezTo>
                  <a:cubicBezTo>
                    <a:pt x="18348" y="5869"/>
                    <a:pt x="17940" y="11451"/>
                    <a:pt x="17279" y="8973"/>
                  </a:cubicBezTo>
                  <a:cubicBezTo>
                    <a:pt x="16618" y="6495"/>
                    <a:pt x="16918" y="4948"/>
                    <a:pt x="16577" y="8973"/>
                  </a:cubicBezTo>
                  <a:cubicBezTo>
                    <a:pt x="16236" y="12998"/>
                    <a:pt x="15608" y="13460"/>
                    <a:pt x="15227" y="8973"/>
                  </a:cubicBezTo>
                  <a:cubicBezTo>
                    <a:pt x="14846" y="4486"/>
                    <a:pt x="14276" y="12595"/>
                    <a:pt x="13661" y="8973"/>
                  </a:cubicBezTo>
                  <a:cubicBezTo>
                    <a:pt x="13047" y="5351"/>
                    <a:pt x="12851" y="15976"/>
                    <a:pt x="12311" y="8973"/>
                  </a:cubicBezTo>
                  <a:cubicBezTo>
                    <a:pt x="11772" y="1970"/>
                    <a:pt x="11211" y="3848"/>
                    <a:pt x="10745" y="8973"/>
                  </a:cubicBezTo>
                  <a:cubicBezTo>
                    <a:pt x="10279" y="14098"/>
                    <a:pt x="9863" y="9161"/>
                    <a:pt x="9179" y="8973"/>
                  </a:cubicBezTo>
                  <a:cubicBezTo>
                    <a:pt x="8496" y="8785"/>
                    <a:pt x="8711" y="5092"/>
                    <a:pt x="8477" y="8973"/>
                  </a:cubicBezTo>
                  <a:cubicBezTo>
                    <a:pt x="8244" y="12854"/>
                    <a:pt x="7758" y="6459"/>
                    <a:pt x="7559" y="8973"/>
                  </a:cubicBezTo>
                  <a:cubicBezTo>
                    <a:pt x="7360" y="11487"/>
                    <a:pt x="6697" y="8823"/>
                    <a:pt x="6425" y="8973"/>
                  </a:cubicBezTo>
                  <a:cubicBezTo>
                    <a:pt x="6154" y="9124"/>
                    <a:pt x="5465" y="7041"/>
                    <a:pt x="5075" y="8973"/>
                  </a:cubicBezTo>
                  <a:cubicBezTo>
                    <a:pt x="4685" y="10905"/>
                    <a:pt x="3758" y="10725"/>
                    <a:pt x="3293" y="8973"/>
                  </a:cubicBezTo>
                  <a:cubicBezTo>
                    <a:pt x="2829" y="7221"/>
                    <a:pt x="2226" y="16324"/>
                    <a:pt x="1727" y="8973"/>
                  </a:cubicBezTo>
                  <a:cubicBezTo>
                    <a:pt x="1229" y="1622"/>
                    <a:pt x="407" y="5229"/>
                    <a:pt x="0" y="8973"/>
                  </a:cubicBezTo>
                  <a:cubicBezTo>
                    <a:pt x="0" y="7197"/>
                    <a:pt x="-1" y="5662"/>
                    <a:pt x="0" y="4718"/>
                  </a:cubicBezTo>
                  <a:close/>
                </a:path>
              </a:pathLst>
            </a:custGeom>
            <a:no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Google Shape;130;p6"/>
          <p:cNvSpPr txBox="1">
            <a:spLocks noGrp="1"/>
          </p:cNvSpPr>
          <p:nvPr>
            <p:ph type="title"/>
          </p:nvPr>
        </p:nvSpPr>
        <p:spPr>
          <a:xfrm>
            <a:off x="195250" y="115025"/>
            <a:ext cx="9868800" cy="1035301"/>
          </a:xfrm>
          <a:prstGeom prst="rect">
            <a:avLst/>
          </a:prstGeom>
        </p:spPr>
        <p:txBody>
          <a:bodyPr/>
          <a:lstStyle>
            <a:lvl1pPr>
              <a:defRPr>
                <a:latin typeface="Times New Roman"/>
                <a:ea typeface="Times New Roman"/>
                <a:cs typeface="Times New Roman"/>
                <a:sym typeface="Times New Roman"/>
              </a:defRPr>
            </a:lvl1pPr>
          </a:lstStyle>
          <a:p>
            <a:r>
              <a:t>Methodology</a:t>
            </a:r>
          </a:p>
        </p:txBody>
      </p:sp>
      <p:sp>
        <p:nvSpPr>
          <p:cNvPr id="150" name="Google Shape;131;p6"/>
          <p:cNvSpPr txBox="1">
            <a:spLocks noGrp="1"/>
          </p:cNvSpPr>
          <p:nvPr>
            <p:ph type="body" idx="1"/>
          </p:nvPr>
        </p:nvSpPr>
        <p:spPr>
          <a:xfrm>
            <a:off x="195248" y="1293949"/>
            <a:ext cx="7520586" cy="5413595"/>
          </a:xfrm>
          <a:prstGeom prst="rect">
            <a:avLst/>
          </a:prstGeom>
        </p:spPr>
        <p:txBody>
          <a:bodyPr>
            <a:normAutofit lnSpcReduction="10000"/>
          </a:bodyPr>
          <a:lstStyle/>
          <a:p>
            <a:pPr marL="192023" indent="-181355" defTabSz="768094">
              <a:lnSpc>
                <a:spcPct val="150000"/>
              </a:lnSpc>
              <a:spcBef>
                <a:spcPts val="0"/>
              </a:spcBef>
              <a:buSzPts val="1500"/>
              <a:buFont typeface="Times New Roman"/>
              <a:defRPr sz="1500">
                <a:latin typeface="Times New Roman"/>
                <a:ea typeface="Times New Roman"/>
                <a:cs typeface="Times New Roman"/>
                <a:sym typeface="Times New Roman"/>
              </a:defRPr>
            </a:pPr>
            <a:r>
              <a:rPr dirty="0"/>
              <a:t>Data Gathering and processing.</a:t>
            </a:r>
          </a:p>
          <a:p>
            <a:pPr marL="192023" indent="-181355" defTabSz="768094">
              <a:lnSpc>
                <a:spcPct val="150000"/>
              </a:lnSpc>
              <a:spcBef>
                <a:spcPts val="800"/>
              </a:spcBef>
              <a:buSzPts val="1500"/>
              <a:buFont typeface="Times New Roman"/>
              <a:defRPr sz="1500">
                <a:latin typeface="Times New Roman"/>
                <a:ea typeface="Times New Roman"/>
                <a:cs typeface="Times New Roman"/>
                <a:sym typeface="Times New Roman"/>
              </a:defRPr>
            </a:pPr>
            <a:r>
              <a:rPr dirty="0"/>
              <a:t>Feature extraction + tradition ML models (from base paper - Mathur et al. 2021)</a:t>
            </a:r>
            <a:r>
              <a:rPr lang="en-US" dirty="0"/>
              <a:t>[1]</a:t>
            </a:r>
            <a:endParaRPr dirty="0"/>
          </a:p>
          <a:p>
            <a:pPr marL="192023" indent="-181355" defTabSz="768094">
              <a:lnSpc>
                <a:spcPct val="150000"/>
              </a:lnSpc>
              <a:spcBef>
                <a:spcPts val="800"/>
              </a:spcBef>
              <a:buSzPts val="1500"/>
              <a:buFont typeface="Times New Roman"/>
              <a:defRPr sz="1500">
                <a:latin typeface="Times New Roman"/>
                <a:ea typeface="Times New Roman"/>
                <a:cs typeface="Times New Roman"/>
                <a:sym typeface="Times New Roman"/>
              </a:defRPr>
            </a:pPr>
            <a:r>
              <a:rPr dirty="0"/>
              <a:t>Feature extraction + Multi-layer perceptron (MLP)</a:t>
            </a:r>
          </a:p>
          <a:p>
            <a:pPr marL="192023" indent="-181355" defTabSz="768094">
              <a:lnSpc>
                <a:spcPct val="150000"/>
              </a:lnSpc>
              <a:spcBef>
                <a:spcPts val="800"/>
              </a:spcBef>
              <a:buSzPts val="1500"/>
              <a:buFont typeface="Times New Roman"/>
              <a:defRPr sz="1500">
                <a:latin typeface="Times New Roman"/>
                <a:ea typeface="Times New Roman"/>
                <a:cs typeface="Times New Roman"/>
                <a:sym typeface="Times New Roman"/>
              </a:defRPr>
            </a:pPr>
            <a:r>
              <a:rPr dirty="0"/>
              <a:t>Explaining prediction results of complex model (MLP)</a:t>
            </a:r>
          </a:p>
          <a:p>
            <a:pPr marL="192023" indent="-181355" defTabSz="768094">
              <a:lnSpc>
                <a:spcPct val="150000"/>
              </a:lnSpc>
              <a:spcBef>
                <a:spcPts val="800"/>
              </a:spcBef>
              <a:buSzPts val="1500"/>
              <a:buFont typeface="Times New Roman"/>
              <a:defRPr sz="1500">
                <a:latin typeface="Times New Roman"/>
                <a:ea typeface="Times New Roman"/>
                <a:cs typeface="Times New Roman"/>
                <a:sym typeface="Times New Roman"/>
              </a:defRPr>
            </a:pPr>
            <a:r>
              <a:rPr dirty="0"/>
              <a:t>Service Development.</a:t>
            </a:r>
          </a:p>
          <a:p>
            <a:pPr marL="0" indent="0" defTabSz="768094">
              <a:lnSpc>
                <a:spcPct val="100000"/>
              </a:lnSpc>
              <a:spcBef>
                <a:spcPts val="0"/>
              </a:spcBef>
              <a:buSzTx/>
              <a:buNone/>
              <a:defRPr sz="1500" b="1">
                <a:latin typeface="Times New Roman"/>
                <a:ea typeface="Times New Roman"/>
                <a:cs typeface="Times New Roman"/>
                <a:sym typeface="Times New Roman"/>
              </a:defRPr>
            </a:pPr>
            <a:r>
              <a:rPr dirty="0"/>
              <a:t>Experimental Details:</a:t>
            </a:r>
          </a:p>
          <a:p>
            <a:pPr marL="0" indent="0" defTabSz="768094">
              <a:lnSpc>
                <a:spcPct val="100000"/>
              </a:lnSpc>
              <a:spcBef>
                <a:spcPts val="0"/>
              </a:spcBef>
              <a:buSzTx/>
              <a:buNone/>
              <a:defRPr sz="1100">
                <a:latin typeface="+mn-lt"/>
                <a:ea typeface="+mn-ea"/>
                <a:cs typeface="+mn-cs"/>
                <a:sym typeface="Arial"/>
              </a:defRPr>
            </a:pPr>
            <a:endParaRPr dirty="0"/>
          </a:p>
          <a:p>
            <a:pPr marL="151596" indent="-151596" defTabSz="768094">
              <a:lnSpc>
                <a:spcPct val="100000"/>
              </a:lnSpc>
              <a:spcBef>
                <a:spcPts val="0"/>
              </a:spcBef>
              <a:buClrTx/>
              <a:buSzPct val="100000"/>
              <a:buFontTx/>
              <a:defRPr sz="1500">
                <a:latin typeface="Times New Roman"/>
                <a:ea typeface="Times New Roman"/>
                <a:cs typeface="Times New Roman"/>
                <a:sym typeface="Times New Roman"/>
              </a:defRPr>
            </a:pPr>
            <a:r>
              <a:rPr dirty="0"/>
              <a:t>As a part of our project</a:t>
            </a:r>
            <a:r>
              <a:rPr lang="en-US" dirty="0"/>
              <a:t>,</a:t>
            </a:r>
            <a:r>
              <a:rPr dirty="0"/>
              <a:t> we are implementing different ML models like Linear Regression, Support Vector Machine, Random Forest, Gradient Boosting, KNN, AdaBoost Classifier, Multi Layer Perceptron.</a:t>
            </a:r>
            <a:r>
              <a:rPr lang="en-US" dirty="0"/>
              <a:t>[2]</a:t>
            </a:r>
            <a:endParaRPr dirty="0"/>
          </a:p>
          <a:p>
            <a:pPr marL="151596" indent="-151596" defTabSz="768094">
              <a:lnSpc>
                <a:spcPct val="100000"/>
              </a:lnSpc>
              <a:spcBef>
                <a:spcPts val="0"/>
              </a:spcBef>
              <a:buClrTx/>
              <a:buSzPct val="100000"/>
              <a:buFontTx/>
              <a:defRPr sz="1500">
                <a:latin typeface="Times New Roman"/>
                <a:ea typeface="Times New Roman"/>
                <a:cs typeface="Times New Roman"/>
                <a:sym typeface="Times New Roman"/>
              </a:defRPr>
            </a:pPr>
            <a:r>
              <a:rPr dirty="0"/>
              <a:t>As of now we have completed Random Forest and got the accuracy as per the base paper Mathur et al 2021..and worked on the implementation of Multi Layer Perceptron with maximum iteration = 300.</a:t>
            </a:r>
            <a:r>
              <a:rPr lang="en-US" dirty="0"/>
              <a:t>[3]</a:t>
            </a:r>
            <a:endParaRPr dirty="0"/>
          </a:p>
          <a:p>
            <a:pPr marL="151596" indent="-151596" defTabSz="768094">
              <a:lnSpc>
                <a:spcPct val="100000"/>
              </a:lnSpc>
              <a:spcBef>
                <a:spcPts val="0"/>
              </a:spcBef>
              <a:buClrTx/>
              <a:buSzPct val="100000"/>
              <a:buFontTx/>
              <a:defRPr sz="1500">
                <a:latin typeface="Times New Roman"/>
                <a:ea typeface="Times New Roman"/>
                <a:cs typeface="Times New Roman"/>
                <a:sym typeface="Times New Roman"/>
              </a:defRPr>
            </a:pPr>
            <a:endParaRPr dirty="0"/>
          </a:p>
          <a:p>
            <a:pPr marL="0" indent="0" defTabSz="768094">
              <a:lnSpc>
                <a:spcPct val="100000"/>
              </a:lnSpc>
              <a:spcBef>
                <a:spcPts val="0"/>
              </a:spcBef>
              <a:buSzTx/>
              <a:buNone/>
              <a:defRPr sz="1500" b="1">
                <a:latin typeface="Times New Roman"/>
                <a:ea typeface="Times New Roman"/>
                <a:cs typeface="Times New Roman"/>
                <a:sym typeface="Times New Roman"/>
              </a:defRPr>
            </a:pPr>
            <a:r>
              <a:rPr dirty="0" err="1"/>
              <a:t>Refrences</a:t>
            </a:r>
            <a:r>
              <a:rPr dirty="0"/>
              <a:t>:</a:t>
            </a:r>
          </a:p>
          <a:p>
            <a:pPr marL="0" indent="0" algn="just" defTabSz="768094">
              <a:lnSpc>
                <a:spcPct val="100000"/>
              </a:lnSpc>
              <a:spcBef>
                <a:spcPts val="0"/>
              </a:spcBef>
              <a:buClrTx/>
              <a:buSzPct val="100000"/>
              <a:buNone/>
              <a:defRPr sz="1300">
                <a:solidFill>
                  <a:srgbClr val="222222"/>
                </a:solidFill>
                <a:latin typeface="Times New Roman"/>
                <a:ea typeface="Times New Roman"/>
                <a:cs typeface="Times New Roman"/>
                <a:sym typeface="Times New Roman"/>
              </a:defRPr>
            </a:pPr>
            <a:r>
              <a:rPr lang="en-US" dirty="0"/>
              <a:t>[1] </a:t>
            </a:r>
            <a:r>
              <a:rPr dirty="0"/>
              <a:t>Mathur, A., </a:t>
            </a:r>
            <a:r>
              <a:rPr dirty="0" err="1"/>
              <a:t>Podila</a:t>
            </a:r>
            <a:r>
              <a:rPr dirty="0"/>
              <a:t>, L. M., Kulkarni, K., Niyaz, Q., &amp; Javaid, A. Y. (2021). NATICUSdroid: A malware detection framework for Android using native and custom permissions. </a:t>
            </a:r>
            <a:r>
              <a:rPr i="1" dirty="0"/>
              <a:t>Journal of Information Security and Applications</a:t>
            </a:r>
            <a:r>
              <a:rPr dirty="0"/>
              <a:t>, </a:t>
            </a:r>
            <a:r>
              <a:rPr i="1" dirty="0"/>
              <a:t>58</a:t>
            </a:r>
            <a:r>
              <a:rPr dirty="0"/>
              <a:t>, 102696.</a:t>
            </a:r>
          </a:p>
          <a:p>
            <a:pPr marL="0" indent="0" defTabSz="768094">
              <a:lnSpc>
                <a:spcPct val="100000"/>
              </a:lnSpc>
              <a:spcBef>
                <a:spcPts val="0"/>
              </a:spcBef>
              <a:buClrTx/>
              <a:buSzPct val="100000"/>
              <a:buNone/>
              <a:defRPr sz="1300" u="sng">
                <a:solidFill>
                  <a:srgbClr val="0563C1"/>
                </a:solidFill>
                <a:uFill>
                  <a:solidFill>
                    <a:srgbClr val="0563C1"/>
                  </a:solidFill>
                </a:uFill>
                <a:latin typeface="Times New Roman"/>
                <a:ea typeface="Times New Roman"/>
                <a:cs typeface="Times New Roman"/>
                <a:sym typeface="Times New Roman"/>
              </a:defRPr>
            </a:pPr>
            <a:r>
              <a:rPr lang="en-US" dirty="0">
                <a:solidFill>
                  <a:schemeClr val="tx1"/>
                </a:solidFill>
                <a:uFill>
                  <a:solidFill>
                    <a:srgbClr val="0000FF"/>
                  </a:solidFill>
                </a:uFill>
                <a:hlinkClick r:id="rId2">
                  <a:extLst>
                    <a:ext uri="{A12FA001-AC4F-418D-AE19-62706E023703}">
                      <ahyp:hlinkClr xmlns:ahyp="http://schemas.microsoft.com/office/drawing/2018/hyperlinkcolor" val="tx"/>
                    </a:ext>
                  </a:extLst>
                </a:hlinkClick>
              </a:rPr>
              <a:t>[2] </a:t>
            </a:r>
            <a:r>
              <a:rPr dirty="0">
                <a:solidFill>
                  <a:srgbClr val="0000FF"/>
                </a:solidFill>
                <a:uFill>
                  <a:solidFill>
                    <a:srgbClr val="0000FF"/>
                  </a:solidFill>
                </a:uFill>
                <a:hlinkClick r:id="rId2">
                  <a:extLst>
                    <a:ext uri="{A12FA001-AC4F-418D-AE19-62706E023703}">
                      <ahyp:hlinkClr xmlns:ahyp="http://schemas.microsoft.com/office/drawing/2018/hyperlinkcolor" val="tx"/>
                    </a:ext>
                  </a:extLst>
                </a:hlinkClick>
              </a:rPr>
              <a:t>https://core.ac.uk/download/pdf/80994982.pdf</a:t>
            </a:r>
            <a:endParaRPr lang="en-US" dirty="0">
              <a:solidFill>
                <a:srgbClr val="0000FF"/>
              </a:solidFill>
              <a:uFill>
                <a:solidFill>
                  <a:srgbClr val="0000FF"/>
                </a:solidFill>
              </a:uFill>
              <a:hlinkClick r:id="rId2">
                <a:extLst>
                  <a:ext uri="{A12FA001-AC4F-418D-AE19-62706E023703}">
                    <ahyp:hlinkClr xmlns:ahyp="http://schemas.microsoft.com/office/drawing/2018/hyperlinkcolor" val="tx"/>
                  </a:ext>
                </a:extLst>
              </a:hlinkClick>
            </a:endParaRPr>
          </a:p>
          <a:p>
            <a:pPr marL="0" indent="0" defTabSz="768094">
              <a:lnSpc>
                <a:spcPct val="100000"/>
              </a:lnSpc>
              <a:spcBef>
                <a:spcPts val="0"/>
              </a:spcBef>
              <a:buClrTx/>
              <a:buSzPct val="100000"/>
              <a:buNone/>
              <a:defRPr sz="1300" u="sng">
                <a:solidFill>
                  <a:srgbClr val="0563C1"/>
                </a:solidFill>
                <a:uFill>
                  <a:solidFill>
                    <a:srgbClr val="0563C1"/>
                  </a:solidFill>
                </a:uFill>
                <a:latin typeface="Times New Roman"/>
                <a:ea typeface="Times New Roman"/>
                <a:cs typeface="Times New Roman"/>
                <a:sym typeface="Times New Roman"/>
              </a:defRPr>
            </a:pPr>
            <a:r>
              <a:rPr lang="en-US" dirty="0">
                <a:solidFill>
                  <a:srgbClr val="0000FF"/>
                </a:solidFill>
                <a:uFill>
                  <a:solidFill>
                    <a:srgbClr val="0000FF"/>
                  </a:solidFill>
                </a:uFill>
                <a:hlinkClick r:id="rId2">
                  <a:extLst>
                    <a:ext uri="{A12FA001-AC4F-418D-AE19-62706E023703}">
                      <ahyp:hlinkClr xmlns:ahyp="http://schemas.microsoft.com/office/drawing/2018/hyperlinkcolor" val="tx"/>
                    </a:ext>
                  </a:extLst>
                </a:hlinkClick>
              </a:rPr>
              <a:t>[3] </a:t>
            </a:r>
            <a:r>
              <a:rPr lang="en-US" u="sng" dirty="0">
                <a:solidFill>
                  <a:srgbClr val="0000FF"/>
                </a:solidFill>
                <a:uFill>
                  <a:solidFill>
                    <a:srgbClr val="0000FF"/>
                  </a:solidFill>
                </a:uFill>
                <a:hlinkClick r:id="rId3"/>
              </a:rPr>
              <a:t>https://www.geeksforgeeks.org/multi-layer-perceptron-learning-in-tensorflow/</a:t>
            </a:r>
          </a:p>
          <a:p>
            <a:pPr marL="0" indent="0" defTabSz="768094">
              <a:lnSpc>
                <a:spcPct val="100000"/>
              </a:lnSpc>
              <a:spcBef>
                <a:spcPts val="0"/>
              </a:spcBef>
              <a:buClrTx/>
              <a:buSzPct val="100000"/>
              <a:buNone/>
              <a:defRPr sz="1300" u="sng">
                <a:solidFill>
                  <a:srgbClr val="0563C1"/>
                </a:solidFill>
                <a:uFill>
                  <a:solidFill>
                    <a:srgbClr val="0563C1"/>
                  </a:solidFill>
                </a:uFill>
                <a:latin typeface="Times New Roman"/>
                <a:ea typeface="Times New Roman"/>
                <a:cs typeface="Times New Roman"/>
                <a:sym typeface="Times New Roman"/>
              </a:defRPr>
            </a:pPr>
            <a:endParaRPr lang="en-US" dirty="0">
              <a:solidFill>
                <a:srgbClr val="0000FF"/>
              </a:solidFill>
              <a:uFill>
                <a:solidFill>
                  <a:srgbClr val="0000FF"/>
                </a:solidFill>
              </a:uFill>
              <a:hlinkClick r:id="rId2">
                <a:extLst>
                  <a:ext uri="{A12FA001-AC4F-418D-AE19-62706E023703}">
                    <ahyp:hlinkClr xmlns:ahyp="http://schemas.microsoft.com/office/drawing/2018/hyperlinkcolor" val="tx"/>
                  </a:ext>
                </a:extLst>
              </a:hlinkClick>
            </a:endParaRPr>
          </a:p>
          <a:p>
            <a:pPr marL="0" indent="0" defTabSz="768094">
              <a:lnSpc>
                <a:spcPct val="100000"/>
              </a:lnSpc>
              <a:spcBef>
                <a:spcPts val="0"/>
              </a:spcBef>
              <a:buClrTx/>
              <a:buSzPct val="100000"/>
              <a:buNone/>
              <a:defRPr sz="1300" u="sng">
                <a:solidFill>
                  <a:srgbClr val="0563C1"/>
                </a:solidFill>
                <a:uFill>
                  <a:solidFill>
                    <a:srgbClr val="0563C1"/>
                  </a:solidFill>
                </a:uFill>
                <a:latin typeface="Times New Roman"/>
                <a:ea typeface="Times New Roman"/>
                <a:cs typeface="Times New Roman"/>
                <a:sym typeface="Times New Roman"/>
              </a:defRPr>
            </a:pPr>
            <a:endParaRPr dirty="0">
              <a:solidFill>
                <a:srgbClr val="0000FF"/>
              </a:solidFill>
              <a:uFill>
                <a:solidFill>
                  <a:srgbClr val="0000FF"/>
                </a:solidFill>
              </a:uFill>
              <a:hlinkClick r:id="rId2">
                <a:extLst>
                  <a:ext uri="{A12FA001-AC4F-418D-AE19-62706E023703}">
                    <ahyp:hlinkClr xmlns:ahyp="http://schemas.microsoft.com/office/drawing/2018/hyperlinkcolor" val="tx"/>
                  </a:ext>
                </a:extLst>
              </a:hlinkClick>
            </a:endParaRPr>
          </a:p>
        </p:txBody>
      </p:sp>
      <p:grpSp>
        <p:nvGrpSpPr>
          <p:cNvPr id="153" name="Google Shape;132;p6"/>
          <p:cNvGrpSpPr/>
          <p:nvPr/>
        </p:nvGrpSpPr>
        <p:grpSpPr>
          <a:xfrm>
            <a:off x="7982090" y="1612286"/>
            <a:ext cx="3895588" cy="4033483"/>
            <a:chOff x="0" y="0"/>
            <a:chExt cx="3895586" cy="4033482"/>
          </a:xfrm>
        </p:grpSpPr>
        <p:sp>
          <p:nvSpPr>
            <p:cNvPr id="151" name="Rectangle"/>
            <p:cNvSpPr/>
            <p:nvPr/>
          </p:nvSpPr>
          <p:spPr>
            <a:xfrm>
              <a:off x="-1" y="0"/>
              <a:ext cx="3895588" cy="4033483"/>
            </a:xfrm>
            <a:prstGeom prst="rect">
              <a:avLst/>
            </a:prstGeom>
            <a:gradFill flip="none" rotWithShape="1">
              <a:gsLst>
                <a:gs pos="0">
                  <a:srgbClr val="FFFFFF"/>
                </a:gs>
                <a:gs pos="35000">
                  <a:srgbClr val="FFFFFF"/>
                </a:gs>
                <a:gs pos="100000">
                  <a:srgbClr val="4472C3"/>
                </a:gs>
              </a:gsLst>
              <a:path path="circle">
                <a:fillToRect l="37721" t="-19636" r="62278" b="119636"/>
              </a:path>
            </a:gradFill>
            <a:ln w="12700" cap="flat">
              <a:noFill/>
              <a:miter lim="400000"/>
            </a:ln>
            <a:effectLst/>
          </p:spPr>
          <p:txBody>
            <a:bodyPr wrap="square" lIns="0" tIns="0" rIns="0" bIns="0" numCol="1" anchor="t">
              <a:noAutofit/>
            </a:bodyPr>
            <a:lstStyle/>
            <a:p>
              <a:pPr>
                <a:defRPr>
                  <a:latin typeface="+mn-lt"/>
                  <a:ea typeface="+mn-ea"/>
                  <a:cs typeface="+mn-cs"/>
                  <a:sym typeface="Arial"/>
                </a:defRPr>
              </a:pPr>
              <a:endParaRPr/>
            </a:p>
          </p:txBody>
        </p:sp>
        <p:pic>
          <p:nvPicPr>
            <p:cNvPr id="152" name="image3.png" descr="image3.png"/>
            <p:cNvPicPr>
              <a:picLocks noChangeAspect="1"/>
            </p:cNvPicPr>
            <p:nvPr/>
          </p:nvPicPr>
          <p:blipFill>
            <a:blip r:embed="rId4"/>
            <a:stretch>
              <a:fillRect/>
            </a:stretch>
          </p:blipFill>
          <p:spPr>
            <a:xfrm>
              <a:off x="-1" y="0"/>
              <a:ext cx="3895588" cy="4033483"/>
            </a:xfrm>
            <a:prstGeom prst="rect">
              <a:avLst/>
            </a:prstGeom>
            <a:ln w="12700" cap="flat">
              <a:noFill/>
              <a:miter lim="400000"/>
            </a:ln>
            <a:effectLst/>
          </p:spPr>
        </p:pic>
      </p:grpSp>
      <p:grpSp>
        <p:nvGrpSpPr>
          <p:cNvPr id="156" name="Google Shape;133;p6"/>
          <p:cNvGrpSpPr/>
          <p:nvPr/>
        </p:nvGrpSpPr>
        <p:grpSpPr>
          <a:xfrm>
            <a:off x="195080" y="1008804"/>
            <a:ext cx="10972992" cy="59620"/>
            <a:chOff x="0" y="0"/>
            <a:chExt cx="10972991" cy="59618"/>
          </a:xfrm>
        </p:grpSpPr>
        <p:sp>
          <p:nvSpPr>
            <p:cNvPr id="154" name="Shape"/>
            <p:cNvSpPr/>
            <p:nvPr/>
          </p:nvSpPr>
          <p:spPr>
            <a:xfrm>
              <a:off x="0" y="-1"/>
              <a:ext cx="10972992" cy="59620"/>
            </a:xfrm>
            <a:custGeom>
              <a:avLst/>
              <a:gdLst/>
              <a:ahLst/>
              <a:cxnLst>
                <a:cxn ang="0">
                  <a:pos x="wd2" y="hd2"/>
                </a:cxn>
                <a:cxn ang="5400000">
                  <a:pos x="wd2" y="hd2"/>
                </a:cxn>
                <a:cxn ang="10800000">
                  <a:pos x="wd2" y="hd2"/>
                </a:cxn>
                <a:cxn ang="16200000">
                  <a:pos x="wd2" y="hd2"/>
                </a:cxn>
              </a:cxnLst>
              <a:rect l="0" t="0" r="r" b="b"/>
              <a:pathLst>
                <a:path w="21599" h="14271" extrusionOk="0">
                  <a:moveTo>
                    <a:pt x="1" y="6161"/>
                  </a:moveTo>
                  <a:cubicBezTo>
                    <a:pt x="324" y="1930"/>
                    <a:pt x="610" y="8534"/>
                    <a:pt x="919" y="6161"/>
                  </a:cubicBezTo>
                  <a:cubicBezTo>
                    <a:pt x="1228" y="3788"/>
                    <a:pt x="1298" y="2684"/>
                    <a:pt x="1621" y="6161"/>
                  </a:cubicBezTo>
                  <a:cubicBezTo>
                    <a:pt x="1943" y="9638"/>
                    <a:pt x="2176" y="2216"/>
                    <a:pt x="2539" y="6161"/>
                  </a:cubicBezTo>
                  <a:cubicBezTo>
                    <a:pt x="2901" y="10106"/>
                    <a:pt x="3334" y="12423"/>
                    <a:pt x="3888" y="6161"/>
                  </a:cubicBezTo>
                  <a:cubicBezTo>
                    <a:pt x="4443" y="-101"/>
                    <a:pt x="4795" y="11681"/>
                    <a:pt x="5454" y="6161"/>
                  </a:cubicBezTo>
                  <a:cubicBezTo>
                    <a:pt x="6113" y="641"/>
                    <a:pt x="6393" y="-4374"/>
                    <a:pt x="7236" y="6161"/>
                  </a:cubicBezTo>
                  <a:cubicBezTo>
                    <a:pt x="8079" y="16696"/>
                    <a:pt x="8427" y="7122"/>
                    <a:pt x="9018" y="6161"/>
                  </a:cubicBezTo>
                  <a:cubicBezTo>
                    <a:pt x="9609" y="5199"/>
                    <a:pt x="9885" y="3315"/>
                    <a:pt x="10152" y="6161"/>
                  </a:cubicBezTo>
                  <a:cubicBezTo>
                    <a:pt x="10419" y="9007"/>
                    <a:pt x="11030" y="1925"/>
                    <a:pt x="11718" y="6161"/>
                  </a:cubicBezTo>
                  <a:cubicBezTo>
                    <a:pt x="12405" y="10397"/>
                    <a:pt x="12506" y="3310"/>
                    <a:pt x="13067" y="6161"/>
                  </a:cubicBezTo>
                  <a:cubicBezTo>
                    <a:pt x="13629" y="9012"/>
                    <a:pt x="13884" y="11338"/>
                    <a:pt x="14201" y="6161"/>
                  </a:cubicBezTo>
                  <a:cubicBezTo>
                    <a:pt x="14519" y="983"/>
                    <a:pt x="15428" y="7091"/>
                    <a:pt x="15767" y="6161"/>
                  </a:cubicBezTo>
                  <a:cubicBezTo>
                    <a:pt x="16106" y="5231"/>
                    <a:pt x="16189" y="9993"/>
                    <a:pt x="16469" y="6161"/>
                  </a:cubicBezTo>
                  <a:cubicBezTo>
                    <a:pt x="16750" y="2329"/>
                    <a:pt x="17101" y="4792"/>
                    <a:pt x="17603" y="6161"/>
                  </a:cubicBezTo>
                  <a:cubicBezTo>
                    <a:pt x="18105" y="7530"/>
                    <a:pt x="18441" y="11063"/>
                    <a:pt x="18953" y="6161"/>
                  </a:cubicBezTo>
                  <a:cubicBezTo>
                    <a:pt x="19465" y="1259"/>
                    <a:pt x="20788" y="1195"/>
                    <a:pt x="21599" y="6161"/>
                  </a:cubicBezTo>
                  <a:cubicBezTo>
                    <a:pt x="21597" y="7531"/>
                    <a:pt x="21599" y="9152"/>
                    <a:pt x="21599" y="10538"/>
                  </a:cubicBezTo>
                  <a:cubicBezTo>
                    <a:pt x="21231" y="9162"/>
                    <a:pt x="20912" y="9520"/>
                    <a:pt x="20681" y="10538"/>
                  </a:cubicBezTo>
                  <a:cubicBezTo>
                    <a:pt x="20450" y="11557"/>
                    <a:pt x="20267" y="10974"/>
                    <a:pt x="19979" y="10538"/>
                  </a:cubicBezTo>
                  <a:cubicBezTo>
                    <a:pt x="19691" y="10103"/>
                    <a:pt x="19226" y="13077"/>
                    <a:pt x="18629" y="10538"/>
                  </a:cubicBezTo>
                  <a:cubicBezTo>
                    <a:pt x="18032" y="8000"/>
                    <a:pt x="18166" y="6797"/>
                    <a:pt x="17711" y="10538"/>
                  </a:cubicBezTo>
                  <a:cubicBezTo>
                    <a:pt x="17256" y="14280"/>
                    <a:pt x="16417" y="14506"/>
                    <a:pt x="15929" y="10538"/>
                  </a:cubicBezTo>
                  <a:cubicBezTo>
                    <a:pt x="15442" y="6571"/>
                    <a:pt x="15479" y="12721"/>
                    <a:pt x="15227" y="10538"/>
                  </a:cubicBezTo>
                  <a:cubicBezTo>
                    <a:pt x="14976" y="8356"/>
                    <a:pt x="14416" y="6271"/>
                    <a:pt x="13877" y="10538"/>
                  </a:cubicBezTo>
                  <a:cubicBezTo>
                    <a:pt x="13339" y="14806"/>
                    <a:pt x="13361" y="12913"/>
                    <a:pt x="13175" y="10538"/>
                  </a:cubicBezTo>
                  <a:cubicBezTo>
                    <a:pt x="12989" y="8164"/>
                    <a:pt x="12589" y="10736"/>
                    <a:pt x="12258" y="10538"/>
                  </a:cubicBezTo>
                  <a:cubicBezTo>
                    <a:pt x="11927" y="10341"/>
                    <a:pt x="11060" y="6422"/>
                    <a:pt x="10692" y="10538"/>
                  </a:cubicBezTo>
                  <a:cubicBezTo>
                    <a:pt x="10324" y="14655"/>
                    <a:pt x="9310" y="3851"/>
                    <a:pt x="8910" y="10538"/>
                  </a:cubicBezTo>
                  <a:cubicBezTo>
                    <a:pt x="8509" y="17226"/>
                    <a:pt x="8301" y="6342"/>
                    <a:pt x="7992" y="10538"/>
                  </a:cubicBezTo>
                  <a:cubicBezTo>
                    <a:pt x="7683" y="14735"/>
                    <a:pt x="6964" y="16238"/>
                    <a:pt x="6642" y="10538"/>
                  </a:cubicBezTo>
                  <a:cubicBezTo>
                    <a:pt x="6320" y="4839"/>
                    <a:pt x="6155" y="15529"/>
                    <a:pt x="5724" y="10538"/>
                  </a:cubicBezTo>
                  <a:cubicBezTo>
                    <a:pt x="5293" y="5548"/>
                    <a:pt x="4903" y="14323"/>
                    <a:pt x="4158" y="10538"/>
                  </a:cubicBezTo>
                  <a:cubicBezTo>
                    <a:pt x="3414" y="6754"/>
                    <a:pt x="3435" y="4420"/>
                    <a:pt x="3024" y="10538"/>
                  </a:cubicBezTo>
                  <a:cubicBezTo>
                    <a:pt x="2614" y="16657"/>
                    <a:pt x="2341" y="7701"/>
                    <a:pt x="2107" y="10538"/>
                  </a:cubicBezTo>
                  <a:cubicBezTo>
                    <a:pt x="1872" y="13376"/>
                    <a:pt x="1690" y="14224"/>
                    <a:pt x="1405" y="10538"/>
                  </a:cubicBezTo>
                  <a:cubicBezTo>
                    <a:pt x="1119" y="6853"/>
                    <a:pt x="493" y="7456"/>
                    <a:pt x="1" y="10538"/>
                  </a:cubicBezTo>
                  <a:cubicBezTo>
                    <a:pt x="2" y="9288"/>
                    <a:pt x="-1" y="8322"/>
                    <a:pt x="1" y="6161"/>
                  </a:cubicBezTo>
                  <a:close/>
                </a:path>
              </a:pathLst>
            </a:custGeom>
            <a:solidFill>
              <a:schemeClr val="accent2">
                <a:alpha val="74900"/>
              </a:schemeClr>
            </a:solid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sp>
          <p:nvSpPr>
            <p:cNvPr id="155" name="Shape"/>
            <p:cNvSpPr/>
            <p:nvPr/>
          </p:nvSpPr>
          <p:spPr>
            <a:xfrm>
              <a:off x="372" y="5460"/>
              <a:ext cx="10972593" cy="54132"/>
            </a:xfrm>
            <a:custGeom>
              <a:avLst/>
              <a:gdLst/>
              <a:ahLst/>
              <a:cxnLst>
                <a:cxn ang="0">
                  <a:pos x="wd2" y="hd2"/>
                </a:cxn>
                <a:cxn ang="5400000">
                  <a:pos x="wd2" y="hd2"/>
                </a:cxn>
                <a:cxn ang="10800000">
                  <a:pos x="wd2" y="hd2"/>
                </a:cxn>
                <a:cxn ang="16200000">
                  <a:pos x="wd2" y="hd2"/>
                </a:cxn>
              </a:cxnLst>
              <a:rect l="0" t="0" r="r" b="b"/>
              <a:pathLst>
                <a:path w="21599" h="12593" extrusionOk="0">
                  <a:moveTo>
                    <a:pt x="0" y="4718"/>
                  </a:moveTo>
                  <a:cubicBezTo>
                    <a:pt x="326" y="4284"/>
                    <a:pt x="371" y="7919"/>
                    <a:pt x="702" y="4718"/>
                  </a:cubicBezTo>
                  <a:cubicBezTo>
                    <a:pt x="1032" y="1518"/>
                    <a:pt x="1446" y="6794"/>
                    <a:pt x="2051" y="4718"/>
                  </a:cubicBezTo>
                  <a:cubicBezTo>
                    <a:pt x="2657" y="2643"/>
                    <a:pt x="3141" y="-1404"/>
                    <a:pt x="3833" y="4718"/>
                  </a:cubicBezTo>
                  <a:cubicBezTo>
                    <a:pt x="4526" y="10841"/>
                    <a:pt x="4513" y="176"/>
                    <a:pt x="5183" y="4718"/>
                  </a:cubicBezTo>
                  <a:cubicBezTo>
                    <a:pt x="5854" y="9261"/>
                    <a:pt x="5624" y="7225"/>
                    <a:pt x="5885" y="4718"/>
                  </a:cubicBezTo>
                  <a:cubicBezTo>
                    <a:pt x="6147" y="2212"/>
                    <a:pt x="6612" y="6392"/>
                    <a:pt x="6803" y="4718"/>
                  </a:cubicBezTo>
                  <a:cubicBezTo>
                    <a:pt x="6994" y="3045"/>
                    <a:pt x="8142" y="5907"/>
                    <a:pt x="8585" y="4718"/>
                  </a:cubicBezTo>
                  <a:cubicBezTo>
                    <a:pt x="9029" y="3530"/>
                    <a:pt x="9827" y="-5276"/>
                    <a:pt x="10367" y="4718"/>
                  </a:cubicBezTo>
                  <a:cubicBezTo>
                    <a:pt x="10908" y="14713"/>
                    <a:pt x="11580" y="3920"/>
                    <a:pt x="12149" y="4718"/>
                  </a:cubicBezTo>
                  <a:cubicBezTo>
                    <a:pt x="12719" y="5516"/>
                    <a:pt x="12661" y="6274"/>
                    <a:pt x="12851" y="4718"/>
                  </a:cubicBezTo>
                  <a:cubicBezTo>
                    <a:pt x="13042" y="3162"/>
                    <a:pt x="13615" y="4617"/>
                    <a:pt x="14201" y="4718"/>
                  </a:cubicBezTo>
                  <a:cubicBezTo>
                    <a:pt x="14787" y="4820"/>
                    <a:pt x="15011" y="3111"/>
                    <a:pt x="15335" y="4718"/>
                  </a:cubicBezTo>
                  <a:cubicBezTo>
                    <a:pt x="15659" y="6326"/>
                    <a:pt x="15843" y="8280"/>
                    <a:pt x="16037" y="4718"/>
                  </a:cubicBezTo>
                  <a:cubicBezTo>
                    <a:pt x="16231" y="1157"/>
                    <a:pt x="17018" y="1988"/>
                    <a:pt x="17819" y="4718"/>
                  </a:cubicBezTo>
                  <a:cubicBezTo>
                    <a:pt x="18620" y="7448"/>
                    <a:pt x="18347" y="6670"/>
                    <a:pt x="18521" y="4718"/>
                  </a:cubicBezTo>
                  <a:cubicBezTo>
                    <a:pt x="18695" y="2767"/>
                    <a:pt x="18984" y="6668"/>
                    <a:pt x="19223" y="4718"/>
                  </a:cubicBezTo>
                  <a:cubicBezTo>
                    <a:pt x="19462" y="2769"/>
                    <a:pt x="19891" y="1772"/>
                    <a:pt x="20357" y="4718"/>
                  </a:cubicBezTo>
                  <a:cubicBezTo>
                    <a:pt x="20823" y="7664"/>
                    <a:pt x="21206" y="3372"/>
                    <a:pt x="21599" y="4718"/>
                  </a:cubicBezTo>
                  <a:cubicBezTo>
                    <a:pt x="21598" y="6770"/>
                    <a:pt x="21598" y="7934"/>
                    <a:pt x="21599" y="8973"/>
                  </a:cubicBezTo>
                  <a:cubicBezTo>
                    <a:pt x="20843" y="12070"/>
                    <a:pt x="20754" y="1764"/>
                    <a:pt x="20033" y="8973"/>
                  </a:cubicBezTo>
                  <a:cubicBezTo>
                    <a:pt x="19312" y="16182"/>
                    <a:pt x="19678" y="10689"/>
                    <a:pt x="19331" y="8973"/>
                  </a:cubicBezTo>
                  <a:cubicBezTo>
                    <a:pt x="18984" y="7257"/>
                    <a:pt x="18910" y="12077"/>
                    <a:pt x="18629" y="8973"/>
                  </a:cubicBezTo>
                  <a:cubicBezTo>
                    <a:pt x="18348" y="5869"/>
                    <a:pt x="17940" y="11451"/>
                    <a:pt x="17279" y="8973"/>
                  </a:cubicBezTo>
                  <a:cubicBezTo>
                    <a:pt x="16618" y="6495"/>
                    <a:pt x="16918" y="4948"/>
                    <a:pt x="16577" y="8973"/>
                  </a:cubicBezTo>
                  <a:cubicBezTo>
                    <a:pt x="16236" y="12998"/>
                    <a:pt x="15608" y="13460"/>
                    <a:pt x="15227" y="8973"/>
                  </a:cubicBezTo>
                  <a:cubicBezTo>
                    <a:pt x="14846" y="4486"/>
                    <a:pt x="14276" y="12595"/>
                    <a:pt x="13661" y="8973"/>
                  </a:cubicBezTo>
                  <a:cubicBezTo>
                    <a:pt x="13047" y="5351"/>
                    <a:pt x="12851" y="15976"/>
                    <a:pt x="12311" y="8973"/>
                  </a:cubicBezTo>
                  <a:cubicBezTo>
                    <a:pt x="11772" y="1970"/>
                    <a:pt x="11211" y="3848"/>
                    <a:pt x="10745" y="8973"/>
                  </a:cubicBezTo>
                  <a:cubicBezTo>
                    <a:pt x="10279" y="14098"/>
                    <a:pt x="9863" y="9161"/>
                    <a:pt x="9179" y="8973"/>
                  </a:cubicBezTo>
                  <a:cubicBezTo>
                    <a:pt x="8496" y="8785"/>
                    <a:pt x="8711" y="5092"/>
                    <a:pt x="8477" y="8973"/>
                  </a:cubicBezTo>
                  <a:cubicBezTo>
                    <a:pt x="8244" y="12854"/>
                    <a:pt x="7758" y="6459"/>
                    <a:pt x="7559" y="8973"/>
                  </a:cubicBezTo>
                  <a:cubicBezTo>
                    <a:pt x="7360" y="11487"/>
                    <a:pt x="6697" y="8823"/>
                    <a:pt x="6425" y="8973"/>
                  </a:cubicBezTo>
                  <a:cubicBezTo>
                    <a:pt x="6154" y="9124"/>
                    <a:pt x="5465" y="7041"/>
                    <a:pt x="5075" y="8973"/>
                  </a:cubicBezTo>
                  <a:cubicBezTo>
                    <a:pt x="4685" y="10905"/>
                    <a:pt x="3758" y="10725"/>
                    <a:pt x="3293" y="8973"/>
                  </a:cubicBezTo>
                  <a:cubicBezTo>
                    <a:pt x="2829" y="7221"/>
                    <a:pt x="2226" y="16324"/>
                    <a:pt x="1727" y="8973"/>
                  </a:cubicBezTo>
                  <a:cubicBezTo>
                    <a:pt x="1229" y="1622"/>
                    <a:pt x="407" y="5229"/>
                    <a:pt x="0" y="8973"/>
                  </a:cubicBezTo>
                  <a:cubicBezTo>
                    <a:pt x="0" y="7197"/>
                    <a:pt x="-1" y="5662"/>
                    <a:pt x="0" y="4718"/>
                  </a:cubicBezTo>
                  <a:close/>
                </a:path>
              </a:pathLst>
            </a:custGeom>
            <a:no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grpSp>
      <p:sp>
        <p:nvSpPr>
          <p:cNvPr id="2" name="TextBox 1">
            <a:extLst>
              <a:ext uri="{FF2B5EF4-FFF2-40B4-BE49-F238E27FC236}">
                <a16:creationId xmlns:a16="http://schemas.microsoft.com/office/drawing/2014/main" id="{648CA943-3E9D-58B4-C6D3-B7DC9D31A135}"/>
              </a:ext>
            </a:extLst>
          </p:cNvPr>
          <p:cNvSpPr txBox="1"/>
          <p:nvPr/>
        </p:nvSpPr>
        <p:spPr>
          <a:xfrm>
            <a:off x="8977745" y="5902036"/>
            <a:ext cx="208390"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Helvetica"/>
              </a:rPr>
              <a:t>[2]</a:t>
            </a:r>
          </a:p>
        </p:txBody>
      </p:sp>
      <p:sp>
        <p:nvSpPr>
          <p:cNvPr id="3" name="Line">
            <a:extLst>
              <a:ext uri="{FF2B5EF4-FFF2-40B4-BE49-F238E27FC236}">
                <a16:creationId xmlns:a16="http://schemas.microsoft.com/office/drawing/2014/main" id="{6F693552-DB57-5E34-F46A-FE9464AAE383}"/>
              </a:ext>
            </a:extLst>
          </p:cNvPr>
          <p:cNvSpPr/>
          <p:nvPr/>
        </p:nvSpPr>
        <p:spPr>
          <a:xfrm flipV="1">
            <a:off x="9168802" y="5644081"/>
            <a:ext cx="382112" cy="215444"/>
          </a:xfrm>
          <a:prstGeom prst="line">
            <a:avLst/>
          </a:prstGeom>
          <a:ln w="25400">
            <a:solidFill>
              <a:schemeClr val="accent1"/>
            </a:solidFill>
            <a:tailEnd type="triangle"/>
          </a:ln>
        </p:spPr>
        <p:txBody>
          <a:bodyPr lIns="45718" tIns="45718" rIns="45718" bIns="45718"/>
          <a:lstStyle/>
          <a:p>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Google Shape;138;p7"/>
          <p:cNvSpPr txBox="1">
            <a:spLocks noGrp="1"/>
          </p:cNvSpPr>
          <p:nvPr>
            <p:ph type="title"/>
          </p:nvPr>
        </p:nvSpPr>
        <p:spPr>
          <a:xfrm>
            <a:off x="19024" y="143774"/>
            <a:ext cx="11334902" cy="762003"/>
          </a:xfrm>
          <a:prstGeom prst="rect">
            <a:avLst/>
          </a:prstGeom>
        </p:spPr>
        <p:txBody>
          <a:bodyPr/>
          <a:lstStyle>
            <a:lvl1pPr defTabSz="676655">
              <a:defRPr sz="3256">
                <a:latin typeface="Times New Roman"/>
                <a:ea typeface="Times New Roman"/>
                <a:cs typeface="Times New Roman"/>
                <a:sym typeface="Times New Roman"/>
              </a:defRPr>
            </a:lvl1pPr>
          </a:lstStyle>
          <a:p>
            <a:r>
              <a:t>Data Gathering  and Pre-processing - Contribution By Nikhil Panda</a:t>
            </a:r>
          </a:p>
        </p:txBody>
      </p:sp>
      <p:sp>
        <p:nvSpPr>
          <p:cNvPr id="159" name="Google Shape;139;p7"/>
          <p:cNvSpPr txBox="1">
            <a:spLocks noGrp="1"/>
          </p:cNvSpPr>
          <p:nvPr>
            <p:ph type="body" sz="half" idx="1"/>
          </p:nvPr>
        </p:nvSpPr>
        <p:spPr>
          <a:xfrm>
            <a:off x="195248" y="1197124"/>
            <a:ext cx="5584504" cy="4844702"/>
          </a:xfrm>
          <a:prstGeom prst="rect">
            <a:avLst/>
          </a:prstGeom>
        </p:spPr>
        <p:txBody>
          <a:bodyPr/>
          <a:lstStyle/>
          <a:p>
            <a:pPr marL="0" indent="0">
              <a:lnSpc>
                <a:spcPct val="135000"/>
              </a:lnSpc>
              <a:buSzTx/>
              <a:buNone/>
              <a:defRPr sz="1800">
                <a:latin typeface="Times New Roman"/>
                <a:ea typeface="Times New Roman"/>
                <a:cs typeface="Times New Roman"/>
                <a:sym typeface="Times New Roman"/>
              </a:defRPr>
            </a:pPr>
            <a:r>
              <a:rPr dirty="0"/>
              <a:t>Dataset:  NATICUSdroid </a:t>
            </a:r>
            <a:r>
              <a:rPr lang="en-US" dirty="0"/>
              <a:t>[1]</a:t>
            </a:r>
            <a:endParaRPr dirty="0"/>
          </a:p>
          <a:p>
            <a:pPr marL="0" indent="0">
              <a:lnSpc>
                <a:spcPct val="135000"/>
              </a:lnSpc>
              <a:buSzTx/>
              <a:buNone/>
              <a:defRPr sz="1800">
                <a:latin typeface="Times New Roman"/>
                <a:ea typeface="Times New Roman"/>
                <a:cs typeface="Times New Roman"/>
                <a:sym typeface="Times New Roman"/>
              </a:defRPr>
            </a:pPr>
            <a:r>
              <a:rPr dirty="0"/>
              <a:t>Total instances – 29332 </a:t>
            </a:r>
          </a:p>
          <a:p>
            <a:pPr marL="0" indent="0">
              <a:lnSpc>
                <a:spcPct val="135000"/>
              </a:lnSpc>
              <a:buSzTx/>
              <a:buNone/>
              <a:defRPr sz="1800">
                <a:latin typeface="Times New Roman"/>
                <a:ea typeface="Times New Roman"/>
                <a:cs typeface="Times New Roman"/>
                <a:sym typeface="Times New Roman"/>
              </a:defRPr>
            </a:pPr>
            <a:r>
              <a:rPr dirty="0"/>
              <a:t>Number of features – 86 (names of permissions – either 0 or 1)</a:t>
            </a:r>
          </a:p>
          <a:p>
            <a:pPr marL="0" indent="0">
              <a:lnSpc>
                <a:spcPct val="135000"/>
              </a:lnSpc>
              <a:buSzTx/>
              <a:buNone/>
              <a:defRPr sz="1800">
                <a:latin typeface="Times New Roman"/>
                <a:ea typeface="Times New Roman"/>
                <a:cs typeface="Times New Roman"/>
                <a:sym typeface="Times New Roman"/>
              </a:defRPr>
            </a:pPr>
            <a:r>
              <a:rPr dirty="0"/>
              <a:t> Target – Result (0:Benign, 1:Malware) </a:t>
            </a:r>
          </a:p>
          <a:p>
            <a:pPr marL="0" indent="0">
              <a:lnSpc>
                <a:spcPct val="135000"/>
              </a:lnSpc>
              <a:buSzTx/>
              <a:buNone/>
              <a:defRPr sz="1800">
                <a:latin typeface="Times New Roman"/>
                <a:ea typeface="Times New Roman"/>
                <a:cs typeface="Times New Roman"/>
                <a:sym typeface="Times New Roman"/>
              </a:defRPr>
            </a:pPr>
            <a:r>
              <a:rPr dirty="0"/>
              <a:t>Type – Slightly Imbalance Dataset (1: 14700, 0:14632)</a:t>
            </a:r>
          </a:p>
          <a:p>
            <a:pPr marL="0" indent="0">
              <a:lnSpc>
                <a:spcPct val="135000"/>
              </a:lnSpc>
              <a:buSzTx/>
              <a:buNone/>
              <a:defRPr sz="1800" b="1">
                <a:latin typeface="Times New Roman"/>
                <a:ea typeface="Times New Roman"/>
                <a:cs typeface="Times New Roman"/>
                <a:sym typeface="Times New Roman"/>
              </a:defRPr>
            </a:pPr>
            <a:r>
              <a:rPr dirty="0"/>
              <a:t>Dataset Link</a:t>
            </a:r>
            <a:r>
              <a:rPr b="0" dirty="0"/>
              <a:t>: </a:t>
            </a:r>
            <a:r>
              <a:rPr b="0" u="sng" dirty="0">
                <a:solidFill>
                  <a:srgbClr val="0000FF"/>
                </a:solidFill>
                <a:uFill>
                  <a:solidFill>
                    <a:srgbClr val="0000FF"/>
                  </a:solidFill>
                </a:uFill>
                <a:hlinkClick r:id="rId2"/>
              </a:rPr>
              <a:t>https://archive-beta.ics.uci.edu/dataset/722/naticusdroid+android+permissions+dataset.</a:t>
            </a:r>
          </a:p>
        </p:txBody>
      </p:sp>
      <p:pic>
        <p:nvPicPr>
          <p:cNvPr id="160" name="Google Shape;140;p7" descr="Google Shape;140;p7"/>
          <p:cNvPicPr>
            <a:picLocks noChangeAspect="1"/>
          </p:cNvPicPr>
          <p:nvPr/>
        </p:nvPicPr>
        <p:blipFill>
          <a:blip r:embed="rId3"/>
          <a:srcRect b="424"/>
          <a:stretch>
            <a:fillRect/>
          </a:stretch>
        </p:blipFill>
        <p:spPr>
          <a:xfrm>
            <a:off x="6823539" y="1217774"/>
            <a:ext cx="5368300" cy="4824089"/>
          </a:xfrm>
          <a:prstGeom prst="rect">
            <a:avLst/>
          </a:prstGeom>
          <a:ln w="12700">
            <a:miter lim="400000"/>
          </a:ln>
        </p:spPr>
      </p:pic>
      <p:grpSp>
        <p:nvGrpSpPr>
          <p:cNvPr id="163" name="Google Shape;141;p7"/>
          <p:cNvGrpSpPr/>
          <p:nvPr/>
        </p:nvGrpSpPr>
        <p:grpSpPr>
          <a:xfrm>
            <a:off x="18855" y="931955"/>
            <a:ext cx="10972992" cy="59619"/>
            <a:chOff x="0" y="0"/>
            <a:chExt cx="10972991" cy="59618"/>
          </a:xfrm>
        </p:grpSpPr>
        <p:sp>
          <p:nvSpPr>
            <p:cNvPr id="161" name="Shape"/>
            <p:cNvSpPr/>
            <p:nvPr/>
          </p:nvSpPr>
          <p:spPr>
            <a:xfrm>
              <a:off x="0" y="-1"/>
              <a:ext cx="10972992" cy="59620"/>
            </a:xfrm>
            <a:custGeom>
              <a:avLst/>
              <a:gdLst/>
              <a:ahLst/>
              <a:cxnLst>
                <a:cxn ang="0">
                  <a:pos x="wd2" y="hd2"/>
                </a:cxn>
                <a:cxn ang="5400000">
                  <a:pos x="wd2" y="hd2"/>
                </a:cxn>
                <a:cxn ang="10800000">
                  <a:pos x="wd2" y="hd2"/>
                </a:cxn>
                <a:cxn ang="16200000">
                  <a:pos x="wd2" y="hd2"/>
                </a:cxn>
              </a:cxnLst>
              <a:rect l="0" t="0" r="r" b="b"/>
              <a:pathLst>
                <a:path w="21599" h="14271" extrusionOk="0">
                  <a:moveTo>
                    <a:pt x="1" y="6161"/>
                  </a:moveTo>
                  <a:cubicBezTo>
                    <a:pt x="324" y="1930"/>
                    <a:pt x="610" y="8534"/>
                    <a:pt x="919" y="6161"/>
                  </a:cubicBezTo>
                  <a:cubicBezTo>
                    <a:pt x="1228" y="3788"/>
                    <a:pt x="1298" y="2684"/>
                    <a:pt x="1621" y="6161"/>
                  </a:cubicBezTo>
                  <a:cubicBezTo>
                    <a:pt x="1943" y="9638"/>
                    <a:pt x="2176" y="2216"/>
                    <a:pt x="2539" y="6161"/>
                  </a:cubicBezTo>
                  <a:cubicBezTo>
                    <a:pt x="2901" y="10106"/>
                    <a:pt x="3334" y="12423"/>
                    <a:pt x="3888" y="6161"/>
                  </a:cubicBezTo>
                  <a:cubicBezTo>
                    <a:pt x="4443" y="-101"/>
                    <a:pt x="4795" y="11681"/>
                    <a:pt x="5454" y="6161"/>
                  </a:cubicBezTo>
                  <a:cubicBezTo>
                    <a:pt x="6113" y="641"/>
                    <a:pt x="6393" y="-4374"/>
                    <a:pt x="7236" y="6161"/>
                  </a:cubicBezTo>
                  <a:cubicBezTo>
                    <a:pt x="8079" y="16696"/>
                    <a:pt x="8427" y="7122"/>
                    <a:pt x="9018" y="6161"/>
                  </a:cubicBezTo>
                  <a:cubicBezTo>
                    <a:pt x="9609" y="5199"/>
                    <a:pt x="9885" y="3315"/>
                    <a:pt x="10152" y="6161"/>
                  </a:cubicBezTo>
                  <a:cubicBezTo>
                    <a:pt x="10419" y="9007"/>
                    <a:pt x="11030" y="1925"/>
                    <a:pt x="11718" y="6161"/>
                  </a:cubicBezTo>
                  <a:cubicBezTo>
                    <a:pt x="12405" y="10397"/>
                    <a:pt x="12506" y="3310"/>
                    <a:pt x="13067" y="6161"/>
                  </a:cubicBezTo>
                  <a:cubicBezTo>
                    <a:pt x="13629" y="9012"/>
                    <a:pt x="13884" y="11338"/>
                    <a:pt x="14201" y="6161"/>
                  </a:cubicBezTo>
                  <a:cubicBezTo>
                    <a:pt x="14519" y="983"/>
                    <a:pt x="15428" y="7091"/>
                    <a:pt x="15767" y="6161"/>
                  </a:cubicBezTo>
                  <a:cubicBezTo>
                    <a:pt x="16106" y="5231"/>
                    <a:pt x="16189" y="9993"/>
                    <a:pt x="16469" y="6161"/>
                  </a:cubicBezTo>
                  <a:cubicBezTo>
                    <a:pt x="16750" y="2329"/>
                    <a:pt x="17101" y="4792"/>
                    <a:pt x="17603" y="6161"/>
                  </a:cubicBezTo>
                  <a:cubicBezTo>
                    <a:pt x="18105" y="7530"/>
                    <a:pt x="18441" y="11063"/>
                    <a:pt x="18953" y="6161"/>
                  </a:cubicBezTo>
                  <a:cubicBezTo>
                    <a:pt x="19465" y="1259"/>
                    <a:pt x="20788" y="1195"/>
                    <a:pt x="21599" y="6161"/>
                  </a:cubicBezTo>
                  <a:cubicBezTo>
                    <a:pt x="21597" y="7531"/>
                    <a:pt x="21599" y="9152"/>
                    <a:pt x="21599" y="10538"/>
                  </a:cubicBezTo>
                  <a:cubicBezTo>
                    <a:pt x="21231" y="9162"/>
                    <a:pt x="20912" y="9520"/>
                    <a:pt x="20681" y="10538"/>
                  </a:cubicBezTo>
                  <a:cubicBezTo>
                    <a:pt x="20450" y="11557"/>
                    <a:pt x="20267" y="10974"/>
                    <a:pt x="19979" y="10538"/>
                  </a:cubicBezTo>
                  <a:cubicBezTo>
                    <a:pt x="19691" y="10103"/>
                    <a:pt x="19226" y="13077"/>
                    <a:pt x="18629" y="10538"/>
                  </a:cubicBezTo>
                  <a:cubicBezTo>
                    <a:pt x="18032" y="8000"/>
                    <a:pt x="18166" y="6797"/>
                    <a:pt x="17711" y="10538"/>
                  </a:cubicBezTo>
                  <a:cubicBezTo>
                    <a:pt x="17256" y="14280"/>
                    <a:pt x="16417" y="14506"/>
                    <a:pt x="15929" y="10538"/>
                  </a:cubicBezTo>
                  <a:cubicBezTo>
                    <a:pt x="15442" y="6571"/>
                    <a:pt x="15479" y="12721"/>
                    <a:pt x="15227" y="10538"/>
                  </a:cubicBezTo>
                  <a:cubicBezTo>
                    <a:pt x="14976" y="8356"/>
                    <a:pt x="14416" y="6271"/>
                    <a:pt x="13877" y="10538"/>
                  </a:cubicBezTo>
                  <a:cubicBezTo>
                    <a:pt x="13339" y="14806"/>
                    <a:pt x="13361" y="12913"/>
                    <a:pt x="13175" y="10538"/>
                  </a:cubicBezTo>
                  <a:cubicBezTo>
                    <a:pt x="12989" y="8164"/>
                    <a:pt x="12589" y="10736"/>
                    <a:pt x="12258" y="10538"/>
                  </a:cubicBezTo>
                  <a:cubicBezTo>
                    <a:pt x="11927" y="10341"/>
                    <a:pt x="11060" y="6422"/>
                    <a:pt x="10692" y="10538"/>
                  </a:cubicBezTo>
                  <a:cubicBezTo>
                    <a:pt x="10324" y="14655"/>
                    <a:pt x="9310" y="3851"/>
                    <a:pt x="8910" y="10538"/>
                  </a:cubicBezTo>
                  <a:cubicBezTo>
                    <a:pt x="8509" y="17226"/>
                    <a:pt x="8301" y="6342"/>
                    <a:pt x="7992" y="10538"/>
                  </a:cubicBezTo>
                  <a:cubicBezTo>
                    <a:pt x="7683" y="14735"/>
                    <a:pt x="6964" y="16238"/>
                    <a:pt x="6642" y="10538"/>
                  </a:cubicBezTo>
                  <a:cubicBezTo>
                    <a:pt x="6320" y="4839"/>
                    <a:pt x="6155" y="15529"/>
                    <a:pt x="5724" y="10538"/>
                  </a:cubicBezTo>
                  <a:cubicBezTo>
                    <a:pt x="5293" y="5548"/>
                    <a:pt x="4903" y="14323"/>
                    <a:pt x="4158" y="10538"/>
                  </a:cubicBezTo>
                  <a:cubicBezTo>
                    <a:pt x="3414" y="6754"/>
                    <a:pt x="3435" y="4420"/>
                    <a:pt x="3024" y="10538"/>
                  </a:cubicBezTo>
                  <a:cubicBezTo>
                    <a:pt x="2614" y="16657"/>
                    <a:pt x="2341" y="7701"/>
                    <a:pt x="2107" y="10538"/>
                  </a:cubicBezTo>
                  <a:cubicBezTo>
                    <a:pt x="1872" y="13376"/>
                    <a:pt x="1690" y="14224"/>
                    <a:pt x="1405" y="10538"/>
                  </a:cubicBezTo>
                  <a:cubicBezTo>
                    <a:pt x="1119" y="6853"/>
                    <a:pt x="493" y="7456"/>
                    <a:pt x="1" y="10538"/>
                  </a:cubicBezTo>
                  <a:cubicBezTo>
                    <a:pt x="2" y="9288"/>
                    <a:pt x="-1" y="8322"/>
                    <a:pt x="1" y="6161"/>
                  </a:cubicBezTo>
                  <a:close/>
                </a:path>
              </a:pathLst>
            </a:custGeom>
            <a:solidFill>
              <a:schemeClr val="accent2">
                <a:alpha val="74900"/>
              </a:schemeClr>
            </a:solid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sp>
          <p:nvSpPr>
            <p:cNvPr id="162" name="Shape"/>
            <p:cNvSpPr/>
            <p:nvPr/>
          </p:nvSpPr>
          <p:spPr>
            <a:xfrm>
              <a:off x="372" y="5460"/>
              <a:ext cx="10972593" cy="54132"/>
            </a:xfrm>
            <a:custGeom>
              <a:avLst/>
              <a:gdLst/>
              <a:ahLst/>
              <a:cxnLst>
                <a:cxn ang="0">
                  <a:pos x="wd2" y="hd2"/>
                </a:cxn>
                <a:cxn ang="5400000">
                  <a:pos x="wd2" y="hd2"/>
                </a:cxn>
                <a:cxn ang="10800000">
                  <a:pos x="wd2" y="hd2"/>
                </a:cxn>
                <a:cxn ang="16200000">
                  <a:pos x="wd2" y="hd2"/>
                </a:cxn>
              </a:cxnLst>
              <a:rect l="0" t="0" r="r" b="b"/>
              <a:pathLst>
                <a:path w="21599" h="12593" extrusionOk="0">
                  <a:moveTo>
                    <a:pt x="0" y="4718"/>
                  </a:moveTo>
                  <a:cubicBezTo>
                    <a:pt x="326" y="4284"/>
                    <a:pt x="371" y="7919"/>
                    <a:pt x="702" y="4718"/>
                  </a:cubicBezTo>
                  <a:cubicBezTo>
                    <a:pt x="1032" y="1518"/>
                    <a:pt x="1446" y="6794"/>
                    <a:pt x="2051" y="4718"/>
                  </a:cubicBezTo>
                  <a:cubicBezTo>
                    <a:pt x="2657" y="2643"/>
                    <a:pt x="3141" y="-1404"/>
                    <a:pt x="3833" y="4718"/>
                  </a:cubicBezTo>
                  <a:cubicBezTo>
                    <a:pt x="4526" y="10841"/>
                    <a:pt x="4513" y="176"/>
                    <a:pt x="5183" y="4718"/>
                  </a:cubicBezTo>
                  <a:cubicBezTo>
                    <a:pt x="5854" y="9261"/>
                    <a:pt x="5624" y="7225"/>
                    <a:pt x="5885" y="4718"/>
                  </a:cubicBezTo>
                  <a:cubicBezTo>
                    <a:pt x="6147" y="2212"/>
                    <a:pt x="6612" y="6392"/>
                    <a:pt x="6803" y="4718"/>
                  </a:cubicBezTo>
                  <a:cubicBezTo>
                    <a:pt x="6994" y="3045"/>
                    <a:pt x="8142" y="5907"/>
                    <a:pt x="8585" y="4718"/>
                  </a:cubicBezTo>
                  <a:cubicBezTo>
                    <a:pt x="9029" y="3530"/>
                    <a:pt x="9827" y="-5276"/>
                    <a:pt x="10367" y="4718"/>
                  </a:cubicBezTo>
                  <a:cubicBezTo>
                    <a:pt x="10908" y="14713"/>
                    <a:pt x="11580" y="3920"/>
                    <a:pt x="12149" y="4718"/>
                  </a:cubicBezTo>
                  <a:cubicBezTo>
                    <a:pt x="12719" y="5516"/>
                    <a:pt x="12661" y="6274"/>
                    <a:pt x="12851" y="4718"/>
                  </a:cubicBezTo>
                  <a:cubicBezTo>
                    <a:pt x="13042" y="3162"/>
                    <a:pt x="13615" y="4617"/>
                    <a:pt x="14201" y="4718"/>
                  </a:cubicBezTo>
                  <a:cubicBezTo>
                    <a:pt x="14787" y="4820"/>
                    <a:pt x="15011" y="3111"/>
                    <a:pt x="15335" y="4718"/>
                  </a:cubicBezTo>
                  <a:cubicBezTo>
                    <a:pt x="15659" y="6326"/>
                    <a:pt x="15843" y="8280"/>
                    <a:pt x="16037" y="4718"/>
                  </a:cubicBezTo>
                  <a:cubicBezTo>
                    <a:pt x="16231" y="1157"/>
                    <a:pt x="17018" y="1988"/>
                    <a:pt x="17819" y="4718"/>
                  </a:cubicBezTo>
                  <a:cubicBezTo>
                    <a:pt x="18620" y="7448"/>
                    <a:pt x="18347" y="6670"/>
                    <a:pt x="18521" y="4718"/>
                  </a:cubicBezTo>
                  <a:cubicBezTo>
                    <a:pt x="18695" y="2767"/>
                    <a:pt x="18984" y="6668"/>
                    <a:pt x="19223" y="4718"/>
                  </a:cubicBezTo>
                  <a:cubicBezTo>
                    <a:pt x="19462" y="2769"/>
                    <a:pt x="19891" y="1772"/>
                    <a:pt x="20357" y="4718"/>
                  </a:cubicBezTo>
                  <a:cubicBezTo>
                    <a:pt x="20823" y="7664"/>
                    <a:pt x="21206" y="3372"/>
                    <a:pt x="21599" y="4718"/>
                  </a:cubicBezTo>
                  <a:cubicBezTo>
                    <a:pt x="21598" y="6770"/>
                    <a:pt x="21598" y="7934"/>
                    <a:pt x="21599" y="8973"/>
                  </a:cubicBezTo>
                  <a:cubicBezTo>
                    <a:pt x="20843" y="12070"/>
                    <a:pt x="20754" y="1764"/>
                    <a:pt x="20033" y="8973"/>
                  </a:cubicBezTo>
                  <a:cubicBezTo>
                    <a:pt x="19312" y="16182"/>
                    <a:pt x="19678" y="10689"/>
                    <a:pt x="19331" y="8973"/>
                  </a:cubicBezTo>
                  <a:cubicBezTo>
                    <a:pt x="18984" y="7257"/>
                    <a:pt x="18910" y="12077"/>
                    <a:pt x="18629" y="8973"/>
                  </a:cubicBezTo>
                  <a:cubicBezTo>
                    <a:pt x="18348" y="5869"/>
                    <a:pt x="17940" y="11451"/>
                    <a:pt x="17279" y="8973"/>
                  </a:cubicBezTo>
                  <a:cubicBezTo>
                    <a:pt x="16618" y="6495"/>
                    <a:pt x="16918" y="4948"/>
                    <a:pt x="16577" y="8973"/>
                  </a:cubicBezTo>
                  <a:cubicBezTo>
                    <a:pt x="16236" y="12998"/>
                    <a:pt x="15608" y="13460"/>
                    <a:pt x="15227" y="8973"/>
                  </a:cubicBezTo>
                  <a:cubicBezTo>
                    <a:pt x="14846" y="4486"/>
                    <a:pt x="14276" y="12595"/>
                    <a:pt x="13661" y="8973"/>
                  </a:cubicBezTo>
                  <a:cubicBezTo>
                    <a:pt x="13047" y="5351"/>
                    <a:pt x="12851" y="15976"/>
                    <a:pt x="12311" y="8973"/>
                  </a:cubicBezTo>
                  <a:cubicBezTo>
                    <a:pt x="11772" y="1970"/>
                    <a:pt x="11211" y="3848"/>
                    <a:pt x="10745" y="8973"/>
                  </a:cubicBezTo>
                  <a:cubicBezTo>
                    <a:pt x="10279" y="14098"/>
                    <a:pt x="9863" y="9161"/>
                    <a:pt x="9179" y="8973"/>
                  </a:cubicBezTo>
                  <a:cubicBezTo>
                    <a:pt x="8496" y="8785"/>
                    <a:pt x="8711" y="5092"/>
                    <a:pt x="8477" y="8973"/>
                  </a:cubicBezTo>
                  <a:cubicBezTo>
                    <a:pt x="8244" y="12854"/>
                    <a:pt x="7758" y="6459"/>
                    <a:pt x="7559" y="8973"/>
                  </a:cubicBezTo>
                  <a:cubicBezTo>
                    <a:pt x="7360" y="11487"/>
                    <a:pt x="6697" y="8823"/>
                    <a:pt x="6425" y="8973"/>
                  </a:cubicBezTo>
                  <a:cubicBezTo>
                    <a:pt x="6154" y="9124"/>
                    <a:pt x="5465" y="7041"/>
                    <a:pt x="5075" y="8973"/>
                  </a:cubicBezTo>
                  <a:cubicBezTo>
                    <a:pt x="4685" y="10905"/>
                    <a:pt x="3758" y="10725"/>
                    <a:pt x="3293" y="8973"/>
                  </a:cubicBezTo>
                  <a:cubicBezTo>
                    <a:pt x="2829" y="7221"/>
                    <a:pt x="2226" y="16324"/>
                    <a:pt x="1727" y="8973"/>
                  </a:cubicBezTo>
                  <a:cubicBezTo>
                    <a:pt x="1229" y="1622"/>
                    <a:pt x="407" y="5229"/>
                    <a:pt x="0" y="8973"/>
                  </a:cubicBezTo>
                  <a:cubicBezTo>
                    <a:pt x="0" y="7197"/>
                    <a:pt x="-1" y="5662"/>
                    <a:pt x="0" y="4718"/>
                  </a:cubicBezTo>
                  <a:close/>
                </a:path>
              </a:pathLst>
            </a:custGeom>
            <a:no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grpSp>
      <p:sp>
        <p:nvSpPr>
          <p:cNvPr id="3" name="TextBox 2">
            <a:extLst>
              <a:ext uri="{FF2B5EF4-FFF2-40B4-BE49-F238E27FC236}">
                <a16:creationId xmlns:a16="http://schemas.microsoft.com/office/drawing/2014/main" id="{5BF6B707-631E-527F-7573-6269CDA865B9}"/>
              </a:ext>
            </a:extLst>
          </p:cNvPr>
          <p:cNvSpPr txBox="1"/>
          <p:nvPr/>
        </p:nvSpPr>
        <p:spPr>
          <a:xfrm>
            <a:off x="108666" y="5428142"/>
            <a:ext cx="6192980" cy="984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defTabSz="768094">
              <a:buClr>
                <a:srgbClr val="000000"/>
              </a:buClr>
              <a:buFont typeface="Arial"/>
              <a:defRPr sz="1500" b="1">
                <a:latin typeface="Times New Roman"/>
                <a:ea typeface="Times New Roman"/>
                <a:cs typeface="Times New Roman"/>
                <a:sym typeface="Times New Roman"/>
              </a:defRPr>
            </a:pPr>
            <a:r>
              <a:rPr lang="en-US" dirty="0" err="1"/>
              <a:t>Refrences</a:t>
            </a:r>
            <a:r>
              <a:rPr lang="en-US" dirty="0"/>
              <a:t>:</a:t>
            </a:r>
          </a:p>
          <a:p>
            <a:pPr defTabSz="768094">
              <a:buClr>
                <a:srgbClr val="000000"/>
              </a:buClr>
              <a:buFont typeface="Arial"/>
              <a:defRPr sz="1500">
                <a:latin typeface="Times New Roman"/>
                <a:ea typeface="Times New Roman"/>
                <a:cs typeface="Times New Roman"/>
                <a:sym typeface="Times New Roman"/>
              </a:defRPr>
            </a:pPr>
            <a:r>
              <a:rPr lang="en-US" dirty="0"/>
              <a:t>[1] </a:t>
            </a:r>
            <a:r>
              <a:rPr lang="en-US" sz="1400" dirty="0"/>
              <a:t>Mathur, A., </a:t>
            </a:r>
            <a:r>
              <a:rPr lang="en-US" sz="1400" dirty="0" err="1"/>
              <a:t>Podila</a:t>
            </a:r>
            <a:r>
              <a:rPr lang="en-US" sz="1400" dirty="0"/>
              <a:t>, L. M., Kulkarni, K., Niyaz, Q., &amp; Javaid, A. Y. (2021). NATICUSdroid: A malware detection framework for Android using native and custom permissions. </a:t>
            </a:r>
            <a:r>
              <a:rPr lang="en-US" sz="1400" i="1" dirty="0"/>
              <a:t>Journal of Information Security and Applications</a:t>
            </a:r>
            <a:r>
              <a:rPr lang="en-US" sz="1400" dirty="0"/>
              <a:t>, </a:t>
            </a:r>
            <a:r>
              <a:rPr lang="en-US" sz="1400" i="1" dirty="0"/>
              <a:t>58</a:t>
            </a:r>
            <a:r>
              <a:rPr lang="en-US" sz="1400" dirty="0"/>
              <a:t>, 102696.</a:t>
            </a:r>
            <a:endParaRPr lang="en-US" sz="1400" dirty="0">
              <a:solidFill>
                <a:srgbClr val="222222"/>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Google Shape;146;p8"/>
          <p:cNvSpPr txBox="1">
            <a:spLocks noGrp="1"/>
          </p:cNvSpPr>
          <p:nvPr>
            <p:ph type="title"/>
          </p:nvPr>
        </p:nvSpPr>
        <p:spPr>
          <a:xfrm>
            <a:off x="100650" y="143774"/>
            <a:ext cx="11253300" cy="762003"/>
          </a:xfrm>
          <a:prstGeom prst="rect">
            <a:avLst/>
          </a:prstGeom>
        </p:spPr>
        <p:txBody>
          <a:bodyPr/>
          <a:lstStyle>
            <a:lvl1pPr defTabSz="850391">
              <a:defRPr>
                <a:latin typeface="Times New Roman"/>
                <a:ea typeface="Times New Roman"/>
                <a:cs typeface="Times New Roman"/>
                <a:sym typeface="Times New Roman"/>
              </a:defRPr>
            </a:lvl1pPr>
          </a:lstStyle>
          <a:p>
            <a:r>
              <a:t>Data Processing - Contribution By Sai Kiran</a:t>
            </a:r>
          </a:p>
        </p:txBody>
      </p:sp>
      <p:sp>
        <p:nvSpPr>
          <p:cNvPr id="166" name="Google Shape;147;p8"/>
          <p:cNvSpPr txBox="1">
            <a:spLocks noGrp="1"/>
          </p:cNvSpPr>
          <p:nvPr>
            <p:ph type="body" idx="1"/>
          </p:nvPr>
        </p:nvSpPr>
        <p:spPr>
          <a:xfrm>
            <a:off x="200025" y="1279575"/>
            <a:ext cx="11153700" cy="4640101"/>
          </a:xfrm>
          <a:prstGeom prst="rect">
            <a:avLst/>
          </a:prstGeom>
        </p:spPr>
        <p:txBody>
          <a:bodyPr/>
          <a:lstStyle/>
          <a:p>
            <a:pPr marL="0" indent="0">
              <a:spcBef>
                <a:spcPts val="0"/>
              </a:spcBef>
              <a:buSzTx/>
              <a:buNone/>
              <a:defRPr sz="2000" b="1">
                <a:latin typeface="Times New Roman"/>
                <a:ea typeface="Times New Roman"/>
                <a:cs typeface="Times New Roman"/>
                <a:sym typeface="Times New Roman"/>
              </a:defRPr>
            </a:pPr>
            <a:r>
              <a:t>Data Processing:</a:t>
            </a:r>
            <a:r>
              <a:rPr sz="2800" b="0">
                <a:latin typeface="Calibri"/>
                <a:ea typeface="Calibri"/>
                <a:cs typeface="Calibri"/>
                <a:sym typeface="Calibri"/>
              </a:rPr>
              <a:t> </a:t>
            </a:r>
            <a:r>
              <a:rPr sz="1800" b="0"/>
              <a:t>Handled the missing values and removed the rows which have more than 40% of the columns as null. Identified the permissions which influence the classification categories (0 for benign and 1 for malware)</a:t>
            </a:r>
          </a:p>
        </p:txBody>
      </p:sp>
      <p:pic>
        <p:nvPicPr>
          <p:cNvPr id="167" name="Google Shape;148;p8" descr="Google Shape;148;p8"/>
          <p:cNvPicPr>
            <a:picLocks noChangeAspect="1"/>
          </p:cNvPicPr>
          <p:nvPr/>
        </p:nvPicPr>
        <p:blipFill>
          <a:blip r:embed="rId2"/>
          <a:stretch>
            <a:fillRect/>
          </a:stretch>
        </p:blipFill>
        <p:spPr>
          <a:xfrm>
            <a:off x="100648" y="2353698"/>
            <a:ext cx="6172203" cy="3101327"/>
          </a:xfrm>
          <a:prstGeom prst="rect">
            <a:avLst/>
          </a:prstGeom>
          <a:ln w="12700">
            <a:miter lim="400000"/>
          </a:ln>
        </p:spPr>
      </p:pic>
      <p:pic>
        <p:nvPicPr>
          <p:cNvPr id="168" name="Google Shape;149;p8" descr="Google Shape;149;p8"/>
          <p:cNvPicPr>
            <a:picLocks noChangeAspect="1"/>
          </p:cNvPicPr>
          <p:nvPr/>
        </p:nvPicPr>
        <p:blipFill>
          <a:blip r:embed="rId3"/>
          <a:stretch>
            <a:fillRect/>
          </a:stretch>
        </p:blipFill>
        <p:spPr>
          <a:xfrm>
            <a:off x="6272850" y="2408825"/>
            <a:ext cx="5948351" cy="3309876"/>
          </a:xfrm>
          <a:prstGeom prst="rect">
            <a:avLst/>
          </a:prstGeom>
          <a:ln w="12700">
            <a:miter lim="400000"/>
          </a:ln>
        </p:spPr>
      </p:pic>
      <p:sp>
        <p:nvSpPr>
          <p:cNvPr id="169" name="Google Shape;150;p8"/>
          <p:cNvSpPr txBox="1"/>
          <p:nvPr/>
        </p:nvSpPr>
        <p:spPr>
          <a:xfrm>
            <a:off x="1066526" y="5919799"/>
            <a:ext cx="4688152" cy="348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latin typeface="Times New Roman"/>
                <a:ea typeface="Times New Roman"/>
                <a:cs typeface="Times New Roman"/>
                <a:sym typeface="Times New Roman"/>
              </a:defRPr>
            </a:lvl1pPr>
          </a:lstStyle>
          <a:p>
            <a:r>
              <a:t>Permissions influencing class 1 (Malware)</a:t>
            </a:r>
          </a:p>
        </p:txBody>
      </p:sp>
      <p:sp>
        <p:nvSpPr>
          <p:cNvPr id="170" name="Google Shape;151;p8"/>
          <p:cNvSpPr txBox="1"/>
          <p:nvPr/>
        </p:nvSpPr>
        <p:spPr>
          <a:xfrm>
            <a:off x="7076250" y="5919799"/>
            <a:ext cx="4181152" cy="348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1800">
                <a:latin typeface="Times New Roman"/>
                <a:ea typeface="Times New Roman"/>
                <a:cs typeface="Times New Roman"/>
                <a:sym typeface="Times New Roman"/>
              </a:defRPr>
            </a:lvl1pPr>
          </a:lstStyle>
          <a:p>
            <a:r>
              <a:t>Permissions influencing class 0 (Benign)</a:t>
            </a:r>
          </a:p>
        </p:txBody>
      </p:sp>
      <p:grpSp>
        <p:nvGrpSpPr>
          <p:cNvPr id="173" name="Google Shape;152;p8"/>
          <p:cNvGrpSpPr/>
          <p:nvPr/>
        </p:nvGrpSpPr>
        <p:grpSpPr>
          <a:xfrm>
            <a:off x="240730" y="946355"/>
            <a:ext cx="10972992" cy="59619"/>
            <a:chOff x="0" y="0"/>
            <a:chExt cx="10972991" cy="59618"/>
          </a:xfrm>
        </p:grpSpPr>
        <p:sp>
          <p:nvSpPr>
            <p:cNvPr id="171" name="Shape"/>
            <p:cNvSpPr/>
            <p:nvPr/>
          </p:nvSpPr>
          <p:spPr>
            <a:xfrm>
              <a:off x="0" y="-1"/>
              <a:ext cx="10972992" cy="59620"/>
            </a:xfrm>
            <a:custGeom>
              <a:avLst/>
              <a:gdLst/>
              <a:ahLst/>
              <a:cxnLst>
                <a:cxn ang="0">
                  <a:pos x="wd2" y="hd2"/>
                </a:cxn>
                <a:cxn ang="5400000">
                  <a:pos x="wd2" y="hd2"/>
                </a:cxn>
                <a:cxn ang="10800000">
                  <a:pos x="wd2" y="hd2"/>
                </a:cxn>
                <a:cxn ang="16200000">
                  <a:pos x="wd2" y="hd2"/>
                </a:cxn>
              </a:cxnLst>
              <a:rect l="0" t="0" r="r" b="b"/>
              <a:pathLst>
                <a:path w="21599" h="14271" extrusionOk="0">
                  <a:moveTo>
                    <a:pt x="1" y="6161"/>
                  </a:moveTo>
                  <a:cubicBezTo>
                    <a:pt x="324" y="1930"/>
                    <a:pt x="610" y="8534"/>
                    <a:pt x="919" y="6161"/>
                  </a:cubicBezTo>
                  <a:cubicBezTo>
                    <a:pt x="1228" y="3788"/>
                    <a:pt x="1298" y="2684"/>
                    <a:pt x="1621" y="6161"/>
                  </a:cubicBezTo>
                  <a:cubicBezTo>
                    <a:pt x="1943" y="9638"/>
                    <a:pt x="2176" y="2216"/>
                    <a:pt x="2539" y="6161"/>
                  </a:cubicBezTo>
                  <a:cubicBezTo>
                    <a:pt x="2901" y="10106"/>
                    <a:pt x="3334" y="12423"/>
                    <a:pt x="3888" y="6161"/>
                  </a:cubicBezTo>
                  <a:cubicBezTo>
                    <a:pt x="4443" y="-101"/>
                    <a:pt x="4795" y="11681"/>
                    <a:pt x="5454" y="6161"/>
                  </a:cubicBezTo>
                  <a:cubicBezTo>
                    <a:pt x="6113" y="641"/>
                    <a:pt x="6393" y="-4374"/>
                    <a:pt x="7236" y="6161"/>
                  </a:cubicBezTo>
                  <a:cubicBezTo>
                    <a:pt x="8079" y="16696"/>
                    <a:pt x="8427" y="7122"/>
                    <a:pt x="9018" y="6161"/>
                  </a:cubicBezTo>
                  <a:cubicBezTo>
                    <a:pt x="9609" y="5199"/>
                    <a:pt x="9885" y="3315"/>
                    <a:pt x="10152" y="6161"/>
                  </a:cubicBezTo>
                  <a:cubicBezTo>
                    <a:pt x="10419" y="9007"/>
                    <a:pt x="11030" y="1925"/>
                    <a:pt x="11718" y="6161"/>
                  </a:cubicBezTo>
                  <a:cubicBezTo>
                    <a:pt x="12405" y="10397"/>
                    <a:pt x="12506" y="3310"/>
                    <a:pt x="13067" y="6161"/>
                  </a:cubicBezTo>
                  <a:cubicBezTo>
                    <a:pt x="13629" y="9012"/>
                    <a:pt x="13884" y="11338"/>
                    <a:pt x="14201" y="6161"/>
                  </a:cubicBezTo>
                  <a:cubicBezTo>
                    <a:pt x="14519" y="983"/>
                    <a:pt x="15428" y="7091"/>
                    <a:pt x="15767" y="6161"/>
                  </a:cubicBezTo>
                  <a:cubicBezTo>
                    <a:pt x="16106" y="5231"/>
                    <a:pt x="16189" y="9993"/>
                    <a:pt x="16469" y="6161"/>
                  </a:cubicBezTo>
                  <a:cubicBezTo>
                    <a:pt x="16750" y="2329"/>
                    <a:pt x="17101" y="4792"/>
                    <a:pt x="17603" y="6161"/>
                  </a:cubicBezTo>
                  <a:cubicBezTo>
                    <a:pt x="18105" y="7530"/>
                    <a:pt x="18441" y="11063"/>
                    <a:pt x="18953" y="6161"/>
                  </a:cubicBezTo>
                  <a:cubicBezTo>
                    <a:pt x="19465" y="1259"/>
                    <a:pt x="20788" y="1195"/>
                    <a:pt x="21599" y="6161"/>
                  </a:cubicBezTo>
                  <a:cubicBezTo>
                    <a:pt x="21597" y="7531"/>
                    <a:pt x="21599" y="9152"/>
                    <a:pt x="21599" y="10538"/>
                  </a:cubicBezTo>
                  <a:cubicBezTo>
                    <a:pt x="21231" y="9162"/>
                    <a:pt x="20912" y="9520"/>
                    <a:pt x="20681" y="10538"/>
                  </a:cubicBezTo>
                  <a:cubicBezTo>
                    <a:pt x="20450" y="11557"/>
                    <a:pt x="20267" y="10974"/>
                    <a:pt x="19979" y="10538"/>
                  </a:cubicBezTo>
                  <a:cubicBezTo>
                    <a:pt x="19691" y="10103"/>
                    <a:pt x="19226" y="13077"/>
                    <a:pt x="18629" y="10538"/>
                  </a:cubicBezTo>
                  <a:cubicBezTo>
                    <a:pt x="18032" y="8000"/>
                    <a:pt x="18166" y="6797"/>
                    <a:pt x="17711" y="10538"/>
                  </a:cubicBezTo>
                  <a:cubicBezTo>
                    <a:pt x="17256" y="14280"/>
                    <a:pt x="16417" y="14506"/>
                    <a:pt x="15929" y="10538"/>
                  </a:cubicBezTo>
                  <a:cubicBezTo>
                    <a:pt x="15442" y="6571"/>
                    <a:pt x="15479" y="12721"/>
                    <a:pt x="15227" y="10538"/>
                  </a:cubicBezTo>
                  <a:cubicBezTo>
                    <a:pt x="14976" y="8356"/>
                    <a:pt x="14416" y="6271"/>
                    <a:pt x="13877" y="10538"/>
                  </a:cubicBezTo>
                  <a:cubicBezTo>
                    <a:pt x="13339" y="14806"/>
                    <a:pt x="13361" y="12913"/>
                    <a:pt x="13175" y="10538"/>
                  </a:cubicBezTo>
                  <a:cubicBezTo>
                    <a:pt x="12989" y="8164"/>
                    <a:pt x="12589" y="10736"/>
                    <a:pt x="12258" y="10538"/>
                  </a:cubicBezTo>
                  <a:cubicBezTo>
                    <a:pt x="11927" y="10341"/>
                    <a:pt x="11060" y="6422"/>
                    <a:pt x="10692" y="10538"/>
                  </a:cubicBezTo>
                  <a:cubicBezTo>
                    <a:pt x="10324" y="14655"/>
                    <a:pt x="9310" y="3851"/>
                    <a:pt x="8910" y="10538"/>
                  </a:cubicBezTo>
                  <a:cubicBezTo>
                    <a:pt x="8509" y="17226"/>
                    <a:pt x="8301" y="6342"/>
                    <a:pt x="7992" y="10538"/>
                  </a:cubicBezTo>
                  <a:cubicBezTo>
                    <a:pt x="7683" y="14735"/>
                    <a:pt x="6964" y="16238"/>
                    <a:pt x="6642" y="10538"/>
                  </a:cubicBezTo>
                  <a:cubicBezTo>
                    <a:pt x="6320" y="4839"/>
                    <a:pt x="6155" y="15529"/>
                    <a:pt x="5724" y="10538"/>
                  </a:cubicBezTo>
                  <a:cubicBezTo>
                    <a:pt x="5293" y="5548"/>
                    <a:pt x="4903" y="14323"/>
                    <a:pt x="4158" y="10538"/>
                  </a:cubicBezTo>
                  <a:cubicBezTo>
                    <a:pt x="3414" y="6754"/>
                    <a:pt x="3435" y="4420"/>
                    <a:pt x="3024" y="10538"/>
                  </a:cubicBezTo>
                  <a:cubicBezTo>
                    <a:pt x="2614" y="16657"/>
                    <a:pt x="2341" y="7701"/>
                    <a:pt x="2107" y="10538"/>
                  </a:cubicBezTo>
                  <a:cubicBezTo>
                    <a:pt x="1872" y="13376"/>
                    <a:pt x="1690" y="14224"/>
                    <a:pt x="1405" y="10538"/>
                  </a:cubicBezTo>
                  <a:cubicBezTo>
                    <a:pt x="1119" y="6853"/>
                    <a:pt x="493" y="7456"/>
                    <a:pt x="1" y="10538"/>
                  </a:cubicBezTo>
                  <a:cubicBezTo>
                    <a:pt x="2" y="9288"/>
                    <a:pt x="-1" y="8322"/>
                    <a:pt x="1" y="6161"/>
                  </a:cubicBezTo>
                  <a:close/>
                </a:path>
              </a:pathLst>
            </a:custGeom>
            <a:solidFill>
              <a:schemeClr val="accent2">
                <a:alpha val="74900"/>
              </a:schemeClr>
            </a:solid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sp>
          <p:nvSpPr>
            <p:cNvPr id="172" name="Shape"/>
            <p:cNvSpPr/>
            <p:nvPr/>
          </p:nvSpPr>
          <p:spPr>
            <a:xfrm>
              <a:off x="372" y="5460"/>
              <a:ext cx="10972593" cy="54132"/>
            </a:xfrm>
            <a:custGeom>
              <a:avLst/>
              <a:gdLst/>
              <a:ahLst/>
              <a:cxnLst>
                <a:cxn ang="0">
                  <a:pos x="wd2" y="hd2"/>
                </a:cxn>
                <a:cxn ang="5400000">
                  <a:pos x="wd2" y="hd2"/>
                </a:cxn>
                <a:cxn ang="10800000">
                  <a:pos x="wd2" y="hd2"/>
                </a:cxn>
                <a:cxn ang="16200000">
                  <a:pos x="wd2" y="hd2"/>
                </a:cxn>
              </a:cxnLst>
              <a:rect l="0" t="0" r="r" b="b"/>
              <a:pathLst>
                <a:path w="21599" h="12593" extrusionOk="0">
                  <a:moveTo>
                    <a:pt x="0" y="4718"/>
                  </a:moveTo>
                  <a:cubicBezTo>
                    <a:pt x="326" y="4284"/>
                    <a:pt x="371" y="7919"/>
                    <a:pt x="702" y="4718"/>
                  </a:cubicBezTo>
                  <a:cubicBezTo>
                    <a:pt x="1032" y="1518"/>
                    <a:pt x="1446" y="6794"/>
                    <a:pt x="2051" y="4718"/>
                  </a:cubicBezTo>
                  <a:cubicBezTo>
                    <a:pt x="2657" y="2643"/>
                    <a:pt x="3141" y="-1404"/>
                    <a:pt x="3833" y="4718"/>
                  </a:cubicBezTo>
                  <a:cubicBezTo>
                    <a:pt x="4526" y="10841"/>
                    <a:pt x="4513" y="176"/>
                    <a:pt x="5183" y="4718"/>
                  </a:cubicBezTo>
                  <a:cubicBezTo>
                    <a:pt x="5854" y="9261"/>
                    <a:pt x="5624" y="7225"/>
                    <a:pt x="5885" y="4718"/>
                  </a:cubicBezTo>
                  <a:cubicBezTo>
                    <a:pt x="6147" y="2212"/>
                    <a:pt x="6612" y="6392"/>
                    <a:pt x="6803" y="4718"/>
                  </a:cubicBezTo>
                  <a:cubicBezTo>
                    <a:pt x="6994" y="3045"/>
                    <a:pt x="8142" y="5907"/>
                    <a:pt x="8585" y="4718"/>
                  </a:cubicBezTo>
                  <a:cubicBezTo>
                    <a:pt x="9029" y="3530"/>
                    <a:pt x="9827" y="-5276"/>
                    <a:pt x="10367" y="4718"/>
                  </a:cubicBezTo>
                  <a:cubicBezTo>
                    <a:pt x="10908" y="14713"/>
                    <a:pt x="11580" y="3920"/>
                    <a:pt x="12149" y="4718"/>
                  </a:cubicBezTo>
                  <a:cubicBezTo>
                    <a:pt x="12719" y="5516"/>
                    <a:pt x="12661" y="6274"/>
                    <a:pt x="12851" y="4718"/>
                  </a:cubicBezTo>
                  <a:cubicBezTo>
                    <a:pt x="13042" y="3162"/>
                    <a:pt x="13615" y="4617"/>
                    <a:pt x="14201" y="4718"/>
                  </a:cubicBezTo>
                  <a:cubicBezTo>
                    <a:pt x="14787" y="4820"/>
                    <a:pt x="15011" y="3111"/>
                    <a:pt x="15335" y="4718"/>
                  </a:cubicBezTo>
                  <a:cubicBezTo>
                    <a:pt x="15659" y="6326"/>
                    <a:pt x="15843" y="8280"/>
                    <a:pt x="16037" y="4718"/>
                  </a:cubicBezTo>
                  <a:cubicBezTo>
                    <a:pt x="16231" y="1157"/>
                    <a:pt x="17018" y="1988"/>
                    <a:pt x="17819" y="4718"/>
                  </a:cubicBezTo>
                  <a:cubicBezTo>
                    <a:pt x="18620" y="7448"/>
                    <a:pt x="18347" y="6670"/>
                    <a:pt x="18521" y="4718"/>
                  </a:cubicBezTo>
                  <a:cubicBezTo>
                    <a:pt x="18695" y="2767"/>
                    <a:pt x="18984" y="6668"/>
                    <a:pt x="19223" y="4718"/>
                  </a:cubicBezTo>
                  <a:cubicBezTo>
                    <a:pt x="19462" y="2769"/>
                    <a:pt x="19891" y="1772"/>
                    <a:pt x="20357" y="4718"/>
                  </a:cubicBezTo>
                  <a:cubicBezTo>
                    <a:pt x="20823" y="7664"/>
                    <a:pt x="21206" y="3372"/>
                    <a:pt x="21599" y="4718"/>
                  </a:cubicBezTo>
                  <a:cubicBezTo>
                    <a:pt x="21598" y="6770"/>
                    <a:pt x="21598" y="7934"/>
                    <a:pt x="21599" y="8973"/>
                  </a:cubicBezTo>
                  <a:cubicBezTo>
                    <a:pt x="20843" y="12070"/>
                    <a:pt x="20754" y="1764"/>
                    <a:pt x="20033" y="8973"/>
                  </a:cubicBezTo>
                  <a:cubicBezTo>
                    <a:pt x="19312" y="16182"/>
                    <a:pt x="19678" y="10689"/>
                    <a:pt x="19331" y="8973"/>
                  </a:cubicBezTo>
                  <a:cubicBezTo>
                    <a:pt x="18984" y="7257"/>
                    <a:pt x="18910" y="12077"/>
                    <a:pt x="18629" y="8973"/>
                  </a:cubicBezTo>
                  <a:cubicBezTo>
                    <a:pt x="18348" y="5869"/>
                    <a:pt x="17940" y="11451"/>
                    <a:pt x="17279" y="8973"/>
                  </a:cubicBezTo>
                  <a:cubicBezTo>
                    <a:pt x="16618" y="6495"/>
                    <a:pt x="16918" y="4948"/>
                    <a:pt x="16577" y="8973"/>
                  </a:cubicBezTo>
                  <a:cubicBezTo>
                    <a:pt x="16236" y="12998"/>
                    <a:pt x="15608" y="13460"/>
                    <a:pt x="15227" y="8973"/>
                  </a:cubicBezTo>
                  <a:cubicBezTo>
                    <a:pt x="14846" y="4486"/>
                    <a:pt x="14276" y="12595"/>
                    <a:pt x="13661" y="8973"/>
                  </a:cubicBezTo>
                  <a:cubicBezTo>
                    <a:pt x="13047" y="5351"/>
                    <a:pt x="12851" y="15976"/>
                    <a:pt x="12311" y="8973"/>
                  </a:cubicBezTo>
                  <a:cubicBezTo>
                    <a:pt x="11772" y="1970"/>
                    <a:pt x="11211" y="3848"/>
                    <a:pt x="10745" y="8973"/>
                  </a:cubicBezTo>
                  <a:cubicBezTo>
                    <a:pt x="10279" y="14098"/>
                    <a:pt x="9863" y="9161"/>
                    <a:pt x="9179" y="8973"/>
                  </a:cubicBezTo>
                  <a:cubicBezTo>
                    <a:pt x="8496" y="8785"/>
                    <a:pt x="8711" y="5092"/>
                    <a:pt x="8477" y="8973"/>
                  </a:cubicBezTo>
                  <a:cubicBezTo>
                    <a:pt x="8244" y="12854"/>
                    <a:pt x="7758" y="6459"/>
                    <a:pt x="7559" y="8973"/>
                  </a:cubicBezTo>
                  <a:cubicBezTo>
                    <a:pt x="7360" y="11487"/>
                    <a:pt x="6697" y="8823"/>
                    <a:pt x="6425" y="8973"/>
                  </a:cubicBezTo>
                  <a:cubicBezTo>
                    <a:pt x="6154" y="9124"/>
                    <a:pt x="5465" y="7041"/>
                    <a:pt x="5075" y="8973"/>
                  </a:cubicBezTo>
                  <a:cubicBezTo>
                    <a:pt x="4685" y="10905"/>
                    <a:pt x="3758" y="10725"/>
                    <a:pt x="3293" y="8973"/>
                  </a:cubicBezTo>
                  <a:cubicBezTo>
                    <a:pt x="2829" y="7221"/>
                    <a:pt x="2226" y="16324"/>
                    <a:pt x="1727" y="8973"/>
                  </a:cubicBezTo>
                  <a:cubicBezTo>
                    <a:pt x="1229" y="1622"/>
                    <a:pt x="407" y="5229"/>
                    <a:pt x="0" y="8973"/>
                  </a:cubicBezTo>
                  <a:cubicBezTo>
                    <a:pt x="0" y="7197"/>
                    <a:pt x="-1" y="5662"/>
                    <a:pt x="0" y="4718"/>
                  </a:cubicBezTo>
                  <a:close/>
                </a:path>
              </a:pathLst>
            </a:custGeom>
            <a:no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Implementation of Models:"/>
          <p:cNvSpPr txBox="1">
            <a:spLocks noGrp="1"/>
          </p:cNvSpPr>
          <p:nvPr>
            <p:ph type="title"/>
          </p:nvPr>
        </p:nvSpPr>
        <p:spPr>
          <a:xfrm>
            <a:off x="140722" y="275105"/>
            <a:ext cx="11213078" cy="994955"/>
          </a:xfrm>
          <a:prstGeom prst="rect">
            <a:avLst/>
          </a:prstGeom>
        </p:spPr>
        <p:txBody>
          <a:bodyPr/>
          <a:lstStyle>
            <a:lvl1pPr defTabSz="850391">
              <a:defRPr>
                <a:latin typeface="Times New Roman"/>
                <a:ea typeface="Times New Roman"/>
                <a:cs typeface="Times New Roman"/>
                <a:sym typeface="Times New Roman"/>
              </a:defRPr>
            </a:lvl1pPr>
          </a:lstStyle>
          <a:p>
            <a:r>
              <a:t>Implementation of Models:</a:t>
            </a:r>
          </a:p>
        </p:txBody>
      </p:sp>
      <p:sp>
        <p:nvSpPr>
          <p:cNvPr id="176" name="As a part of our project to detect the malware we have implemented ML and neural network models[1][2] and got the below accuracy, precision, recall and F1-score."/>
          <p:cNvSpPr txBox="1">
            <a:spLocks noGrp="1"/>
          </p:cNvSpPr>
          <p:nvPr>
            <p:ph type="body" idx="1"/>
          </p:nvPr>
        </p:nvSpPr>
        <p:spPr>
          <a:xfrm>
            <a:off x="140722" y="1390562"/>
            <a:ext cx="11738462" cy="5375855"/>
          </a:xfrm>
          <a:prstGeom prst="rect">
            <a:avLst/>
          </a:prstGeom>
        </p:spPr>
        <p:txBody>
          <a:bodyPr/>
          <a:lstStyle>
            <a:lvl1pPr marL="0" indent="0">
              <a:buClrTx/>
              <a:buSzTx/>
              <a:buFontTx/>
              <a:buNone/>
              <a:defRPr sz="1800">
                <a:latin typeface="Times New Roman"/>
                <a:ea typeface="Times New Roman"/>
                <a:cs typeface="Times New Roman"/>
                <a:sym typeface="Times New Roman"/>
              </a:defRPr>
            </a:lvl1pPr>
          </a:lstStyle>
          <a:p>
            <a:r>
              <a:t>As a part of our project to detect the malware we have implemented ML and neural network models[1][2] and got the below accuracy, precision, recall and F1-score.</a:t>
            </a:r>
          </a:p>
        </p:txBody>
      </p:sp>
      <p:grpSp>
        <p:nvGrpSpPr>
          <p:cNvPr id="179" name="Google Shape;152;p8"/>
          <p:cNvGrpSpPr/>
          <p:nvPr/>
        </p:nvGrpSpPr>
        <p:grpSpPr>
          <a:xfrm>
            <a:off x="73363" y="1113721"/>
            <a:ext cx="10972993" cy="59619"/>
            <a:chOff x="0" y="0"/>
            <a:chExt cx="10972991" cy="59618"/>
          </a:xfrm>
        </p:grpSpPr>
        <p:sp>
          <p:nvSpPr>
            <p:cNvPr id="177" name="Shape"/>
            <p:cNvSpPr/>
            <p:nvPr/>
          </p:nvSpPr>
          <p:spPr>
            <a:xfrm>
              <a:off x="0" y="-1"/>
              <a:ext cx="10972992" cy="59620"/>
            </a:xfrm>
            <a:custGeom>
              <a:avLst/>
              <a:gdLst/>
              <a:ahLst/>
              <a:cxnLst>
                <a:cxn ang="0">
                  <a:pos x="wd2" y="hd2"/>
                </a:cxn>
                <a:cxn ang="5400000">
                  <a:pos x="wd2" y="hd2"/>
                </a:cxn>
                <a:cxn ang="10800000">
                  <a:pos x="wd2" y="hd2"/>
                </a:cxn>
                <a:cxn ang="16200000">
                  <a:pos x="wd2" y="hd2"/>
                </a:cxn>
              </a:cxnLst>
              <a:rect l="0" t="0" r="r" b="b"/>
              <a:pathLst>
                <a:path w="21599" h="14271" extrusionOk="0">
                  <a:moveTo>
                    <a:pt x="1" y="6161"/>
                  </a:moveTo>
                  <a:cubicBezTo>
                    <a:pt x="324" y="1930"/>
                    <a:pt x="610" y="8534"/>
                    <a:pt x="919" y="6161"/>
                  </a:cubicBezTo>
                  <a:cubicBezTo>
                    <a:pt x="1228" y="3788"/>
                    <a:pt x="1298" y="2684"/>
                    <a:pt x="1621" y="6161"/>
                  </a:cubicBezTo>
                  <a:cubicBezTo>
                    <a:pt x="1943" y="9638"/>
                    <a:pt x="2176" y="2216"/>
                    <a:pt x="2539" y="6161"/>
                  </a:cubicBezTo>
                  <a:cubicBezTo>
                    <a:pt x="2901" y="10106"/>
                    <a:pt x="3334" y="12423"/>
                    <a:pt x="3888" y="6161"/>
                  </a:cubicBezTo>
                  <a:cubicBezTo>
                    <a:pt x="4443" y="-101"/>
                    <a:pt x="4795" y="11681"/>
                    <a:pt x="5454" y="6161"/>
                  </a:cubicBezTo>
                  <a:cubicBezTo>
                    <a:pt x="6113" y="641"/>
                    <a:pt x="6393" y="-4374"/>
                    <a:pt x="7236" y="6161"/>
                  </a:cubicBezTo>
                  <a:cubicBezTo>
                    <a:pt x="8079" y="16696"/>
                    <a:pt x="8427" y="7122"/>
                    <a:pt x="9018" y="6161"/>
                  </a:cubicBezTo>
                  <a:cubicBezTo>
                    <a:pt x="9609" y="5199"/>
                    <a:pt x="9885" y="3315"/>
                    <a:pt x="10152" y="6161"/>
                  </a:cubicBezTo>
                  <a:cubicBezTo>
                    <a:pt x="10419" y="9007"/>
                    <a:pt x="11030" y="1925"/>
                    <a:pt x="11718" y="6161"/>
                  </a:cubicBezTo>
                  <a:cubicBezTo>
                    <a:pt x="12405" y="10397"/>
                    <a:pt x="12506" y="3310"/>
                    <a:pt x="13067" y="6161"/>
                  </a:cubicBezTo>
                  <a:cubicBezTo>
                    <a:pt x="13629" y="9012"/>
                    <a:pt x="13884" y="11338"/>
                    <a:pt x="14201" y="6161"/>
                  </a:cubicBezTo>
                  <a:cubicBezTo>
                    <a:pt x="14519" y="983"/>
                    <a:pt x="15428" y="7091"/>
                    <a:pt x="15767" y="6161"/>
                  </a:cubicBezTo>
                  <a:cubicBezTo>
                    <a:pt x="16106" y="5231"/>
                    <a:pt x="16189" y="9993"/>
                    <a:pt x="16469" y="6161"/>
                  </a:cubicBezTo>
                  <a:cubicBezTo>
                    <a:pt x="16750" y="2329"/>
                    <a:pt x="17101" y="4792"/>
                    <a:pt x="17603" y="6161"/>
                  </a:cubicBezTo>
                  <a:cubicBezTo>
                    <a:pt x="18105" y="7530"/>
                    <a:pt x="18441" y="11063"/>
                    <a:pt x="18953" y="6161"/>
                  </a:cubicBezTo>
                  <a:cubicBezTo>
                    <a:pt x="19465" y="1259"/>
                    <a:pt x="20788" y="1195"/>
                    <a:pt x="21599" y="6161"/>
                  </a:cubicBezTo>
                  <a:cubicBezTo>
                    <a:pt x="21597" y="7531"/>
                    <a:pt x="21599" y="9152"/>
                    <a:pt x="21599" y="10538"/>
                  </a:cubicBezTo>
                  <a:cubicBezTo>
                    <a:pt x="21231" y="9162"/>
                    <a:pt x="20912" y="9520"/>
                    <a:pt x="20681" y="10538"/>
                  </a:cubicBezTo>
                  <a:cubicBezTo>
                    <a:pt x="20450" y="11557"/>
                    <a:pt x="20267" y="10974"/>
                    <a:pt x="19979" y="10538"/>
                  </a:cubicBezTo>
                  <a:cubicBezTo>
                    <a:pt x="19691" y="10103"/>
                    <a:pt x="19226" y="13077"/>
                    <a:pt x="18629" y="10538"/>
                  </a:cubicBezTo>
                  <a:cubicBezTo>
                    <a:pt x="18032" y="8000"/>
                    <a:pt x="18166" y="6797"/>
                    <a:pt x="17711" y="10538"/>
                  </a:cubicBezTo>
                  <a:cubicBezTo>
                    <a:pt x="17256" y="14280"/>
                    <a:pt x="16417" y="14506"/>
                    <a:pt x="15929" y="10538"/>
                  </a:cubicBezTo>
                  <a:cubicBezTo>
                    <a:pt x="15442" y="6571"/>
                    <a:pt x="15479" y="12721"/>
                    <a:pt x="15227" y="10538"/>
                  </a:cubicBezTo>
                  <a:cubicBezTo>
                    <a:pt x="14976" y="8356"/>
                    <a:pt x="14416" y="6271"/>
                    <a:pt x="13877" y="10538"/>
                  </a:cubicBezTo>
                  <a:cubicBezTo>
                    <a:pt x="13339" y="14806"/>
                    <a:pt x="13361" y="12913"/>
                    <a:pt x="13175" y="10538"/>
                  </a:cubicBezTo>
                  <a:cubicBezTo>
                    <a:pt x="12989" y="8164"/>
                    <a:pt x="12589" y="10736"/>
                    <a:pt x="12258" y="10538"/>
                  </a:cubicBezTo>
                  <a:cubicBezTo>
                    <a:pt x="11927" y="10341"/>
                    <a:pt x="11060" y="6422"/>
                    <a:pt x="10692" y="10538"/>
                  </a:cubicBezTo>
                  <a:cubicBezTo>
                    <a:pt x="10324" y="14655"/>
                    <a:pt x="9310" y="3851"/>
                    <a:pt x="8910" y="10538"/>
                  </a:cubicBezTo>
                  <a:cubicBezTo>
                    <a:pt x="8509" y="17226"/>
                    <a:pt x="8301" y="6342"/>
                    <a:pt x="7992" y="10538"/>
                  </a:cubicBezTo>
                  <a:cubicBezTo>
                    <a:pt x="7683" y="14735"/>
                    <a:pt x="6964" y="16238"/>
                    <a:pt x="6642" y="10538"/>
                  </a:cubicBezTo>
                  <a:cubicBezTo>
                    <a:pt x="6320" y="4839"/>
                    <a:pt x="6155" y="15529"/>
                    <a:pt x="5724" y="10538"/>
                  </a:cubicBezTo>
                  <a:cubicBezTo>
                    <a:pt x="5293" y="5548"/>
                    <a:pt x="4903" y="14323"/>
                    <a:pt x="4158" y="10538"/>
                  </a:cubicBezTo>
                  <a:cubicBezTo>
                    <a:pt x="3414" y="6754"/>
                    <a:pt x="3435" y="4420"/>
                    <a:pt x="3024" y="10538"/>
                  </a:cubicBezTo>
                  <a:cubicBezTo>
                    <a:pt x="2614" y="16657"/>
                    <a:pt x="2341" y="7701"/>
                    <a:pt x="2107" y="10538"/>
                  </a:cubicBezTo>
                  <a:cubicBezTo>
                    <a:pt x="1872" y="13376"/>
                    <a:pt x="1690" y="14224"/>
                    <a:pt x="1405" y="10538"/>
                  </a:cubicBezTo>
                  <a:cubicBezTo>
                    <a:pt x="1119" y="6853"/>
                    <a:pt x="493" y="7456"/>
                    <a:pt x="1" y="10538"/>
                  </a:cubicBezTo>
                  <a:cubicBezTo>
                    <a:pt x="2" y="9288"/>
                    <a:pt x="-1" y="8322"/>
                    <a:pt x="1" y="6161"/>
                  </a:cubicBezTo>
                  <a:close/>
                </a:path>
              </a:pathLst>
            </a:custGeom>
            <a:solidFill>
              <a:schemeClr val="accent2">
                <a:alpha val="74900"/>
              </a:schemeClr>
            </a:solid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sp>
          <p:nvSpPr>
            <p:cNvPr id="178" name="Shape"/>
            <p:cNvSpPr/>
            <p:nvPr/>
          </p:nvSpPr>
          <p:spPr>
            <a:xfrm>
              <a:off x="372" y="5460"/>
              <a:ext cx="10972593" cy="54132"/>
            </a:xfrm>
            <a:custGeom>
              <a:avLst/>
              <a:gdLst/>
              <a:ahLst/>
              <a:cxnLst>
                <a:cxn ang="0">
                  <a:pos x="wd2" y="hd2"/>
                </a:cxn>
                <a:cxn ang="5400000">
                  <a:pos x="wd2" y="hd2"/>
                </a:cxn>
                <a:cxn ang="10800000">
                  <a:pos x="wd2" y="hd2"/>
                </a:cxn>
                <a:cxn ang="16200000">
                  <a:pos x="wd2" y="hd2"/>
                </a:cxn>
              </a:cxnLst>
              <a:rect l="0" t="0" r="r" b="b"/>
              <a:pathLst>
                <a:path w="21599" h="12593" extrusionOk="0">
                  <a:moveTo>
                    <a:pt x="0" y="4718"/>
                  </a:moveTo>
                  <a:cubicBezTo>
                    <a:pt x="326" y="4284"/>
                    <a:pt x="371" y="7919"/>
                    <a:pt x="702" y="4718"/>
                  </a:cubicBezTo>
                  <a:cubicBezTo>
                    <a:pt x="1032" y="1518"/>
                    <a:pt x="1446" y="6794"/>
                    <a:pt x="2051" y="4718"/>
                  </a:cubicBezTo>
                  <a:cubicBezTo>
                    <a:pt x="2657" y="2643"/>
                    <a:pt x="3141" y="-1404"/>
                    <a:pt x="3833" y="4718"/>
                  </a:cubicBezTo>
                  <a:cubicBezTo>
                    <a:pt x="4526" y="10841"/>
                    <a:pt x="4513" y="176"/>
                    <a:pt x="5183" y="4718"/>
                  </a:cubicBezTo>
                  <a:cubicBezTo>
                    <a:pt x="5854" y="9261"/>
                    <a:pt x="5624" y="7225"/>
                    <a:pt x="5885" y="4718"/>
                  </a:cubicBezTo>
                  <a:cubicBezTo>
                    <a:pt x="6147" y="2212"/>
                    <a:pt x="6612" y="6392"/>
                    <a:pt x="6803" y="4718"/>
                  </a:cubicBezTo>
                  <a:cubicBezTo>
                    <a:pt x="6994" y="3045"/>
                    <a:pt x="8142" y="5907"/>
                    <a:pt x="8585" y="4718"/>
                  </a:cubicBezTo>
                  <a:cubicBezTo>
                    <a:pt x="9029" y="3530"/>
                    <a:pt x="9827" y="-5276"/>
                    <a:pt x="10367" y="4718"/>
                  </a:cubicBezTo>
                  <a:cubicBezTo>
                    <a:pt x="10908" y="14713"/>
                    <a:pt x="11580" y="3920"/>
                    <a:pt x="12149" y="4718"/>
                  </a:cubicBezTo>
                  <a:cubicBezTo>
                    <a:pt x="12719" y="5516"/>
                    <a:pt x="12661" y="6274"/>
                    <a:pt x="12851" y="4718"/>
                  </a:cubicBezTo>
                  <a:cubicBezTo>
                    <a:pt x="13042" y="3162"/>
                    <a:pt x="13615" y="4617"/>
                    <a:pt x="14201" y="4718"/>
                  </a:cubicBezTo>
                  <a:cubicBezTo>
                    <a:pt x="14787" y="4820"/>
                    <a:pt x="15011" y="3111"/>
                    <a:pt x="15335" y="4718"/>
                  </a:cubicBezTo>
                  <a:cubicBezTo>
                    <a:pt x="15659" y="6326"/>
                    <a:pt x="15843" y="8280"/>
                    <a:pt x="16037" y="4718"/>
                  </a:cubicBezTo>
                  <a:cubicBezTo>
                    <a:pt x="16231" y="1157"/>
                    <a:pt x="17018" y="1988"/>
                    <a:pt x="17819" y="4718"/>
                  </a:cubicBezTo>
                  <a:cubicBezTo>
                    <a:pt x="18620" y="7448"/>
                    <a:pt x="18347" y="6670"/>
                    <a:pt x="18521" y="4718"/>
                  </a:cubicBezTo>
                  <a:cubicBezTo>
                    <a:pt x="18695" y="2767"/>
                    <a:pt x="18984" y="6668"/>
                    <a:pt x="19223" y="4718"/>
                  </a:cubicBezTo>
                  <a:cubicBezTo>
                    <a:pt x="19462" y="2769"/>
                    <a:pt x="19891" y="1772"/>
                    <a:pt x="20357" y="4718"/>
                  </a:cubicBezTo>
                  <a:cubicBezTo>
                    <a:pt x="20823" y="7664"/>
                    <a:pt x="21206" y="3372"/>
                    <a:pt x="21599" y="4718"/>
                  </a:cubicBezTo>
                  <a:cubicBezTo>
                    <a:pt x="21598" y="6770"/>
                    <a:pt x="21598" y="7934"/>
                    <a:pt x="21599" y="8973"/>
                  </a:cubicBezTo>
                  <a:cubicBezTo>
                    <a:pt x="20843" y="12070"/>
                    <a:pt x="20754" y="1764"/>
                    <a:pt x="20033" y="8973"/>
                  </a:cubicBezTo>
                  <a:cubicBezTo>
                    <a:pt x="19312" y="16182"/>
                    <a:pt x="19678" y="10689"/>
                    <a:pt x="19331" y="8973"/>
                  </a:cubicBezTo>
                  <a:cubicBezTo>
                    <a:pt x="18984" y="7257"/>
                    <a:pt x="18910" y="12077"/>
                    <a:pt x="18629" y="8973"/>
                  </a:cubicBezTo>
                  <a:cubicBezTo>
                    <a:pt x="18348" y="5869"/>
                    <a:pt x="17940" y="11451"/>
                    <a:pt x="17279" y="8973"/>
                  </a:cubicBezTo>
                  <a:cubicBezTo>
                    <a:pt x="16618" y="6495"/>
                    <a:pt x="16918" y="4948"/>
                    <a:pt x="16577" y="8973"/>
                  </a:cubicBezTo>
                  <a:cubicBezTo>
                    <a:pt x="16236" y="12998"/>
                    <a:pt x="15608" y="13460"/>
                    <a:pt x="15227" y="8973"/>
                  </a:cubicBezTo>
                  <a:cubicBezTo>
                    <a:pt x="14846" y="4486"/>
                    <a:pt x="14276" y="12595"/>
                    <a:pt x="13661" y="8973"/>
                  </a:cubicBezTo>
                  <a:cubicBezTo>
                    <a:pt x="13047" y="5351"/>
                    <a:pt x="12851" y="15976"/>
                    <a:pt x="12311" y="8973"/>
                  </a:cubicBezTo>
                  <a:cubicBezTo>
                    <a:pt x="11772" y="1970"/>
                    <a:pt x="11211" y="3848"/>
                    <a:pt x="10745" y="8973"/>
                  </a:cubicBezTo>
                  <a:cubicBezTo>
                    <a:pt x="10279" y="14098"/>
                    <a:pt x="9863" y="9161"/>
                    <a:pt x="9179" y="8973"/>
                  </a:cubicBezTo>
                  <a:cubicBezTo>
                    <a:pt x="8496" y="8785"/>
                    <a:pt x="8711" y="5092"/>
                    <a:pt x="8477" y="8973"/>
                  </a:cubicBezTo>
                  <a:cubicBezTo>
                    <a:pt x="8244" y="12854"/>
                    <a:pt x="7758" y="6459"/>
                    <a:pt x="7559" y="8973"/>
                  </a:cubicBezTo>
                  <a:cubicBezTo>
                    <a:pt x="7360" y="11487"/>
                    <a:pt x="6697" y="8823"/>
                    <a:pt x="6425" y="8973"/>
                  </a:cubicBezTo>
                  <a:cubicBezTo>
                    <a:pt x="6154" y="9124"/>
                    <a:pt x="5465" y="7041"/>
                    <a:pt x="5075" y="8973"/>
                  </a:cubicBezTo>
                  <a:cubicBezTo>
                    <a:pt x="4685" y="10905"/>
                    <a:pt x="3758" y="10725"/>
                    <a:pt x="3293" y="8973"/>
                  </a:cubicBezTo>
                  <a:cubicBezTo>
                    <a:pt x="2829" y="7221"/>
                    <a:pt x="2226" y="16324"/>
                    <a:pt x="1727" y="8973"/>
                  </a:cubicBezTo>
                  <a:cubicBezTo>
                    <a:pt x="1229" y="1622"/>
                    <a:pt x="407" y="5229"/>
                    <a:pt x="0" y="8973"/>
                  </a:cubicBezTo>
                  <a:cubicBezTo>
                    <a:pt x="0" y="7197"/>
                    <a:pt x="-1" y="5662"/>
                    <a:pt x="0" y="4718"/>
                  </a:cubicBezTo>
                  <a:close/>
                </a:path>
              </a:pathLst>
            </a:custGeom>
            <a:noFill/>
            <a:ln w="44450" cap="rnd">
              <a:solidFill>
                <a:schemeClr val="accent2">
                  <a:alpha val="74900"/>
                </a:schemeClr>
              </a:solidFill>
              <a:prstDash val="solid"/>
              <a:round/>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endParaRPr/>
            </a:p>
          </p:txBody>
        </p:sp>
      </p:grpSp>
      <p:graphicFrame>
        <p:nvGraphicFramePr>
          <p:cNvPr id="180" name="Table"/>
          <p:cNvGraphicFramePr/>
          <p:nvPr/>
        </p:nvGraphicFramePr>
        <p:xfrm>
          <a:off x="268426" y="2311454"/>
          <a:ext cx="4673299" cy="4369396"/>
        </p:xfrm>
        <a:graphic>
          <a:graphicData uri="http://schemas.openxmlformats.org/drawingml/2006/table">
            <a:tbl>
              <a:tblPr bandRow="1">
                <a:tableStyleId>{4C3C2611-4C71-4FC5-86AE-919BDF0F9419}</a:tableStyleId>
              </a:tblPr>
              <a:tblGrid>
                <a:gridCol w="1796386">
                  <a:extLst>
                    <a:ext uri="{9D8B030D-6E8A-4147-A177-3AD203B41FA5}">
                      <a16:colId xmlns:a16="http://schemas.microsoft.com/office/drawing/2014/main" val="20000"/>
                    </a:ext>
                  </a:extLst>
                </a:gridCol>
                <a:gridCol w="809772">
                  <a:extLst>
                    <a:ext uri="{9D8B030D-6E8A-4147-A177-3AD203B41FA5}">
                      <a16:colId xmlns:a16="http://schemas.microsoft.com/office/drawing/2014/main" val="20001"/>
                    </a:ext>
                  </a:extLst>
                </a:gridCol>
                <a:gridCol w="765312">
                  <a:extLst>
                    <a:ext uri="{9D8B030D-6E8A-4147-A177-3AD203B41FA5}">
                      <a16:colId xmlns:a16="http://schemas.microsoft.com/office/drawing/2014/main" val="20002"/>
                    </a:ext>
                  </a:extLst>
                </a:gridCol>
                <a:gridCol w="584474">
                  <a:extLst>
                    <a:ext uri="{9D8B030D-6E8A-4147-A177-3AD203B41FA5}">
                      <a16:colId xmlns:a16="http://schemas.microsoft.com/office/drawing/2014/main" val="20003"/>
                    </a:ext>
                  </a:extLst>
                </a:gridCol>
                <a:gridCol w="717355">
                  <a:extLst>
                    <a:ext uri="{9D8B030D-6E8A-4147-A177-3AD203B41FA5}">
                      <a16:colId xmlns:a16="http://schemas.microsoft.com/office/drawing/2014/main" val="20004"/>
                    </a:ext>
                  </a:extLst>
                </a:gridCol>
              </a:tblGrid>
              <a:tr h="635359">
                <a:tc>
                  <a:txBody>
                    <a:bodyPr/>
                    <a:lstStyle/>
                    <a:p>
                      <a:pPr marL="290195" marR="285750" algn="ctr" defTabSz="457200">
                        <a:lnSpc>
                          <a:spcPts val="1300"/>
                        </a:lnSpc>
                        <a:defRPr sz="1400" b="1">
                          <a:uFill>
                            <a:solidFill>
                              <a:srgbClr val="000000"/>
                            </a:solidFill>
                          </a:uFill>
                          <a:latin typeface="Times New Roman"/>
                          <a:ea typeface="Times New Roman"/>
                          <a:cs typeface="Times New Roman"/>
                          <a:sym typeface="Times New Roman"/>
                        </a:defRPr>
                      </a:pPr>
                      <a:r>
                        <a:t>Model</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95885" marR="94614" algn="ctr" defTabSz="457200">
                        <a:lnSpc>
                          <a:spcPts val="1300"/>
                        </a:lnSpc>
                        <a:defRPr sz="1400" b="1">
                          <a:uFill>
                            <a:solidFill>
                              <a:srgbClr val="000000"/>
                            </a:solidFill>
                          </a:uFill>
                          <a:latin typeface="Times New Roman"/>
                          <a:ea typeface="Times New Roman"/>
                          <a:cs typeface="Times New Roman"/>
                          <a:sym typeface="Times New Roman"/>
                        </a:defRPr>
                      </a:pPr>
                      <a:r>
                        <a:t>Accuracy</a:t>
                      </a:r>
                      <a:r>
                        <a:rPr spc="-17"/>
                        <a:t> </a:t>
                      </a:r>
                      <a:r>
                        <a:t>%</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75564" marR="74930" algn="ctr" defTabSz="457200">
                        <a:lnSpc>
                          <a:spcPts val="1300"/>
                        </a:lnSpc>
                        <a:defRPr sz="1400" b="1">
                          <a:uFill>
                            <a:solidFill>
                              <a:srgbClr val="000000"/>
                            </a:solidFill>
                          </a:uFill>
                          <a:latin typeface="Times New Roman"/>
                          <a:ea typeface="Times New Roman"/>
                          <a:cs typeface="Times New Roman"/>
                          <a:sym typeface="Times New Roman"/>
                        </a:defRPr>
                      </a:pPr>
                      <a:r>
                        <a:t>Precision</a:t>
                      </a:r>
                      <a:r>
                        <a:rPr spc="-17"/>
                        <a:t> </a:t>
                      </a:r>
                      <a:r>
                        <a:t>%</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57150" marR="58419" algn="ctr" defTabSz="457200">
                        <a:lnSpc>
                          <a:spcPts val="1300"/>
                        </a:lnSpc>
                        <a:defRPr sz="1400" b="1">
                          <a:uFill>
                            <a:solidFill>
                              <a:srgbClr val="000000"/>
                            </a:solidFill>
                          </a:uFill>
                          <a:latin typeface="Times New Roman"/>
                          <a:ea typeface="Times New Roman"/>
                          <a:cs typeface="Times New Roman"/>
                          <a:sym typeface="Times New Roman"/>
                        </a:defRPr>
                      </a:pPr>
                      <a:r>
                        <a:t>Recall</a:t>
                      </a:r>
                      <a:r>
                        <a:rPr spc="-11"/>
                        <a:t> </a:t>
                      </a:r>
                      <a:r>
                        <a:t>%</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66675" marR="66039" algn="ctr" defTabSz="457200">
                        <a:lnSpc>
                          <a:spcPts val="1300"/>
                        </a:lnSpc>
                        <a:defRPr sz="1400" b="1">
                          <a:uFill>
                            <a:solidFill>
                              <a:srgbClr val="000000"/>
                            </a:solidFill>
                          </a:uFill>
                          <a:latin typeface="Times New Roman"/>
                          <a:ea typeface="Times New Roman"/>
                          <a:cs typeface="Times New Roman"/>
                          <a:sym typeface="Times New Roman"/>
                        </a:defRPr>
                      </a:pPr>
                      <a:r>
                        <a:t>F1-score</a:t>
                      </a:r>
                      <a:r>
                        <a:rPr spc="-29"/>
                        <a:t> </a:t>
                      </a:r>
                      <a:r>
                        <a:t>%</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extLst>
                  <a:ext uri="{0D108BD9-81ED-4DB2-BD59-A6C34878D82A}">
                    <a16:rowId xmlns:a16="http://schemas.microsoft.com/office/drawing/2014/main" val="10000"/>
                  </a:ext>
                </a:extLst>
              </a:tr>
              <a:tr h="455240">
                <a:tc>
                  <a:txBody>
                    <a:bodyPr/>
                    <a:lstStyle/>
                    <a:p>
                      <a:pPr marL="288925" marR="285750" algn="ctr" defTabSz="457200">
                        <a:lnSpc>
                          <a:spcPts val="1300"/>
                        </a:lnSpc>
                        <a:defRPr>
                          <a:uFill>
                            <a:solidFill>
                              <a:srgbClr val="000000"/>
                            </a:solidFill>
                          </a:uFill>
                          <a:latin typeface="Times New Roman"/>
                          <a:ea typeface="Times New Roman"/>
                          <a:cs typeface="Times New Roman"/>
                          <a:sym typeface="Times New Roman"/>
                        </a:defRPr>
                      </a:pPr>
                      <a:r>
                        <a:t>Logistic</a:t>
                      </a:r>
                      <a:r>
                        <a:rPr spc="-15"/>
                        <a:t> </a:t>
                      </a:r>
                      <a:r>
                        <a:t>Regression</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95885" marR="92710" algn="ctr" defTabSz="457200">
                        <a:lnSpc>
                          <a:spcPts val="1300"/>
                        </a:lnSpc>
                        <a:defRPr>
                          <a:uFill>
                            <a:solidFill>
                              <a:srgbClr val="000000"/>
                            </a:solidFill>
                          </a:uFill>
                          <a:latin typeface="Times New Roman"/>
                          <a:ea typeface="Times New Roman"/>
                          <a:cs typeface="Times New Roman"/>
                          <a:sym typeface="Times New Roman"/>
                        </a:defRPr>
                      </a:pPr>
                      <a:r>
                        <a:t>96</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75564" marR="74294" algn="ctr" defTabSz="457200">
                        <a:lnSpc>
                          <a:spcPts val="1300"/>
                        </a:lnSpc>
                        <a:defRPr>
                          <a:uFill>
                            <a:solidFill>
                              <a:srgbClr val="000000"/>
                            </a:solidFill>
                          </a:uFill>
                          <a:latin typeface="Times New Roman"/>
                          <a:ea typeface="Times New Roman"/>
                          <a:cs typeface="Times New Roman"/>
                          <a:sym typeface="Times New Roman"/>
                        </a:defRPr>
                      </a:pPr>
                      <a:r>
                        <a:t>96</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57150" marR="57150" algn="ctr" defTabSz="457200">
                        <a:lnSpc>
                          <a:spcPts val="1300"/>
                        </a:lnSpc>
                        <a:defRPr>
                          <a:uFill>
                            <a:solidFill>
                              <a:srgbClr val="000000"/>
                            </a:solidFill>
                          </a:uFill>
                          <a:latin typeface="Times New Roman"/>
                          <a:ea typeface="Times New Roman"/>
                          <a:cs typeface="Times New Roman"/>
                          <a:sym typeface="Times New Roman"/>
                        </a:defRPr>
                      </a:pPr>
                      <a:r>
                        <a:t>96</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66675" marR="64135" algn="ctr" defTabSz="457200">
                        <a:lnSpc>
                          <a:spcPts val="1300"/>
                        </a:lnSpc>
                        <a:defRPr>
                          <a:uFill>
                            <a:solidFill>
                              <a:srgbClr val="000000"/>
                            </a:solidFill>
                          </a:uFill>
                          <a:latin typeface="Times New Roman"/>
                          <a:ea typeface="Times New Roman"/>
                          <a:cs typeface="Times New Roman"/>
                          <a:sym typeface="Times New Roman"/>
                        </a:defRPr>
                      </a:pPr>
                      <a:r>
                        <a:t>96</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extLst>
                  <a:ext uri="{0D108BD9-81ED-4DB2-BD59-A6C34878D82A}">
                    <a16:rowId xmlns:a16="http://schemas.microsoft.com/office/drawing/2014/main" val="10001"/>
                  </a:ext>
                </a:extLst>
              </a:tr>
              <a:tr h="285209">
                <a:tc>
                  <a:txBody>
                    <a:bodyPr/>
                    <a:lstStyle/>
                    <a:p>
                      <a:pPr marL="290195" marR="285750" algn="ctr" defTabSz="457200">
                        <a:lnSpc>
                          <a:spcPts val="1300"/>
                        </a:lnSpc>
                        <a:defRPr>
                          <a:uFill>
                            <a:solidFill>
                              <a:srgbClr val="000000"/>
                            </a:solidFill>
                          </a:uFill>
                          <a:latin typeface="Times New Roman"/>
                          <a:ea typeface="Times New Roman"/>
                          <a:cs typeface="Times New Roman"/>
                          <a:sym typeface="Times New Roman"/>
                        </a:defRPr>
                      </a:pPr>
                      <a:r>
                        <a:t>Random</a:t>
                      </a:r>
                      <a:r>
                        <a:rPr spc="-10"/>
                        <a:t> </a:t>
                      </a:r>
                      <a:r>
                        <a:t>Forest</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95885" marR="92710" algn="ctr" defTabSz="457200">
                        <a:lnSpc>
                          <a:spcPts val="1300"/>
                        </a:lnSpc>
                        <a:defRPr>
                          <a:uFill>
                            <a:solidFill>
                              <a:srgbClr val="000000"/>
                            </a:solidFill>
                          </a:uFill>
                          <a:latin typeface="Times New Roman"/>
                          <a:ea typeface="Times New Roman"/>
                          <a:cs typeface="Times New Roman"/>
                          <a:sym typeface="Times New Roman"/>
                        </a:defRPr>
                      </a:pPr>
                      <a:r>
                        <a:t>97</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75564" marR="74294" algn="ctr" defTabSz="457200">
                        <a:lnSpc>
                          <a:spcPts val="1300"/>
                        </a:lnSpc>
                        <a:defRPr>
                          <a:uFill>
                            <a:solidFill>
                              <a:srgbClr val="000000"/>
                            </a:solidFill>
                          </a:uFill>
                          <a:latin typeface="Times New Roman"/>
                          <a:ea typeface="Times New Roman"/>
                          <a:cs typeface="Times New Roman"/>
                          <a:sym typeface="Times New Roman"/>
                        </a:defRPr>
                      </a:pPr>
                      <a:r>
                        <a:t>97</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57150" marR="57150" algn="ctr" defTabSz="457200">
                        <a:lnSpc>
                          <a:spcPts val="1300"/>
                        </a:lnSpc>
                        <a:defRPr>
                          <a:uFill>
                            <a:solidFill>
                              <a:srgbClr val="000000"/>
                            </a:solidFill>
                          </a:uFill>
                          <a:latin typeface="Times New Roman"/>
                          <a:ea typeface="Times New Roman"/>
                          <a:cs typeface="Times New Roman"/>
                          <a:sym typeface="Times New Roman"/>
                        </a:defRPr>
                      </a:pPr>
                      <a:r>
                        <a:t>97</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66675" marR="64135" algn="ctr" defTabSz="457200">
                        <a:lnSpc>
                          <a:spcPts val="1300"/>
                        </a:lnSpc>
                        <a:defRPr>
                          <a:uFill>
                            <a:solidFill>
                              <a:srgbClr val="000000"/>
                            </a:solidFill>
                          </a:uFill>
                          <a:latin typeface="Times New Roman"/>
                          <a:ea typeface="Times New Roman"/>
                          <a:cs typeface="Times New Roman"/>
                          <a:sym typeface="Times New Roman"/>
                        </a:defRPr>
                      </a:pPr>
                      <a:r>
                        <a:t>97</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extLst>
                  <a:ext uri="{0D108BD9-81ED-4DB2-BD59-A6C34878D82A}">
                    <a16:rowId xmlns:a16="http://schemas.microsoft.com/office/drawing/2014/main" val="10002"/>
                  </a:ext>
                </a:extLst>
              </a:tr>
              <a:tr h="284694">
                <a:tc>
                  <a:txBody>
                    <a:bodyPr/>
                    <a:lstStyle/>
                    <a:p>
                      <a:pPr marL="288290" marR="285750" algn="ctr" defTabSz="457200">
                        <a:lnSpc>
                          <a:spcPts val="1300"/>
                        </a:lnSpc>
                        <a:defRPr>
                          <a:uFill>
                            <a:solidFill>
                              <a:srgbClr val="000000"/>
                            </a:solidFill>
                          </a:uFill>
                          <a:latin typeface="Times New Roman"/>
                          <a:ea typeface="Times New Roman"/>
                          <a:cs typeface="Times New Roman"/>
                          <a:sym typeface="Times New Roman"/>
                        </a:defRPr>
                      </a:pPr>
                      <a:r>
                        <a:t>Extra</a:t>
                      </a:r>
                      <a:r>
                        <a:rPr spc="-55"/>
                        <a:t> </a:t>
                      </a:r>
                      <a:r>
                        <a:t>Tree</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95885" marR="92710" algn="ctr" defTabSz="457200">
                        <a:lnSpc>
                          <a:spcPts val="1300"/>
                        </a:lnSpc>
                        <a:defRPr>
                          <a:uFill>
                            <a:solidFill>
                              <a:srgbClr val="000000"/>
                            </a:solidFill>
                          </a:uFill>
                          <a:latin typeface="Times New Roman"/>
                          <a:ea typeface="Times New Roman"/>
                          <a:cs typeface="Times New Roman"/>
                          <a:sym typeface="Times New Roman"/>
                        </a:defRPr>
                      </a:pPr>
                      <a:r>
                        <a:t>92</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75564" marR="74294" algn="ctr" defTabSz="457200">
                        <a:lnSpc>
                          <a:spcPts val="1300"/>
                        </a:lnSpc>
                        <a:defRPr>
                          <a:uFill>
                            <a:solidFill>
                              <a:srgbClr val="000000"/>
                            </a:solidFill>
                          </a:uFill>
                          <a:latin typeface="Times New Roman"/>
                          <a:ea typeface="Times New Roman"/>
                          <a:cs typeface="Times New Roman"/>
                          <a:sym typeface="Times New Roman"/>
                        </a:defRPr>
                      </a:pPr>
                      <a:r>
                        <a:t>92</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57150" marR="57150" algn="ctr" defTabSz="457200">
                        <a:lnSpc>
                          <a:spcPts val="1300"/>
                        </a:lnSpc>
                        <a:defRPr>
                          <a:uFill>
                            <a:solidFill>
                              <a:srgbClr val="000000"/>
                            </a:solidFill>
                          </a:uFill>
                          <a:latin typeface="Times New Roman"/>
                          <a:ea typeface="Times New Roman"/>
                          <a:cs typeface="Times New Roman"/>
                          <a:sym typeface="Times New Roman"/>
                        </a:defRPr>
                      </a:pPr>
                      <a:r>
                        <a:t>92</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66675" marR="64135" algn="ctr" defTabSz="457200">
                        <a:lnSpc>
                          <a:spcPts val="1300"/>
                        </a:lnSpc>
                        <a:defRPr>
                          <a:uFill>
                            <a:solidFill>
                              <a:srgbClr val="000000"/>
                            </a:solidFill>
                          </a:uFill>
                          <a:latin typeface="Times New Roman"/>
                          <a:ea typeface="Times New Roman"/>
                          <a:cs typeface="Times New Roman"/>
                          <a:sym typeface="Times New Roman"/>
                        </a:defRPr>
                      </a:pPr>
                      <a:r>
                        <a:t>92</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extLst>
                  <a:ext uri="{0D108BD9-81ED-4DB2-BD59-A6C34878D82A}">
                    <a16:rowId xmlns:a16="http://schemas.microsoft.com/office/drawing/2014/main" val="10003"/>
                  </a:ext>
                </a:extLst>
              </a:tr>
              <a:tr h="482475">
                <a:tc>
                  <a:txBody>
                    <a:bodyPr/>
                    <a:lstStyle/>
                    <a:p>
                      <a:pPr marL="290195" marR="285750" algn="ctr" defTabSz="457200">
                        <a:defRPr>
                          <a:uFill>
                            <a:solidFill>
                              <a:srgbClr val="000000"/>
                            </a:solidFill>
                          </a:uFill>
                          <a:latin typeface="Times New Roman"/>
                          <a:ea typeface="Times New Roman"/>
                          <a:cs typeface="Times New Roman"/>
                          <a:sym typeface="Times New Roman"/>
                        </a:defRPr>
                      </a:pPr>
                      <a:r>
                        <a:t>Gradient</a:t>
                      </a:r>
                      <a:r>
                        <a:rPr spc="-10"/>
                        <a:t> </a:t>
                      </a:r>
                      <a:r>
                        <a:t>Boosting</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95885" marR="92710" algn="ctr" defTabSz="457200">
                        <a:defRPr>
                          <a:uFill>
                            <a:solidFill>
                              <a:srgbClr val="000000"/>
                            </a:solidFill>
                          </a:uFill>
                          <a:latin typeface="Times New Roman"/>
                          <a:ea typeface="Times New Roman"/>
                          <a:cs typeface="Times New Roman"/>
                          <a:sym typeface="Times New Roman"/>
                        </a:defRPr>
                      </a:pPr>
                      <a:r>
                        <a:t>97</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75564" marR="74294" algn="ctr" defTabSz="457200">
                        <a:defRPr>
                          <a:uFill>
                            <a:solidFill>
                              <a:srgbClr val="000000"/>
                            </a:solidFill>
                          </a:uFill>
                          <a:latin typeface="Times New Roman"/>
                          <a:ea typeface="Times New Roman"/>
                          <a:cs typeface="Times New Roman"/>
                          <a:sym typeface="Times New Roman"/>
                        </a:defRPr>
                      </a:pPr>
                      <a:r>
                        <a:t>97</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57150" marR="57150" algn="ctr" defTabSz="457200">
                        <a:defRPr>
                          <a:uFill>
                            <a:solidFill>
                              <a:srgbClr val="000000"/>
                            </a:solidFill>
                          </a:uFill>
                          <a:latin typeface="Times New Roman"/>
                          <a:ea typeface="Times New Roman"/>
                          <a:cs typeface="Times New Roman"/>
                          <a:sym typeface="Times New Roman"/>
                        </a:defRPr>
                      </a:pPr>
                      <a:r>
                        <a:t>97</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66675" marR="64135" algn="ctr" defTabSz="457200">
                        <a:defRPr>
                          <a:uFill>
                            <a:solidFill>
                              <a:srgbClr val="000000"/>
                            </a:solidFill>
                          </a:uFill>
                          <a:latin typeface="Times New Roman"/>
                          <a:ea typeface="Times New Roman"/>
                          <a:cs typeface="Times New Roman"/>
                          <a:sym typeface="Times New Roman"/>
                        </a:defRPr>
                      </a:pPr>
                      <a:r>
                        <a:t>97</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extLst>
                  <a:ext uri="{0D108BD9-81ED-4DB2-BD59-A6C34878D82A}">
                    <a16:rowId xmlns:a16="http://schemas.microsoft.com/office/drawing/2014/main" val="10004"/>
                  </a:ext>
                </a:extLst>
              </a:tr>
              <a:tr h="461857">
                <a:tc>
                  <a:txBody>
                    <a:bodyPr/>
                    <a:lstStyle/>
                    <a:p>
                      <a:pPr marL="290195" marR="285750" algn="ctr" defTabSz="457200">
                        <a:lnSpc>
                          <a:spcPts val="1300"/>
                        </a:lnSpc>
                        <a:defRPr>
                          <a:uFill>
                            <a:solidFill>
                              <a:srgbClr val="000000"/>
                            </a:solidFill>
                          </a:uFill>
                          <a:latin typeface="Times New Roman"/>
                          <a:ea typeface="Times New Roman"/>
                          <a:cs typeface="Times New Roman"/>
                          <a:sym typeface="Times New Roman"/>
                        </a:defRPr>
                      </a:pPr>
                      <a:r>
                        <a:t>Extreme</a:t>
                      </a:r>
                      <a:r>
                        <a:rPr spc="-5"/>
                        <a:t> </a:t>
                      </a:r>
                      <a:r>
                        <a:t>Gradient</a:t>
                      </a:r>
                      <a:r>
                        <a:rPr spc="-5"/>
                        <a:t> </a:t>
                      </a:r>
                      <a:r>
                        <a:t>Boosting</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95885" marR="92710" algn="ctr" defTabSz="457200">
                        <a:lnSpc>
                          <a:spcPts val="1300"/>
                        </a:lnSpc>
                        <a:defRPr>
                          <a:uFill>
                            <a:solidFill>
                              <a:srgbClr val="000000"/>
                            </a:solidFill>
                          </a:uFill>
                          <a:latin typeface="Times New Roman"/>
                          <a:ea typeface="Times New Roman"/>
                          <a:cs typeface="Times New Roman"/>
                          <a:sym typeface="Times New Roman"/>
                        </a:defRPr>
                      </a:pPr>
                      <a:r>
                        <a:t>97</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75564" marR="74294" algn="ctr" defTabSz="457200">
                        <a:lnSpc>
                          <a:spcPts val="1300"/>
                        </a:lnSpc>
                        <a:defRPr>
                          <a:uFill>
                            <a:solidFill>
                              <a:srgbClr val="000000"/>
                            </a:solidFill>
                          </a:uFill>
                          <a:latin typeface="Times New Roman"/>
                          <a:ea typeface="Times New Roman"/>
                          <a:cs typeface="Times New Roman"/>
                          <a:sym typeface="Times New Roman"/>
                        </a:defRPr>
                      </a:pPr>
                      <a:r>
                        <a:t>97</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57150" marR="57150" algn="ctr" defTabSz="457200">
                        <a:lnSpc>
                          <a:spcPts val="1300"/>
                        </a:lnSpc>
                        <a:defRPr>
                          <a:uFill>
                            <a:solidFill>
                              <a:srgbClr val="000000"/>
                            </a:solidFill>
                          </a:uFill>
                          <a:latin typeface="Times New Roman"/>
                          <a:ea typeface="Times New Roman"/>
                          <a:cs typeface="Times New Roman"/>
                          <a:sym typeface="Times New Roman"/>
                        </a:defRPr>
                      </a:pPr>
                      <a:r>
                        <a:t>97</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66675" marR="64135" algn="ctr" defTabSz="457200">
                        <a:lnSpc>
                          <a:spcPts val="1300"/>
                        </a:lnSpc>
                        <a:defRPr>
                          <a:uFill>
                            <a:solidFill>
                              <a:srgbClr val="000000"/>
                            </a:solidFill>
                          </a:uFill>
                          <a:latin typeface="Times New Roman"/>
                          <a:ea typeface="Times New Roman"/>
                          <a:cs typeface="Times New Roman"/>
                          <a:sym typeface="Times New Roman"/>
                        </a:defRPr>
                      </a:pPr>
                      <a:r>
                        <a:t>97</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extLst>
                  <a:ext uri="{0D108BD9-81ED-4DB2-BD59-A6C34878D82A}">
                    <a16:rowId xmlns:a16="http://schemas.microsoft.com/office/drawing/2014/main" val="10005"/>
                  </a:ext>
                </a:extLst>
              </a:tr>
              <a:tr h="284694">
                <a:tc>
                  <a:txBody>
                    <a:bodyPr/>
                    <a:lstStyle/>
                    <a:p>
                      <a:pPr marL="287654" marR="285750" algn="ctr" defTabSz="457200">
                        <a:lnSpc>
                          <a:spcPts val="1300"/>
                        </a:lnSpc>
                        <a:defRPr>
                          <a:uFill>
                            <a:solidFill>
                              <a:srgbClr val="000000"/>
                            </a:solidFill>
                          </a:uFill>
                          <a:latin typeface="Times New Roman"/>
                          <a:ea typeface="Times New Roman"/>
                          <a:cs typeface="Times New Roman"/>
                          <a:sym typeface="Times New Roman"/>
                        </a:defRPr>
                      </a:pPr>
                      <a:r>
                        <a:t>KNN</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95885" marR="92710" algn="ctr" defTabSz="457200">
                        <a:lnSpc>
                          <a:spcPts val="1300"/>
                        </a:lnSpc>
                        <a:defRPr>
                          <a:uFill>
                            <a:solidFill>
                              <a:srgbClr val="000000"/>
                            </a:solidFill>
                          </a:uFill>
                          <a:latin typeface="Times New Roman"/>
                          <a:ea typeface="Times New Roman"/>
                          <a:cs typeface="Times New Roman"/>
                          <a:sym typeface="Times New Roman"/>
                        </a:defRPr>
                      </a:pPr>
                      <a:r>
                        <a:t>96</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75564" marR="74294" algn="ctr" defTabSz="457200">
                        <a:lnSpc>
                          <a:spcPts val="1300"/>
                        </a:lnSpc>
                        <a:defRPr>
                          <a:uFill>
                            <a:solidFill>
                              <a:srgbClr val="000000"/>
                            </a:solidFill>
                          </a:uFill>
                          <a:latin typeface="Times New Roman"/>
                          <a:ea typeface="Times New Roman"/>
                          <a:cs typeface="Times New Roman"/>
                          <a:sym typeface="Times New Roman"/>
                        </a:defRPr>
                      </a:pPr>
                      <a:r>
                        <a:t>96</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57150" marR="57150" algn="ctr" defTabSz="457200">
                        <a:lnSpc>
                          <a:spcPts val="1300"/>
                        </a:lnSpc>
                        <a:defRPr>
                          <a:uFill>
                            <a:solidFill>
                              <a:srgbClr val="000000"/>
                            </a:solidFill>
                          </a:uFill>
                          <a:latin typeface="Times New Roman"/>
                          <a:ea typeface="Times New Roman"/>
                          <a:cs typeface="Times New Roman"/>
                          <a:sym typeface="Times New Roman"/>
                        </a:defRPr>
                      </a:pPr>
                      <a:r>
                        <a:t>96</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66675" marR="64135" algn="ctr" defTabSz="457200">
                        <a:lnSpc>
                          <a:spcPts val="1300"/>
                        </a:lnSpc>
                        <a:defRPr>
                          <a:uFill>
                            <a:solidFill>
                              <a:srgbClr val="000000"/>
                            </a:solidFill>
                          </a:uFill>
                          <a:latin typeface="Times New Roman"/>
                          <a:ea typeface="Times New Roman"/>
                          <a:cs typeface="Times New Roman"/>
                          <a:sym typeface="Times New Roman"/>
                        </a:defRPr>
                      </a:pPr>
                      <a:r>
                        <a:t>96</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extLst>
                  <a:ext uri="{0D108BD9-81ED-4DB2-BD59-A6C34878D82A}">
                    <a16:rowId xmlns:a16="http://schemas.microsoft.com/office/drawing/2014/main" val="10006"/>
                  </a:ext>
                </a:extLst>
              </a:tr>
              <a:tr h="284694">
                <a:tc>
                  <a:txBody>
                    <a:bodyPr/>
                    <a:lstStyle/>
                    <a:p>
                      <a:pPr marL="288925" marR="285750" algn="ctr" defTabSz="457200">
                        <a:lnSpc>
                          <a:spcPts val="1300"/>
                        </a:lnSpc>
                        <a:defRPr>
                          <a:uFill>
                            <a:solidFill>
                              <a:srgbClr val="000000"/>
                            </a:solidFill>
                          </a:uFill>
                          <a:latin typeface="Times New Roman"/>
                          <a:ea typeface="Times New Roman"/>
                          <a:cs typeface="Times New Roman"/>
                          <a:sym typeface="Times New Roman"/>
                        </a:defRPr>
                      </a:pPr>
                      <a:r>
                        <a:t>Adaboost</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95885" marR="92710" algn="ctr" defTabSz="457200">
                        <a:lnSpc>
                          <a:spcPts val="1300"/>
                        </a:lnSpc>
                        <a:defRPr>
                          <a:uFill>
                            <a:solidFill>
                              <a:srgbClr val="000000"/>
                            </a:solidFill>
                          </a:uFill>
                          <a:latin typeface="Times New Roman"/>
                          <a:ea typeface="Times New Roman"/>
                          <a:cs typeface="Times New Roman"/>
                          <a:sym typeface="Times New Roman"/>
                        </a:defRPr>
                      </a:pPr>
                      <a:r>
                        <a:t>96</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75564" marR="74294" algn="ctr" defTabSz="457200">
                        <a:lnSpc>
                          <a:spcPts val="1300"/>
                        </a:lnSpc>
                        <a:defRPr>
                          <a:uFill>
                            <a:solidFill>
                              <a:srgbClr val="000000"/>
                            </a:solidFill>
                          </a:uFill>
                          <a:latin typeface="Times New Roman"/>
                          <a:ea typeface="Times New Roman"/>
                          <a:cs typeface="Times New Roman"/>
                          <a:sym typeface="Times New Roman"/>
                        </a:defRPr>
                      </a:pPr>
                      <a:r>
                        <a:t>96</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57150" marR="57150" algn="ctr" defTabSz="457200">
                        <a:lnSpc>
                          <a:spcPts val="1300"/>
                        </a:lnSpc>
                        <a:defRPr>
                          <a:uFill>
                            <a:solidFill>
                              <a:srgbClr val="000000"/>
                            </a:solidFill>
                          </a:uFill>
                          <a:latin typeface="Times New Roman"/>
                          <a:ea typeface="Times New Roman"/>
                          <a:cs typeface="Times New Roman"/>
                          <a:sym typeface="Times New Roman"/>
                        </a:defRPr>
                      </a:pPr>
                      <a:r>
                        <a:t>96</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66675" marR="64135" algn="ctr" defTabSz="457200">
                        <a:lnSpc>
                          <a:spcPts val="1300"/>
                        </a:lnSpc>
                        <a:defRPr>
                          <a:uFill>
                            <a:solidFill>
                              <a:srgbClr val="000000"/>
                            </a:solidFill>
                          </a:uFill>
                          <a:latin typeface="Times New Roman"/>
                          <a:ea typeface="Times New Roman"/>
                          <a:cs typeface="Times New Roman"/>
                          <a:sym typeface="Times New Roman"/>
                        </a:defRPr>
                      </a:pPr>
                      <a:r>
                        <a:t>96</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extLst>
                  <a:ext uri="{0D108BD9-81ED-4DB2-BD59-A6C34878D82A}">
                    <a16:rowId xmlns:a16="http://schemas.microsoft.com/office/drawing/2014/main" val="10007"/>
                  </a:ext>
                </a:extLst>
              </a:tr>
              <a:tr h="455240">
                <a:tc>
                  <a:txBody>
                    <a:bodyPr/>
                    <a:lstStyle/>
                    <a:p>
                      <a:pPr marL="287654" marR="285750" algn="ctr" defTabSz="457200">
                        <a:lnSpc>
                          <a:spcPts val="1300"/>
                        </a:lnSpc>
                        <a:defRPr>
                          <a:uFill>
                            <a:solidFill>
                              <a:srgbClr val="000000"/>
                            </a:solidFill>
                          </a:uFill>
                          <a:latin typeface="Times New Roman"/>
                          <a:ea typeface="Times New Roman"/>
                          <a:cs typeface="Times New Roman"/>
                          <a:sym typeface="Times New Roman"/>
                        </a:defRPr>
                      </a:pPr>
                      <a:r>
                        <a:rPr spc="-5"/>
                        <a:t>Support</a:t>
                      </a:r>
                      <a:r>
                        <a:rPr spc="-60"/>
                        <a:t> </a:t>
                      </a:r>
                      <a:r>
                        <a:rPr spc="-5"/>
                        <a:t>Vector Machine</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95885" marR="92710" algn="ctr" defTabSz="457200">
                        <a:lnSpc>
                          <a:spcPts val="1300"/>
                        </a:lnSpc>
                        <a:defRPr>
                          <a:uFill>
                            <a:solidFill>
                              <a:srgbClr val="000000"/>
                            </a:solidFill>
                          </a:uFill>
                          <a:latin typeface="Times New Roman"/>
                          <a:ea typeface="Times New Roman"/>
                          <a:cs typeface="Times New Roman"/>
                          <a:sym typeface="Times New Roman"/>
                        </a:defRPr>
                      </a:pPr>
                      <a:r>
                        <a:t>96</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75564" marR="74294" algn="ctr" defTabSz="457200">
                        <a:lnSpc>
                          <a:spcPts val="1300"/>
                        </a:lnSpc>
                        <a:defRPr>
                          <a:uFill>
                            <a:solidFill>
                              <a:srgbClr val="000000"/>
                            </a:solidFill>
                          </a:uFill>
                          <a:latin typeface="Times New Roman"/>
                          <a:ea typeface="Times New Roman"/>
                          <a:cs typeface="Times New Roman"/>
                          <a:sym typeface="Times New Roman"/>
                        </a:defRPr>
                      </a:pPr>
                      <a:r>
                        <a:t>96</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57150" marR="57150" algn="ctr" defTabSz="457200">
                        <a:lnSpc>
                          <a:spcPts val="1300"/>
                        </a:lnSpc>
                        <a:defRPr>
                          <a:uFill>
                            <a:solidFill>
                              <a:srgbClr val="000000"/>
                            </a:solidFill>
                          </a:uFill>
                          <a:latin typeface="Times New Roman"/>
                          <a:ea typeface="Times New Roman"/>
                          <a:cs typeface="Times New Roman"/>
                          <a:sym typeface="Times New Roman"/>
                        </a:defRPr>
                      </a:pPr>
                      <a:r>
                        <a:t>96</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66675" marR="64135" algn="ctr" defTabSz="457200">
                        <a:lnSpc>
                          <a:spcPts val="1300"/>
                        </a:lnSpc>
                        <a:defRPr>
                          <a:uFill>
                            <a:solidFill>
                              <a:srgbClr val="000000"/>
                            </a:solidFill>
                          </a:uFill>
                          <a:latin typeface="Times New Roman"/>
                          <a:ea typeface="Times New Roman"/>
                          <a:cs typeface="Times New Roman"/>
                          <a:sym typeface="Times New Roman"/>
                        </a:defRPr>
                      </a:pPr>
                      <a:r>
                        <a:t>96</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extLst>
                  <a:ext uri="{0D108BD9-81ED-4DB2-BD59-A6C34878D82A}">
                    <a16:rowId xmlns:a16="http://schemas.microsoft.com/office/drawing/2014/main" val="10008"/>
                  </a:ext>
                </a:extLst>
              </a:tr>
              <a:tr h="284694">
                <a:tc>
                  <a:txBody>
                    <a:bodyPr/>
                    <a:lstStyle/>
                    <a:p>
                      <a:pPr marL="290195" marR="285750" algn="ctr" defTabSz="457200">
                        <a:lnSpc>
                          <a:spcPts val="1300"/>
                        </a:lnSpc>
                        <a:defRPr sz="1800"/>
                      </a:pPr>
                      <a:r>
                        <a:rPr sz="1200">
                          <a:uFill>
                            <a:solidFill>
                              <a:srgbClr val="000000"/>
                            </a:solidFill>
                          </a:uFill>
                          <a:latin typeface="Times New Roman"/>
                          <a:ea typeface="Times New Roman"/>
                          <a:cs typeface="Times New Roman"/>
                          <a:sym typeface="Times New Roman"/>
                        </a:rPr>
                        <a:t>Gaussian NB</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95885" marR="92710" algn="ctr" defTabSz="457200">
                        <a:lnSpc>
                          <a:spcPts val="1300"/>
                        </a:lnSpc>
                        <a:defRPr sz="1800"/>
                      </a:pPr>
                      <a:r>
                        <a:rPr sz="1200">
                          <a:uFill>
                            <a:solidFill>
                              <a:srgbClr val="000000"/>
                            </a:solidFill>
                          </a:uFill>
                          <a:latin typeface="Times New Roman"/>
                          <a:ea typeface="Times New Roman"/>
                          <a:cs typeface="Times New Roman"/>
                          <a:sym typeface="Times New Roman"/>
                        </a:rPr>
                        <a:t>60</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75564" marR="74294" algn="ctr" defTabSz="457200">
                        <a:lnSpc>
                          <a:spcPts val="1300"/>
                        </a:lnSpc>
                        <a:defRPr sz="1800"/>
                      </a:pPr>
                      <a:r>
                        <a:rPr sz="1200">
                          <a:uFill>
                            <a:solidFill>
                              <a:srgbClr val="000000"/>
                            </a:solidFill>
                          </a:uFill>
                          <a:latin typeface="Times New Roman"/>
                          <a:ea typeface="Times New Roman"/>
                          <a:cs typeface="Times New Roman"/>
                          <a:sym typeface="Times New Roman"/>
                        </a:rPr>
                        <a:t>77</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57150" marR="57150" algn="ctr" defTabSz="457200">
                        <a:lnSpc>
                          <a:spcPts val="1300"/>
                        </a:lnSpc>
                        <a:defRPr sz="1800"/>
                      </a:pPr>
                      <a:r>
                        <a:rPr sz="1200">
                          <a:uFill>
                            <a:solidFill>
                              <a:srgbClr val="000000"/>
                            </a:solidFill>
                          </a:uFill>
                          <a:latin typeface="Times New Roman"/>
                          <a:ea typeface="Times New Roman"/>
                          <a:cs typeface="Times New Roman"/>
                          <a:sym typeface="Times New Roman"/>
                        </a:rPr>
                        <a:t>60</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66675" marR="64135" algn="ctr" defTabSz="457200">
                        <a:lnSpc>
                          <a:spcPts val="1300"/>
                        </a:lnSpc>
                        <a:defRPr sz="1800"/>
                      </a:pPr>
                      <a:r>
                        <a:rPr sz="1200">
                          <a:uFill>
                            <a:solidFill>
                              <a:srgbClr val="000000"/>
                            </a:solidFill>
                          </a:uFill>
                          <a:latin typeface="Times New Roman"/>
                          <a:ea typeface="Times New Roman"/>
                          <a:cs typeface="Times New Roman"/>
                          <a:sym typeface="Times New Roman"/>
                        </a:rPr>
                        <a:t>53</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extLst>
                  <a:ext uri="{0D108BD9-81ED-4DB2-BD59-A6C34878D82A}">
                    <a16:rowId xmlns:a16="http://schemas.microsoft.com/office/drawing/2014/main" val="10009"/>
                  </a:ext>
                </a:extLst>
              </a:tr>
              <a:tr h="455240">
                <a:tc>
                  <a:txBody>
                    <a:bodyPr/>
                    <a:lstStyle/>
                    <a:p>
                      <a:pPr marL="290195" marR="285750" algn="ctr" defTabSz="457200">
                        <a:lnSpc>
                          <a:spcPts val="1300"/>
                        </a:lnSpc>
                        <a:defRPr>
                          <a:uFill>
                            <a:solidFill>
                              <a:srgbClr val="000000"/>
                            </a:solidFill>
                          </a:uFill>
                          <a:latin typeface="Times New Roman"/>
                          <a:ea typeface="Times New Roman"/>
                          <a:cs typeface="Times New Roman"/>
                          <a:sym typeface="Times New Roman"/>
                        </a:defRPr>
                      </a:pPr>
                      <a:r>
                        <a:t>Multi-layer</a:t>
                      </a:r>
                      <a:r>
                        <a:rPr spc="-55"/>
                        <a:t> </a:t>
                      </a:r>
                      <a:r>
                        <a:t>Perceptron[2]</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95885" marR="92710" algn="ctr" defTabSz="457200">
                        <a:lnSpc>
                          <a:spcPts val="1300"/>
                        </a:lnSpc>
                        <a:defRPr>
                          <a:uFill>
                            <a:solidFill>
                              <a:srgbClr val="000000"/>
                            </a:solidFill>
                          </a:uFill>
                          <a:latin typeface="Times New Roman"/>
                          <a:ea typeface="Times New Roman"/>
                          <a:cs typeface="Times New Roman"/>
                          <a:sym typeface="Times New Roman"/>
                        </a:defRPr>
                      </a:pPr>
                      <a:r>
                        <a:t>97</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75564" marR="74294" algn="ctr" defTabSz="457200">
                        <a:lnSpc>
                          <a:spcPts val="1300"/>
                        </a:lnSpc>
                        <a:defRPr>
                          <a:uFill>
                            <a:solidFill>
                              <a:srgbClr val="000000"/>
                            </a:solidFill>
                          </a:uFill>
                          <a:latin typeface="Times New Roman"/>
                          <a:ea typeface="Times New Roman"/>
                          <a:cs typeface="Times New Roman"/>
                          <a:sym typeface="Times New Roman"/>
                        </a:defRPr>
                      </a:pPr>
                      <a:r>
                        <a:t>97</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57150" marR="57150" algn="ctr" defTabSz="457200">
                        <a:lnSpc>
                          <a:spcPts val="1300"/>
                        </a:lnSpc>
                        <a:defRPr>
                          <a:uFill>
                            <a:solidFill>
                              <a:srgbClr val="000000"/>
                            </a:solidFill>
                          </a:uFill>
                          <a:latin typeface="Times New Roman"/>
                          <a:ea typeface="Times New Roman"/>
                          <a:cs typeface="Times New Roman"/>
                          <a:sym typeface="Times New Roman"/>
                        </a:defRPr>
                      </a:pPr>
                      <a:r>
                        <a:t>97</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tc>
                  <a:txBody>
                    <a:bodyPr/>
                    <a:lstStyle/>
                    <a:p>
                      <a:pPr marL="66675" marR="64135" algn="ctr" defTabSz="457200">
                        <a:lnSpc>
                          <a:spcPts val="1300"/>
                        </a:lnSpc>
                        <a:defRPr>
                          <a:uFill>
                            <a:solidFill>
                              <a:srgbClr val="000000"/>
                            </a:solidFill>
                          </a:uFill>
                          <a:latin typeface="Times New Roman"/>
                          <a:ea typeface="Times New Roman"/>
                          <a:cs typeface="Times New Roman"/>
                          <a:sym typeface="Times New Roman"/>
                        </a:defRPr>
                      </a:pPr>
                      <a:r>
                        <a:t>97</a:t>
                      </a:r>
                    </a:p>
                  </a:txBody>
                  <a:tcPr marL="50800" marR="50800" marT="50800" marB="5080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noFill/>
                  </a:tcPr>
                </a:tc>
                <a:extLst>
                  <a:ext uri="{0D108BD9-81ED-4DB2-BD59-A6C34878D82A}">
                    <a16:rowId xmlns:a16="http://schemas.microsoft.com/office/drawing/2014/main" val="10010"/>
                  </a:ext>
                </a:extLst>
              </a:tr>
            </a:tbl>
          </a:graphicData>
        </a:graphic>
      </p:graphicFrame>
      <p:sp>
        <p:nvSpPr>
          <p:cNvPr id="181" name="Gaussian NB  vs Multi Layer Perceptron[3]"/>
          <p:cNvSpPr txBox="1"/>
          <p:nvPr/>
        </p:nvSpPr>
        <p:spPr>
          <a:xfrm>
            <a:off x="5873803" y="1958381"/>
            <a:ext cx="5329099" cy="792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90000"/>
              </a:lnSpc>
              <a:defRPr sz="2000" b="1">
                <a:latin typeface="Times New Roman"/>
                <a:ea typeface="Times New Roman"/>
                <a:cs typeface="Times New Roman"/>
                <a:sym typeface="Times New Roman"/>
              </a:defRPr>
            </a:pPr>
            <a:r>
              <a:t>Gaussian NB  vs Multi Layer Perceptron[3]</a:t>
            </a:r>
          </a:p>
          <a:p>
            <a:pPr>
              <a:lnSpc>
                <a:spcPct val="90000"/>
              </a:lnSpc>
              <a:defRPr sz="2000">
                <a:latin typeface="Calibri"/>
                <a:ea typeface="Calibri"/>
                <a:cs typeface="Calibri"/>
                <a:sym typeface="Calibri"/>
              </a:defRPr>
            </a:pPr>
            <a:endParaRPr/>
          </a:p>
        </p:txBody>
      </p:sp>
      <p:pic>
        <p:nvPicPr>
          <p:cNvPr id="182" name="pic.png" descr="pic.png"/>
          <p:cNvPicPr>
            <a:picLocks noChangeAspect="1"/>
          </p:cNvPicPr>
          <p:nvPr/>
        </p:nvPicPr>
        <p:blipFill>
          <a:blip r:embed="rId2"/>
          <a:stretch>
            <a:fillRect/>
          </a:stretch>
        </p:blipFill>
        <p:spPr>
          <a:xfrm>
            <a:off x="5655957" y="2302349"/>
            <a:ext cx="2902464" cy="1970066"/>
          </a:xfrm>
          <a:prstGeom prst="rect">
            <a:avLst/>
          </a:prstGeom>
          <a:ln w="12700">
            <a:miter lim="400000"/>
          </a:ln>
        </p:spPr>
      </p:pic>
      <p:pic>
        <p:nvPicPr>
          <p:cNvPr id="183" name="image8.png" descr="image8.png"/>
          <p:cNvPicPr>
            <a:picLocks noChangeAspect="1"/>
          </p:cNvPicPr>
          <p:nvPr/>
        </p:nvPicPr>
        <p:blipFill>
          <a:blip r:embed="rId3"/>
          <a:stretch>
            <a:fillRect/>
          </a:stretch>
        </p:blipFill>
        <p:spPr>
          <a:xfrm>
            <a:off x="8949789" y="2335968"/>
            <a:ext cx="2813274" cy="1902828"/>
          </a:xfrm>
          <a:prstGeom prst="rect">
            <a:avLst/>
          </a:prstGeom>
          <a:ln w="12700">
            <a:miter lim="400000"/>
          </a:ln>
        </p:spPr>
      </p:pic>
      <p:sp>
        <p:nvSpPr>
          <p:cNvPr id="184" name="References:…"/>
          <p:cNvSpPr txBox="1"/>
          <p:nvPr/>
        </p:nvSpPr>
        <p:spPr>
          <a:xfrm>
            <a:off x="5202376" y="4340134"/>
            <a:ext cx="8740712" cy="2590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r>
              <a:t>References:</a:t>
            </a:r>
          </a:p>
          <a:p>
            <a:pPr marL="187157" indent="-187157">
              <a:buSzPct val="100000"/>
              <a:buAutoNum type="arabicPeriod"/>
            </a:pPr>
            <a:r>
              <a:t>Machine Learning Models: </a:t>
            </a:r>
          </a:p>
          <a:p>
            <a:r>
              <a:rPr u="sng">
                <a:solidFill>
                  <a:srgbClr val="0000FF"/>
                </a:solidFill>
                <a:uFill>
                  <a:solidFill>
                    <a:srgbClr val="0000FF"/>
                  </a:solidFill>
                </a:uFill>
                <a:hlinkClick r:id="rId4"/>
              </a:rPr>
              <a:t>https://scikit-learn.org/stable/supervised_learning.html#supervised-learning</a:t>
            </a:r>
          </a:p>
          <a:p>
            <a:endParaRPr u="sng">
              <a:solidFill>
                <a:srgbClr val="0000FF"/>
              </a:solidFill>
              <a:uFill>
                <a:solidFill>
                  <a:srgbClr val="0000FF"/>
                </a:solidFill>
              </a:uFill>
              <a:hlinkClick r:id="rId4"/>
            </a:endParaRPr>
          </a:p>
          <a:p>
            <a:r>
              <a:t>2. Multi Layer Perceptron:</a:t>
            </a:r>
          </a:p>
          <a:p>
            <a:r>
              <a:rPr u="sng">
                <a:solidFill>
                  <a:srgbClr val="0000FF"/>
                </a:solidFill>
                <a:uFill>
                  <a:solidFill>
                    <a:srgbClr val="0000FF"/>
                  </a:solidFill>
                </a:uFill>
                <a:hlinkClick r:id="rId5"/>
              </a:rPr>
              <a:t>https://www.geeksforgeeks.org/multi-layer-perceptron-learning-in-tensorflow/</a:t>
            </a:r>
          </a:p>
          <a:p>
            <a:endParaRPr u="sng">
              <a:solidFill>
                <a:srgbClr val="0000FF"/>
              </a:solidFill>
              <a:uFill>
                <a:solidFill>
                  <a:srgbClr val="0000FF"/>
                </a:solidFill>
              </a:uFill>
              <a:hlinkClick r:id="rId5"/>
            </a:endParaRPr>
          </a:p>
          <a:p>
            <a:r>
              <a:t>3. ROC curve:</a:t>
            </a:r>
          </a:p>
          <a:p>
            <a:r>
              <a:rPr u="sng">
                <a:solidFill>
                  <a:srgbClr val="0000FF"/>
                </a:solidFill>
                <a:uFill>
                  <a:solidFill>
                    <a:srgbClr val="0000FF"/>
                  </a:solidFill>
                </a:uFill>
                <a:hlinkClick r:id="" action="ppaction://noaction"/>
              </a:rPr>
              <a:t>https://scikit-learn.org/stable/modules/generated/sklearn.metrics.RocCurveDisplay.html#</a:t>
            </a:r>
          </a:p>
          <a:p>
            <a:endParaRPr u="sng">
              <a:solidFill>
                <a:srgbClr val="0000FF"/>
              </a:solidFill>
              <a:uFill>
                <a:solidFill>
                  <a:srgbClr val="0000FF"/>
                </a:solidFill>
              </a:uFill>
              <a:hlinkClick r:id="" action="ppaction://noaction"/>
            </a:endParaRPr>
          </a:p>
          <a:p>
            <a:endParaRPr u="sng">
              <a:solidFill>
                <a:srgbClr val="0000FF"/>
              </a:solidFill>
              <a:uFill>
                <a:solidFill>
                  <a:srgbClr val="0000FF"/>
                </a:solidFill>
              </a:uFill>
              <a:hlinkClick r:id="" action="ppaction://noaction"/>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2495</Words>
  <Application>Microsoft Macintosh PowerPoint</Application>
  <PresentationFormat>Widescreen</PresentationFormat>
  <Paragraphs>176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Helvetica</vt:lpstr>
      <vt:lpstr>Times New Roman</vt:lpstr>
      <vt:lpstr>Times Roman</vt:lpstr>
      <vt:lpstr>Office Theme</vt:lpstr>
      <vt:lpstr>Android Malware Detection  Team Members: Group 4 Nikhil Panda Likhitha Javvaji Maniveera Venkata Sivasaikiran Parvataneni</vt:lpstr>
      <vt:lpstr>Introduction</vt:lpstr>
      <vt:lpstr>Types of Malware</vt:lpstr>
      <vt:lpstr>Literature Review/ Related Works</vt:lpstr>
      <vt:lpstr>Literature Review/Related Works (Cont..)</vt:lpstr>
      <vt:lpstr>Methodology</vt:lpstr>
      <vt:lpstr>Data Gathering  and Pre-processing - Contribution By Nikhil Panda</vt:lpstr>
      <vt:lpstr>Data Processing - Contribution By Sai Kiran</vt:lpstr>
      <vt:lpstr>Implementation of Models:</vt:lpstr>
      <vt:lpstr>LIME Prediction</vt:lpstr>
      <vt:lpstr>Service Development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Malware Detection  Team Members: Group 4 Nikhil Panda Likhitha Javvaji Maniveera Venkata Sivasaikiran Parvataneni</dc:title>
  <cp:lastModifiedBy>Likhitha Javvaji (ljavvaji)</cp:lastModifiedBy>
  <cp:revision>5</cp:revision>
  <dcterms:modified xsi:type="dcterms:W3CDTF">2023-04-30T16:22:32Z</dcterms:modified>
</cp:coreProperties>
</file>