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8"/>
  </p:notesMasterIdLst>
  <p:sldIdLst>
    <p:sldId id="258" r:id="rId5"/>
    <p:sldId id="259" r:id="rId6"/>
    <p:sldId id="262" r:id="rId7"/>
    <p:sldId id="263" r:id="rId8"/>
    <p:sldId id="260" r:id="rId9"/>
    <p:sldId id="265" r:id="rId10"/>
    <p:sldId id="275" r:id="rId11"/>
    <p:sldId id="267" r:id="rId12"/>
    <p:sldId id="268" r:id="rId13"/>
    <p:sldId id="271" r:id="rId14"/>
    <p:sldId id="273" r:id="rId15"/>
    <p:sldId id="274" r:id="rId16"/>
    <p:sldId id="264" r:id="rId17"/>
  </p:sldIdLst>
  <p:sldSz cx="12192000" cy="6858000"/>
  <p:notesSz cx="6797675" cy="992822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409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324" y="-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813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AED9A8-5C8D-4431-A5F4-8C33E90860AB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77958"/>
            <a:ext cx="5438140" cy="390923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30091"/>
            <a:ext cx="2945659" cy="4981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C313F1-1FB8-4F83-8BC6-DAB5B44D122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8075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3850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1399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618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70001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37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0815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59731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080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4676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2187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0497B9-1650-49C0-9DC3-19077151AC12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060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0497B9-1650-49C0-9DC3-19077151AC12}" type="datetimeFigureOut">
              <a:rPr lang="en-IN" smtClean="0"/>
              <a:t>21-04-2025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2D325D-58D3-4BF7-9D0E-103D0026DE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1940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g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Vector implementation of 3D convolution on CV32E40P core by </a:t>
            </a:r>
            <a:r>
              <a:rPr lang="en-IN" sz="2000" dirty="0" err="1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OpenHW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24CT010CITB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65113" lvl="1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Successful implementation of vector 3D convolution on CV32E40P core.</a:t>
            </a:r>
          </a:p>
          <a:p>
            <a:pPr marL="265113" lvl="1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Verification of Results through  simulation and testing.</a:t>
            </a: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12926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Next Steps </a:t>
            </a:r>
          </a:p>
          <a:p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Further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4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Integration with </a:t>
            </a:r>
            <a:r>
              <a:rPr lang="en-IN" sz="14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OpenHW</a:t>
            </a:r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22605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KPIs achieved till now</a:t>
            </a:r>
          </a:p>
        </p:txBody>
      </p:sp>
      <p:sp>
        <p:nvSpPr>
          <p:cNvPr id="40" name="Rectangle 39"/>
          <p:cNvSpPr/>
          <p:nvPr/>
        </p:nvSpPr>
        <p:spPr>
          <a:xfrm>
            <a:off x="6139991" y="4214722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Succesfull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implementation of  3D convolution.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Verification and testing using Pulp simulator.</a:t>
            </a:r>
          </a:p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37208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Key Achievements/ Outcome till now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39991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Challenges or issues faced during the implementation</a:t>
            </a:r>
          </a:p>
          <a:p>
            <a:r>
              <a:rPr lang="en-IN" sz="12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i.e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Debugging</a:t>
            </a: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3070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Challenges/ Issues faced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44314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619FF2-B426-EA7A-F799-618ABA171D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C8CF96-92EA-107D-DD17-CB0A31684C61}"/>
              </a:ext>
            </a:extLst>
          </p:cNvPr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A9754E5-BAA8-0A61-CC4F-97157E095728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8889E0-DD67-EB0B-8273-29915C6A6336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Vector implementation of 3D convolution on CV32E40P core by </a:t>
            </a:r>
            <a:r>
              <a:rPr lang="en-IN" sz="2000" dirty="0" err="1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OpenHW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5233519-0612-FB79-B64A-5EEF23CF2296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BEE26B-8D09-B849-0BF8-54E5FA406711}"/>
              </a:ext>
            </a:extLst>
          </p:cNvPr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91D08C-0D9F-36DF-9E39-4C3FC53BC700}"/>
              </a:ext>
            </a:extLst>
          </p:cNvPr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24CT010CITB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45F1E776-F363-2611-915C-46EE0B36E9F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5B7A9C9-4532-9FBF-9237-09BA21F7BBEC}"/>
              </a:ext>
            </a:extLst>
          </p:cNvPr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19-04-2025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5B66C6-A60B-221D-3FE3-A3E6B4499738}"/>
              </a:ext>
            </a:extLst>
          </p:cNvPr>
          <p:cNvSpPr txBox="1"/>
          <p:nvPr/>
        </p:nvSpPr>
        <p:spPr>
          <a:xfrm>
            <a:off x="184232" y="1571171"/>
            <a:ext cx="104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Program</a:t>
            </a:r>
            <a:r>
              <a:rPr lang="en-IN" sz="1800" dirty="0"/>
              <a:t>:</a:t>
            </a:r>
          </a:p>
          <a:p>
            <a:endParaRPr lang="en-IN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B08C710-24DE-6673-54A4-7C2B791BAB65}"/>
              </a:ext>
            </a:extLst>
          </p:cNvPr>
          <p:cNvSpPr txBox="1">
            <a:spLocks/>
          </p:cNvSpPr>
          <p:nvPr/>
        </p:nvSpPr>
        <p:spPr>
          <a:xfrm>
            <a:off x="486338" y="2016706"/>
            <a:ext cx="4263992" cy="461023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300" dirty="0"/>
              <a:t>{           </a:t>
            </a:r>
          </a:p>
          <a:p>
            <a:pPr marL="0" indent="0">
              <a:buNone/>
            </a:pPr>
            <a:r>
              <a:rPr lang="en-IN" sz="1300" dirty="0"/>
              <a:t> {-1, 0, 1},           </a:t>
            </a:r>
          </a:p>
          <a:p>
            <a:pPr marL="0" indent="0">
              <a:buNone/>
            </a:pPr>
            <a:r>
              <a:rPr lang="en-IN" sz="1300" dirty="0"/>
              <a:t> {-1, 0, 1},           </a:t>
            </a:r>
          </a:p>
          <a:p>
            <a:pPr marL="0" indent="0">
              <a:buNone/>
            </a:pPr>
            <a:r>
              <a:rPr lang="en-IN" sz="1300" dirty="0"/>
              <a:t> {-1, 0, 1}      </a:t>
            </a:r>
          </a:p>
          <a:p>
            <a:pPr marL="0" indent="0">
              <a:buNone/>
            </a:pPr>
            <a:r>
              <a:rPr lang="en-IN" sz="1300" dirty="0"/>
              <a:t>  }    };</a:t>
            </a:r>
          </a:p>
          <a:p>
            <a:pPr marL="0" indent="0">
              <a:buNone/>
            </a:pPr>
            <a:r>
              <a:rPr lang="en-US" sz="1300" dirty="0"/>
              <a:t>int output[OUT_SIZE][OUT_SIZE][OUT_SIZE] = {0};    // 3D Convolution   </a:t>
            </a:r>
          </a:p>
          <a:p>
            <a:pPr marL="0" indent="0">
              <a:buNone/>
            </a:pPr>
            <a:r>
              <a:rPr lang="en-US" sz="1300" dirty="0"/>
              <a:t> for (int d = 0; d &lt; OUT_SIZE; d++) {       </a:t>
            </a:r>
          </a:p>
          <a:p>
            <a:pPr marL="0" indent="0">
              <a:buNone/>
            </a:pPr>
            <a:r>
              <a:rPr lang="en-US" sz="1300" dirty="0"/>
              <a:t> for (int h = 0; h &lt; OUT_SIZE; h++) {            </a:t>
            </a:r>
          </a:p>
          <a:p>
            <a:pPr marL="0" indent="0">
              <a:buNone/>
            </a:pPr>
            <a:r>
              <a:rPr lang="en-US" sz="1300" dirty="0"/>
              <a:t>for (int w = 0; w &lt; OUT_SIZE; w++) {                </a:t>
            </a:r>
          </a:p>
          <a:p>
            <a:pPr marL="0" indent="0">
              <a:buNone/>
            </a:pPr>
            <a:r>
              <a:rPr lang="en-US" sz="1300" dirty="0"/>
              <a:t>int sum = 0;</a:t>
            </a:r>
          </a:p>
          <a:p>
            <a:pPr marL="0" indent="0">
              <a:buNone/>
            </a:pPr>
            <a:r>
              <a:rPr lang="en-IN" sz="1300" dirty="0"/>
              <a:t>for (int </a:t>
            </a:r>
            <a:r>
              <a:rPr lang="en-IN" sz="1300" dirty="0" err="1"/>
              <a:t>kd</a:t>
            </a:r>
            <a:r>
              <a:rPr lang="en-IN" sz="1300" dirty="0"/>
              <a:t> = 0; </a:t>
            </a:r>
            <a:r>
              <a:rPr lang="en-IN" sz="1300" dirty="0" err="1"/>
              <a:t>kd</a:t>
            </a:r>
            <a:r>
              <a:rPr lang="en-IN" sz="1300" dirty="0"/>
              <a:t> &lt; KERNEL_SIZE; </a:t>
            </a:r>
            <a:r>
              <a:rPr lang="en-IN" sz="1300" dirty="0" err="1"/>
              <a:t>kd</a:t>
            </a:r>
            <a:r>
              <a:rPr lang="en-IN" sz="1300" dirty="0"/>
              <a:t>++) {           </a:t>
            </a:r>
          </a:p>
          <a:p>
            <a:pPr marL="0" indent="0">
              <a:buNone/>
            </a:pPr>
            <a:r>
              <a:rPr lang="en-IN" sz="1300" dirty="0"/>
              <a:t>for (int </a:t>
            </a:r>
            <a:r>
              <a:rPr lang="en-IN" sz="1300" dirty="0" err="1"/>
              <a:t>kh</a:t>
            </a:r>
            <a:r>
              <a:rPr lang="en-IN" sz="1300" dirty="0"/>
              <a:t> = 0; </a:t>
            </a:r>
            <a:r>
              <a:rPr lang="en-IN" sz="1300" dirty="0" err="1"/>
              <a:t>kh</a:t>
            </a:r>
            <a:r>
              <a:rPr lang="en-IN" sz="1300" dirty="0"/>
              <a:t> &lt; KERNEL_SIZE; </a:t>
            </a:r>
            <a:r>
              <a:rPr lang="en-IN" sz="1300" dirty="0" err="1"/>
              <a:t>kh</a:t>
            </a:r>
            <a:r>
              <a:rPr lang="en-IN" sz="1300" dirty="0"/>
              <a:t>++) {                        </a:t>
            </a:r>
          </a:p>
          <a:p>
            <a:pPr marL="0" indent="0">
              <a:buNone/>
            </a:pPr>
            <a:r>
              <a:rPr lang="en-IN" sz="1300" dirty="0"/>
              <a:t>for (int kw = 0; kw &lt; KERNEL_SIZE; kw++) {                          </a:t>
            </a:r>
          </a:p>
          <a:p>
            <a:pPr marL="0" indent="0">
              <a:buNone/>
            </a:pPr>
            <a:r>
              <a:rPr lang="en-IN" sz="1300" dirty="0"/>
              <a:t> sum += input[d + </a:t>
            </a:r>
            <a:r>
              <a:rPr lang="en-IN" sz="1300" dirty="0" err="1"/>
              <a:t>kd</a:t>
            </a:r>
            <a:r>
              <a:rPr lang="en-IN" sz="1300" dirty="0"/>
              <a:t>][h + </a:t>
            </a:r>
            <a:r>
              <a:rPr lang="en-IN" sz="1300" dirty="0" err="1"/>
              <a:t>kh</a:t>
            </a:r>
            <a:r>
              <a:rPr lang="en-IN" sz="1300" dirty="0"/>
              <a:t>][w + kw] * kernel[</a:t>
            </a:r>
            <a:r>
              <a:rPr lang="en-IN" sz="1300" dirty="0" err="1"/>
              <a:t>kd</a:t>
            </a:r>
            <a:r>
              <a:rPr lang="en-IN" sz="1300" dirty="0"/>
              <a:t>][</a:t>
            </a:r>
            <a:r>
              <a:rPr lang="en-IN" sz="1300" dirty="0" err="1"/>
              <a:t>kh</a:t>
            </a:r>
            <a:r>
              <a:rPr lang="en-IN" sz="1300" dirty="0"/>
              <a:t>][kw];                     </a:t>
            </a:r>
          </a:p>
          <a:p>
            <a:pPr marL="0" indent="0">
              <a:buNone/>
            </a:pPr>
            <a:r>
              <a:rPr lang="en-IN" sz="1300" dirty="0"/>
              <a:t>   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87EE31-D06D-0D3F-8688-F80F0580E6DE}"/>
              </a:ext>
            </a:extLst>
          </p:cNvPr>
          <p:cNvSpPr/>
          <p:nvPr/>
        </p:nvSpPr>
        <p:spPr>
          <a:xfrm>
            <a:off x="6678089" y="2016706"/>
            <a:ext cx="4263992" cy="4610231"/>
          </a:xfrm>
          <a:prstGeom prst="rect">
            <a:avLst/>
          </a:prstGeom>
          <a:solidFill>
            <a:schemeClr val="bg1"/>
          </a:solidFill>
          <a:ln>
            <a:solidFill>
              <a:schemeClr val="accent6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300" dirty="0">
                <a:solidFill>
                  <a:schemeClr val="tx1"/>
                </a:solidFill>
              </a:rPr>
              <a:t>}              </a:t>
            </a:r>
          </a:p>
          <a:p>
            <a:pPr marL="0" indent="0">
              <a:buNone/>
            </a:pPr>
            <a:r>
              <a:rPr lang="en-IN" sz="1300" dirty="0">
                <a:solidFill>
                  <a:schemeClr val="tx1"/>
                </a:solidFill>
              </a:rPr>
              <a:t>  }              </a:t>
            </a:r>
          </a:p>
          <a:p>
            <a:pPr marL="0" indent="0">
              <a:buNone/>
            </a:pPr>
            <a:r>
              <a:rPr lang="en-IN" sz="1300" dirty="0">
                <a:solidFill>
                  <a:schemeClr val="tx1"/>
                </a:solidFill>
              </a:rPr>
              <a:t>  output[d][h][w] = sum;     </a:t>
            </a:r>
          </a:p>
          <a:p>
            <a:pPr marL="0" indent="0">
              <a:buNone/>
            </a:pPr>
            <a:r>
              <a:rPr lang="en-IN" sz="1300" dirty="0">
                <a:solidFill>
                  <a:schemeClr val="tx1"/>
                </a:solidFill>
              </a:rPr>
              <a:t>  }        }    }     </a:t>
            </a:r>
          </a:p>
          <a:p>
            <a:pPr marL="0" indent="0">
              <a:buNone/>
            </a:pPr>
            <a:r>
              <a:rPr lang="en-IN" sz="1300" dirty="0">
                <a:solidFill>
                  <a:schemeClr val="tx1"/>
                </a:solidFill>
              </a:rPr>
              <a:t> </a:t>
            </a:r>
            <a:r>
              <a:rPr lang="en-IN" sz="1300" dirty="0" err="1">
                <a:solidFill>
                  <a:schemeClr val="tx1"/>
                </a:solidFill>
              </a:rPr>
              <a:t>printf</a:t>
            </a:r>
            <a:r>
              <a:rPr lang="en-IN" sz="1300" dirty="0">
                <a:solidFill>
                  <a:schemeClr val="tx1"/>
                </a:solidFill>
              </a:rPr>
              <a:t>("Output Volume (3x3x3):\n");    </a:t>
            </a:r>
          </a:p>
          <a:p>
            <a:pPr marL="0" indent="0">
              <a:buNone/>
            </a:pPr>
            <a:r>
              <a:rPr lang="en-IN" sz="1300" dirty="0">
                <a:solidFill>
                  <a:schemeClr val="tx1"/>
                </a:solidFill>
              </a:rPr>
              <a:t>for (int d = 0; d &lt; OUT_SIZE; d++) {      </a:t>
            </a:r>
          </a:p>
          <a:p>
            <a:pPr marL="0" indent="0">
              <a:buNone/>
            </a:pPr>
            <a:r>
              <a:rPr lang="en-IN" sz="1300" dirty="0" err="1">
                <a:solidFill>
                  <a:schemeClr val="tx1"/>
                </a:solidFill>
              </a:rPr>
              <a:t>printf</a:t>
            </a:r>
            <a:r>
              <a:rPr lang="en-IN" sz="1300" dirty="0">
                <a:solidFill>
                  <a:schemeClr val="tx1"/>
                </a:solidFill>
              </a:rPr>
              <a:t>("Depth %d:\n", d);        </a:t>
            </a:r>
          </a:p>
          <a:p>
            <a:pPr marL="0" indent="0">
              <a:buNone/>
            </a:pPr>
            <a:r>
              <a:rPr lang="en-IN" sz="1300" dirty="0">
                <a:solidFill>
                  <a:schemeClr val="tx1"/>
                </a:solidFill>
              </a:rPr>
              <a:t>for (int h = 0; h &lt; OUT_SIZE; h++) {            </a:t>
            </a:r>
          </a:p>
          <a:p>
            <a:pPr marL="0" indent="0">
              <a:buNone/>
            </a:pPr>
            <a:r>
              <a:rPr lang="en-IN" sz="1300" dirty="0">
                <a:solidFill>
                  <a:schemeClr val="tx1"/>
                </a:solidFill>
              </a:rPr>
              <a:t>for (int w = 0; w &lt; OUT_SIZE; w++) {                </a:t>
            </a:r>
          </a:p>
          <a:p>
            <a:pPr marL="0" indent="0">
              <a:buNone/>
            </a:pPr>
            <a:r>
              <a:rPr lang="en-IN" sz="1300" dirty="0" err="1">
                <a:solidFill>
                  <a:schemeClr val="tx1"/>
                </a:solidFill>
              </a:rPr>
              <a:t>printf</a:t>
            </a:r>
            <a:r>
              <a:rPr lang="en-IN" sz="1300" dirty="0">
                <a:solidFill>
                  <a:schemeClr val="tx1"/>
                </a:solidFill>
              </a:rPr>
              <a:t>("%4d ", output[d][h][w]);          </a:t>
            </a:r>
          </a:p>
          <a:p>
            <a:pPr marL="0" indent="0">
              <a:buNone/>
            </a:pPr>
            <a:r>
              <a:rPr lang="en-IN" sz="1300" dirty="0">
                <a:solidFill>
                  <a:schemeClr val="tx1"/>
                </a:solidFill>
              </a:rPr>
              <a:t>  }            </a:t>
            </a:r>
          </a:p>
          <a:p>
            <a:pPr marL="0" indent="0">
              <a:buNone/>
            </a:pPr>
            <a:r>
              <a:rPr lang="en-IN" sz="1300" dirty="0" err="1">
                <a:solidFill>
                  <a:schemeClr val="tx1"/>
                </a:solidFill>
              </a:rPr>
              <a:t>printf</a:t>
            </a:r>
            <a:r>
              <a:rPr lang="en-IN" sz="1300" dirty="0">
                <a:solidFill>
                  <a:schemeClr val="tx1"/>
                </a:solidFill>
              </a:rPr>
              <a:t>("\n");        }        </a:t>
            </a:r>
          </a:p>
          <a:p>
            <a:pPr marL="0" indent="0">
              <a:buNone/>
            </a:pPr>
            <a:r>
              <a:rPr lang="en-IN" sz="1300" dirty="0" err="1">
                <a:solidFill>
                  <a:schemeClr val="tx1"/>
                </a:solidFill>
              </a:rPr>
              <a:t>printf</a:t>
            </a:r>
            <a:r>
              <a:rPr lang="en-IN" sz="1300" dirty="0">
                <a:solidFill>
                  <a:schemeClr val="tx1"/>
                </a:solidFill>
              </a:rPr>
              <a:t>("\n");    }</a:t>
            </a:r>
          </a:p>
          <a:p>
            <a:pPr marL="0" indent="0">
              <a:buNone/>
            </a:pPr>
            <a:r>
              <a:rPr lang="en-IN" sz="1300" dirty="0">
                <a:solidFill>
                  <a:schemeClr val="tx1"/>
                </a:solidFill>
              </a:rPr>
              <a:t>return 0;</a:t>
            </a:r>
          </a:p>
          <a:p>
            <a:pPr marL="0" indent="0">
              <a:buNone/>
            </a:pPr>
            <a:r>
              <a:rPr lang="en-IN" sz="1300" dirty="0">
                <a:solidFill>
                  <a:schemeClr val="tx1"/>
                </a:solidFill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24106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C0F09-21D0-5660-9E16-F55F18287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B4BF38E-7DBC-E9FB-27FF-E6DC0A9B7641}"/>
              </a:ext>
            </a:extLst>
          </p:cNvPr>
          <p:cNvSpPr/>
          <p:nvPr/>
        </p:nvSpPr>
        <p:spPr>
          <a:xfrm>
            <a:off x="167261" y="659729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6BCDB91-9D5D-3749-3D5B-51C8EA7B4A09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E9FB87-FAF3-1788-110E-D27050732A44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Vector implementation of 3D convolution on CV32E40P core by </a:t>
            </a:r>
            <a:r>
              <a:rPr lang="en-IN" sz="2000" dirty="0" err="1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OpenHW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0E10C70-5C15-DFD7-DA99-493CAA9874C9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CDAB2C-8423-4732-B382-5084B5EE8CC3}"/>
              </a:ext>
            </a:extLst>
          </p:cNvPr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08A88F9-F29C-BB3A-43AC-56EEE78CCA82}"/>
              </a:ext>
            </a:extLst>
          </p:cNvPr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24CT010CITB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8ED13C7-B880-47A9-5CFC-C12C5E766F7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A6DBC35-BAFD-474F-3110-1E89361FEA21}"/>
              </a:ext>
            </a:extLst>
          </p:cNvPr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19-04-2025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98A400D-15DC-B704-5C22-97804AAB502C}"/>
              </a:ext>
            </a:extLst>
          </p:cNvPr>
          <p:cNvSpPr txBox="1"/>
          <p:nvPr/>
        </p:nvSpPr>
        <p:spPr>
          <a:xfrm>
            <a:off x="184232" y="1571171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/>
              <a:t>Output:</a:t>
            </a:r>
          </a:p>
          <a:p>
            <a:endParaRPr lang="en-IN" dirty="0"/>
          </a:p>
        </p:txBody>
      </p:sp>
      <p:pic>
        <p:nvPicPr>
          <p:cNvPr id="4" name="Content Placeholder 5">
            <a:extLst>
              <a:ext uri="{FF2B5EF4-FFF2-40B4-BE49-F238E27FC236}">
                <a16:creationId xmlns:a16="http://schemas.microsoft.com/office/drawing/2014/main" id="{21B71E60-4754-F18E-5B6D-76B5174A9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0044" y="1809076"/>
            <a:ext cx="9140546" cy="465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59215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81114B-7D02-8588-8DFB-1C5E545A9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CA940AE-E2FA-DC30-85AE-1B4663202919}"/>
              </a:ext>
            </a:extLst>
          </p:cNvPr>
          <p:cNvSpPr/>
          <p:nvPr/>
        </p:nvSpPr>
        <p:spPr>
          <a:xfrm>
            <a:off x="167261" y="659729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AE4A78-A2C7-30CC-901C-DF67826A27FE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922393-588B-BC77-FDE2-E082FD86288E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Vector implementation of 3D convolution on CV32E40P core by </a:t>
            </a:r>
            <a:r>
              <a:rPr lang="en-IN" sz="2000" dirty="0" err="1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OpenHW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B311515-AAA6-B9DE-89EF-E85507B6D4FC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EC2D7EA6-FF1D-ECBE-E84A-39AC1910B421}"/>
              </a:ext>
            </a:extLst>
          </p:cNvPr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741A3EE-0C13-C6D6-1493-4A1D2D81FF58}"/>
              </a:ext>
            </a:extLst>
          </p:cNvPr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24CT010CITB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580C8F26-FEA7-ABCD-0669-238EC9713F3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17F5536F-A3A4-1064-8A69-242BF4E65357}"/>
              </a:ext>
            </a:extLst>
          </p:cNvPr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19-04-2025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9142BC2-8F64-EA03-9AA1-C2ACA6EA36E4}"/>
              </a:ext>
            </a:extLst>
          </p:cNvPr>
          <p:cNvSpPr txBox="1"/>
          <p:nvPr/>
        </p:nvSpPr>
        <p:spPr>
          <a:xfrm>
            <a:off x="184232" y="1571171"/>
            <a:ext cx="91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/>
              <a:t>Output: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B6DA42EE-3055-44D6-6AFC-EC76037B5C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3136044"/>
              </p:ext>
            </p:extLst>
          </p:nvPr>
        </p:nvGraphicFramePr>
        <p:xfrm>
          <a:off x="1840602" y="3029729"/>
          <a:ext cx="7984691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88691">
                  <a:extLst>
                    <a:ext uri="{9D8B030D-6E8A-4147-A177-3AD203B41FA5}">
                      <a16:colId xmlns:a16="http://schemas.microsoft.com/office/drawing/2014/main" val="83214625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102669152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249402663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294703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Executed cycles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dirty="0"/>
                        <a:t>Wall clock time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Simulation speed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frequency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96166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24760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12.5 s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1980.8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1.9808 kHz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65813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09605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DFFAC8-5900-66A9-8987-AA2DD0512D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CB7561A-C262-0540-04F3-424D7EE10ACF}"/>
              </a:ext>
            </a:extLst>
          </p:cNvPr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9DB92E8-DE0D-A7D4-06DE-AC317D401262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753B2C-5751-36B1-CA2D-3CC00AC7C8F9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Vector implementation of 3D convolution on CV32E40P core by </a:t>
            </a:r>
            <a:r>
              <a:rPr lang="en-IN" sz="2000" dirty="0" err="1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OpenHW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0A630EF-E857-33B9-3837-A59D9542919B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288A28C-35D1-351E-02BB-A2B8AE338B2F}"/>
              </a:ext>
            </a:extLst>
          </p:cNvPr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5368E11-3735-46D2-CBFA-796174B939A8}"/>
              </a:ext>
            </a:extLst>
          </p:cNvPr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24CT010CITB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40FAD03-3702-D273-A7B8-0F3878F92F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6E9183CC-9F1E-8295-44A7-AA4A75FD1FEE}"/>
              </a:ext>
            </a:extLst>
          </p:cNvPr>
          <p:cNvSpPr/>
          <p:nvPr/>
        </p:nvSpPr>
        <p:spPr>
          <a:xfrm>
            <a:off x="167261" y="2037123"/>
            <a:ext cx="11840507" cy="201613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lvl="1"/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Status and future plan : 3D convolution algorithm was analysed mathematically and tested the program.</a:t>
            </a:r>
          </a:p>
          <a:p>
            <a:pPr marL="93663" lvl="1"/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	                    Students have learnt the PULP tool for RISC V.</a:t>
            </a:r>
          </a:p>
          <a:p>
            <a:pPr marL="93663" lvl="1"/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Latest Literature Review: NA</a:t>
            </a:r>
          </a:p>
          <a:p>
            <a:pPr marL="93663" lvl="1"/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76175B3-5085-5964-5274-85092FCFB8FA}"/>
              </a:ext>
            </a:extLst>
          </p:cNvPr>
          <p:cNvSpPr/>
          <p:nvPr/>
        </p:nvSpPr>
        <p:spPr>
          <a:xfrm>
            <a:off x="265768" y="2110196"/>
            <a:ext cx="64074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Professor Comments (To be filled in and presented by professor </a:t>
            </a:r>
            <a:r>
              <a:rPr lang="en-IN" b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(Either)</a:t>
            </a:r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513FD7-04B6-6A87-187C-B8A4DE9DE632}"/>
              </a:ext>
            </a:extLst>
          </p:cNvPr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19-04-2025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24DD497-4367-D4B9-5AD9-1457D4233C6A}"/>
              </a:ext>
            </a:extLst>
          </p:cNvPr>
          <p:cNvSpPr/>
          <p:nvPr/>
        </p:nvSpPr>
        <p:spPr>
          <a:xfrm>
            <a:off x="167260" y="4172422"/>
            <a:ext cx="11840507" cy="226374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lvl="1"/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Google collab(GITHUB) 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58C3B07-AF98-5F04-8593-07A314E62178}"/>
              </a:ext>
            </a:extLst>
          </p:cNvPr>
          <p:cNvSpPr/>
          <p:nvPr/>
        </p:nvSpPr>
        <p:spPr>
          <a:xfrm>
            <a:off x="226025" y="4286119"/>
            <a:ext cx="322915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COMPUTATION RESOURCE Details: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A880FE9-EFB0-D7B6-20D0-85D1E4643DCC}"/>
              </a:ext>
            </a:extLst>
          </p:cNvPr>
          <p:cNvSpPr/>
          <p:nvPr/>
        </p:nvSpPr>
        <p:spPr>
          <a:xfrm>
            <a:off x="237966" y="4701617"/>
            <a:ext cx="4386009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[Google Collab/ </a:t>
            </a:r>
            <a:r>
              <a:rPr lang="en-IN" sz="12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Kaggle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/ GPU from College lab with compute hours </a:t>
            </a:r>
            <a:r>
              <a:rPr lang="en-IN" sz="12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etc</a:t>
            </a:r>
            <a:r>
              <a:rPr lang="en-IN" sz="12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]</a:t>
            </a:r>
          </a:p>
        </p:txBody>
      </p:sp>
    </p:spTree>
    <p:extLst>
      <p:ext uri="{BB962C8B-B14F-4D97-AF65-F5344CB8AC3E}">
        <p14:creationId xmlns:p14="http://schemas.microsoft.com/office/powerpoint/2010/main" val="800466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Vector implementation of 3D convolution on CV32E40P core by </a:t>
            </a:r>
            <a:r>
              <a:rPr lang="en-IN" sz="2000" dirty="0" err="1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OpenHW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24CT010CITB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 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27" name="Rectangle 26"/>
          <p:cNvSpPr/>
          <p:nvPr/>
        </p:nvSpPr>
        <p:spPr>
          <a:xfrm>
            <a:off x="167262" y="4195157"/>
            <a:ext cx="5867778" cy="181344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167261" y="2037123"/>
            <a:ext cx="5867779" cy="198659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93663" lvl="1"/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7" name="Rectangle 36"/>
          <p:cNvSpPr/>
          <p:nvPr/>
        </p:nvSpPr>
        <p:spPr>
          <a:xfrm>
            <a:off x="167262" y="4262103"/>
            <a:ext cx="58677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Any Anticipated Break (Due to exams etc)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Lab internal scheduled on 24/04/25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Internal scheduled on 23/05/25 to 26/05/25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69875" indent="-269875"/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sz="14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39" name="Rectangle 38"/>
          <p:cNvSpPr/>
          <p:nvPr/>
        </p:nvSpPr>
        <p:spPr>
          <a:xfrm>
            <a:off x="265768" y="2110196"/>
            <a:ext cx="4461093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Resource Requirement Identified with Status</a:t>
            </a:r>
          </a:p>
          <a:p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2060"/>
                </a:solidFill>
              </a:rPr>
              <a:t>Access to GCC toolchain for RISC-V and system libraries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2060"/>
                </a:solidFill>
              </a:rPr>
              <a:t>Power profiling tools (if hardware is used)</a:t>
            </a:r>
          </a:p>
          <a:p>
            <a:endParaRPr lang="en-IN" b="1" dirty="0">
              <a:solidFill>
                <a:schemeClr val="accent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6139991" y="4205097"/>
            <a:ext cx="5867778" cy="179845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1300" b="1" dirty="0">
                <a:solidFill>
                  <a:srgbClr val="002060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Kernel sliding data is self-collected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300" dirty="0">
                <a:solidFill>
                  <a:srgbClr val="002060"/>
                </a:solidFill>
              </a:rPr>
              <a:t>No dataset used; self-implemented kernel validated with synthetic 3D inputs</a:t>
            </a:r>
            <a:endParaRPr lang="en-IN" sz="1300" b="1" dirty="0">
              <a:solidFill>
                <a:srgbClr val="002060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algn="ctr"/>
            <a:endParaRPr lang="en-US" dirty="0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6139991" y="4277046"/>
            <a:ext cx="261821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Data Collection Information</a:t>
            </a:r>
          </a:p>
        </p:txBody>
      </p:sp>
      <p:sp>
        <p:nvSpPr>
          <p:cNvPr id="42" name="Rectangle 41"/>
          <p:cNvSpPr/>
          <p:nvPr/>
        </p:nvSpPr>
        <p:spPr>
          <a:xfrm>
            <a:off x="6181044" y="2037123"/>
            <a:ext cx="5867778" cy="198659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IN" sz="1200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6139991" y="2116292"/>
            <a:ext cx="5925789" cy="16004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Github</a:t>
            </a:r>
            <a:r>
              <a:rPr lang="en-IN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Repository Link and PRISM Portal Registration Status</a:t>
            </a:r>
          </a:p>
          <a:p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3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Samsung prism registration is done waiting for </a:t>
            </a:r>
            <a:r>
              <a:rPr lang="en-US" sz="13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approval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300" b="1" dirty="0" err="1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Github</a:t>
            </a:r>
            <a:r>
              <a:rPr lang="en-US" sz="1300" b="1" dirty="0">
                <a:solidFill>
                  <a:srgbClr val="0E4094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 link waiting for access  </a:t>
            </a:r>
          </a:p>
          <a:p>
            <a:endParaRPr lang="en-US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  <a:p>
            <a:endParaRPr lang="en-IN" b="1" dirty="0">
              <a:solidFill>
                <a:srgbClr val="0E4094"/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07878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654A0C-2A76-BA4D-530D-E0F5666C1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353342D-2E58-5F98-38CE-C95103F7B651}"/>
              </a:ext>
            </a:extLst>
          </p:cNvPr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C9FF50B-A03D-30C5-FBB1-48EA29FE0377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2DDDBB-AA01-A2E0-76F8-C970124B9320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Vector implementation of 3D convolution on CV32E40P core by </a:t>
            </a:r>
            <a:r>
              <a:rPr lang="en-IN" sz="2000" dirty="0" err="1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OpenHW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A31BEF-E7E8-5DC5-8631-BF883C77FA15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EF948BF-F29E-A43B-0E09-E908EAD06EAB}"/>
              </a:ext>
            </a:extLst>
          </p:cNvPr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65D5B91-55A4-8A07-E478-0354705FD6B0}"/>
              </a:ext>
            </a:extLst>
          </p:cNvPr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24CT010CITB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EBA54BD0-D108-E10A-C470-A0749734F17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3707758-20EA-1CFF-9081-AA81FA1473E6}"/>
              </a:ext>
            </a:extLst>
          </p:cNvPr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792857F2-728F-E711-8631-24337BAE1C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897" y="1669963"/>
            <a:ext cx="10426976" cy="477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07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82BE8-7011-8B53-F72C-52FE3FCC9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7FA31C1-5466-BB61-1BBF-0DFE2B09B436}"/>
              </a:ext>
            </a:extLst>
          </p:cNvPr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AFB2A3-8218-70FA-ED24-4E0E0CC3E56C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0995A33-F5FB-0D53-CC45-00D77DB802AA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Vector implementation of 3D convolution on CV32E40P core by </a:t>
            </a:r>
            <a:r>
              <a:rPr lang="en-IN" sz="2000" dirty="0" err="1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OpenHW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CF2BC16-8C9D-194D-9138-D33F9936C486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7203D3C-A627-7D28-2F76-B8A252A06981}"/>
              </a:ext>
            </a:extLst>
          </p:cNvPr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686B2E5-F0E0-9273-3A3A-BEA5272718D2}"/>
              </a:ext>
            </a:extLst>
          </p:cNvPr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24CT010CITB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1822EFE-08FB-54B3-C67F-8E7B2F99FCD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6FF3EDB6-2516-E488-8373-0EB6B544D00F}"/>
              </a:ext>
            </a:extLst>
          </p:cNvPr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9B501AD-1949-CAC2-E415-ED292E81D5B7}"/>
              </a:ext>
            </a:extLst>
          </p:cNvPr>
          <p:cNvSpPr txBox="1"/>
          <p:nvPr/>
        </p:nvSpPr>
        <p:spPr>
          <a:xfrm>
            <a:off x="864704" y="2034007"/>
            <a:ext cx="25742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BLOCK DIAGRAM</a:t>
            </a:r>
          </a:p>
        </p:txBody>
      </p:sp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BBCA6081-F63A-EA94-D23D-9B18A9A7A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8500" y="2567129"/>
            <a:ext cx="7870135" cy="41446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55068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Vector implementation of 3D convolution on CV32E40P core by </a:t>
            </a:r>
            <a:r>
              <a:rPr lang="en-IN" sz="2000" dirty="0" err="1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OpenHW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24CT010CITB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</a:t>
            </a:r>
          </a:p>
        </p:txBody>
      </p:sp>
      <p:pic>
        <p:nvPicPr>
          <p:cNvPr id="33" name="Picture 3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4" name="TextBox 43"/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E68180-2380-156B-61C6-24AB8C3CEAC6}"/>
              </a:ext>
            </a:extLst>
          </p:cNvPr>
          <p:cNvSpPr txBox="1"/>
          <p:nvPr/>
        </p:nvSpPr>
        <p:spPr>
          <a:xfrm>
            <a:off x="237966" y="1874980"/>
            <a:ext cx="125662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FORMULA 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8598E3-BE70-54FF-8F1D-E36F290B2F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0602" y="2911817"/>
            <a:ext cx="7325747" cy="109552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FD14DA3-FB20-3364-8C2B-8FC281F22768}"/>
              </a:ext>
            </a:extLst>
          </p:cNvPr>
          <p:cNvSpPr txBox="1"/>
          <p:nvPr/>
        </p:nvSpPr>
        <p:spPr>
          <a:xfrm>
            <a:off x="702643" y="2424686"/>
            <a:ext cx="7019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The 3D convolution of an input volume I with a kernel K can be defined</a:t>
            </a:r>
            <a:endParaRPr lang="en-IN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2267AE1-4C6B-ECB2-AD4A-9E368188AD96}"/>
              </a:ext>
            </a:extLst>
          </p:cNvPr>
          <p:cNvSpPr txBox="1"/>
          <p:nvPr/>
        </p:nvSpPr>
        <p:spPr>
          <a:xfrm>
            <a:off x="1424539" y="503401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F9D919D-61F0-617D-F4F3-2CA9515BF82B}"/>
              </a:ext>
            </a:extLst>
          </p:cNvPr>
          <p:cNvSpPr txBox="1"/>
          <p:nvPr/>
        </p:nvSpPr>
        <p:spPr>
          <a:xfrm>
            <a:off x="1424539" y="4207934"/>
            <a:ext cx="891404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Where: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I is the input volume (3D)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K is the 3D kernel/filter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</a:t>
            </a:r>
            <a:r>
              <a:rPr lang="en-US" dirty="0"/>
              <a:t>Dk​, </a:t>
            </a:r>
            <a:r>
              <a:rPr lang="en-US" dirty="0" err="1"/>
              <a:t>Hk</a:t>
            </a:r>
            <a:r>
              <a:rPr lang="en-US" dirty="0"/>
              <a:t>​, and </a:t>
            </a:r>
            <a:r>
              <a:rPr lang="en-US" dirty="0" err="1"/>
              <a:t>Wk</a:t>
            </a:r>
            <a:r>
              <a:rPr lang="en-US" dirty="0"/>
              <a:t>​  are the Depth, height, and width of the kernel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    </a:t>
            </a:r>
            <a:r>
              <a:rPr lang="es-ES" dirty="0"/>
              <a:t>O(</a:t>
            </a:r>
            <a:r>
              <a:rPr lang="es-ES" dirty="0" err="1"/>
              <a:t>x,y,z</a:t>
            </a:r>
            <a:r>
              <a:rPr lang="es-ES" dirty="0"/>
              <a:t>) </a:t>
            </a:r>
            <a:r>
              <a:rPr lang="es-ES" dirty="0" err="1"/>
              <a:t>is</a:t>
            </a:r>
            <a:r>
              <a:rPr lang="es-ES" dirty="0"/>
              <a:t> </a:t>
            </a:r>
            <a:r>
              <a:rPr lang="es-ES" dirty="0" err="1"/>
              <a:t>the</a:t>
            </a:r>
            <a:r>
              <a:rPr lang="es-ES" dirty="0"/>
              <a:t> Output </a:t>
            </a:r>
            <a:r>
              <a:rPr lang="es-ES" dirty="0" err="1"/>
              <a:t>value</a:t>
            </a:r>
            <a:r>
              <a:rPr lang="es-ES" dirty="0"/>
              <a:t> at position (</a:t>
            </a:r>
            <a:r>
              <a:rPr lang="es-ES" dirty="0" err="1"/>
              <a:t>x,y,z</a:t>
            </a:r>
            <a:r>
              <a:rPr lang="es-ES" dirty="0"/>
              <a:t>)</a:t>
            </a:r>
            <a:r>
              <a:rPr lang="en-IN" dirty="0"/>
              <a:t>         </a:t>
            </a:r>
          </a:p>
        </p:txBody>
      </p:sp>
    </p:spTree>
    <p:extLst>
      <p:ext uri="{BB962C8B-B14F-4D97-AF65-F5344CB8AC3E}">
        <p14:creationId xmlns:p14="http://schemas.microsoft.com/office/powerpoint/2010/main" val="40172264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47EA7-0927-1FC7-CDE6-51206BE830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F0189F4-7305-B0A0-DA44-ACA3675A5FA4}"/>
              </a:ext>
            </a:extLst>
          </p:cNvPr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A2EC39B-AFFB-D5C3-A73E-E71C5D22E3B7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01B3A0E-F22E-326E-4FBD-A6AD3B8626CF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Vector implementation of 3D convolution on CV32E40P core by </a:t>
            </a:r>
            <a:r>
              <a:rPr lang="en-IN" sz="2000" dirty="0" err="1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OpenHW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499369-6432-7F74-D22B-F45BEE88C04C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09F9BDF-BC80-4AF4-3FB5-6F3E2ECB180B}"/>
              </a:ext>
            </a:extLst>
          </p:cNvPr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A0A9AE5-654D-F1B7-28F6-EDB8AED33303}"/>
              </a:ext>
            </a:extLst>
          </p:cNvPr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24CT010CITB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0AB8070-3D88-3432-9A44-6C5D247F674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5F2304CA-8CFC-7C14-8639-18A4D5CC112E}"/>
              </a:ext>
            </a:extLst>
          </p:cNvPr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9D5C61-698B-3CA5-C805-554785CFA755}"/>
              </a:ext>
            </a:extLst>
          </p:cNvPr>
          <p:cNvSpPr txBox="1"/>
          <p:nvPr/>
        </p:nvSpPr>
        <p:spPr>
          <a:xfrm>
            <a:off x="381897" y="1858618"/>
            <a:ext cx="8002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STEPS: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0909AF2-E371-867A-269A-52AF9C9116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4903" y="3302000"/>
            <a:ext cx="5554867" cy="279558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43BA41-F137-491E-F61B-3C6C929FEDE5}"/>
              </a:ext>
            </a:extLst>
          </p:cNvPr>
          <p:cNvSpPr txBox="1"/>
          <p:nvPr/>
        </p:nvSpPr>
        <p:spPr>
          <a:xfrm>
            <a:off x="1006880" y="2277350"/>
            <a:ext cx="92231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None/>
            </a:pPr>
            <a:r>
              <a:rPr lang="en-US" b="1" dirty="0"/>
              <a:t>1. Apply Padding: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            Extend the input tensor by adding zeros along the edges according to the padding values</a:t>
            </a:r>
          </a:p>
          <a:p>
            <a:r>
              <a:rPr lang="en-US" b="1" dirty="0"/>
              <a:t>2. Compute Output size:</a:t>
            </a:r>
          </a:p>
        </p:txBody>
      </p:sp>
    </p:spTree>
    <p:extLst>
      <p:ext uri="{BB962C8B-B14F-4D97-AF65-F5344CB8AC3E}">
        <p14:creationId xmlns:p14="http://schemas.microsoft.com/office/powerpoint/2010/main" val="54813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1AC2B-8D08-7459-28C3-F9DE492375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AD05084D-EA94-DF9D-CC72-654A0645ECBD}"/>
              </a:ext>
            </a:extLst>
          </p:cNvPr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718FAB-34CE-52F6-86B9-4AA4EC5DBC07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39114E0-0968-4150-33E7-F0DA97E89E5E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Vector implementation of 3D convolution on CV32E40P core by </a:t>
            </a:r>
            <a:r>
              <a:rPr lang="en-IN" sz="2000" dirty="0" err="1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OpenHW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16FBB99-3C86-5E78-2E15-AF69E216D35D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D96131-E487-B9F5-21F7-8859ACC3A554}"/>
              </a:ext>
            </a:extLst>
          </p:cNvPr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770E7DD6-6407-E42A-B3A9-56D45E8927F8}"/>
              </a:ext>
            </a:extLst>
          </p:cNvPr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24CT010CITB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8EC5C009-EF41-10FC-2EE4-8B9BDCDFCFD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D508E620-6D1C-37DF-ACF2-7E0FF5FFE882}"/>
              </a:ext>
            </a:extLst>
          </p:cNvPr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21-04-2025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195442-ED30-C430-A3C8-2692F2473011}"/>
              </a:ext>
            </a:extLst>
          </p:cNvPr>
          <p:cNvSpPr txBox="1"/>
          <p:nvPr/>
        </p:nvSpPr>
        <p:spPr>
          <a:xfrm>
            <a:off x="381897" y="1858618"/>
            <a:ext cx="26793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3D Convolution </a:t>
            </a:r>
            <a:r>
              <a:rPr lang="en-IN" sz="1800" dirty="0"/>
              <a:t>Algorithm: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6869295-A29A-C362-4F0C-BFB7B33D95EB}"/>
              </a:ext>
            </a:extLst>
          </p:cNvPr>
          <p:cNvSpPr txBox="1"/>
          <p:nvPr/>
        </p:nvSpPr>
        <p:spPr>
          <a:xfrm>
            <a:off x="829734" y="2607734"/>
            <a:ext cx="679026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Input tensor of size (</a:t>
            </a:r>
            <a:r>
              <a:rPr lang="en-IN" sz="2000" dirty="0" err="1"/>
              <a:t>D_in</a:t>
            </a:r>
            <a:r>
              <a:rPr lang="en-IN" sz="2000" dirty="0"/>
              <a:t>, </a:t>
            </a:r>
            <a:r>
              <a:rPr lang="en-IN" sz="2000" dirty="0" err="1"/>
              <a:t>H_in</a:t>
            </a:r>
            <a:r>
              <a:rPr lang="en-IN" sz="2000" dirty="0"/>
              <a:t>, </a:t>
            </a:r>
            <a:r>
              <a:rPr lang="en-IN" sz="2000" dirty="0" err="1"/>
              <a:t>W_in</a:t>
            </a:r>
            <a:r>
              <a:rPr lang="en-IN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Kernel of size (</a:t>
            </a:r>
            <a:r>
              <a:rPr lang="en-IN" sz="2000" dirty="0" err="1"/>
              <a:t>D_k</a:t>
            </a:r>
            <a:r>
              <a:rPr lang="en-IN" sz="2000" dirty="0"/>
              <a:t>, </a:t>
            </a:r>
            <a:r>
              <a:rPr lang="en-IN" sz="2000" dirty="0" err="1"/>
              <a:t>H_k</a:t>
            </a:r>
            <a:r>
              <a:rPr lang="en-IN" sz="2000" dirty="0"/>
              <a:t>, </a:t>
            </a:r>
            <a:r>
              <a:rPr lang="en-IN" sz="2000" dirty="0" err="1"/>
              <a:t>W_k</a:t>
            </a:r>
            <a:r>
              <a:rPr lang="en-IN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Stride = (</a:t>
            </a:r>
            <a:r>
              <a:rPr lang="en-IN" sz="2000" dirty="0" err="1"/>
              <a:t>s_d</a:t>
            </a:r>
            <a:r>
              <a:rPr lang="en-IN" sz="2000" dirty="0"/>
              <a:t>, </a:t>
            </a:r>
            <a:r>
              <a:rPr lang="en-IN" sz="2000" dirty="0" err="1"/>
              <a:t>s_h</a:t>
            </a:r>
            <a:r>
              <a:rPr lang="en-IN" sz="2000" dirty="0"/>
              <a:t>, </a:t>
            </a:r>
            <a:r>
              <a:rPr lang="en-IN" sz="2000" dirty="0" err="1"/>
              <a:t>s_w</a:t>
            </a:r>
            <a:r>
              <a:rPr lang="en-IN" sz="20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000" dirty="0"/>
              <a:t>Padding = (</a:t>
            </a:r>
            <a:r>
              <a:rPr lang="en-IN" sz="2000" dirty="0" err="1"/>
              <a:t>p_d</a:t>
            </a:r>
            <a:r>
              <a:rPr lang="en-IN" sz="2000" dirty="0"/>
              <a:t>, </a:t>
            </a:r>
            <a:r>
              <a:rPr lang="en-IN" sz="2000" dirty="0" err="1"/>
              <a:t>p_h</a:t>
            </a:r>
            <a:r>
              <a:rPr lang="en-IN" sz="2000" dirty="0"/>
              <a:t>, </a:t>
            </a:r>
            <a:r>
              <a:rPr lang="en-IN" sz="2000" dirty="0" err="1"/>
              <a:t>p_w</a:t>
            </a:r>
            <a:r>
              <a:rPr lang="en-IN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325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6B4E2-7D11-5D45-92AB-2775C50A3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9E9907FC-EAF6-C0A3-3AB0-B96DFF717F61}"/>
              </a:ext>
            </a:extLst>
          </p:cNvPr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C49081F-03F3-3E14-F4CC-8EDA5EB2C469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4E37DDB-BBE5-3962-B5DF-66100930DA32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Vector implementation of 3D convolution on CV32E40P core by </a:t>
            </a:r>
            <a:r>
              <a:rPr lang="en-IN" sz="2000" dirty="0" err="1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OpenHW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95634F1-A545-1E2E-5746-E4DA07856D4F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DFE0FA-DBDB-3E14-2865-DD50D07CD0D3}"/>
              </a:ext>
            </a:extLst>
          </p:cNvPr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5599177-603C-0FAC-0926-7B3C1B80B1CE}"/>
              </a:ext>
            </a:extLst>
          </p:cNvPr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24CT010CITB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FD85AEF2-6BAE-1431-F512-4FC60605597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E10B401-CBBA-7D39-11AC-3F5C344A5309}"/>
              </a:ext>
            </a:extLst>
          </p:cNvPr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19-04-2025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8F0D9DC-856F-1420-B17E-0667B7A2D19C}"/>
              </a:ext>
            </a:extLst>
          </p:cNvPr>
          <p:cNvSpPr txBox="1"/>
          <p:nvPr/>
        </p:nvSpPr>
        <p:spPr>
          <a:xfrm>
            <a:off x="381897" y="1858618"/>
            <a:ext cx="232570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dirty="0"/>
              <a:t>Kernel Sliding Method:</a:t>
            </a:r>
          </a:p>
          <a:p>
            <a:endParaRPr lang="en-IN" sz="1800" dirty="0"/>
          </a:p>
          <a:p>
            <a:endParaRPr lang="en-IN" dirty="0"/>
          </a:p>
        </p:txBody>
      </p:sp>
      <p:pic>
        <p:nvPicPr>
          <p:cNvPr id="3" name="Content Placeholder 5">
            <a:extLst>
              <a:ext uri="{FF2B5EF4-FFF2-40B4-BE49-F238E27FC236}">
                <a16:creationId xmlns:a16="http://schemas.microsoft.com/office/drawing/2014/main" id="{4E0A992C-B7B1-183B-6E2E-227AECC2C9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83" t="4626" r="8547" b="20466"/>
          <a:stretch/>
        </p:blipFill>
        <p:spPr>
          <a:xfrm>
            <a:off x="1244473" y="2781948"/>
            <a:ext cx="3206185" cy="3306649"/>
          </a:xfrm>
          <a:prstGeom prst="rect">
            <a:avLst/>
          </a:prstGeom>
        </p:spPr>
      </p:pic>
      <p:pic>
        <p:nvPicPr>
          <p:cNvPr id="5" name="Content Placeholder 7">
            <a:extLst>
              <a:ext uri="{FF2B5EF4-FFF2-40B4-BE49-F238E27FC236}">
                <a16:creationId xmlns:a16="http://schemas.microsoft.com/office/drawing/2014/main" id="{75FD0128-7308-3EE8-347E-350FC1540C0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771" r="5735" b="5898"/>
          <a:stretch/>
        </p:blipFill>
        <p:spPr>
          <a:xfrm>
            <a:off x="5326490" y="2747452"/>
            <a:ext cx="2954427" cy="3375640"/>
          </a:xfrm>
          <a:prstGeom prst="rect">
            <a:avLst/>
          </a:prstGeom>
        </p:spPr>
      </p:pic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E2E92E7-AEFF-9E76-80F7-F8D5CE02DA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688" t="13863" b="4929"/>
          <a:stretch/>
        </p:blipFill>
        <p:spPr>
          <a:xfrm>
            <a:off x="9156749" y="2781947"/>
            <a:ext cx="2410291" cy="3375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73191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F1F8FD-45EC-D089-70DD-E5F88F9FE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E0AB7324-2A7D-D277-ED21-D3B768B6526A}"/>
              </a:ext>
            </a:extLst>
          </p:cNvPr>
          <p:cNvSpPr/>
          <p:nvPr/>
        </p:nvSpPr>
        <p:spPr>
          <a:xfrm>
            <a:off x="167261" y="700412"/>
            <a:ext cx="11840507" cy="9241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8C94715-8C1C-9384-5306-C67304629591}"/>
              </a:ext>
            </a:extLst>
          </p:cNvPr>
          <p:cNvSpPr/>
          <p:nvPr/>
        </p:nvSpPr>
        <p:spPr>
          <a:xfrm>
            <a:off x="1" y="105045"/>
            <a:ext cx="169332" cy="482531"/>
          </a:xfrm>
          <a:prstGeom prst="rect">
            <a:avLst/>
          </a:prstGeom>
          <a:solidFill>
            <a:srgbClr val="0E409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6C4FD31-E2C0-E975-C09A-FD4396BB4F71}"/>
              </a:ext>
            </a:extLst>
          </p:cNvPr>
          <p:cNvSpPr txBox="1"/>
          <p:nvPr/>
        </p:nvSpPr>
        <p:spPr>
          <a:xfrm>
            <a:off x="381897" y="146254"/>
            <a:ext cx="10023343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sz="2000" dirty="0">
                <a:latin typeface="SamsungOne 600C" panose="020B0706030303020204" pitchFamily="34" charset="0"/>
                <a:ea typeface="SamsungOne 600C" panose="020B0706030303020204" pitchFamily="34" charset="0"/>
              </a:rPr>
              <a:t>Work-let Name: </a:t>
            </a:r>
            <a:r>
              <a:rPr lang="en-IN" sz="2000" dirty="0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Vector implementation of 3D convolution on CV32E40P core by </a:t>
            </a:r>
            <a:r>
              <a:rPr lang="en-IN" sz="2000" dirty="0" err="1">
                <a:solidFill>
                  <a:schemeClr val="bg1">
                    <a:lumMod val="50000"/>
                  </a:schemeClr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OpenHW</a:t>
            </a:r>
            <a:endParaRPr lang="en-US" sz="2000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5AA4B3-77B9-2F78-5A32-98E02E28B487}"/>
              </a:ext>
            </a:extLst>
          </p:cNvPr>
          <p:cNvSpPr/>
          <p:nvPr/>
        </p:nvSpPr>
        <p:spPr>
          <a:xfrm>
            <a:off x="237966" y="105045"/>
            <a:ext cx="75300" cy="48253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7B42A4-3172-4D2D-EF31-FC65FA249795}"/>
              </a:ext>
            </a:extLst>
          </p:cNvPr>
          <p:cNvSpPr/>
          <p:nvPr/>
        </p:nvSpPr>
        <p:spPr>
          <a:xfrm>
            <a:off x="173158" y="715652"/>
            <a:ext cx="16674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>
                <a:solidFill>
                  <a:schemeClr val="accent6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Details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6BC51F1-7C9B-3935-625D-8214B98C4949}"/>
              </a:ext>
            </a:extLst>
          </p:cNvPr>
          <p:cNvSpPr/>
          <p:nvPr/>
        </p:nvSpPr>
        <p:spPr>
          <a:xfrm>
            <a:off x="283464" y="1109867"/>
            <a:ext cx="4167194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Worklet ID: 24CT010CITB</a:t>
            </a:r>
          </a:p>
          <a:p>
            <a:pPr marL="228600" indent="-228600">
              <a:buAutoNum type="arabicPeriod"/>
            </a:pPr>
            <a:r>
              <a:rPr lang="en-IN" sz="1200" dirty="0">
                <a:solidFill>
                  <a:schemeClr val="bg1"/>
                </a:solidFill>
                <a:latin typeface="SamsungOne 600C" panose="020B0706030303020204" pitchFamily="34" charset="0"/>
                <a:ea typeface="SamsungOne 600C" panose="020B0706030303020204" pitchFamily="34" charset="0"/>
              </a:rPr>
              <a:t>College Name: Cambridge institute of Technology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B96BC3F-75D7-C6CE-1168-BD7C8FF0AB12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29" t="20267" r="4175" b="26842"/>
          <a:stretch/>
        </p:blipFill>
        <p:spPr>
          <a:xfrm>
            <a:off x="10942081" y="105045"/>
            <a:ext cx="1249918" cy="474910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48FFD81B-3C3A-9740-799C-FC6034CCD24D}"/>
              </a:ext>
            </a:extLst>
          </p:cNvPr>
          <p:cNvSpPr txBox="1"/>
          <p:nvPr/>
        </p:nvSpPr>
        <p:spPr>
          <a:xfrm>
            <a:off x="10040112" y="6489192"/>
            <a:ext cx="215188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IN" dirty="0">
                <a:latin typeface="SamsungOne 600C" panose="020B0706030303020204" pitchFamily="34" charset="0"/>
                <a:ea typeface="SamsungOne 600C" panose="020B0706030303020204" pitchFamily="34" charset="0"/>
              </a:rPr>
              <a:t>Date: 19-04-2025</a:t>
            </a:r>
            <a:endParaRPr lang="en-US" dirty="0">
              <a:solidFill>
                <a:schemeClr val="bg1">
                  <a:lumMod val="50000"/>
                </a:schemeClr>
              </a:solidFill>
              <a:latin typeface="SamsungOne 600C" panose="020B0706030303020204" pitchFamily="34" charset="0"/>
              <a:ea typeface="SamsungOne 600C" panose="020B0706030303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2A0EAA-BA60-D175-7787-75C026EC693B}"/>
              </a:ext>
            </a:extLst>
          </p:cNvPr>
          <p:cNvSpPr txBox="1"/>
          <p:nvPr/>
        </p:nvSpPr>
        <p:spPr>
          <a:xfrm>
            <a:off x="167261" y="1727635"/>
            <a:ext cx="10434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Program</a:t>
            </a:r>
            <a:r>
              <a:rPr lang="en-IN" sz="1800" dirty="0"/>
              <a:t>:</a:t>
            </a:r>
          </a:p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55C084-889D-10D9-B40C-96DDF27FFB57}"/>
              </a:ext>
            </a:extLst>
          </p:cNvPr>
          <p:cNvSpPr txBox="1">
            <a:spLocks/>
          </p:cNvSpPr>
          <p:nvPr/>
        </p:nvSpPr>
        <p:spPr>
          <a:xfrm>
            <a:off x="490537" y="2477049"/>
            <a:ext cx="3960121" cy="3729441"/>
          </a:xfrm>
          <a:prstGeom prst="rect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</a:ln>
        </p:spPr>
        <p:txBody>
          <a:bodyPr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IN" sz="1400" dirty="0"/>
              <a:t>#include &lt;</a:t>
            </a:r>
            <a:r>
              <a:rPr lang="en-IN" sz="1400" dirty="0" err="1"/>
              <a:t>stdio.h</a:t>
            </a:r>
            <a:r>
              <a:rPr lang="en-IN" sz="1400" dirty="0"/>
              <a:t>&gt;</a:t>
            </a:r>
          </a:p>
          <a:p>
            <a:pPr marL="0" indent="0">
              <a:buNone/>
            </a:pPr>
            <a:r>
              <a:rPr lang="en-IN" sz="1400" dirty="0"/>
              <a:t>#include&lt;printf.h&gt;</a:t>
            </a:r>
          </a:p>
          <a:p>
            <a:pPr marL="0" indent="0">
              <a:buNone/>
            </a:pPr>
            <a:r>
              <a:rPr lang="en-IN" sz="1400" dirty="0"/>
              <a:t>#define IN_SIZE 5#define KERNEL_SIZE 3</a:t>
            </a:r>
          </a:p>
          <a:p>
            <a:pPr marL="0" indent="0">
              <a:buNone/>
            </a:pPr>
            <a:r>
              <a:rPr lang="en-IN" sz="1400" dirty="0"/>
              <a:t>#define OUT_SIZE (IN_SIZE - KERNEL_SIZE + 1)</a:t>
            </a:r>
          </a:p>
          <a:p>
            <a:pPr marL="0" indent="0">
              <a:buNone/>
            </a:pPr>
            <a:r>
              <a:rPr lang="en-IN" sz="1400" dirty="0"/>
              <a:t>int main() </a:t>
            </a:r>
          </a:p>
          <a:p>
            <a:pPr marL="0" indent="0">
              <a:buNone/>
            </a:pPr>
            <a:r>
              <a:rPr lang="en-IN" sz="1400" dirty="0"/>
              <a:t>{    </a:t>
            </a:r>
          </a:p>
          <a:p>
            <a:pPr marL="0" indent="0">
              <a:buNone/>
            </a:pPr>
            <a:r>
              <a:rPr lang="en-IN" sz="1400" dirty="0"/>
              <a:t>int input[IN_SIZE][IN_SIZE][IN_SIZE] = {        </a:t>
            </a:r>
          </a:p>
          <a:p>
            <a:pPr marL="0" indent="0">
              <a:buNone/>
            </a:pPr>
            <a:r>
              <a:rPr lang="en-IN" sz="1400" dirty="0"/>
              <a:t>{           </a:t>
            </a:r>
          </a:p>
          <a:p>
            <a:pPr marL="0" indent="0">
              <a:buNone/>
            </a:pPr>
            <a:r>
              <a:rPr lang="en-IN" sz="1400" dirty="0"/>
              <a:t> {1, 2, 3, 4, 5},          </a:t>
            </a:r>
          </a:p>
          <a:p>
            <a:pPr marL="0" indent="0">
              <a:buNone/>
            </a:pPr>
            <a:r>
              <a:rPr lang="en-IN" sz="1400" dirty="0"/>
              <a:t>{6, 7, 8, 9, 10},         </a:t>
            </a:r>
          </a:p>
          <a:p>
            <a:pPr marL="0" indent="0">
              <a:buNone/>
            </a:pPr>
            <a:r>
              <a:rPr lang="en-IN" sz="1400" dirty="0"/>
              <a:t>{11, 12, 13, 14, 15},           </a:t>
            </a:r>
          </a:p>
          <a:p>
            <a:pPr marL="0" indent="0">
              <a:buNone/>
            </a:pPr>
            <a:r>
              <a:rPr lang="en-IN" sz="1400" dirty="0"/>
              <a:t> {16, 17, 18, 19, 20},           </a:t>
            </a:r>
          </a:p>
          <a:p>
            <a:pPr marL="0" indent="0">
              <a:buNone/>
            </a:pPr>
            <a:r>
              <a:rPr lang="en-IN" sz="1400" dirty="0"/>
              <a:t>{21, 22, 23, 24, 25}      </a:t>
            </a:r>
          </a:p>
          <a:p>
            <a:pPr marL="0" indent="0">
              <a:buNone/>
            </a:pPr>
            <a:r>
              <a:rPr lang="en-IN" sz="1400" dirty="0"/>
              <a:t> },     </a:t>
            </a:r>
            <a:endParaRPr lang="en-IN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DAF0A8A-CCC5-5B36-EF4C-F0165120BD65}"/>
              </a:ext>
            </a:extLst>
          </p:cNvPr>
          <p:cNvSpPr/>
          <p:nvPr/>
        </p:nvSpPr>
        <p:spPr>
          <a:xfrm>
            <a:off x="4726004" y="2477049"/>
            <a:ext cx="2589196" cy="372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200" dirty="0"/>
              <a:t> {     </a:t>
            </a:r>
          </a:p>
          <a:p>
            <a:pPr marL="0" indent="0">
              <a:buNone/>
            </a:pPr>
            <a:r>
              <a:rPr lang="en-IN" sz="1200" dirty="0"/>
              <a:t>{2, 3, 4, 5, 6},          </a:t>
            </a:r>
          </a:p>
          <a:p>
            <a:pPr marL="0" indent="0">
              <a:buNone/>
            </a:pPr>
            <a:r>
              <a:rPr lang="en-IN" sz="1200" dirty="0"/>
              <a:t>{7, 8, 9, 10, 11}, </a:t>
            </a:r>
          </a:p>
          <a:p>
            <a:pPr marL="0" indent="0">
              <a:buNone/>
            </a:pPr>
            <a:r>
              <a:rPr lang="en-IN" sz="1200" dirty="0"/>
              <a:t>{12, 13, 14, 15, 16},           </a:t>
            </a:r>
          </a:p>
          <a:p>
            <a:pPr marL="0" indent="0">
              <a:buNone/>
            </a:pPr>
            <a:r>
              <a:rPr lang="en-IN" sz="1200" dirty="0"/>
              <a:t>{17, 18, 19, 20, 21},            </a:t>
            </a:r>
          </a:p>
          <a:p>
            <a:pPr marL="0" indent="0">
              <a:buNone/>
            </a:pPr>
            <a:r>
              <a:rPr lang="en-IN" sz="1200" dirty="0"/>
              <a:t>{22, 23, 24, 25, 26} </a:t>
            </a:r>
          </a:p>
          <a:p>
            <a:pPr marL="0" indent="0">
              <a:buNone/>
            </a:pPr>
            <a:r>
              <a:rPr lang="en-IN" sz="1200" dirty="0"/>
              <a:t>},      </a:t>
            </a:r>
          </a:p>
          <a:p>
            <a:pPr marL="0" indent="0">
              <a:buNone/>
            </a:pPr>
            <a:r>
              <a:rPr lang="en-IN" sz="1200" dirty="0"/>
              <a:t> {            </a:t>
            </a:r>
          </a:p>
          <a:p>
            <a:pPr marL="0" indent="0">
              <a:buNone/>
            </a:pPr>
            <a:r>
              <a:rPr lang="en-IN" sz="1200" dirty="0"/>
              <a:t>{3, 4, 5, 6, 7},            </a:t>
            </a:r>
          </a:p>
          <a:p>
            <a:pPr marL="0" indent="0">
              <a:buNone/>
            </a:pPr>
            <a:r>
              <a:rPr lang="en-IN" sz="1200" dirty="0"/>
              <a:t>{8, 9, 10, 11, 12},            </a:t>
            </a:r>
          </a:p>
          <a:p>
            <a:pPr marL="0" indent="0">
              <a:buNone/>
            </a:pPr>
            <a:r>
              <a:rPr lang="en-IN" sz="1200" dirty="0"/>
              <a:t>{13, 14, 15, 16, 17},           </a:t>
            </a:r>
          </a:p>
          <a:p>
            <a:pPr marL="0" indent="0">
              <a:buNone/>
            </a:pPr>
            <a:r>
              <a:rPr lang="en-IN" sz="1200" dirty="0"/>
              <a:t> {18, 19, 20, 21, 22},           </a:t>
            </a:r>
          </a:p>
          <a:p>
            <a:pPr marL="0" indent="0">
              <a:buNone/>
            </a:pPr>
            <a:r>
              <a:rPr lang="en-IN" sz="1200" dirty="0"/>
              <a:t>{23, 24, 25, 26, 27}        },       </a:t>
            </a:r>
          </a:p>
          <a:p>
            <a:pPr marL="0" indent="0">
              <a:buNone/>
            </a:pPr>
            <a:r>
              <a:rPr lang="en-IN" sz="1200" dirty="0"/>
              <a:t> {19, 20, 21, 22, 23},        </a:t>
            </a:r>
          </a:p>
          <a:p>
            <a:pPr marL="0" indent="0">
              <a:buNone/>
            </a:pPr>
            <a:r>
              <a:rPr lang="en-IN" sz="1200" dirty="0"/>
              <a:t>  {24, 25, 26, 27, 28}        },</a:t>
            </a:r>
            <a:endParaRPr lang="en-IN" sz="13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24C62A9-EADF-E2B4-6DBE-17A89B0D6FB2}"/>
              </a:ext>
            </a:extLst>
          </p:cNvPr>
          <p:cNvSpPr/>
          <p:nvPr/>
        </p:nvSpPr>
        <p:spPr>
          <a:xfrm>
            <a:off x="7600171" y="2477049"/>
            <a:ext cx="3515884" cy="3729441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indent="0">
              <a:buNone/>
            </a:pPr>
            <a:r>
              <a:rPr lang="en-IN" sz="1300" dirty="0"/>
              <a:t>,{            </a:t>
            </a:r>
          </a:p>
          <a:p>
            <a:pPr marL="0" indent="0">
              <a:buNone/>
            </a:pPr>
            <a:r>
              <a:rPr lang="en-IN" sz="1300" dirty="0"/>
              <a:t>  {5, 6, 7, 8, 9},          </a:t>
            </a:r>
          </a:p>
          <a:p>
            <a:pPr marL="0" indent="0">
              <a:buNone/>
            </a:pPr>
            <a:r>
              <a:rPr lang="en-IN" sz="1300" dirty="0"/>
              <a:t>  {10, 11, 12, 13, 14},            </a:t>
            </a:r>
          </a:p>
          <a:p>
            <a:pPr marL="0" indent="0">
              <a:buNone/>
            </a:pPr>
            <a:r>
              <a:rPr lang="en-IN" sz="1300" dirty="0"/>
              <a:t>  {15, 16, 17, 18, 19},            </a:t>
            </a:r>
          </a:p>
          <a:p>
            <a:pPr marL="0" indent="0">
              <a:buNone/>
            </a:pPr>
            <a:r>
              <a:rPr lang="en-IN" sz="1300" dirty="0"/>
              <a:t>  {20, 21, 22, 23, 24},            </a:t>
            </a:r>
          </a:p>
          <a:p>
            <a:pPr marL="0" indent="0">
              <a:buNone/>
            </a:pPr>
            <a:r>
              <a:rPr lang="en-IN" sz="1300" dirty="0"/>
              <a:t>  {25, 26, 27, 28, 29}        }    };   </a:t>
            </a:r>
          </a:p>
          <a:p>
            <a:pPr marL="0" indent="0">
              <a:buNone/>
            </a:pPr>
            <a:r>
              <a:rPr lang="en-IN" sz="1300" dirty="0"/>
              <a:t> int kernel[KERNEL_SIZE][KERNEL_SIZE][KERNEL_SIZE] = {       </a:t>
            </a:r>
          </a:p>
          <a:p>
            <a:pPr marL="0" indent="0">
              <a:buNone/>
            </a:pPr>
            <a:r>
              <a:rPr lang="en-IN" sz="1300" dirty="0"/>
              <a:t> {           </a:t>
            </a:r>
          </a:p>
          <a:p>
            <a:pPr marL="0" indent="0">
              <a:buNone/>
            </a:pPr>
            <a:r>
              <a:rPr lang="en-IN" sz="1300" dirty="0"/>
              <a:t> {1, 0, -1},            {1, 0, -1},            {1, 0, -1}      </a:t>
            </a:r>
          </a:p>
          <a:p>
            <a:pPr marL="0" indent="0">
              <a:buNone/>
            </a:pPr>
            <a:r>
              <a:rPr lang="en-IN" sz="1300" dirty="0"/>
              <a:t>  },</a:t>
            </a:r>
          </a:p>
          <a:p>
            <a:pPr marL="0" indent="0">
              <a:buNone/>
            </a:pPr>
            <a:r>
              <a:rPr lang="en-IN" sz="1300" dirty="0"/>
              <a:t>{            </a:t>
            </a:r>
          </a:p>
          <a:p>
            <a:pPr marL="0" indent="0">
              <a:buNone/>
            </a:pPr>
            <a:r>
              <a:rPr lang="en-IN" sz="1300" dirty="0"/>
              <a:t>{0, 1, 0},           </a:t>
            </a:r>
          </a:p>
          <a:p>
            <a:pPr marL="0" indent="0">
              <a:buNone/>
            </a:pPr>
            <a:r>
              <a:rPr lang="en-IN" sz="1300" dirty="0"/>
              <a:t> {0, 1, 0},            </a:t>
            </a:r>
          </a:p>
          <a:p>
            <a:pPr marL="0" indent="0">
              <a:buNone/>
            </a:pPr>
            <a:r>
              <a:rPr lang="en-IN" sz="1300" dirty="0"/>
              <a:t>0, 1, 0}        },        </a:t>
            </a:r>
          </a:p>
        </p:txBody>
      </p:sp>
    </p:spTree>
    <p:extLst>
      <p:ext uri="{BB962C8B-B14F-4D97-AF65-F5344CB8AC3E}">
        <p14:creationId xmlns:p14="http://schemas.microsoft.com/office/powerpoint/2010/main" val="4219068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68D5616F9BF194488B07F0627BAB481" ma:contentTypeVersion="0" ma:contentTypeDescription="Create a new document." ma:contentTypeScope="" ma:versionID="a03a99aabb1e89e7b494f7f7c7c5383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6ff03dde4259c08ff71d8d05c94e2e99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CC52CD1-58C0-485B-9619-B9EBD43EE183}">
  <ds:schemaRefs>
    <ds:schemaRef ds:uri="http://schemas.microsoft.com/office/2006/metadata/properties"/>
    <ds:schemaRef ds:uri="http://www.w3.org/2000/xmlns/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154A7D69-8D57-4DF2-9544-252FB4EB0280}">
  <ds:schemaRefs>
    <ds:schemaRef ds:uri="http://schemas.microsoft.com/office/2006/metadata/contentType"/>
    <ds:schemaRef ds:uri="http://schemas.microsoft.com/office/2006/metadata/properties/metaAttributes"/>
    <ds:schemaRef ds:uri="http://www.w3.org/2000/xmlns/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CAA45360-03A4-4567-9FDE-03C8691D85E2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5114</TotalTime>
  <Words>1492</Words>
  <Application>Microsoft Office PowerPoint</Application>
  <PresentationFormat>Widescreen</PresentationFormat>
  <Paragraphs>203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SamsungOne 600C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Saad Hashmi/Tech Mgmt /SRI-Bangalore/Professional/삼성전자</dc:creator>
  <cp:lastModifiedBy>shashilalita7050@gmail.com</cp:lastModifiedBy>
  <cp:revision>67</cp:revision>
  <cp:lastPrinted>2019-06-27T12:08:24Z</cp:lastPrinted>
  <dcterms:created xsi:type="dcterms:W3CDTF">2019-04-12T08:37:01Z</dcterms:created>
  <dcterms:modified xsi:type="dcterms:W3CDTF">2025-04-21T06:06:47Z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SCPROP">
    <vt:lpwstr>NSCCustomProperty</vt:lpwstr>
  </property>
  <property fmtid="{D5CDD505-2E9C-101B-9397-08002B2CF9AE}" pid="3" name="ContentTypeId">
    <vt:lpwstr>0x010100168D5616F9BF194488B07F0627BAB481</vt:lpwstr>
  </property>
</Properties>
</file>