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6" r:id="rId2"/>
    <p:sldMasterId id="2147484172" r:id="rId3"/>
    <p:sldMasterId id="2147484212" r:id="rId4"/>
  </p:sldMasterIdLst>
  <p:notesMasterIdLst>
    <p:notesMasterId r:id="rId23"/>
  </p:notesMasterIdLst>
  <p:sldIdLst>
    <p:sldId id="560" r:id="rId5"/>
    <p:sldId id="593" r:id="rId6"/>
    <p:sldId id="608" r:id="rId7"/>
    <p:sldId id="595" r:id="rId8"/>
    <p:sldId id="609" r:id="rId9"/>
    <p:sldId id="610" r:id="rId10"/>
    <p:sldId id="611" r:id="rId11"/>
    <p:sldId id="612" r:id="rId12"/>
    <p:sldId id="623" r:id="rId13"/>
    <p:sldId id="615" r:id="rId14"/>
    <p:sldId id="616" r:id="rId15"/>
    <p:sldId id="620" r:id="rId16"/>
    <p:sldId id="613" r:id="rId17"/>
    <p:sldId id="621" r:id="rId18"/>
    <p:sldId id="622" r:id="rId19"/>
    <p:sldId id="624" r:id="rId20"/>
    <p:sldId id="605" r:id="rId21"/>
    <p:sldId id="606" r:id="rId22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omniak" initials="G" lastIdx="1" clrIdx="0">
    <p:extLst>
      <p:ext uri="{19B8F6BF-5375-455C-9EA6-DF929625EA0E}">
        <p15:presenceInfo xmlns:p15="http://schemas.microsoft.com/office/powerpoint/2012/main" userId="Gromnia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FFF5CC"/>
    <a:srgbClr val="FFF2CC"/>
    <a:srgbClr val="E0D21A"/>
    <a:srgbClr val="E46C0A"/>
    <a:srgbClr val="000099"/>
    <a:srgbClr val="3A6FA5"/>
    <a:srgbClr val="6699FF"/>
    <a:srgbClr val="00458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61" autoAdjust="0"/>
    <p:restoredTop sz="76985" autoAdjust="0"/>
  </p:normalViewPr>
  <p:slideViewPr>
    <p:cSldViewPr>
      <p:cViewPr varScale="1">
        <p:scale>
          <a:sx n="100" d="100"/>
          <a:sy n="100" d="100"/>
        </p:scale>
        <p:origin x="60" y="216"/>
      </p:cViewPr>
      <p:guideLst>
        <p:guide orient="horz" pos="100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Lit>
                <c:formatCode>General</c:formatCode>
                <c:ptCount val="1"/>
                <c:pt idx="0">
                  <c:v>12.58</c:v>
                </c:pt>
              </c:numLit>
            </c:plus>
            <c:minus>
              <c:numLit>
                <c:formatCode>General</c:formatCode>
                <c:ptCount val="1"/>
                <c:pt idx="0">
                  <c:v>0</c:v>
                </c:pt>
              </c:numLit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  <a:effectLst/>
            </c:spPr>
          </c:errBars>
          <c:cat>
            <c:strRef>
              <c:f>Sheet1!$A$2</c:f>
              <c:strCache>
                <c:ptCount val="1"/>
                <c:pt idx="0">
                  <c:v>BraTS19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21.72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CA-452B-B813-A46E38A5EA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VQVAE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Lit>
                <c:formatCode>General</c:formatCode>
                <c:ptCount val="1"/>
                <c:pt idx="0">
                  <c:v>9.48</c:v>
                </c:pt>
              </c:numLit>
            </c:plus>
            <c:minus>
              <c:numLit>
                <c:formatCode>General</c:formatCode>
                <c:ptCount val="1"/>
                <c:pt idx="0">
                  <c:v>0</c:v>
                </c:pt>
              </c:numLit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  <a:effectLst/>
            </c:spPr>
          </c:errBars>
          <c:cat>
            <c:strRef>
              <c:f>Sheet1!$A$2</c:f>
              <c:strCache>
                <c:ptCount val="1"/>
                <c:pt idx="0">
                  <c:v>BraTS19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17.71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CA-452B-B813-A46E38A5EA9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VQGAN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Lit>
                <c:formatCode>General</c:formatCode>
                <c:ptCount val="1"/>
                <c:pt idx="0">
                  <c:v>13.59</c:v>
                </c:pt>
              </c:numLit>
            </c:plus>
            <c:minus>
              <c:numLit>
                <c:formatCode>General</c:formatCode>
                <c:ptCount val="1"/>
                <c:pt idx="0">
                  <c:v>0</c:v>
                </c:pt>
              </c:numLit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  <a:effectLst/>
            </c:spPr>
          </c:errBars>
          <c:cat>
            <c:strRef>
              <c:f>Sheet1!$A$2</c:f>
              <c:strCache>
                <c:ptCount val="1"/>
                <c:pt idx="0">
                  <c:v>BraTS19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23.76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CA-452B-B813-A46E38A5EA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0"/>
        <c:axId val="2055616671"/>
        <c:axId val="2055617919"/>
      </c:barChart>
      <c:catAx>
        <c:axId val="2055616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5617919"/>
        <c:crosses val="autoZero"/>
        <c:auto val="1"/>
        <c:lblAlgn val="ctr"/>
        <c:lblOffset val="100"/>
        <c:noMultiLvlLbl val="0"/>
      </c:catAx>
      <c:valAx>
        <c:axId val="20556179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5616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Lit>
                <c:formatCode>General</c:formatCode>
                <c:ptCount val="1"/>
                <c:pt idx="0">
                  <c:v>18.41</c:v>
                </c:pt>
              </c:numLit>
            </c:plus>
            <c:minus>
              <c:numLit>
                <c:formatCode>General</c:formatCode>
                <c:ptCount val="1"/>
                <c:pt idx="0">
                  <c:v>0</c:v>
                </c:pt>
              </c:numLit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  <a:effectLst/>
            </c:spPr>
          </c:errBars>
          <c:cat>
            <c:strRef>
              <c:f>Sheet1!$A$2</c:f>
              <c:strCache>
                <c:ptCount val="1"/>
                <c:pt idx="0">
                  <c:v>Stroke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13.68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01-448E-87F5-D083A38F1A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VQVAE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Lit>
                <c:formatCode>General</c:formatCode>
                <c:ptCount val="1"/>
                <c:pt idx="0">
                  <c:v>9.7200000000000006</c:v>
                </c:pt>
              </c:numLit>
            </c:plus>
            <c:minus>
              <c:numLit>
                <c:formatCode>General</c:formatCode>
                <c:ptCount val="1"/>
                <c:pt idx="0">
                  <c:v>0</c:v>
                </c:pt>
              </c:numLit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  <a:effectLst/>
            </c:spPr>
          </c:errBars>
          <c:cat>
            <c:strRef>
              <c:f>Sheet1!$A$2</c:f>
              <c:strCache>
                <c:ptCount val="1"/>
                <c:pt idx="0">
                  <c:v>Stroke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01-448E-87F5-D083A38F1A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VQGAN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Lit>
                <c:formatCode>General</c:formatCode>
                <c:ptCount val="1"/>
                <c:pt idx="0">
                  <c:v>18.22</c:v>
                </c:pt>
              </c:numLit>
            </c:plus>
            <c:minus>
              <c:numLit>
                <c:formatCode>General</c:formatCode>
                <c:ptCount val="1"/>
                <c:pt idx="0">
                  <c:v>0</c:v>
                </c:pt>
              </c:numLit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  <a:effectLst/>
            </c:spPr>
          </c:errBars>
          <c:cat>
            <c:strRef>
              <c:f>Sheet1!$A$2</c:f>
              <c:strCache>
                <c:ptCount val="1"/>
                <c:pt idx="0">
                  <c:v>Stroke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12.05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01-448E-87F5-D083A38F1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0"/>
        <c:axId val="2055616671"/>
        <c:axId val="2055617919"/>
      </c:barChart>
      <c:catAx>
        <c:axId val="2055616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5617919"/>
        <c:crosses val="autoZero"/>
        <c:auto val="1"/>
        <c:lblAlgn val="ctr"/>
        <c:lblOffset val="100"/>
        <c:noMultiLvlLbl val="0"/>
      </c:catAx>
      <c:valAx>
        <c:axId val="2055617919"/>
        <c:scaling>
          <c:orientation val="minMax"/>
          <c:max val="40"/>
        </c:scaling>
        <c:delete val="1"/>
        <c:axPos val="l"/>
        <c:numFmt formatCode="General" sourceLinked="1"/>
        <c:majorTickMark val="none"/>
        <c:minorTickMark val="none"/>
        <c:tickLblPos val="nextTo"/>
        <c:crossAx val="2055616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GB" dirty="0"/>
              <a:t>AUPRC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3963842206291375E-2"/>
          <c:y val="0.19577267780551821"/>
          <c:w val="0.89867297371410659"/>
          <c:h val="0.579956148774086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BraTS19</c:v>
                </c:pt>
                <c:pt idx="1">
                  <c:v>Stroke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17.54</c:v>
                </c:pt>
                <c:pt idx="1">
                  <c:v>21.32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23-4CCF-BB86-5148238A4D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VQVAE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BraTS19</c:v>
                </c:pt>
                <c:pt idx="1">
                  <c:v>Stroke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10.38</c:v>
                </c:pt>
                <c:pt idx="1">
                  <c:v>3.85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23-4CCF-BB86-5148238A4DF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VQGAN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BraTS19</c:v>
                </c:pt>
                <c:pt idx="1">
                  <c:v>Stroke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20.52</c:v>
                </c:pt>
                <c:pt idx="1">
                  <c:v>22.34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23-4CCF-BB86-5148238A4D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1874705615"/>
        <c:axId val="1874721423"/>
      </c:barChart>
      <c:catAx>
        <c:axId val="187470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4721423"/>
        <c:crosses val="autoZero"/>
        <c:auto val="1"/>
        <c:lblAlgn val="ctr"/>
        <c:lblOffset val="100"/>
        <c:noMultiLvlLbl val="0"/>
      </c:catAx>
      <c:valAx>
        <c:axId val="18747214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470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GB"/>
              <a:t>AUROC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BraTS19</c:v>
                </c:pt>
                <c:pt idx="1">
                  <c:v>Stroke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45.43</c:v>
                </c:pt>
                <c:pt idx="1">
                  <c:v>89.67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D7-49CB-A342-842BB4B92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VQVAE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BraTS19</c:v>
                </c:pt>
                <c:pt idx="1">
                  <c:v>Stroke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19.09</c:v>
                </c:pt>
                <c:pt idx="1">
                  <c:v>84.54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D7-49CB-A342-842BB4B924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VQGAN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BraTS19</c:v>
                </c:pt>
                <c:pt idx="1">
                  <c:v>Stroke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81.42</c:v>
                </c:pt>
                <c:pt idx="1">
                  <c:v>90.8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D7-49CB-A342-842BB4B92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1874705615"/>
        <c:axId val="1874721423"/>
      </c:barChart>
      <c:catAx>
        <c:axId val="187470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4721423"/>
        <c:crosses val="autoZero"/>
        <c:auto val="1"/>
        <c:lblAlgn val="ctr"/>
        <c:lblOffset val="100"/>
        <c:noMultiLvlLbl val="0"/>
      </c:catAx>
      <c:valAx>
        <c:axId val="18747214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470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GB" dirty="0"/>
              <a:t>AUPRC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BraTS19</c:v>
                </c:pt>
                <c:pt idx="1">
                  <c:v>Stroke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30.36</c:v>
                </c:pt>
                <c:pt idx="1">
                  <c:v>78.349999999999994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C0-43E2-BF3A-50852A85A4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VQVAE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BraTS19</c:v>
                </c:pt>
                <c:pt idx="1">
                  <c:v>Stroke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20.11</c:v>
                </c:pt>
                <c:pt idx="1">
                  <c:v>66.53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C0-43E2-BF3A-50852A85A41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VQGAN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BraTS19</c:v>
                </c:pt>
                <c:pt idx="1">
                  <c:v>Stroke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68.88</c:v>
                </c:pt>
                <c:pt idx="1">
                  <c:v>79.94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C0-43E2-BF3A-50852A85A4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1874705615"/>
        <c:axId val="1874721423"/>
      </c:barChart>
      <c:catAx>
        <c:axId val="187470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4721423"/>
        <c:crosses val="autoZero"/>
        <c:auto val="1"/>
        <c:lblAlgn val="ctr"/>
        <c:lblOffset val="100"/>
        <c:noMultiLvlLbl val="0"/>
      </c:catAx>
      <c:valAx>
        <c:axId val="18747214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470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4E930-8B2D-4A02-9951-3A1C724343EE}" type="datetimeFigureOut">
              <a:rPr lang="de-DE" smtClean="0"/>
              <a:t>19.10.2022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32DFE-ABC8-41C7-9D0E-F4D80D222D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107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design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32DFE-ABC8-41C7-9D0E-F4D80D222D2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237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7BD14-F013-4A15-890F-339259989F27}" type="datetimeFigureOut">
              <a:rPr lang="en-US"/>
              <a:pPr>
                <a:defRPr/>
              </a:pPr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B54D0-6A98-4A5B-9BA5-70DE7BE4E0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CFCC8-AD0E-404E-8402-A5B2657161DB}" type="datetimeFigureOut">
              <a:rPr lang="en-US"/>
              <a:pPr>
                <a:defRPr/>
              </a:pPr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81C51-EABA-4CDF-B556-2784386848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8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E0E68-6242-4CCE-ABF4-6B4F3E325F20}" type="datetimeFigureOut">
              <a:rPr lang="en-US"/>
              <a:pPr>
                <a:defRPr/>
              </a:pPr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06DFD-953D-4C7C-80E1-BF005B2C45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21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B4FF6-BB95-41CC-85D7-1FE46FEC869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2101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 userDrawn="1"/>
        </p:nvSpPr>
        <p:spPr bwMode="auto">
          <a:xfrm>
            <a:off x="632885" y="3581400"/>
            <a:ext cx="10924116" cy="1588"/>
          </a:xfrm>
          <a:prstGeom prst="line">
            <a:avLst/>
          </a:prstGeom>
          <a:noFill/>
          <a:ln w="5724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DDAB1-C01B-4687-9FBE-182A2CD0D058}" type="datetimeFigureOut">
              <a:rPr lang="en-US"/>
              <a:pPr>
                <a:defRPr/>
              </a:pPr>
              <a:t>10/19/2022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08884-0E5D-492B-8E89-5EEEED715C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84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11B58-BA18-4BD5-B41A-D8925C7CCE23}" type="datetimeFigureOut">
              <a:rPr lang="en-US"/>
              <a:pPr>
                <a:defRPr/>
              </a:pPr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4757F-3180-4EE1-9833-679B0BB22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26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 userDrawn="1"/>
        </p:nvSpPr>
        <p:spPr bwMode="auto">
          <a:xfrm>
            <a:off x="632885" y="4418014"/>
            <a:ext cx="10924116" cy="1587"/>
          </a:xfrm>
          <a:prstGeom prst="line">
            <a:avLst/>
          </a:prstGeom>
          <a:noFill/>
          <a:ln w="5724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5FE75-51F4-452C-B8F5-D2EF43C93B69}" type="datetimeFigureOut">
              <a:rPr lang="en-US"/>
              <a:pPr>
                <a:defRPr/>
              </a:pPr>
              <a:t>10/19/2022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E15A1-5277-4641-ACC1-F53D5FEE4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1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29FC4-955B-47D5-BE6E-CC6E87CA234D}" type="datetimeFigureOut">
              <a:rPr lang="en-US"/>
              <a:pPr>
                <a:defRPr/>
              </a:pPr>
              <a:t>10/19/2022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2B6EA-6294-4287-8737-4246D47FE9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31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B075C-2FFD-4E39-B896-928FB6F88C7E}" type="datetimeFigureOut">
              <a:rPr lang="en-US"/>
              <a:pPr>
                <a:defRPr/>
              </a:pPr>
              <a:t>10/19/2022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748F5-E7D6-42B9-B341-CF132D0400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80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61FF5-3AC1-43BE-86E7-08C0AEE6A454}" type="datetimeFigureOut">
              <a:rPr lang="en-US"/>
              <a:pPr>
                <a:defRPr/>
              </a:pPr>
              <a:t>10/19/2022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45F53-E8CD-4341-AFEC-2D7CE23263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561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4C328-B7B3-40A2-9F9D-BDDE52D8C0EC}" type="datetimeFigureOut">
              <a:rPr lang="en-US"/>
              <a:pPr>
                <a:defRPr/>
              </a:pPr>
              <a:t>10/19/2022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DF145-AB9C-4A2B-9751-AA68EDC9E3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EACE8D7-1474-F180-7C5A-87036DBB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1A5C97A0-EA48-341A-AE45-11EC6AC0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DA4B19-18F0-42A1-A244-1631E8841168}" type="datetimeFigureOut">
              <a:rPr lang="en-US" smtClean="0"/>
              <a:pPr>
                <a:defRPr/>
              </a:pPr>
              <a:t>10/19/2022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5009611-80CD-F9C9-B5D8-29F2DF303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CC611F1-E37C-7EDB-BE5F-5FB88DEE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E38EF8-1C44-4F32-A564-13A820BE52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176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43D14-1950-4E88-B18A-001B9522C9AC}" type="datetimeFigureOut">
              <a:rPr lang="en-US"/>
              <a:pPr>
                <a:defRPr/>
              </a:pPr>
              <a:t>10/19/2022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CA0A7-D22B-4872-9378-9175F06CC8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95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F3B9A-E468-45BF-B1AC-B3E384A74CEF}" type="datetimeFigureOut">
              <a:rPr lang="en-US"/>
              <a:pPr>
                <a:defRPr/>
              </a:pPr>
              <a:t>10/19/2022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E7C66-5141-45F6-8BE7-A32AE5911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644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9E75C-5E2E-4508-B151-31E459CBF2AA}" type="datetimeFigureOut">
              <a:rPr lang="en-US"/>
              <a:pPr>
                <a:defRPr/>
              </a:pPr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660C2-D056-4208-91E1-8CAE104B58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856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EE302-9F5E-428C-9EAD-124F5443F41A}" type="datetimeFigureOut">
              <a:rPr lang="en-US"/>
              <a:pPr>
                <a:defRPr/>
              </a:pPr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BC472-4269-45DC-9EB9-22B10946AC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074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25862-3FA7-474C-9DE8-BE6AC28BA63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16549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016000" y="3124201"/>
            <a:ext cx="7239000" cy="876041"/>
          </a:xfrm>
        </p:spPr>
        <p:txBody>
          <a:bodyPr>
            <a:normAutofit/>
          </a:bodyPr>
          <a:lstStyle>
            <a:lvl1pPr algn="l">
              <a:defRPr sz="2000">
                <a:solidFill>
                  <a:srgbClr val="0000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</a:t>
            </a:r>
            <a:br>
              <a:rPr lang="de-DE" dirty="0"/>
            </a:br>
            <a:r>
              <a:rPr lang="de-DE" dirty="0"/>
              <a:t>Klicken bearbeiten</a:t>
            </a: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6000" y="4267202"/>
            <a:ext cx="10160000" cy="1447799"/>
          </a:xfrm>
        </p:spPr>
        <p:txBody>
          <a:bodyPr anchor="ctr"/>
          <a:lstStyle>
            <a:lvl1pPr marL="0" indent="0">
              <a:buFontTx/>
              <a:buNone/>
              <a:defRPr b="1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7" name="Rectangle 13"/>
          <p:cNvSpPr>
            <a:spLocks noChangeArrowheads="1"/>
          </p:cNvSpPr>
          <p:nvPr userDrawn="1"/>
        </p:nvSpPr>
        <p:spPr bwMode="auto">
          <a:xfrm>
            <a:off x="2362" y="4101188"/>
            <a:ext cx="8252637" cy="117331"/>
          </a:xfrm>
          <a:prstGeom prst="rect">
            <a:avLst/>
          </a:prstGeom>
          <a:solidFill>
            <a:srgbClr val="000099"/>
          </a:solidFill>
          <a:ln w="9525" cap="rnd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>
            <a:off x="11277600" y="4101188"/>
            <a:ext cx="914400" cy="118800"/>
          </a:xfrm>
          <a:prstGeom prst="rect">
            <a:avLst/>
          </a:prstGeom>
          <a:solidFill>
            <a:srgbClr val="000099"/>
          </a:solidFill>
          <a:ln w="9525" cap="rnd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 userDrawn="1"/>
        </p:nvSpPr>
        <p:spPr bwMode="auto">
          <a:xfrm>
            <a:off x="1016000" y="4101188"/>
            <a:ext cx="6223000" cy="120911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 userDrawn="1"/>
        </p:nvSpPr>
        <p:spPr bwMode="auto">
          <a:xfrm>
            <a:off x="1065093" y="3961948"/>
            <a:ext cx="6216770" cy="349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4000" tIns="36000" rIns="18000" bIns="36000">
            <a:spAutoFit/>
          </a:bodyPr>
          <a:lstStyle/>
          <a:p>
            <a:r>
              <a:rPr lang="de-DE" sz="1800" b="1" dirty="0">
                <a:solidFill>
                  <a:srgbClr val="000099"/>
                </a:solidFill>
                <a:effectLst>
                  <a:innerShdw>
                    <a:schemeClr val="bg1"/>
                  </a:innerShdw>
                </a:effectLst>
                <a:latin typeface="Arial" pitchFamily="34" charset="0"/>
                <a:cs typeface="Arial" pitchFamily="34" charset="0"/>
              </a:rPr>
              <a:t>Institute </a:t>
            </a:r>
            <a:r>
              <a:rPr lang="de-DE" sz="1800" b="1" dirty="0" err="1">
                <a:solidFill>
                  <a:srgbClr val="000099"/>
                </a:solidFill>
                <a:effectLst>
                  <a:innerShdw>
                    <a:schemeClr val="bg1"/>
                  </a:innerShdw>
                </a:effectLst>
                <a:latin typeface="Arial" pitchFamily="34" charset="0"/>
                <a:cs typeface="Arial" pitchFamily="34" charset="0"/>
              </a:rPr>
              <a:t>of</a:t>
            </a:r>
            <a:r>
              <a:rPr lang="de-DE" sz="1800" b="1" dirty="0">
                <a:solidFill>
                  <a:srgbClr val="000099"/>
                </a:solidFill>
                <a:effectLst>
                  <a:innerShdw>
                    <a:schemeClr val="bg1"/>
                  </a:innerShdw>
                </a:effectLst>
                <a:latin typeface="Arial" pitchFamily="34" charset="0"/>
                <a:cs typeface="Arial" pitchFamily="34" charset="0"/>
              </a:rPr>
              <a:t> Medical Technology </a:t>
            </a:r>
            <a:r>
              <a:rPr lang="de-DE" sz="1800" b="1" dirty="0" err="1">
                <a:solidFill>
                  <a:srgbClr val="000099"/>
                </a:solidFill>
                <a:effectLst>
                  <a:innerShdw>
                    <a:schemeClr val="bg1"/>
                  </a:innerShdw>
                </a:effectLst>
                <a:latin typeface="Arial" pitchFamily="34" charset="0"/>
                <a:cs typeface="Arial" pitchFamily="34" charset="0"/>
              </a:rPr>
              <a:t>and</a:t>
            </a:r>
            <a:r>
              <a:rPr lang="de-DE" sz="1800" b="1" dirty="0">
                <a:solidFill>
                  <a:srgbClr val="000099"/>
                </a:solidFill>
                <a:effectLst>
                  <a:innerShdw>
                    <a:schemeClr val="bg1"/>
                  </a:innerShdw>
                </a:effectLst>
                <a:latin typeface="Arial" pitchFamily="34" charset="0"/>
                <a:cs typeface="Arial" pitchFamily="34" charset="0"/>
              </a:rPr>
              <a:t> Intelligent Systems</a:t>
            </a:r>
          </a:p>
        </p:txBody>
      </p:sp>
      <p:sp>
        <p:nvSpPr>
          <p:cNvPr id="4" name="AutoShape 4"/>
          <p:cNvSpPr>
            <a:spLocks noChangeAspect="1" noChangeArrowheads="1" noTextEdit="1"/>
          </p:cNvSpPr>
          <p:nvPr userDrawn="1"/>
        </p:nvSpPr>
        <p:spPr bwMode="auto">
          <a:xfrm>
            <a:off x="-573616" y="-381378"/>
            <a:ext cx="13555133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1" name="Grafik 10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42549"/>
            <a:ext cx="2743200" cy="193814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431" y="3382242"/>
            <a:ext cx="2939393" cy="88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303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016000" y="3124201"/>
            <a:ext cx="7239000" cy="876041"/>
          </a:xfrm>
        </p:spPr>
        <p:txBody>
          <a:bodyPr>
            <a:normAutofit/>
          </a:bodyPr>
          <a:lstStyle>
            <a:lvl1pPr algn="l">
              <a:defRPr sz="2000">
                <a:solidFill>
                  <a:srgbClr val="0000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</a:t>
            </a:r>
            <a:br>
              <a:rPr lang="de-DE" dirty="0"/>
            </a:br>
            <a:r>
              <a:rPr lang="de-DE" dirty="0"/>
              <a:t>Klicken bearbeiten</a:t>
            </a: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6000" y="4267202"/>
            <a:ext cx="10160000" cy="1447799"/>
          </a:xfrm>
        </p:spPr>
        <p:txBody>
          <a:bodyPr anchor="ctr"/>
          <a:lstStyle>
            <a:lvl1pPr marL="0" indent="0">
              <a:buFontTx/>
              <a:buNone/>
              <a:defRPr b="1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7" name="Rectangle 13"/>
          <p:cNvSpPr>
            <a:spLocks noChangeArrowheads="1"/>
          </p:cNvSpPr>
          <p:nvPr userDrawn="1"/>
        </p:nvSpPr>
        <p:spPr bwMode="auto">
          <a:xfrm>
            <a:off x="2362" y="4101188"/>
            <a:ext cx="8252637" cy="117331"/>
          </a:xfrm>
          <a:prstGeom prst="rect">
            <a:avLst/>
          </a:prstGeom>
          <a:solidFill>
            <a:srgbClr val="FF0000"/>
          </a:solidFill>
          <a:ln w="9525" cap="rnd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>
            <a:off x="11277600" y="4101188"/>
            <a:ext cx="914400" cy="118800"/>
          </a:xfrm>
          <a:prstGeom prst="rect">
            <a:avLst/>
          </a:prstGeom>
          <a:solidFill>
            <a:srgbClr val="FF0000"/>
          </a:solidFill>
          <a:ln w="9525" cap="rnd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 userDrawn="1"/>
        </p:nvSpPr>
        <p:spPr bwMode="auto">
          <a:xfrm>
            <a:off x="1016000" y="4101188"/>
            <a:ext cx="6223000" cy="120911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 userDrawn="1"/>
        </p:nvSpPr>
        <p:spPr bwMode="auto">
          <a:xfrm>
            <a:off x="1065093" y="3961948"/>
            <a:ext cx="6216770" cy="349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4000" tIns="36000" rIns="18000" bIns="36000">
            <a:spAutoFit/>
          </a:bodyPr>
          <a:lstStyle/>
          <a:p>
            <a:r>
              <a:rPr lang="de-DE" sz="1800" b="1" dirty="0">
                <a:solidFill>
                  <a:srgbClr val="000099"/>
                </a:solidFill>
                <a:effectLst>
                  <a:innerShdw>
                    <a:schemeClr val="bg1"/>
                  </a:innerShdw>
                </a:effectLst>
                <a:latin typeface="Arial" pitchFamily="34" charset="0"/>
                <a:cs typeface="Arial" pitchFamily="34" charset="0"/>
              </a:rPr>
              <a:t>Institute </a:t>
            </a:r>
            <a:r>
              <a:rPr lang="de-DE" sz="1800" b="1" dirty="0" err="1">
                <a:solidFill>
                  <a:srgbClr val="000099"/>
                </a:solidFill>
                <a:effectLst>
                  <a:innerShdw>
                    <a:schemeClr val="bg1"/>
                  </a:innerShdw>
                </a:effectLst>
                <a:latin typeface="Arial" pitchFamily="34" charset="0"/>
                <a:cs typeface="Arial" pitchFamily="34" charset="0"/>
              </a:rPr>
              <a:t>of</a:t>
            </a:r>
            <a:r>
              <a:rPr lang="de-DE" sz="1800" b="1" dirty="0">
                <a:solidFill>
                  <a:srgbClr val="000099"/>
                </a:solidFill>
                <a:effectLst>
                  <a:innerShdw>
                    <a:schemeClr val="bg1"/>
                  </a:innerShdw>
                </a:effectLst>
                <a:latin typeface="Arial" pitchFamily="34" charset="0"/>
                <a:cs typeface="Arial" pitchFamily="34" charset="0"/>
              </a:rPr>
              <a:t> Medical Technology </a:t>
            </a:r>
            <a:r>
              <a:rPr lang="de-DE" sz="1800" b="1" dirty="0" err="1">
                <a:solidFill>
                  <a:srgbClr val="000099"/>
                </a:solidFill>
                <a:effectLst>
                  <a:innerShdw>
                    <a:schemeClr val="bg1"/>
                  </a:innerShdw>
                </a:effectLst>
                <a:latin typeface="Arial" pitchFamily="34" charset="0"/>
                <a:cs typeface="Arial" pitchFamily="34" charset="0"/>
              </a:rPr>
              <a:t>and</a:t>
            </a:r>
            <a:r>
              <a:rPr lang="de-DE" sz="1800" b="1" dirty="0">
                <a:solidFill>
                  <a:srgbClr val="000099"/>
                </a:solidFill>
                <a:effectLst>
                  <a:innerShdw>
                    <a:schemeClr val="bg1"/>
                  </a:innerShdw>
                </a:effectLst>
                <a:latin typeface="Arial" pitchFamily="34" charset="0"/>
                <a:cs typeface="Arial" pitchFamily="34" charset="0"/>
              </a:rPr>
              <a:t> Intelligent Systems</a:t>
            </a:r>
          </a:p>
        </p:txBody>
      </p:sp>
      <p:sp>
        <p:nvSpPr>
          <p:cNvPr id="4" name="AutoShape 4"/>
          <p:cNvSpPr>
            <a:spLocks noChangeAspect="1" noChangeArrowheads="1" noTextEdit="1"/>
          </p:cNvSpPr>
          <p:nvPr userDrawn="1"/>
        </p:nvSpPr>
        <p:spPr bwMode="auto">
          <a:xfrm>
            <a:off x="-573616" y="-381378"/>
            <a:ext cx="13555133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431" y="3382242"/>
            <a:ext cx="2939393" cy="88191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42549"/>
            <a:ext cx="2743200" cy="193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756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016000" y="3124201"/>
            <a:ext cx="7239000" cy="876041"/>
          </a:xfrm>
        </p:spPr>
        <p:txBody>
          <a:bodyPr>
            <a:normAutofit/>
          </a:bodyPr>
          <a:lstStyle>
            <a:lvl1pPr algn="l">
              <a:defRPr sz="2000">
                <a:solidFill>
                  <a:srgbClr val="0000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</a:t>
            </a:r>
            <a:br>
              <a:rPr lang="de-DE" dirty="0"/>
            </a:br>
            <a:r>
              <a:rPr lang="de-DE" dirty="0"/>
              <a:t>Klicken bearbeiten</a:t>
            </a: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6000" y="4267202"/>
            <a:ext cx="10160000" cy="1447799"/>
          </a:xfrm>
        </p:spPr>
        <p:txBody>
          <a:bodyPr anchor="ctr"/>
          <a:lstStyle>
            <a:lvl1pPr marL="0" indent="0">
              <a:buFontTx/>
              <a:buNone/>
              <a:defRPr b="1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7" name="Rectangle 13"/>
          <p:cNvSpPr>
            <a:spLocks noChangeArrowheads="1"/>
          </p:cNvSpPr>
          <p:nvPr userDrawn="1"/>
        </p:nvSpPr>
        <p:spPr bwMode="auto">
          <a:xfrm>
            <a:off x="2363" y="4101188"/>
            <a:ext cx="8074838" cy="117331"/>
          </a:xfrm>
          <a:prstGeom prst="rect">
            <a:avLst/>
          </a:prstGeom>
          <a:solidFill>
            <a:srgbClr val="000099"/>
          </a:solidFill>
          <a:ln w="9525" cap="rnd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>
            <a:off x="11252199" y="4101188"/>
            <a:ext cx="939801" cy="118800"/>
          </a:xfrm>
          <a:prstGeom prst="rect">
            <a:avLst/>
          </a:prstGeom>
          <a:solidFill>
            <a:srgbClr val="000099"/>
          </a:solidFill>
          <a:ln w="9525" cap="rnd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 userDrawn="1"/>
        </p:nvSpPr>
        <p:spPr bwMode="auto">
          <a:xfrm>
            <a:off x="1016000" y="4101188"/>
            <a:ext cx="6223000" cy="120911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 userDrawn="1"/>
        </p:nvSpPr>
        <p:spPr bwMode="auto">
          <a:xfrm>
            <a:off x="1065093" y="3961948"/>
            <a:ext cx="6216770" cy="349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4000" tIns="36000" rIns="18000" bIns="36000">
            <a:spAutoFit/>
          </a:bodyPr>
          <a:lstStyle/>
          <a:p>
            <a:r>
              <a:rPr lang="de-DE" sz="1800" b="1" dirty="0">
                <a:solidFill>
                  <a:srgbClr val="000099"/>
                </a:solidFill>
                <a:effectLst>
                  <a:innerShdw>
                    <a:schemeClr val="bg1"/>
                  </a:innerShdw>
                </a:effectLst>
                <a:latin typeface="Arial" pitchFamily="34" charset="0"/>
                <a:cs typeface="Arial" pitchFamily="34" charset="0"/>
              </a:rPr>
              <a:t>Institut für Medizintechnische und Intelligente Systeme</a:t>
            </a:r>
          </a:p>
        </p:txBody>
      </p:sp>
      <p:sp>
        <p:nvSpPr>
          <p:cNvPr id="4" name="AutoShape 4"/>
          <p:cNvSpPr>
            <a:spLocks noChangeAspect="1" noChangeArrowheads="1" noTextEdit="1"/>
          </p:cNvSpPr>
          <p:nvPr userDrawn="1"/>
        </p:nvSpPr>
        <p:spPr bwMode="auto">
          <a:xfrm>
            <a:off x="-573616" y="-381378"/>
            <a:ext cx="13555133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" name="AutoShape 3"/>
          <p:cNvSpPr>
            <a:spLocks noChangeAspect="1" noChangeArrowheads="1" noTextEdit="1"/>
          </p:cNvSpPr>
          <p:nvPr userDrawn="1"/>
        </p:nvSpPr>
        <p:spPr bwMode="auto">
          <a:xfrm>
            <a:off x="7954434" y="3352800"/>
            <a:ext cx="3729567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353967"/>
            <a:ext cx="3022600" cy="906883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00" y="342549"/>
            <a:ext cx="2634000" cy="193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095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2167-EECE-85E6-543C-EBE0C0C5E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E456C-64BE-36C2-54CB-0AFACC21F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29D5E-9D5C-6017-2DA5-7C08BC69A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1523-53D7-4A59-AFE0-E50A3209D27B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76356-C937-19A3-3547-703E1D010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DFAC5-DCD9-E006-A167-B17A1E6F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B95C-2AC2-4DCF-986D-62AF783E5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4747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50234-56D2-8C16-B034-1E0B22BE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A0303-8CA4-532E-7593-9020D1F35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AB045-8346-0855-CE53-6191481A4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1523-53D7-4A59-AFE0-E50A3209D27B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51D54-DB4E-486A-971A-7F79B440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D890B-527F-0AF6-8B52-4A57BF51A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B95C-2AC2-4DCF-986D-62AF783E5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36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01/06/2022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2F213-7EC3-4EA2-B432-37886D80C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555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7103-1B06-6B92-A123-A4B46375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B171F-7F3A-E0C6-9EE5-55F70E4D5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DDF09-FFDE-684E-B4A3-67FCDE01B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1523-53D7-4A59-AFE0-E50A3209D27B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E087A-641C-3211-F99B-17F73866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D6C0C-F164-0510-96DF-6F41DA99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B95C-2AC2-4DCF-986D-62AF783E5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6138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F86ED-DEFB-3D9F-55C0-9FE3FD42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01260-64E9-7F67-C566-0D97C2B76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B5FCA-96AA-66F1-6CAB-029085AD3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F983A-792B-6525-CF78-AA0379F9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1523-53D7-4A59-AFE0-E50A3209D27B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2EDA5-D34C-0128-CE76-DC959A00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F7DB0-A98C-2EB3-2386-B5B78A7E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B95C-2AC2-4DCF-986D-62AF783E5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8702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9136-29A7-39C8-624E-85DF6FAF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DC308-EAA1-3656-71D1-F9D0E10F0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629A7-2970-02AB-ED90-FA92BD0C8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CAA59-98C7-7F57-BF1A-760CC4E5B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6BCA93-31C8-B3C1-A708-D5048BA44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79578-0ED2-C092-87E9-2947339D3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1523-53D7-4A59-AFE0-E50A3209D27B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AD1AA7-DB71-A0EC-518A-C8F81EC5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6DD33-9CB9-CA2F-7C49-C2B1BB03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B95C-2AC2-4DCF-986D-62AF783E5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6176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6653-62A8-7399-BC60-1832EDF2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391AB-0BB4-AFF9-1CA9-97F4944D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1523-53D7-4A59-AFE0-E50A3209D27B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7CEDF-5122-3325-0E3A-6A9B4E19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3E67E-86F6-AC16-4DFC-9D1EB91F4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B95C-2AC2-4DCF-986D-62AF783E5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1216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EE187-5A08-FF14-A4AA-EA1A29D4D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1523-53D7-4A59-AFE0-E50A3209D27B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D4DA2-7DC0-E21E-47CD-D8692BE9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9DC3D-43E0-728A-B137-3B996C7F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B95C-2AC2-4DCF-986D-62AF783E5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6507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C2D4D-60E2-A6C6-9061-9D2401A3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CB788-6F29-757B-70CC-CD95857B0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6EDFF-79F8-D5A3-AD8B-D25A7EAA5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AC970-AAB6-3AED-D34C-B014ECEBE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1523-53D7-4A59-AFE0-E50A3209D27B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BA37B-5ED1-FAEA-243D-25AEE37C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F9F9D-BF74-0BD7-01A9-EDE2C8F3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B95C-2AC2-4DCF-986D-62AF783E5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906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0944-37D0-6A04-D7EC-663280E1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67132D-0E1F-6C8A-02AA-3C8EB0DE3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E4510-8136-DAD2-674D-36BFA1508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F2A00-117E-2291-65DA-ED89244C2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1523-53D7-4A59-AFE0-E50A3209D27B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E88A1-7BAF-AD23-551C-8D8EC9CD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582B3-40C2-A88B-1DCF-29C9A895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B95C-2AC2-4DCF-986D-62AF783E5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8317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B5976-E45E-8E7F-926B-D23442D82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7A551-4BCF-930D-7BC8-CD8EB2C3C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2189F-61C9-D824-E1FC-38EB7238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1523-53D7-4A59-AFE0-E50A3209D27B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EA885-4367-C353-E112-BCF5B286F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51C82-B308-EAF3-63B6-42B2B7457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B95C-2AC2-4DCF-986D-62AF783E5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3637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E61845-FD1A-8693-9A29-712F74B38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CE8EC-E6ED-785C-8BCB-E5E1E57C9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9B570-F9E5-EE57-D30B-3EAC418A2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1523-53D7-4A59-AFE0-E50A3209D27B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53DE4-BC68-EE54-49F3-6B9E4A3F3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9C181-3F50-0D43-DA72-D393041E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B95C-2AC2-4DCF-986D-62AF783E5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0271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DBF6-B8C4-4C2C-4480-5DED2C086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BC6639-0C6D-19BA-C67C-E08317CCD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1523-53D7-4A59-AFE0-E50A3209D27B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FF872-424C-6D3D-AECA-EEA921554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52501-283C-0AEC-F948-76A04BF46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B95C-2AC2-4DCF-986D-62AF783E5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3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30B30-1687-4C14-93CE-05ADFE70FBFA}" type="datetimeFigureOut">
              <a:rPr lang="en-US"/>
              <a:pPr>
                <a:defRPr/>
              </a:pPr>
              <a:t>10/19/2022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76784-DAAE-4DE8-94FD-8C93EDECA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8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73361-A17A-47E5-8FEC-DD6B9E6BDDF3}" type="datetimeFigureOut">
              <a:rPr lang="en-US"/>
              <a:pPr>
                <a:defRPr/>
              </a:pPr>
              <a:t>10/19/2022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5D5DE-E526-4783-B26D-B108B5139F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7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6887A-A24F-41F1-8934-86669C14265D}" type="datetimeFigureOut">
              <a:rPr lang="en-US"/>
              <a:pPr>
                <a:defRPr/>
              </a:pPr>
              <a:t>10/19/2022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A0413-4CD8-43C9-9DFE-DB434A6E2A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9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6133C-BE43-4C20-A214-17548B743442}" type="datetimeFigureOut">
              <a:rPr lang="en-US"/>
              <a:pPr>
                <a:defRPr/>
              </a:pPr>
              <a:t>10/19/2022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144CA-4047-4533-9191-52272118CB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9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F1C8F-2802-408F-B7B1-DE299A6215A9}" type="datetimeFigureOut">
              <a:rPr lang="en-US"/>
              <a:pPr>
                <a:defRPr/>
              </a:pPr>
              <a:t>10/19/2022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673F2-37E3-472E-AD6F-1B245AC6A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5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01A1E-E0A2-46D1-97A5-4211D3E2B41B}" type="datetimeFigureOut">
              <a:rPr lang="en-US"/>
              <a:pPr>
                <a:defRPr/>
              </a:pPr>
              <a:t>10/19/2022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D7165-5FD8-43BC-833D-1BA1547D5F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990600"/>
            <a:ext cx="109728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dirty="0"/>
              <a:t>Click to edit Master text styles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DDA4B19-18F0-42A1-A244-1631E8841168}" type="datetimeFigureOut">
              <a:rPr lang="en-US"/>
              <a:pPr>
                <a:defRPr/>
              </a:pPr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BE38EF8-1C44-4F32-A564-13A820BE5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Line 6"/>
          <p:cNvSpPr>
            <a:spLocks noChangeShapeType="1"/>
          </p:cNvSpPr>
          <p:nvPr/>
        </p:nvSpPr>
        <p:spPr bwMode="auto">
          <a:xfrm>
            <a:off x="632884" y="836615"/>
            <a:ext cx="9806515" cy="1586"/>
          </a:xfrm>
          <a:prstGeom prst="line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609600" y="0"/>
            <a:ext cx="10972800" cy="228600"/>
          </a:xfrm>
          <a:prstGeom prst="rect">
            <a:avLst/>
          </a:prstGeom>
        </p:spPr>
        <p:txBody>
          <a:bodyPr lIns="0" tIns="0" rIns="0" bIns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algn="r">
              <a:tabLst>
                <a:tab pos="7531100" algn="r"/>
                <a:tab pos="8229600" algn="r"/>
              </a:tabLst>
              <a:defRPr/>
            </a:pPr>
            <a:r>
              <a:rPr lang="en-US" sz="1200" dirty="0">
                <a:solidFill>
                  <a:schemeClr val="tx1"/>
                </a:solidFill>
              </a:rPr>
              <a:t>		                       </a:t>
            </a:r>
            <a:r>
              <a:rPr lang="en-US" sz="1200" dirty="0">
                <a:solidFill>
                  <a:srgbClr val="FF0000"/>
                </a:solidFill>
              </a:rPr>
              <a:t>October 19</a:t>
            </a:r>
            <a:r>
              <a:rPr lang="en-US" sz="1200" baseline="30000" dirty="0">
                <a:solidFill>
                  <a:srgbClr val="FF0000"/>
                </a:solidFill>
              </a:rPr>
              <a:t>th </a:t>
            </a:r>
            <a:r>
              <a:rPr lang="en-US" sz="1200" dirty="0">
                <a:solidFill>
                  <a:srgbClr val="FF0000"/>
                </a:solidFill>
              </a:rPr>
              <a:t>2022</a:t>
            </a:r>
            <a:r>
              <a:rPr lang="en-US" sz="1200" dirty="0">
                <a:solidFill>
                  <a:schemeClr val="tx1"/>
                </a:solidFill>
              </a:rPr>
              <a:t> – Slide </a:t>
            </a:r>
            <a:fld id="{B15AA36A-D586-46AD-A6A0-89B503CAB4FA}" type="slidenum">
              <a:rPr lang="en-US" sz="1200" smtClean="0">
                <a:solidFill>
                  <a:schemeClr val="tx1"/>
                </a:solidFill>
              </a:rPr>
              <a:pPr algn="r">
                <a:tabLst>
                  <a:tab pos="7531100" algn="r"/>
                  <a:tab pos="8229600" algn="r"/>
                </a:tabLst>
                <a:defRPr/>
              </a:pPr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06" name="Picture 10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400" y="630000"/>
            <a:ext cx="1080000" cy="24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36" r:id="rId1"/>
    <p:sldLayoutId id="2147484167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  <p:sldLayoutId id="214748416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990600"/>
            <a:ext cx="109728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edit Master text styles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43F7450-A6A8-45D6-82CC-5AFBF3BF7BCA}" type="datetimeFigureOut">
              <a:rPr lang="en-US"/>
              <a:pPr>
                <a:defRPr/>
              </a:pPr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2CAAD5E-0297-4144-9A74-93F642044C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46" r:id="rId2"/>
    <p:sldLayoutId id="2147484170" r:id="rId3"/>
    <p:sldLayoutId id="2147484147" r:id="rId4"/>
    <p:sldLayoutId id="2147484148" r:id="rId5"/>
    <p:sldLayoutId id="2147484149" r:id="rId6"/>
    <p:sldLayoutId id="2147484150" r:id="rId7"/>
    <p:sldLayoutId id="2147484151" r:id="rId8"/>
    <p:sldLayoutId id="2147484152" r:id="rId9"/>
    <p:sldLayoutId id="2147484153" r:id="rId10"/>
    <p:sldLayoutId id="2147484154" r:id="rId11"/>
    <p:sldLayoutId id="214748417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50D96-7F68-438C-9E9B-69108E360225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/>
              <a:t>10/19/2022</a:t>
            </a:fld>
            <a:endParaRPr lang="en-US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108EF-738D-43E3-BE81-80B0274C7E7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57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11" r:id="rId2"/>
    <p:sldLayoutId id="214748421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E95363-6828-D4E3-62C3-C19A435C8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377C2-29D6-94BE-B065-F51EF4F04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740A6-54DE-EEC2-187E-30680B108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F1523-53D7-4A59-AFE0-E50A3209D27B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6AC7A-3CE2-47F2-22CF-D36AA49B2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88F5D-4E88-ADB9-264C-8D681910E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9B95C-2AC2-4DCF-986D-62AF783E5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72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  <p:sldLayoutId id="214748422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1.png"/><Relationship Id="rId7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43.png"/><Relationship Id="rId5" Type="http://schemas.openxmlformats.org/officeDocument/2006/relationships/image" Target="../media/image38.png"/><Relationship Id="rId10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1066800" y="2667000"/>
            <a:ext cx="6553200" cy="15831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99"/>
                </a:solidFill>
              </a:rPr>
              <a:t>Reddipalli </a:t>
            </a:r>
            <a:r>
              <a:rPr lang="en-US" dirty="0" err="1">
                <a:solidFill>
                  <a:srgbClr val="000099"/>
                </a:solidFill>
              </a:rPr>
              <a:t>Nagalikhitha</a:t>
            </a:r>
            <a:br>
              <a:rPr lang="en-US" dirty="0">
                <a:solidFill>
                  <a:srgbClr val="000099"/>
                </a:solidFill>
              </a:rPr>
            </a:br>
            <a:r>
              <a:rPr lang="en-US" sz="900" dirty="0">
                <a:solidFill>
                  <a:srgbClr val="000099"/>
                </a:solidFill>
              </a:rPr>
              <a:t> </a:t>
            </a:r>
            <a:br>
              <a:rPr lang="en-US" dirty="0">
                <a:solidFill>
                  <a:srgbClr val="000099"/>
                </a:solidFill>
              </a:rPr>
            </a:br>
            <a:br>
              <a:rPr lang="en-US" sz="1400" dirty="0">
                <a:solidFill>
                  <a:srgbClr val="000099"/>
                </a:solidFill>
              </a:rPr>
            </a:br>
            <a:endParaRPr lang="en-US" sz="1300" dirty="0">
              <a:solidFill>
                <a:srgbClr val="00009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495801"/>
            <a:ext cx="10363200" cy="1447799"/>
          </a:xfrm>
        </p:spPr>
        <p:txBody>
          <a:bodyPr rtlCol="0">
            <a:normAutofit/>
          </a:bodyPr>
          <a:lstStyle/>
          <a:p>
            <a:r>
              <a:rPr lang="de-DE" sz="2800" dirty="0">
                <a:solidFill>
                  <a:srgbClr val="000099"/>
                </a:solidFill>
              </a:rPr>
              <a:t>Evaluation </a:t>
            </a:r>
            <a:r>
              <a:rPr lang="de-DE" sz="2800" dirty="0" err="1">
                <a:solidFill>
                  <a:srgbClr val="000099"/>
                </a:solidFill>
              </a:rPr>
              <a:t>of</a:t>
            </a:r>
            <a:r>
              <a:rPr lang="de-DE" sz="2800" dirty="0">
                <a:solidFill>
                  <a:srgbClr val="000099"/>
                </a:solidFill>
              </a:rPr>
              <a:t> State-</a:t>
            </a:r>
            <a:r>
              <a:rPr lang="de-DE" sz="2800" dirty="0" err="1">
                <a:solidFill>
                  <a:srgbClr val="000099"/>
                </a:solidFill>
              </a:rPr>
              <a:t>Of</a:t>
            </a:r>
            <a:r>
              <a:rPr lang="de-DE" sz="2800" dirty="0">
                <a:solidFill>
                  <a:srgbClr val="000099"/>
                </a:solidFill>
              </a:rPr>
              <a:t>-The-Art </a:t>
            </a:r>
            <a:r>
              <a:rPr lang="de-DE" sz="2800" dirty="0" err="1">
                <a:solidFill>
                  <a:srgbClr val="000099"/>
                </a:solidFill>
              </a:rPr>
              <a:t>image</a:t>
            </a:r>
            <a:r>
              <a:rPr lang="de-DE" sz="2800" dirty="0">
                <a:solidFill>
                  <a:srgbClr val="000099"/>
                </a:solidFill>
              </a:rPr>
              <a:t> </a:t>
            </a:r>
            <a:r>
              <a:rPr lang="de-DE" sz="2800" dirty="0" err="1">
                <a:solidFill>
                  <a:srgbClr val="000099"/>
                </a:solidFill>
              </a:rPr>
              <a:t>generation</a:t>
            </a:r>
            <a:r>
              <a:rPr lang="de-DE" sz="2800" dirty="0">
                <a:solidFill>
                  <a:srgbClr val="000099"/>
                </a:solidFill>
              </a:rPr>
              <a:t> </a:t>
            </a:r>
            <a:r>
              <a:rPr lang="de-DE" sz="2800" dirty="0" err="1">
                <a:solidFill>
                  <a:srgbClr val="000099"/>
                </a:solidFill>
              </a:rPr>
              <a:t>models</a:t>
            </a:r>
            <a:r>
              <a:rPr lang="de-DE" sz="2800" dirty="0">
                <a:solidFill>
                  <a:srgbClr val="000099"/>
                </a:solidFill>
              </a:rPr>
              <a:t> in </a:t>
            </a:r>
            <a:r>
              <a:rPr lang="de-DE" sz="2800" dirty="0" err="1">
                <a:solidFill>
                  <a:srgbClr val="000099"/>
                </a:solidFill>
              </a:rPr>
              <a:t>Unsupervised</a:t>
            </a:r>
            <a:r>
              <a:rPr lang="de-DE" sz="2800" dirty="0">
                <a:solidFill>
                  <a:srgbClr val="000099"/>
                </a:solidFill>
              </a:rPr>
              <a:t> </a:t>
            </a:r>
            <a:r>
              <a:rPr lang="de-DE" sz="2800" dirty="0" err="1">
                <a:solidFill>
                  <a:srgbClr val="000099"/>
                </a:solidFill>
              </a:rPr>
              <a:t>Anomaly</a:t>
            </a:r>
            <a:r>
              <a:rPr lang="de-DE" sz="2800" dirty="0">
                <a:solidFill>
                  <a:srgbClr val="000099"/>
                </a:solidFill>
              </a:rPr>
              <a:t> </a:t>
            </a:r>
            <a:r>
              <a:rPr lang="de-DE" sz="2800" dirty="0" err="1">
                <a:solidFill>
                  <a:srgbClr val="000099"/>
                </a:solidFill>
              </a:rPr>
              <a:t>Detection</a:t>
            </a:r>
            <a:r>
              <a:rPr lang="de-DE" sz="2800" dirty="0">
                <a:solidFill>
                  <a:srgbClr val="000099"/>
                </a:solidFill>
              </a:rPr>
              <a:t> </a:t>
            </a:r>
            <a:r>
              <a:rPr lang="de-DE" sz="2800" dirty="0" err="1">
                <a:solidFill>
                  <a:srgbClr val="000099"/>
                </a:solidFill>
              </a:rPr>
              <a:t>using</a:t>
            </a:r>
            <a:r>
              <a:rPr lang="de-DE" sz="2800" dirty="0">
                <a:solidFill>
                  <a:srgbClr val="000099"/>
                </a:solidFill>
              </a:rPr>
              <a:t> Brain MRI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86000" y="5715000"/>
            <a:ext cx="54292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4525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C162C8-D229-5108-B6D7-5108F52B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3562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dirty="0"/>
              <a:t>Pixel-</a:t>
            </a:r>
            <a:r>
              <a:rPr lang="de-DE" dirty="0" err="1"/>
              <a:t>wise</a:t>
            </a:r>
            <a:r>
              <a:rPr lang="de-DE" dirty="0"/>
              <a:t> Evaluation</a:t>
            </a:r>
            <a:endParaRPr lang="en-GB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7DF1969-04D9-630E-2966-14FDF2976E71}"/>
              </a:ext>
            </a:extLst>
          </p:cNvPr>
          <p:cNvGrpSpPr/>
          <p:nvPr/>
        </p:nvGrpSpPr>
        <p:grpSpPr>
          <a:xfrm>
            <a:off x="3200399" y="1981200"/>
            <a:ext cx="5867401" cy="3276600"/>
            <a:chOff x="762000" y="1524000"/>
            <a:chExt cx="5867401" cy="32766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7582B14-1378-773A-618F-10BD4AC3492C}"/>
                </a:ext>
              </a:extLst>
            </p:cNvPr>
            <p:cNvGrpSpPr/>
            <p:nvPr/>
          </p:nvGrpSpPr>
          <p:grpSpPr>
            <a:xfrm>
              <a:off x="762000" y="1524000"/>
              <a:ext cx="5867401" cy="3276600"/>
              <a:chOff x="838200" y="1417637"/>
              <a:chExt cx="8763000" cy="5135563"/>
            </a:xfrm>
          </p:grpSpPr>
          <p:graphicFrame>
            <p:nvGraphicFramePr>
              <p:cNvPr id="12" name="Chart 11">
                <a:extLst>
                  <a:ext uri="{FF2B5EF4-FFF2-40B4-BE49-F238E27FC236}">
                    <a16:creationId xmlns:a16="http://schemas.microsoft.com/office/drawing/2014/main" id="{674C7CC4-4F6C-17D5-09E2-8C9F2D96C3F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18892590"/>
                  </p:ext>
                </p:extLst>
              </p:nvPr>
            </p:nvGraphicFramePr>
            <p:xfrm>
              <a:off x="838200" y="1417637"/>
              <a:ext cx="5448300" cy="513556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13" name="Chart 12">
                <a:extLst>
                  <a:ext uri="{FF2B5EF4-FFF2-40B4-BE49-F238E27FC236}">
                    <a16:creationId xmlns:a16="http://schemas.microsoft.com/office/drawing/2014/main" id="{9DDEEBE9-7A5C-53E6-4218-0003635CC63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07284266"/>
                  </p:ext>
                </p:extLst>
              </p:nvPr>
            </p:nvGraphicFramePr>
            <p:xfrm>
              <a:off x="4152900" y="1417637"/>
              <a:ext cx="5448300" cy="513556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1B1C4A-478C-71A4-1222-D2A66FC05F11}"/>
                </a:ext>
              </a:extLst>
            </p:cNvPr>
            <p:cNvSpPr txBox="1"/>
            <p:nvPr/>
          </p:nvSpPr>
          <p:spPr>
            <a:xfrm>
              <a:off x="4110873" y="3276600"/>
              <a:ext cx="5373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13.68</a:t>
              </a:r>
              <a:endPara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A8223AF-0311-8786-90CA-C040D0D5092B}"/>
              </a:ext>
            </a:extLst>
          </p:cNvPr>
          <p:cNvSpPr txBox="1"/>
          <p:nvPr/>
        </p:nvSpPr>
        <p:spPr>
          <a:xfrm>
            <a:off x="5709459" y="161821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DICE</a:t>
            </a:r>
            <a:r>
              <a:rPr lang="de-DE" baseline="-25000" dirty="0"/>
              <a:t>S</a:t>
            </a:r>
            <a:endParaRPr lang="en-GB" baseline="-25000" dirty="0"/>
          </a:p>
        </p:txBody>
      </p:sp>
    </p:spTree>
    <p:extLst>
      <p:ext uri="{BB962C8B-B14F-4D97-AF65-F5344CB8AC3E}">
        <p14:creationId xmlns:p14="http://schemas.microsoft.com/office/powerpoint/2010/main" val="2304636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2398-C177-F204-DF7F-1E5415036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Pixel-</a:t>
            </a:r>
            <a:r>
              <a:rPr lang="de-DE" dirty="0" err="1"/>
              <a:t>wise</a:t>
            </a:r>
            <a:r>
              <a:rPr lang="de-DE" dirty="0"/>
              <a:t> Evaluation</a:t>
            </a:r>
            <a:endParaRPr lang="en-GB" dirty="0"/>
          </a:p>
        </p:txBody>
      </p:sp>
      <p:graphicFrame>
        <p:nvGraphicFramePr>
          <p:cNvPr id="12" name="Content Placeholder 20">
            <a:extLst>
              <a:ext uri="{FF2B5EF4-FFF2-40B4-BE49-F238E27FC236}">
                <a16:creationId xmlns:a16="http://schemas.microsoft.com/office/drawing/2014/main" id="{1C28B24F-D75C-323C-4A0A-FA6A76CC0F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1124871"/>
              </p:ext>
            </p:extLst>
          </p:nvPr>
        </p:nvGraphicFramePr>
        <p:xfrm>
          <a:off x="3429000" y="2057400"/>
          <a:ext cx="51054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5045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CD491C9-CF7B-743C-3F42-EB2D434D6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62928"/>
            <a:ext cx="4572044" cy="273214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D528F3B-AF99-0BC1-0AEC-1C9CE297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latent </a:t>
            </a:r>
            <a:r>
              <a:rPr lang="de-DE" dirty="0" err="1"/>
              <a:t>size</a:t>
            </a:r>
            <a:r>
              <a:rPr lang="de-DE" dirty="0"/>
              <a:t> on Pixel-</a:t>
            </a:r>
            <a:r>
              <a:rPr lang="de-DE" dirty="0" err="1"/>
              <a:t>wise</a:t>
            </a:r>
            <a:r>
              <a:rPr lang="de-DE" dirty="0"/>
              <a:t> </a:t>
            </a:r>
            <a:r>
              <a:rPr lang="de-DE" dirty="0" err="1"/>
              <a:t>evaluation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7D09B-C550-C861-CCEE-6502730EA81C}"/>
              </a:ext>
            </a:extLst>
          </p:cNvPr>
          <p:cNvSpPr txBox="1"/>
          <p:nvPr/>
        </p:nvSpPr>
        <p:spPr>
          <a:xfrm>
            <a:off x="3038216" y="5029200"/>
            <a:ext cx="62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VAE</a:t>
            </a:r>
            <a:endParaRPr lang="en-GB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4B25736-4F27-983E-8574-DBFF7577AD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062927"/>
            <a:ext cx="4583128" cy="27321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881D7F-09D5-49E2-6481-2A02761B1586}"/>
              </a:ext>
            </a:extLst>
          </p:cNvPr>
          <p:cNvSpPr txBox="1"/>
          <p:nvPr/>
        </p:nvSpPr>
        <p:spPr>
          <a:xfrm>
            <a:off x="8488050" y="50292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VQGAN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7667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7850C9-67BB-CEA5-8C5D-5D0CAAA6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Sample-</a:t>
            </a:r>
            <a:r>
              <a:rPr lang="de-DE" dirty="0" err="1"/>
              <a:t>wise</a:t>
            </a:r>
            <a:r>
              <a:rPr lang="de-DE" dirty="0"/>
              <a:t> </a:t>
            </a:r>
            <a:r>
              <a:rPr lang="de-DE" dirty="0" err="1"/>
              <a:t>evaluation</a:t>
            </a:r>
            <a:endParaRPr lang="en-GB" dirty="0"/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66088494-23C9-F4C0-D9A6-355B3495D9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989290"/>
              </p:ext>
            </p:extLst>
          </p:nvPr>
        </p:nvGraphicFramePr>
        <p:xfrm>
          <a:off x="609600" y="1905000"/>
          <a:ext cx="51054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Content Placeholder 20">
            <a:extLst>
              <a:ext uri="{FF2B5EF4-FFF2-40B4-BE49-F238E27FC236}">
                <a16:creationId xmlns:a16="http://schemas.microsoft.com/office/drawing/2014/main" id="{974885DD-DB02-EFA6-4BC0-F0FCC46680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3044938"/>
              </p:ext>
            </p:extLst>
          </p:nvPr>
        </p:nvGraphicFramePr>
        <p:xfrm>
          <a:off x="6477002" y="1905000"/>
          <a:ext cx="51054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15753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2755C24-D1FE-D9F9-0885-D294E8611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09800"/>
            <a:ext cx="4572044" cy="273768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6BF2F7C-B5EB-E6CB-1D77-41CF7AE94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latent </a:t>
            </a:r>
            <a:r>
              <a:rPr lang="de-DE" dirty="0" err="1"/>
              <a:t>size</a:t>
            </a:r>
            <a:r>
              <a:rPr lang="de-DE" dirty="0"/>
              <a:t> on Sample-</a:t>
            </a:r>
            <a:r>
              <a:rPr lang="de-DE" dirty="0" err="1"/>
              <a:t>wise</a:t>
            </a:r>
            <a:r>
              <a:rPr lang="de-DE" dirty="0"/>
              <a:t> </a:t>
            </a:r>
            <a:r>
              <a:rPr lang="de-DE" dirty="0" err="1"/>
              <a:t>evaluation</a:t>
            </a:r>
            <a:endParaRPr lang="en-GB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D37F5A2-9EFD-E4AE-F4C2-C7B51BC3AC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209800"/>
            <a:ext cx="4583128" cy="2729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BD41E7-72DE-406D-CD0C-DDD7E1F6BCF4}"/>
              </a:ext>
            </a:extLst>
          </p:cNvPr>
          <p:cNvSpPr txBox="1"/>
          <p:nvPr/>
        </p:nvSpPr>
        <p:spPr>
          <a:xfrm>
            <a:off x="3038216" y="5105400"/>
            <a:ext cx="62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VAE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59CBAD-5968-0255-DF5B-B86E0D029DDF}"/>
              </a:ext>
            </a:extLst>
          </p:cNvPr>
          <p:cNvSpPr txBox="1"/>
          <p:nvPr/>
        </p:nvSpPr>
        <p:spPr>
          <a:xfrm>
            <a:off x="8564250" y="51054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VQGAN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1075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invertebrate, worm&#10;&#10;Description automatically generated">
            <a:extLst>
              <a:ext uri="{FF2B5EF4-FFF2-40B4-BE49-F238E27FC236}">
                <a16:creationId xmlns:a16="http://schemas.microsoft.com/office/drawing/2014/main" id="{BB99F3CC-BF2B-5C18-F060-32627799D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667000"/>
            <a:ext cx="1615446" cy="195416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6496E7E-30D0-79F0-9568-64766EA8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performance on non-brain images</a:t>
            </a:r>
          </a:p>
        </p:txBody>
      </p:sp>
      <p:pic>
        <p:nvPicPr>
          <p:cNvPr id="7" name="Picture 6" descr="A picture containing blur&#10;&#10;Description automatically generated">
            <a:extLst>
              <a:ext uri="{FF2B5EF4-FFF2-40B4-BE49-F238E27FC236}">
                <a16:creationId xmlns:a16="http://schemas.microsoft.com/office/drawing/2014/main" id="{8D1F851E-49EE-20E6-8E9B-71AA31465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667000"/>
            <a:ext cx="1615447" cy="1954169"/>
          </a:xfrm>
          <a:prstGeom prst="rect">
            <a:avLst/>
          </a:prstGeom>
        </p:spPr>
      </p:pic>
      <p:pic>
        <p:nvPicPr>
          <p:cNvPr id="9" name="Picture 8" descr="A close up of a baby&#10;&#10;Description automatically generated with low confidence">
            <a:extLst>
              <a:ext uri="{FF2B5EF4-FFF2-40B4-BE49-F238E27FC236}">
                <a16:creationId xmlns:a16="http://schemas.microsoft.com/office/drawing/2014/main" id="{65A9CC13-8DC7-80AC-AE04-154B2AFD0C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666999"/>
            <a:ext cx="1615446" cy="1954169"/>
          </a:xfrm>
          <a:prstGeom prst="rect">
            <a:avLst/>
          </a:prstGeom>
        </p:spPr>
      </p:pic>
      <p:pic>
        <p:nvPicPr>
          <p:cNvPr id="11" name="Picture 10" descr="A picture containing text, blurry&#10;&#10;Description automatically generated">
            <a:extLst>
              <a:ext uri="{FF2B5EF4-FFF2-40B4-BE49-F238E27FC236}">
                <a16:creationId xmlns:a16="http://schemas.microsoft.com/office/drawing/2014/main" id="{FF92E2A8-523F-A955-02F4-F0DE36D7F6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131" y="2666998"/>
            <a:ext cx="1615446" cy="19541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306C0C-D877-07EA-173C-4C17585FD776}"/>
              </a:ext>
            </a:extLst>
          </p:cNvPr>
          <p:cNvSpPr txBox="1"/>
          <p:nvPr/>
        </p:nvSpPr>
        <p:spPr>
          <a:xfrm>
            <a:off x="990600" y="48006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Original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CA5338-1187-3B1D-23B0-607ADC615029}"/>
              </a:ext>
            </a:extLst>
          </p:cNvPr>
          <p:cNvSpPr txBox="1"/>
          <p:nvPr/>
        </p:nvSpPr>
        <p:spPr>
          <a:xfrm>
            <a:off x="4531717" y="4800600"/>
            <a:ext cx="62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VAE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02D6DF-8E8E-EAF7-1040-9140DF860DEF}"/>
              </a:ext>
            </a:extLst>
          </p:cNvPr>
          <p:cNvSpPr txBox="1"/>
          <p:nvPr/>
        </p:nvSpPr>
        <p:spPr>
          <a:xfrm>
            <a:off x="7184405" y="4800600"/>
            <a:ext cx="96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VQVAE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1F5EA8-F527-8BC0-E039-6F19DB246733}"/>
              </a:ext>
            </a:extLst>
          </p:cNvPr>
          <p:cNvSpPr txBox="1"/>
          <p:nvPr/>
        </p:nvSpPr>
        <p:spPr>
          <a:xfrm>
            <a:off x="9898740" y="48006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VQGAN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440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79039F-39AD-EF04-0F47-3DB7481FF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err="1"/>
              <a:t>Comparison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models</a:t>
            </a:r>
            <a:r>
              <a:rPr lang="de-DE" sz="2800" dirty="0"/>
              <a:t>:</a:t>
            </a:r>
          </a:p>
          <a:p>
            <a:pPr lvl="1"/>
            <a:r>
              <a:rPr lang="de-DE" sz="2400" dirty="0"/>
              <a:t>VQGAN </a:t>
            </a:r>
            <a:r>
              <a:rPr lang="de-DE" sz="2400" dirty="0" err="1"/>
              <a:t>outperformed</a:t>
            </a:r>
            <a:r>
              <a:rPr lang="de-DE" sz="2400" dirty="0"/>
              <a:t> </a:t>
            </a:r>
          </a:p>
          <a:p>
            <a:pPr lvl="1"/>
            <a:r>
              <a:rPr lang="de-DE" sz="2400" dirty="0"/>
              <a:t>VQVAE </a:t>
            </a:r>
            <a:r>
              <a:rPr lang="de-DE" sz="2400" dirty="0" err="1"/>
              <a:t>is</a:t>
            </a:r>
            <a:r>
              <a:rPr lang="de-DE" sz="2400" dirty="0"/>
              <a:t> not </a:t>
            </a:r>
            <a:r>
              <a:rPr lang="de-DE" sz="2400" dirty="0" err="1"/>
              <a:t>suitable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setting</a:t>
            </a:r>
            <a:br>
              <a:rPr lang="de-DE" sz="2400" dirty="0"/>
            </a:br>
            <a:endParaRPr lang="de-DE" sz="2400" dirty="0"/>
          </a:p>
          <a:p>
            <a:r>
              <a:rPr lang="de-DE" sz="2800" dirty="0" err="1"/>
              <a:t>Effect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latent </a:t>
            </a:r>
            <a:r>
              <a:rPr lang="de-DE" sz="2800" dirty="0" err="1"/>
              <a:t>sizes</a:t>
            </a:r>
            <a:r>
              <a:rPr lang="de-DE" sz="2800" dirty="0"/>
              <a:t>:</a:t>
            </a:r>
          </a:p>
          <a:p>
            <a:pPr lvl="1"/>
            <a:r>
              <a:rPr lang="de-DE" sz="2400" dirty="0" err="1"/>
              <a:t>No</a:t>
            </a:r>
            <a:r>
              <a:rPr lang="de-DE" sz="2400" dirty="0"/>
              <a:t> </a:t>
            </a:r>
            <a:r>
              <a:rPr lang="de-DE" sz="2400" dirty="0" err="1"/>
              <a:t>significant</a:t>
            </a:r>
            <a:r>
              <a:rPr lang="de-DE" sz="2400" dirty="0"/>
              <a:t> </a:t>
            </a:r>
            <a:r>
              <a:rPr lang="de-DE" sz="2400" dirty="0" err="1"/>
              <a:t>effect</a:t>
            </a:r>
            <a:r>
              <a:rPr lang="de-DE" sz="2400" dirty="0"/>
              <a:t> </a:t>
            </a:r>
            <a:r>
              <a:rPr lang="de-DE" sz="2400" dirty="0" err="1"/>
              <a:t>observed</a:t>
            </a:r>
            <a:endParaRPr lang="de-DE" sz="2400" dirty="0"/>
          </a:p>
          <a:p>
            <a:pPr marL="88900" lvl="1" indent="0">
              <a:buNone/>
            </a:pPr>
            <a:endParaRPr lang="de-DE" dirty="0"/>
          </a:p>
          <a:p>
            <a:pPr marL="831850" lvl="2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ED1CE6-FA72-DFBF-9E10-D96B7668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611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26E3-6B62-0A5E-D4AC-31B88D8DA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11944"/>
            <a:ext cx="9448800" cy="563562"/>
          </a:xfrm>
        </p:spPr>
        <p:txBody>
          <a:bodyPr/>
          <a:lstStyle/>
          <a:p>
            <a:r>
              <a:rPr lang="de-DE" dirty="0"/>
              <a:t>Further </a:t>
            </a:r>
            <a:r>
              <a:rPr lang="de-DE" dirty="0" err="1"/>
              <a:t>steps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B9E3-7828-3844-4C3C-672FE8283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</a:t>
            </a:r>
            <a:r>
              <a:rPr lang="en-GB" dirty="0" err="1"/>
              <a:t>ransformers</a:t>
            </a:r>
            <a:r>
              <a:rPr lang="en-GB" dirty="0"/>
              <a:t> can be used for further improvement</a:t>
            </a:r>
          </a:p>
          <a:p>
            <a:r>
              <a:rPr lang="en-GB" dirty="0"/>
              <a:t>Tuning of architectures </a:t>
            </a:r>
          </a:p>
          <a:p>
            <a:r>
              <a:rPr lang="en-GB" dirty="0"/>
              <a:t>Using T2 weighted images as they are high contrast</a:t>
            </a:r>
            <a:endParaRPr lang="de-DE" dirty="0"/>
          </a:p>
        </p:txBody>
      </p:sp>
      <p:pic>
        <p:nvPicPr>
          <p:cNvPr id="9" name="Picture 8" descr="A picture containing invertebrate, echinoderm, different&#10;&#10;Description automatically generated">
            <a:extLst>
              <a:ext uri="{FF2B5EF4-FFF2-40B4-BE49-F238E27FC236}">
                <a16:creationId xmlns:a16="http://schemas.microsoft.com/office/drawing/2014/main" id="{65C785FF-491B-1BF7-6F76-13F1EAAE51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9" t="17014" r="7031" b="17014"/>
          <a:stretch/>
        </p:blipFill>
        <p:spPr>
          <a:xfrm>
            <a:off x="3505200" y="3124200"/>
            <a:ext cx="4800600" cy="2895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5298AD-2946-5A02-48AB-D485B12F7F1C}"/>
              </a:ext>
            </a:extLst>
          </p:cNvPr>
          <p:cNvSpPr txBox="1"/>
          <p:nvPr/>
        </p:nvSpPr>
        <p:spPr>
          <a:xfrm>
            <a:off x="4495800" y="6019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T1      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AB8C17-2B5C-D855-51DF-288F173EDC5B}"/>
              </a:ext>
            </a:extLst>
          </p:cNvPr>
          <p:cNvSpPr txBox="1"/>
          <p:nvPr/>
        </p:nvSpPr>
        <p:spPr>
          <a:xfrm>
            <a:off x="7010400" y="6019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T2    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162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6AA26A-CAAF-F5EE-E835-9D4B8BB8D5ED}"/>
              </a:ext>
            </a:extLst>
          </p:cNvPr>
          <p:cNvSpPr txBox="1"/>
          <p:nvPr/>
        </p:nvSpPr>
        <p:spPr>
          <a:xfrm>
            <a:off x="4724400" y="3105834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/>
              <a:t>Thank</a:t>
            </a:r>
            <a:r>
              <a:rPr lang="de-DE" sz="3600" dirty="0"/>
              <a:t> </a:t>
            </a:r>
            <a:r>
              <a:rPr lang="de-DE" sz="3600" dirty="0" err="1"/>
              <a:t>you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88312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AC5C-4010-03C0-D5FD-E026B52E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11944"/>
            <a:ext cx="9448800" cy="563562"/>
          </a:xfrm>
        </p:spPr>
        <p:txBody>
          <a:bodyPr/>
          <a:lstStyle/>
          <a:p>
            <a:r>
              <a:rPr lang="de-DE" dirty="0"/>
              <a:t>Motivation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4A147-6D4B-FADB-8332-2159DD1AE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715000"/>
          </a:xfrm>
        </p:spPr>
        <p:txBody>
          <a:bodyPr/>
          <a:lstStyle/>
          <a:p>
            <a:r>
              <a:rPr lang="de-DE" sz="2400" dirty="0" err="1"/>
              <a:t>Detection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lesions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time </a:t>
            </a:r>
            <a:r>
              <a:rPr lang="de-DE" sz="2400" dirty="0" err="1"/>
              <a:t>consuming</a:t>
            </a:r>
            <a:r>
              <a:rPr lang="de-DE" sz="2400" dirty="0"/>
              <a:t> , </a:t>
            </a:r>
            <a:r>
              <a:rPr lang="de-DE" sz="2400" dirty="0" err="1"/>
              <a:t>error</a:t>
            </a:r>
            <a:r>
              <a:rPr lang="de-DE" sz="2400" dirty="0"/>
              <a:t> </a:t>
            </a:r>
            <a:r>
              <a:rPr lang="de-DE" sz="2400" dirty="0" err="1"/>
              <a:t>prone</a:t>
            </a:r>
            <a:endParaRPr lang="de-DE" sz="2400" dirty="0"/>
          </a:p>
          <a:p>
            <a:r>
              <a:rPr lang="de-DE" sz="2400" dirty="0" err="1"/>
              <a:t>Difficult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obtain</a:t>
            </a:r>
            <a:r>
              <a:rPr lang="de-DE" sz="2400" dirty="0"/>
              <a:t> </a:t>
            </a:r>
            <a:r>
              <a:rPr lang="de-DE" sz="2400" dirty="0" err="1"/>
              <a:t>unhealthy</a:t>
            </a:r>
            <a:r>
              <a:rPr lang="de-DE" sz="2400" dirty="0"/>
              <a:t> </a:t>
            </a:r>
            <a:r>
              <a:rPr lang="de-DE" sz="2400" dirty="0" err="1"/>
              <a:t>brain</a:t>
            </a:r>
            <a:r>
              <a:rPr lang="de-DE" sz="2400" dirty="0"/>
              <a:t> </a:t>
            </a:r>
            <a:r>
              <a:rPr lang="de-DE" sz="2400" dirty="0" err="1"/>
              <a:t>images</a:t>
            </a:r>
            <a:endParaRPr lang="de-DE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endParaRPr lang="de-DE" sz="2400" dirty="0"/>
          </a:p>
          <a:p>
            <a:r>
              <a:rPr lang="de-DE" sz="2400" dirty="0"/>
              <a:t>Like </a:t>
            </a:r>
            <a:r>
              <a:rPr lang="de-DE" sz="2400" dirty="0" err="1"/>
              <a:t>humans</a:t>
            </a:r>
            <a:r>
              <a:rPr lang="de-DE" sz="2400" dirty="0"/>
              <a:t>, </a:t>
            </a:r>
            <a:r>
              <a:rPr lang="de-DE" sz="2400" dirty="0" err="1"/>
              <a:t>training</a:t>
            </a:r>
            <a:r>
              <a:rPr lang="de-DE" sz="2400" dirty="0"/>
              <a:t> </a:t>
            </a:r>
            <a:r>
              <a:rPr lang="en-GB" sz="2400" dirty="0"/>
              <a:t>on Healthy images</a:t>
            </a:r>
          </a:p>
          <a:p>
            <a:r>
              <a:rPr lang="en-GB" sz="2400" dirty="0"/>
              <a:t>Unsupervised Anomaly Detection</a:t>
            </a:r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55EF13-038A-6529-7ED0-8AF5DCB2587C}"/>
              </a:ext>
            </a:extLst>
          </p:cNvPr>
          <p:cNvSpPr txBox="1"/>
          <p:nvPr/>
        </p:nvSpPr>
        <p:spPr>
          <a:xfrm>
            <a:off x="1873663" y="4697384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+mn-lt"/>
              </a:rPr>
              <a:t> </a:t>
            </a:r>
            <a:r>
              <a:rPr lang="de-DE" sz="2400" dirty="0" err="1">
                <a:latin typeface="+mn-lt"/>
              </a:rPr>
              <a:t>Healthy</a:t>
            </a:r>
            <a:r>
              <a:rPr lang="de-DE" sz="2400" dirty="0">
                <a:latin typeface="+mn-lt"/>
              </a:rPr>
              <a:t>  </a:t>
            </a:r>
            <a:endParaRPr lang="en-GB" sz="2400" dirty="0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0CB8EB-4F90-2778-6910-AD554A49EF6D}"/>
              </a:ext>
            </a:extLst>
          </p:cNvPr>
          <p:cNvSpPr txBox="1"/>
          <p:nvPr/>
        </p:nvSpPr>
        <p:spPr>
          <a:xfrm>
            <a:off x="5325679" y="4697383"/>
            <a:ext cx="1337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latin typeface="+mn-lt"/>
              </a:rPr>
              <a:t>   </a:t>
            </a:r>
            <a:r>
              <a:rPr lang="de-DE" sz="2400" dirty="0" err="1">
                <a:latin typeface="+mn-lt"/>
              </a:rPr>
              <a:t>Stroke</a:t>
            </a:r>
            <a:r>
              <a:rPr lang="de-DE" sz="2400" dirty="0">
                <a:latin typeface="+mn-lt"/>
              </a:rPr>
              <a:t>  </a:t>
            </a:r>
            <a:endParaRPr lang="en-GB" sz="2400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FCD4FA-809F-257D-275D-753ED15546DF}"/>
              </a:ext>
            </a:extLst>
          </p:cNvPr>
          <p:cNvSpPr txBox="1"/>
          <p:nvPr/>
        </p:nvSpPr>
        <p:spPr>
          <a:xfrm>
            <a:off x="9136742" y="4697382"/>
            <a:ext cx="1219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latin typeface="+mn-lt"/>
              </a:rPr>
              <a:t>Tumor    </a:t>
            </a:r>
            <a:endParaRPr lang="en-GB" sz="2400" dirty="0">
              <a:latin typeface="+mn-lt"/>
            </a:endParaRPr>
          </a:p>
        </p:txBody>
      </p:sp>
      <p:pic>
        <p:nvPicPr>
          <p:cNvPr id="7" name="Picture 6" descr="A picture containing invertebrate, echinoderm, male&#10;&#10;Description automatically generated">
            <a:extLst>
              <a:ext uri="{FF2B5EF4-FFF2-40B4-BE49-F238E27FC236}">
                <a16:creationId xmlns:a16="http://schemas.microsoft.com/office/drawing/2014/main" id="{4A3914FB-7A4E-B73A-01AA-9126703695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20" t="12152" r="24503" b="11459"/>
          <a:stretch/>
        </p:blipFill>
        <p:spPr>
          <a:xfrm>
            <a:off x="1600200" y="2514602"/>
            <a:ext cx="1839726" cy="2187782"/>
          </a:xfrm>
          <a:prstGeom prst="rect">
            <a:avLst/>
          </a:prstGeom>
        </p:spPr>
      </p:pic>
      <p:pic>
        <p:nvPicPr>
          <p:cNvPr id="12" name="Picture 11" descr="A close-up of a brain&#10;&#10;Description automatically generated with medium confidence">
            <a:extLst>
              <a:ext uri="{FF2B5EF4-FFF2-40B4-BE49-F238E27FC236}">
                <a16:creationId xmlns:a16="http://schemas.microsoft.com/office/drawing/2014/main" id="{24962146-3328-C951-1FCC-C432F074ED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2" t="11806" r="25260" b="11806"/>
          <a:stretch/>
        </p:blipFill>
        <p:spPr>
          <a:xfrm>
            <a:off x="5116870" y="2514600"/>
            <a:ext cx="1839726" cy="2187784"/>
          </a:xfrm>
          <a:prstGeom prst="rect">
            <a:avLst/>
          </a:prstGeom>
        </p:spPr>
      </p:pic>
      <p:pic>
        <p:nvPicPr>
          <p:cNvPr id="15" name="Picture 14" descr="A close-up of the moon&#10;&#10;Description automatically generated with medium confidence">
            <a:extLst>
              <a:ext uri="{FF2B5EF4-FFF2-40B4-BE49-F238E27FC236}">
                <a16:creationId xmlns:a16="http://schemas.microsoft.com/office/drawing/2014/main" id="{48630AA6-B5FE-67E5-4689-90FDF09DBE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0" t="11806" r="25259" b="11806"/>
          <a:stretch/>
        </p:blipFill>
        <p:spPr>
          <a:xfrm>
            <a:off x="8667628" y="2514600"/>
            <a:ext cx="1763072" cy="218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2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3E20-2662-ACDA-B781-1CA7EB286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Principle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UAD 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F501FE9-9E5D-E7CC-ADC4-03D901CABF3A}"/>
              </a:ext>
            </a:extLst>
          </p:cNvPr>
          <p:cNvSpPr/>
          <p:nvPr/>
        </p:nvSpPr>
        <p:spPr>
          <a:xfrm>
            <a:off x="914400" y="1752600"/>
            <a:ext cx="10074757" cy="19075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9D4DD1-DEEB-21EE-B40E-265424CBC310}"/>
              </a:ext>
            </a:extLst>
          </p:cNvPr>
          <p:cNvSpPr/>
          <p:nvPr/>
        </p:nvSpPr>
        <p:spPr>
          <a:xfrm>
            <a:off x="914400" y="3532733"/>
            <a:ext cx="10074757" cy="19075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Trapezium 4">
            <a:extLst>
              <a:ext uri="{FF2B5EF4-FFF2-40B4-BE49-F238E27FC236}">
                <a16:creationId xmlns:a16="http://schemas.microsoft.com/office/drawing/2014/main" id="{D6C33EFF-7E8C-A9EB-AF49-35D2D0BFDECD}"/>
              </a:ext>
            </a:extLst>
          </p:cNvPr>
          <p:cNvSpPr/>
          <p:nvPr/>
        </p:nvSpPr>
        <p:spPr>
          <a:xfrm rot="5400000">
            <a:off x="2545598" y="3039465"/>
            <a:ext cx="1088408" cy="1126565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rapezium 5">
            <a:extLst>
              <a:ext uri="{FF2B5EF4-FFF2-40B4-BE49-F238E27FC236}">
                <a16:creationId xmlns:a16="http://schemas.microsoft.com/office/drawing/2014/main" id="{59E7DEC0-1A5D-1B0C-A657-D961CD26BC30}"/>
              </a:ext>
            </a:extLst>
          </p:cNvPr>
          <p:cNvSpPr/>
          <p:nvPr/>
        </p:nvSpPr>
        <p:spPr>
          <a:xfrm rot="16200000" flipH="1">
            <a:off x="4883200" y="3061757"/>
            <a:ext cx="1065079" cy="1081973"/>
          </a:xfrm>
          <a:prstGeom prst="trapezoi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EDAEC3-C041-80AA-C8E5-E3B21A32651D}"/>
              </a:ext>
            </a:extLst>
          </p:cNvPr>
          <p:cNvSpPr txBox="1"/>
          <p:nvPr/>
        </p:nvSpPr>
        <p:spPr>
          <a:xfrm>
            <a:off x="2578016" y="3431969"/>
            <a:ext cx="104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Encoder</a:t>
            </a:r>
            <a:endParaRPr lang="en-GB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A044D5-6B47-19C7-584F-1A22B4F18D74}"/>
              </a:ext>
            </a:extLst>
          </p:cNvPr>
          <p:cNvSpPr txBox="1"/>
          <p:nvPr/>
        </p:nvSpPr>
        <p:spPr>
          <a:xfrm>
            <a:off x="4888465" y="3455913"/>
            <a:ext cx="110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Decoder</a:t>
            </a:r>
            <a:endParaRPr lang="en-GB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439E4-F21E-9D75-1CCB-2C57C31AF3A6}"/>
              </a:ext>
            </a:extLst>
          </p:cNvPr>
          <p:cNvSpPr txBox="1"/>
          <p:nvPr/>
        </p:nvSpPr>
        <p:spPr>
          <a:xfrm>
            <a:off x="9716727" y="1923121"/>
            <a:ext cx="113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Training</a:t>
            </a:r>
            <a:endParaRPr lang="en-GB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4DB643-93CE-60F8-F925-431F2AC0DE0C}"/>
              </a:ext>
            </a:extLst>
          </p:cNvPr>
          <p:cNvSpPr txBox="1"/>
          <p:nvPr/>
        </p:nvSpPr>
        <p:spPr>
          <a:xfrm>
            <a:off x="9678627" y="4890319"/>
            <a:ext cx="1209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+mn-lt"/>
              </a:rPr>
              <a:t>Inference</a:t>
            </a:r>
            <a:endParaRPr lang="en-GB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06EEC1-71CD-47EF-4297-B65032DA7B38}"/>
              </a:ext>
            </a:extLst>
          </p:cNvPr>
          <p:cNvSpPr/>
          <p:nvPr/>
        </p:nvSpPr>
        <p:spPr>
          <a:xfrm>
            <a:off x="4104202" y="3476408"/>
            <a:ext cx="298612" cy="259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93CC6C-A55E-93AC-547D-488271554FD1}"/>
              </a:ext>
            </a:extLst>
          </p:cNvPr>
          <p:cNvCxnSpPr>
            <a:cxnSpLocks/>
          </p:cNvCxnSpPr>
          <p:nvPr/>
        </p:nvCxnSpPr>
        <p:spPr>
          <a:xfrm>
            <a:off x="3644210" y="3602744"/>
            <a:ext cx="4659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8F4052-D75E-C85B-9109-E4F361F3099E}"/>
              </a:ext>
            </a:extLst>
          </p:cNvPr>
          <p:cNvCxnSpPr>
            <a:cxnSpLocks/>
          </p:cNvCxnSpPr>
          <p:nvPr/>
        </p:nvCxnSpPr>
        <p:spPr>
          <a:xfrm>
            <a:off x="4412684" y="3602744"/>
            <a:ext cx="4659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C05E8022-DD2C-283E-F3A6-6181CDDE36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3" t="12942" r="26540" b="11956"/>
          <a:stretch/>
        </p:blipFill>
        <p:spPr>
          <a:xfrm>
            <a:off x="1170527" y="3716428"/>
            <a:ext cx="846287" cy="1040356"/>
          </a:xfrm>
          <a:prstGeom prst="rect">
            <a:avLst/>
          </a:prstGeom>
        </p:spPr>
      </p:pic>
      <p:pic>
        <p:nvPicPr>
          <p:cNvPr id="15" name="Picture 14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0C92488C-E5AC-4BDE-3093-4448EF0232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4" t="12943" r="27511" b="12368"/>
          <a:stretch/>
        </p:blipFill>
        <p:spPr>
          <a:xfrm>
            <a:off x="6485575" y="3644835"/>
            <a:ext cx="838498" cy="1040356"/>
          </a:xfrm>
          <a:prstGeom prst="rect">
            <a:avLst/>
          </a:prstGeom>
        </p:spPr>
      </p:pic>
      <p:pic>
        <p:nvPicPr>
          <p:cNvPr id="16" name="Picture 15" descr="A picture containing invertebrate, fruit, echinoderm, dark&#10;&#10;Description automatically generated">
            <a:extLst>
              <a:ext uri="{FF2B5EF4-FFF2-40B4-BE49-F238E27FC236}">
                <a16:creationId xmlns:a16="http://schemas.microsoft.com/office/drawing/2014/main" id="{A8FBA960-B2A5-0C6C-E64F-2F1956709F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" r="51790"/>
          <a:stretch/>
        </p:blipFill>
        <p:spPr>
          <a:xfrm>
            <a:off x="1144604" y="2436052"/>
            <a:ext cx="842759" cy="1040356"/>
          </a:xfrm>
          <a:prstGeom prst="rect">
            <a:avLst/>
          </a:prstGeom>
        </p:spPr>
      </p:pic>
      <p:pic>
        <p:nvPicPr>
          <p:cNvPr id="17" name="Picture 16" descr="A picture containing invertebrate, fruit, echinoderm, dark&#10;&#10;Description automatically generated">
            <a:extLst>
              <a:ext uri="{FF2B5EF4-FFF2-40B4-BE49-F238E27FC236}">
                <a16:creationId xmlns:a16="http://schemas.microsoft.com/office/drawing/2014/main" id="{4751085C-EAB7-A7B6-6DEB-25399DF0CF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05" r="1492"/>
          <a:stretch/>
        </p:blipFill>
        <p:spPr>
          <a:xfrm>
            <a:off x="6481312" y="2482555"/>
            <a:ext cx="842760" cy="1040356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A0532A-1D43-9D0A-171A-BC37223378FA}"/>
              </a:ext>
            </a:extLst>
          </p:cNvPr>
          <p:cNvCxnSpPr>
            <a:cxnSpLocks/>
          </p:cNvCxnSpPr>
          <p:nvPr/>
        </p:nvCxnSpPr>
        <p:spPr>
          <a:xfrm>
            <a:off x="2015338" y="3265383"/>
            <a:ext cx="511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B51875-AF86-0C20-E6AE-3CFF04CE7514}"/>
              </a:ext>
            </a:extLst>
          </p:cNvPr>
          <p:cNvCxnSpPr>
            <a:cxnSpLocks/>
          </p:cNvCxnSpPr>
          <p:nvPr/>
        </p:nvCxnSpPr>
        <p:spPr>
          <a:xfrm>
            <a:off x="2015337" y="3906861"/>
            <a:ext cx="511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5C4D554-AB9E-5369-B7C5-61B4B808A26C}"/>
              </a:ext>
            </a:extLst>
          </p:cNvPr>
          <p:cNvCxnSpPr>
            <a:cxnSpLocks/>
          </p:cNvCxnSpPr>
          <p:nvPr/>
        </p:nvCxnSpPr>
        <p:spPr>
          <a:xfrm>
            <a:off x="5963428" y="3262710"/>
            <a:ext cx="511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FC5BBB-60E0-5BF5-3947-34398CF2D2C2}"/>
              </a:ext>
            </a:extLst>
          </p:cNvPr>
          <p:cNvCxnSpPr>
            <a:cxnSpLocks/>
          </p:cNvCxnSpPr>
          <p:nvPr/>
        </p:nvCxnSpPr>
        <p:spPr>
          <a:xfrm>
            <a:off x="8007167" y="3262219"/>
            <a:ext cx="511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AD6F998-7CF2-34C2-F6F1-68E679734AA3}"/>
              </a:ext>
            </a:extLst>
          </p:cNvPr>
          <p:cNvSpPr/>
          <p:nvPr/>
        </p:nvSpPr>
        <p:spPr>
          <a:xfrm>
            <a:off x="7831232" y="3175523"/>
            <a:ext cx="175936" cy="1733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0530B45-C130-1C0D-B17A-79A6EC54A71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72856" y="-357780"/>
            <a:ext cx="739471" cy="6353216"/>
          </a:xfrm>
          <a:prstGeom prst="bentConnector3">
            <a:avLst>
              <a:gd name="adj1" fmla="val -297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8E33A2-082D-BBD7-8F5F-42B9144E647E}"/>
              </a:ext>
            </a:extLst>
          </p:cNvPr>
          <p:cNvCxnSpPr>
            <a:cxnSpLocks/>
          </p:cNvCxnSpPr>
          <p:nvPr/>
        </p:nvCxnSpPr>
        <p:spPr>
          <a:xfrm>
            <a:off x="7320049" y="3262219"/>
            <a:ext cx="511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F11262-A207-C6E6-3E7A-9B3455CF9803}"/>
              </a:ext>
            </a:extLst>
          </p:cNvPr>
          <p:cNvCxnSpPr>
            <a:cxnSpLocks/>
          </p:cNvCxnSpPr>
          <p:nvPr/>
        </p:nvCxnSpPr>
        <p:spPr>
          <a:xfrm>
            <a:off x="7315221" y="3888710"/>
            <a:ext cx="511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DC33134-C1A6-EA10-69DB-849D174AE9C7}"/>
              </a:ext>
            </a:extLst>
          </p:cNvPr>
          <p:cNvSpPr/>
          <p:nvPr/>
        </p:nvSpPr>
        <p:spPr>
          <a:xfrm>
            <a:off x="7820318" y="3796830"/>
            <a:ext cx="175936" cy="1733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5DCA94-2F38-17D7-C967-8AAD4421CCB2}"/>
              </a:ext>
            </a:extLst>
          </p:cNvPr>
          <p:cNvCxnSpPr>
            <a:cxnSpLocks/>
          </p:cNvCxnSpPr>
          <p:nvPr/>
        </p:nvCxnSpPr>
        <p:spPr>
          <a:xfrm>
            <a:off x="7996253" y="3883526"/>
            <a:ext cx="511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959C25-8CFE-20AF-1725-E04330FC45B7}"/>
              </a:ext>
            </a:extLst>
          </p:cNvPr>
          <p:cNvCxnSpPr>
            <a:cxnSpLocks/>
          </p:cNvCxnSpPr>
          <p:nvPr/>
        </p:nvCxnSpPr>
        <p:spPr>
          <a:xfrm>
            <a:off x="5956726" y="3880972"/>
            <a:ext cx="5321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close-up of the moon&#10;&#10;Description automatically generated with medium confidence">
            <a:extLst>
              <a:ext uri="{FF2B5EF4-FFF2-40B4-BE49-F238E27FC236}">
                <a16:creationId xmlns:a16="http://schemas.microsoft.com/office/drawing/2014/main" id="{FA6E871B-B416-B6E7-F68D-2B196B1906F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5" t="16417" r="27007" b="12369"/>
          <a:stretch/>
        </p:blipFill>
        <p:spPr>
          <a:xfrm>
            <a:off x="8484730" y="3660104"/>
            <a:ext cx="836588" cy="1040356"/>
          </a:xfrm>
          <a:prstGeom prst="rect">
            <a:avLst/>
          </a:prstGeom>
        </p:spPr>
      </p:pic>
      <p:pic>
        <p:nvPicPr>
          <p:cNvPr id="30" name="Picture 29" descr="Logo, icon&#10;&#10;Description automatically generated">
            <a:extLst>
              <a:ext uri="{FF2B5EF4-FFF2-40B4-BE49-F238E27FC236}">
                <a16:creationId xmlns:a16="http://schemas.microsoft.com/office/drawing/2014/main" id="{9A132417-D538-F7C7-C5F6-0D5DF00CEFB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16" t="12438" r="26270" b="12231"/>
          <a:stretch/>
        </p:blipFill>
        <p:spPr>
          <a:xfrm>
            <a:off x="9858205" y="3660103"/>
            <a:ext cx="850404" cy="1040353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C5004E8-F0D6-9E39-B432-2D68A2BE8D07}"/>
              </a:ext>
            </a:extLst>
          </p:cNvPr>
          <p:cNvCxnSpPr>
            <a:cxnSpLocks/>
          </p:cNvCxnSpPr>
          <p:nvPr/>
        </p:nvCxnSpPr>
        <p:spPr>
          <a:xfrm>
            <a:off x="9350196" y="3860602"/>
            <a:ext cx="511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36EF50-3EF8-FA5F-AC52-47F90E214A96}"/>
                  </a:ext>
                </a:extLst>
              </p:cNvPr>
              <p:cNvSpPr txBox="1"/>
              <p:nvPr/>
            </p:nvSpPr>
            <p:spPr>
              <a:xfrm>
                <a:off x="8437729" y="3074280"/>
                <a:ext cx="498220" cy="3557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36EF50-3EF8-FA5F-AC52-47F90E214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729" y="3074280"/>
                <a:ext cx="498220" cy="355775"/>
              </a:xfrm>
              <a:prstGeom prst="rect">
                <a:avLst/>
              </a:prstGeom>
              <a:blipFill>
                <a:blip r:embed="rId7"/>
                <a:stretch>
                  <a:fillRect b="-135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46B6743-6225-2939-4ED5-1F585A20007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58059" y="1170254"/>
            <a:ext cx="739471" cy="6353216"/>
          </a:xfrm>
          <a:prstGeom prst="bentConnector3">
            <a:avLst>
              <a:gd name="adj1" fmla="val -297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385A5F1-6631-111B-7217-0A4D20017B24}"/>
                  </a:ext>
                </a:extLst>
              </p:cNvPr>
              <p:cNvSpPr txBox="1"/>
              <p:nvPr/>
            </p:nvSpPr>
            <p:spPr>
              <a:xfrm>
                <a:off x="4084034" y="3397699"/>
                <a:ext cx="3478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385A5F1-6631-111B-7217-0A4D20017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034" y="3397699"/>
                <a:ext cx="34785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 descr="A picture containing invertebrate, fruit, echinoderm, dark&#10;&#10;Description automatically generated">
            <a:extLst>
              <a:ext uri="{FF2B5EF4-FFF2-40B4-BE49-F238E27FC236}">
                <a16:creationId xmlns:a16="http://schemas.microsoft.com/office/drawing/2014/main" id="{AB2AC948-0761-8C43-7E42-1AA480F4E3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" r="51790"/>
          <a:stretch/>
        </p:blipFill>
        <p:spPr>
          <a:xfrm>
            <a:off x="1137350" y="2435249"/>
            <a:ext cx="842759" cy="1040356"/>
          </a:xfrm>
          <a:prstGeom prst="rect">
            <a:avLst/>
          </a:prstGeom>
        </p:spPr>
      </p:pic>
      <p:pic>
        <p:nvPicPr>
          <p:cNvPr id="40" name="Picture 39" descr="A picture containing invertebrate, fruit, echinoderm, dark&#10;&#10;Description automatically generated">
            <a:extLst>
              <a:ext uri="{FF2B5EF4-FFF2-40B4-BE49-F238E27FC236}">
                <a16:creationId xmlns:a16="http://schemas.microsoft.com/office/drawing/2014/main" id="{D7AEA2D6-5C5F-9541-DA41-2D30DA4C1A4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05" r="1492"/>
          <a:stretch/>
        </p:blipFill>
        <p:spPr>
          <a:xfrm>
            <a:off x="6477288" y="2501032"/>
            <a:ext cx="842760" cy="1040356"/>
          </a:xfrm>
          <a:prstGeom prst="rect">
            <a:avLst/>
          </a:prstGeom>
        </p:spPr>
      </p:pic>
      <p:pic>
        <p:nvPicPr>
          <p:cNvPr id="44" name="Picture 43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24B21B30-A8D1-25E9-338A-25206EBA91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3" t="12942" r="26540" b="11956"/>
          <a:stretch/>
        </p:blipFill>
        <p:spPr>
          <a:xfrm>
            <a:off x="1162348" y="3716428"/>
            <a:ext cx="846287" cy="1040356"/>
          </a:xfrm>
          <a:prstGeom prst="rect">
            <a:avLst/>
          </a:prstGeom>
        </p:spPr>
      </p:pic>
      <p:pic>
        <p:nvPicPr>
          <p:cNvPr id="45" name="Picture 44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6695FF56-B93B-9C91-97BD-D4EB83556F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4" t="12943" r="27511" b="12368"/>
          <a:stretch/>
        </p:blipFill>
        <p:spPr>
          <a:xfrm>
            <a:off x="6478762" y="3658539"/>
            <a:ext cx="838498" cy="104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9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2 -0.01412 L 0.00222 -0.01389 C 0.00157 -0.0338 0.00105 -0.04167 0.00222 -0.06366 C 0.00235 -0.06736 0.00339 -0.07084 0.00378 -0.07454 C 0.00404 -0.07639 0.00417 -0.07848 0.00443 -0.08033 C 0.00417 -0.0875 0.00417 -0.09491 0.00378 -0.10209 C 0.00378 -0.10417 0.00235 -0.10672 0.00326 -0.1081 C 0.00495 -0.11042 0.0073 -0.10926 0.00938 -0.10996 L 0.08555 -0.1081 C 0.08881 -0.10787 0.09011 -0.10672 0.09323 -0.10602 C 0.09571 -0.10556 0.09805 -0.10533 0.10053 -0.1051 C 0.10612 -0.10417 0.10495 -0.1044 0.10938 -0.10301 L 0.3655 -0.10417 C 0.36849 -0.10417 0.37149 -0.10556 0.37435 -0.10602 C 0.37683 -0.10648 0.37917 -0.10672 0.38165 -0.10695 L 0.41836 -0.10996 L 0.42383 -0.11088 C 0.42683 -0.11158 0.42982 -0.1125 0.43269 -0.11297 C 0.43568 -0.11343 0.43868 -0.11366 0.44167 -0.11389 C 0.46276 -0.11598 0.46081 -0.11505 0.49271 -0.11598 C 0.50534 -0.11806 0.50013 -0.11713 0.50834 -0.11875 C 0.5125 -0.11852 0.5168 -0.11852 0.5211 -0.11783 C 0.52201 -0.11783 0.52383 -0.11852 0.52383 -0.1169 C 0.525 -0.08033 0.52409 -0.04375 0.52435 -0.00718 C 0.52448 -0.00533 0.52474 -0.00324 0.525 -0.00139 C 0.52526 0.00069 0.52605 0.00254 0.52605 0.00463 C 0.52618 0.01551 0.52566 0.02639 0.52553 0.03727 " pathEditMode="relative" rAng="0" ptsTypes="AAAAAAAAAAAAAAAAAAAAAAAAAAA">
                                      <p:cBhvr>
                                        <p:cTn id="5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46" y="-266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"/>
                                            </p:cond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00393 L 0.00208 0.00393 L 0.01588 0.00185 C 0.01796 0.00162 0.01992 0.00093 0.022 0.00093 C 0.08489 -0.00093 0.06184 0.00671 0.08424 -0.00093 " pathEditMode="relative" ptsTypes="AAAAA">
                                      <p:cBhvr>
                                        <p:cTn id="6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3"/>
                                            </p:cond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5672 L -0.00104 0.05672 C -0.00143 0.06621 -0.00235 0.08959 -0.00274 0.0963 L -0.00326 0.10417 C 0.01276 0.11389 -0.00378 0.1044 0.04388 0.10625 C 0.09362 0.1081 0.05208 0.10857 0.10052 0.10926 L 0.27109 0.11111 L 0.32448 0.11227 L 0.51224 0.1081 C 0.51302 0.1081 0.51536 0.10672 0.51614 0.10625 C 0.51627 0.10533 0.5164 0.10417 0.51666 0.10324 C 0.51732 0.10116 0.51875 0.09977 0.51888 0.09722 C 0.52304 0.04097 0.51679 0.07315 0.52174 0.05 C 0.52135 0.03079 0.52122 0.01158 0.52057 -0.0074 C 0.52005 -0.02245 0.51966 -0.0125 0.51888 -0.02129 C 0.51888 -0.02222 0.51888 -0.02315 0.51888 -0.02407 " pathEditMode="relative" ptsTypes="AAAAAAAAAAAAAAAA">
                                      <p:cBhvr>
                                        <p:cTn id="10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0"/>
                                            </p:cond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-0.01296 L 0.00143 -0.01296 C 0.00989 -0.0125 0.01835 -0.01181 0.02695 -0.01204 C 0.04661 -0.01204 0.08593 -0.01366 0.08593 -0.01366 " pathEditMode="relative" ptsTypes="AAAA">
                                      <p:cBhvr>
                                        <p:cTn id="10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8"/>
                                            </p:cond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 animBg="1"/>
      <p:bldP spid="22" grpId="0" animBg="1"/>
      <p:bldP spid="26" grpId="0" animBg="1"/>
      <p:bldP spid="32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C482-85EC-AB20-5C15-226C60E3D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11944"/>
            <a:ext cx="9448800" cy="563562"/>
          </a:xfrm>
        </p:spPr>
        <p:txBody>
          <a:bodyPr/>
          <a:lstStyle/>
          <a:p>
            <a:r>
              <a:rPr lang="de-DE" dirty="0"/>
              <a:t>Data and Methods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1FB50-C4F3-ABE5-9693-A3D73F442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1"/>
            <a:ext cx="10972800" cy="4495800"/>
          </a:xfrm>
        </p:spPr>
        <p:txBody>
          <a:bodyPr/>
          <a:lstStyle/>
          <a:p>
            <a:r>
              <a:rPr lang="de-DE" sz="2400" b="1" dirty="0"/>
              <a:t>Data:</a:t>
            </a:r>
          </a:p>
          <a:p>
            <a:pPr lvl="1"/>
            <a:r>
              <a:rPr lang="de-DE" sz="2400" dirty="0" err="1"/>
              <a:t>Healthy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- </a:t>
            </a:r>
            <a:r>
              <a:rPr lang="de-DE" sz="2400" dirty="0" err="1"/>
              <a:t>Mixednormals</a:t>
            </a:r>
            <a:r>
              <a:rPr lang="de-DE" sz="2400" dirty="0"/>
              <a:t> and IXI</a:t>
            </a:r>
          </a:p>
          <a:p>
            <a:pPr lvl="1"/>
            <a:r>
              <a:rPr lang="de-DE" sz="2400" dirty="0"/>
              <a:t>Test </a:t>
            </a:r>
            <a:r>
              <a:rPr lang="de-DE" sz="2400" dirty="0" err="1"/>
              <a:t>data</a:t>
            </a:r>
            <a:r>
              <a:rPr lang="de-DE" sz="2400" dirty="0"/>
              <a:t> - </a:t>
            </a:r>
            <a:r>
              <a:rPr lang="de-DE" sz="2400" dirty="0" err="1"/>
              <a:t>Stroke</a:t>
            </a:r>
            <a:r>
              <a:rPr lang="de-DE" sz="2400" dirty="0"/>
              <a:t> , Brats19</a:t>
            </a:r>
          </a:p>
          <a:p>
            <a:pPr marL="457200" lvl="1" indent="0">
              <a:buNone/>
            </a:pPr>
            <a:endParaRPr lang="de-DE" sz="2400" dirty="0"/>
          </a:p>
          <a:p>
            <a:r>
              <a:rPr lang="de-DE" sz="2400" b="1" dirty="0"/>
              <a:t>Methods:</a:t>
            </a:r>
          </a:p>
          <a:p>
            <a:pPr lvl="1"/>
            <a:r>
              <a:rPr lang="de-DE" sz="2400" dirty="0" err="1"/>
              <a:t>Variational</a:t>
            </a:r>
            <a:r>
              <a:rPr lang="de-DE" sz="2400" dirty="0"/>
              <a:t> Auto Encoders(VAE)</a:t>
            </a:r>
          </a:p>
          <a:p>
            <a:pPr lvl="1"/>
            <a:r>
              <a:rPr lang="de-DE" sz="2400" dirty="0"/>
              <a:t>Vector </a:t>
            </a:r>
            <a:r>
              <a:rPr lang="de-DE" sz="2400" dirty="0" err="1"/>
              <a:t>Quantized</a:t>
            </a:r>
            <a:r>
              <a:rPr lang="de-DE" sz="2400" dirty="0"/>
              <a:t> </a:t>
            </a:r>
            <a:r>
              <a:rPr lang="de-DE" sz="2400" dirty="0" err="1"/>
              <a:t>Variational</a:t>
            </a:r>
            <a:r>
              <a:rPr lang="de-DE" sz="2400" dirty="0"/>
              <a:t> Auto Encoders (VQVAE)</a:t>
            </a:r>
          </a:p>
          <a:p>
            <a:pPr lvl="1"/>
            <a:r>
              <a:rPr lang="de-DE" sz="2400" dirty="0"/>
              <a:t>Vector </a:t>
            </a:r>
            <a:r>
              <a:rPr lang="de-DE" sz="2400" dirty="0" err="1"/>
              <a:t>Quantized</a:t>
            </a:r>
            <a:r>
              <a:rPr lang="de-DE" sz="2400" dirty="0"/>
              <a:t> Generative </a:t>
            </a:r>
            <a:r>
              <a:rPr lang="de-DE" sz="2400" dirty="0" err="1"/>
              <a:t>Adversial</a:t>
            </a:r>
            <a:r>
              <a:rPr lang="de-DE" sz="2400" dirty="0"/>
              <a:t> Networks (VQGAN)</a:t>
            </a:r>
            <a:br>
              <a:rPr lang="de-DE" sz="2400" dirty="0"/>
            </a:b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9448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E5B4E6-BCAB-8C37-26E7-2A8E35090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VAE</a:t>
            </a:r>
            <a:endParaRPr lang="en-GB" dirty="0"/>
          </a:p>
        </p:txBody>
      </p:sp>
      <p:sp>
        <p:nvSpPr>
          <p:cNvPr id="5" name="Trapezium 4">
            <a:extLst>
              <a:ext uri="{FF2B5EF4-FFF2-40B4-BE49-F238E27FC236}">
                <a16:creationId xmlns:a16="http://schemas.microsoft.com/office/drawing/2014/main" id="{E5DB706B-B573-702D-24FB-350ECEE5B565}"/>
              </a:ext>
            </a:extLst>
          </p:cNvPr>
          <p:cNvSpPr/>
          <p:nvPr/>
        </p:nvSpPr>
        <p:spPr>
          <a:xfrm rot="5400000">
            <a:off x="2876928" y="3150734"/>
            <a:ext cx="1039962" cy="1067717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D76425-7329-8BEB-EC62-6034CF99F17C}"/>
              </a:ext>
            </a:extLst>
          </p:cNvPr>
          <p:cNvCxnSpPr>
            <a:cxnSpLocks/>
          </p:cNvCxnSpPr>
          <p:nvPr/>
        </p:nvCxnSpPr>
        <p:spPr>
          <a:xfrm>
            <a:off x="3922357" y="3684588"/>
            <a:ext cx="4415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rapezium 6">
            <a:extLst>
              <a:ext uri="{FF2B5EF4-FFF2-40B4-BE49-F238E27FC236}">
                <a16:creationId xmlns:a16="http://schemas.microsoft.com/office/drawing/2014/main" id="{941BB79B-B462-B63C-8C37-3F1B99240D6B}"/>
              </a:ext>
            </a:extLst>
          </p:cNvPr>
          <p:cNvSpPr/>
          <p:nvPr/>
        </p:nvSpPr>
        <p:spPr>
          <a:xfrm rot="16200000" flipH="1">
            <a:off x="6432596" y="3164882"/>
            <a:ext cx="1017671" cy="1025454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C7F355-A200-8B7B-C966-0A0DD5633302}"/>
              </a:ext>
            </a:extLst>
          </p:cNvPr>
          <p:cNvSpPr txBox="1"/>
          <p:nvPr/>
        </p:nvSpPr>
        <p:spPr>
          <a:xfrm>
            <a:off x="6476495" y="3424360"/>
            <a:ext cx="104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Decoder</a:t>
            </a:r>
          </a:p>
          <a:p>
            <a:pPr algn="ctr"/>
            <a:r>
              <a:rPr lang="de-DE" dirty="0">
                <a:latin typeface="+mn-lt"/>
              </a:rPr>
              <a:t>(p)</a:t>
            </a:r>
            <a:endParaRPr lang="en-GB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E582C-45A5-6315-BECE-942BC92E6663}"/>
              </a:ext>
            </a:extLst>
          </p:cNvPr>
          <p:cNvSpPr txBox="1"/>
          <p:nvPr/>
        </p:nvSpPr>
        <p:spPr>
          <a:xfrm>
            <a:off x="2920761" y="3387308"/>
            <a:ext cx="951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Encoder</a:t>
            </a:r>
          </a:p>
          <a:p>
            <a:pPr algn="ctr"/>
            <a:r>
              <a:rPr lang="de-DE" dirty="0">
                <a:latin typeface="+mn-lt"/>
              </a:rPr>
              <a:t>(q)</a:t>
            </a:r>
            <a:endParaRPr lang="en-GB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DDB659-6ED0-C0B2-8A9C-273998AE0C53}"/>
              </a:ext>
            </a:extLst>
          </p:cNvPr>
          <p:cNvSpPr/>
          <p:nvPr/>
        </p:nvSpPr>
        <p:spPr>
          <a:xfrm>
            <a:off x="4592910" y="2869010"/>
            <a:ext cx="326729" cy="5372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FAC09F-B68B-2830-D756-1E29BDC76FFC}"/>
              </a:ext>
            </a:extLst>
          </p:cNvPr>
          <p:cNvSpPr/>
          <p:nvPr/>
        </p:nvSpPr>
        <p:spPr>
          <a:xfrm>
            <a:off x="4583330" y="4355637"/>
            <a:ext cx="330100" cy="5372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B17070-A456-278F-AA2E-F71C99D205B1}"/>
              </a:ext>
            </a:extLst>
          </p:cNvPr>
          <p:cNvSpPr txBox="1"/>
          <p:nvPr/>
        </p:nvSpPr>
        <p:spPr>
          <a:xfrm>
            <a:off x="4592910" y="2965635"/>
            <a:ext cx="326729" cy="368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µ</a:t>
            </a:r>
            <a:endParaRPr lang="en-GB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C9A8A3-D9D5-C168-FC83-9B9AB6523FB1}"/>
              </a:ext>
            </a:extLst>
          </p:cNvPr>
          <p:cNvSpPr txBox="1"/>
          <p:nvPr/>
        </p:nvSpPr>
        <p:spPr>
          <a:xfrm>
            <a:off x="4610908" y="4440142"/>
            <a:ext cx="363107" cy="3682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l-GR" sz="2000" dirty="0"/>
              <a:t>σ</a:t>
            </a:r>
            <a:endParaRPr lang="en-GB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6DE4CE-CF7B-78DE-F200-F2A3734C64DF}"/>
              </a:ext>
            </a:extLst>
          </p:cNvPr>
          <p:cNvSpPr/>
          <p:nvPr/>
        </p:nvSpPr>
        <p:spPr>
          <a:xfrm>
            <a:off x="4581222" y="3566391"/>
            <a:ext cx="332208" cy="2881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8D5F28-618A-59E2-311E-565EDDB1EBDF}"/>
              </a:ext>
            </a:extLst>
          </p:cNvPr>
          <p:cNvSpPr txBox="1"/>
          <p:nvPr/>
        </p:nvSpPr>
        <p:spPr>
          <a:xfrm>
            <a:off x="4586407" y="3469495"/>
            <a:ext cx="412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ɛ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EA796E-CD27-C217-00F9-A1C80780BAA2}"/>
              </a:ext>
            </a:extLst>
          </p:cNvPr>
          <p:cNvSpPr/>
          <p:nvPr/>
        </p:nvSpPr>
        <p:spPr>
          <a:xfrm flipV="1">
            <a:off x="5022796" y="3597682"/>
            <a:ext cx="182857" cy="19414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79CC07A-A22F-C3E1-701F-4A5BCE8D5A47}"/>
              </a:ext>
            </a:extLst>
          </p:cNvPr>
          <p:cNvSpPr/>
          <p:nvPr/>
        </p:nvSpPr>
        <p:spPr>
          <a:xfrm>
            <a:off x="4648534" y="4021672"/>
            <a:ext cx="203064" cy="1999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x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6A1F7F-7052-AD15-BD73-574428123273}"/>
              </a:ext>
            </a:extLst>
          </p:cNvPr>
          <p:cNvCxnSpPr>
            <a:cxnSpLocks/>
          </p:cNvCxnSpPr>
          <p:nvPr/>
        </p:nvCxnSpPr>
        <p:spPr>
          <a:xfrm>
            <a:off x="5205653" y="3684588"/>
            <a:ext cx="4415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628627-387B-1C3E-7A0F-440F15417F2C}"/>
              </a:ext>
            </a:extLst>
          </p:cNvPr>
          <p:cNvCxnSpPr>
            <a:cxnSpLocks/>
          </p:cNvCxnSpPr>
          <p:nvPr/>
        </p:nvCxnSpPr>
        <p:spPr>
          <a:xfrm>
            <a:off x="5987128" y="3677607"/>
            <a:ext cx="4415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picture containing invertebrate, fruit, echinoderm, dark&#10;&#10;Description automatically generated">
            <a:extLst>
              <a:ext uri="{FF2B5EF4-FFF2-40B4-BE49-F238E27FC236}">
                <a16:creationId xmlns:a16="http://schemas.microsoft.com/office/drawing/2014/main" id="{8E65F5E9-1DC0-7FCD-1048-C9BF68F35D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" r="51790"/>
          <a:stretch/>
        </p:blipFill>
        <p:spPr>
          <a:xfrm>
            <a:off x="1520579" y="3139766"/>
            <a:ext cx="852849" cy="1061393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02B5C4-3C2C-B6E7-E2BA-B13887316E17}"/>
              </a:ext>
            </a:extLst>
          </p:cNvPr>
          <p:cNvCxnSpPr>
            <a:cxnSpLocks/>
          </p:cNvCxnSpPr>
          <p:nvPr/>
        </p:nvCxnSpPr>
        <p:spPr>
          <a:xfrm>
            <a:off x="2378571" y="3677607"/>
            <a:ext cx="484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invertebrate, fruit, echinoderm, dark&#10;&#10;Description automatically generated">
            <a:extLst>
              <a:ext uri="{FF2B5EF4-FFF2-40B4-BE49-F238E27FC236}">
                <a16:creationId xmlns:a16="http://schemas.microsoft.com/office/drawing/2014/main" id="{D06918B4-778C-2542-E58F-242013F697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05" r="1492"/>
          <a:stretch/>
        </p:blipFill>
        <p:spPr>
          <a:xfrm>
            <a:off x="7931577" y="3173883"/>
            <a:ext cx="837057" cy="1041739"/>
          </a:xfrm>
          <a:prstGeom prst="rect">
            <a:avLst/>
          </a:prstGeom>
        </p:spPr>
      </p:pic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B107AC3-0775-D7A7-C4C3-BC6D851347FE}"/>
              </a:ext>
            </a:extLst>
          </p:cNvPr>
          <p:cNvCxnSpPr>
            <a:cxnSpLocks/>
            <a:stCxn id="10" idx="3"/>
            <a:endCxn id="16" idx="4"/>
          </p:cNvCxnSpPr>
          <p:nvPr/>
        </p:nvCxnSpPr>
        <p:spPr>
          <a:xfrm>
            <a:off x="4919639" y="3137649"/>
            <a:ext cx="194585" cy="4600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46C4B2B-B049-0BAC-2ED6-6405D96404D5}"/>
              </a:ext>
            </a:extLst>
          </p:cNvPr>
          <p:cNvCxnSpPr>
            <a:cxnSpLocks/>
            <a:stCxn id="11" idx="3"/>
            <a:endCxn id="16" idx="0"/>
          </p:cNvCxnSpPr>
          <p:nvPr/>
        </p:nvCxnSpPr>
        <p:spPr>
          <a:xfrm flipV="1">
            <a:off x="4913430" y="3791824"/>
            <a:ext cx="200795" cy="8324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0F1ABE6-996E-EECF-2892-53B81D87ECFD}"/>
              </a:ext>
            </a:extLst>
          </p:cNvPr>
          <p:cNvCxnSpPr>
            <a:cxnSpLocks/>
            <a:stCxn id="10" idx="1"/>
            <a:endCxn id="11" idx="1"/>
          </p:cNvCxnSpPr>
          <p:nvPr/>
        </p:nvCxnSpPr>
        <p:spPr>
          <a:xfrm rot="10800000" flipV="1">
            <a:off x="4583330" y="3137649"/>
            <a:ext cx="9580" cy="1486627"/>
          </a:xfrm>
          <a:prstGeom prst="bentConnector3">
            <a:avLst>
              <a:gd name="adj1" fmla="val 2310404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172753B-6647-9FB9-1602-55AC5937C081}"/>
              </a:ext>
            </a:extLst>
          </p:cNvPr>
          <p:cNvSpPr/>
          <p:nvPr/>
        </p:nvSpPr>
        <p:spPr>
          <a:xfrm>
            <a:off x="5676426" y="3406288"/>
            <a:ext cx="300910" cy="631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 </a:t>
            </a:r>
            <a:endParaRPr lang="en-GB" sz="20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1E405C8-B4E3-422C-5E0C-DE71AC8B4645}"/>
              </a:ext>
            </a:extLst>
          </p:cNvPr>
          <p:cNvCxnSpPr>
            <a:cxnSpLocks/>
          </p:cNvCxnSpPr>
          <p:nvPr/>
        </p:nvCxnSpPr>
        <p:spPr>
          <a:xfrm>
            <a:off x="7454157" y="3677607"/>
            <a:ext cx="484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1297710-400C-9C3B-9FC7-85D0524B5EAC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4747326" y="3854558"/>
            <a:ext cx="2740" cy="167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4DF89C-3618-E5C8-103C-F0FDC535CED8}"/>
              </a:ext>
            </a:extLst>
          </p:cNvPr>
          <p:cNvCxnSpPr/>
          <p:nvPr/>
        </p:nvCxnSpPr>
        <p:spPr>
          <a:xfrm>
            <a:off x="4747700" y="4201160"/>
            <a:ext cx="2739" cy="167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64DA5-73B9-4AC9-3594-91A9D99BD1B1}"/>
                  </a:ext>
                </a:extLst>
              </p:cNvPr>
              <p:cNvSpPr txBox="1"/>
              <p:nvPr/>
            </p:nvSpPr>
            <p:spPr>
              <a:xfrm>
                <a:off x="5676426" y="3484533"/>
                <a:ext cx="29035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64DA5-73B9-4AC9-3594-91A9D99BD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426" y="3484533"/>
                <a:ext cx="290359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4051A9-A618-DADF-8EB6-483212CF6B81}"/>
              </a:ext>
            </a:extLst>
          </p:cNvPr>
          <p:cNvCxnSpPr>
            <a:cxnSpLocks/>
          </p:cNvCxnSpPr>
          <p:nvPr/>
        </p:nvCxnSpPr>
        <p:spPr>
          <a:xfrm>
            <a:off x="9695838" y="3674061"/>
            <a:ext cx="484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23BE9271-F015-129F-25E5-F080586E5251}"/>
              </a:ext>
            </a:extLst>
          </p:cNvPr>
          <p:cNvSpPr/>
          <p:nvPr/>
        </p:nvSpPr>
        <p:spPr>
          <a:xfrm>
            <a:off x="9168249" y="3586984"/>
            <a:ext cx="166745" cy="1656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4893A9-7B37-087A-3CA5-093F2E82BE8F}"/>
              </a:ext>
            </a:extLst>
          </p:cNvPr>
          <p:cNvCxnSpPr>
            <a:cxnSpLocks/>
          </p:cNvCxnSpPr>
          <p:nvPr/>
        </p:nvCxnSpPr>
        <p:spPr>
          <a:xfrm>
            <a:off x="8768634" y="3663170"/>
            <a:ext cx="408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93DD4AE-358D-B252-380C-BFE736EBF906}"/>
                  </a:ext>
                </a:extLst>
              </p:cNvPr>
              <p:cNvSpPr txBox="1"/>
              <p:nvPr/>
            </p:nvSpPr>
            <p:spPr>
              <a:xfrm>
                <a:off x="10119606" y="3507638"/>
                <a:ext cx="472194" cy="3399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93DD4AE-358D-B252-380C-BFE736EBF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606" y="3507638"/>
                <a:ext cx="472194" cy="339939"/>
              </a:xfrm>
              <a:prstGeom prst="rect">
                <a:avLst/>
              </a:prstGeom>
              <a:blipFill>
                <a:blip r:embed="rId4"/>
                <a:stretch>
                  <a:fillRect b="-196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7676CA3-D83D-2C03-718A-4F8CC221B051}"/>
              </a:ext>
            </a:extLst>
          </p:cNvPr>
          <p:cNvCxnSpPr>
            <a:cxnSpLocks/>
            <a:stCxn id="20" idx="0"/>
            <a:endCxn id="32" idx="0"/>
          </p:cNvCxnSpPr>
          <p:nvPr/>
        </p:nvCxnSpPr>
        <p:spPr>
          <a:xfrm rot="16200000" flipH="1">
            <a:off x="5375704" y="-288934"/>
            <a:ext cx="447218" cy="7304618"/>
          </a:xfrm>
          <a:prstGeom prst="bentConnector3">
            <a:avLst>
              <a:gd name="adj1" fmla="val -831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6013436-D573-C16F-79F0-09D445DCC323}"/>
                  </a:ext>
                </a:extLst>
              </p:cNvPr>
              <p:cNvSpPr txBox="1"/>
              <p:nvPr/>
            </p:nvSpPr>
            <p:spPr>
              <a:xfrm>
                <a:off x="6724059" y="2152477"/>
                <a:ext cx="434738" cy="2549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6013436-D573-C16F-79F0-09D445DCC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059" y="2152477"/>
                <a:ext cx="434738" cy="254954"/>
              </a:xfrm>
              <a:prstGeom prst="rect">
                <a:avLst/>
              </a:prstGeom>
              <a:blipFill>
                <a:blip r:embed="rId5"/>
                <a:stretch>
                  <a:fillRect l="-16901" r="-11268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F7D6709-2296-EBA8-9D59-A50AC1434A3E}"/>
              </a:ext>
            </a:extLst>
          </p:cNvPr>
          <p:cNvSpPr/>
          <p:nvPr/>
        </p:nvSpPr>
        <p:spPr>
          <a:xfrm>
            <a:off x="6642719" y="2133600"/>
            <a:ext cx="597418" cy="3559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FD04D1-AA5D-4526-329B-D967C83644B0}"/>
              </a:ext>
            </a:extLst>
          </p:cNvPr>
          <p:cNvSpPr/>
          <p:nvPr/>
        </p:nvSpPr>
        <p:spPr>
          <a:xfrm>
            <a:off x="9529093" y="3586984"/>
            <a:ext cx="166745" cy="1656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FBDD536-F9FA-2A2D-CAE6-E1927B762559}"/>
              </a:ext>
            </a:extLst>
          </p:cNvPr>
          <p:cNvCxnSpPr>
            <a:stCxn id="32" idx="6"/>
            <a:endCxn id="38" idx="2"/>
          </p:cNvCxnSpPr>
          <p:nvPr/>
        </p:nvCxnSpPr>
        <p:spPr>
          <a:xfrm>
            <a:off x="9334995" y="3669821"/>
            <a:ext cx="1940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EAF43903-E500-1E66-38F4-AA9081DDA01C}"/>
              </a:ext>
            </a:extLst>
          </p:cNvPr>
          <p:cNvCxnSpPr>
            <a:stCxn id="37" idx="3"/>
            <a:endCxn id="38" idx="0"/>
          </p:cNvCxnSpPr>
          <p:nvPr/>
        </p:nvCxnSpPr>
        <p:spPr>
          <a:xfrm>
            <a:off x="7240137" y="2311599"/>
            <a:ext cx="2372328" cy="12753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B107AD-220A-9FBE-70FA-B4C56DCC981F}"/>
              </a:ext>
            </a:extLst>
          </p:cNvPr>
          <p:cNvCxnSpPr/>
          <p:nvPr/>
        </p:nvCxnSpPr>
        <p:spPr>
          <a:xfrm>
            <a:off x="7391400" y="5654889"/>
            <a:ext cx="0" cy="43437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820B0FD-BC4B-5BE0-1CDD-A1BA201691CD}"/>
              </a:ext>
            </a:extLst>
          </p:cNvPr>
          <p:cNvSpPr txBox="1"/>
          <p:nvPr/>
        </p:nvSpPr>
        <p:spPr>
          <a:xfrm>
            <a:off x="6395806" y="6059269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Reconstruction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loss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554E3E0-8C94-E4CA-1216-852525E8678A}"/>
              </a:ext>
            </a:extLst>
          </p:cNvPr>
          <p:cNvCxnSpPr/>
          <p:nvPr/>
        </p:nvCxnSpPr>
        <p:spPr>
          <a:xfrm>
            <a:off x="9589438" y="5654889"/>
            <a:ext cx="0" cy="43437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AC1E95D-D659-9D0E-A6B6-095639A594F6}"/>
              </a:ext>
            </a:extLst>
          </p:cNvPr>
          <p:cNvSpPr txBox="1"/>
          <p:nvPr/>
        </p:nvSpPr>
        <p:spPr>
          <a:xfrm>
            <a:off x="8593844" y="6059269"/>
            <a:ext cx="2287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>
                <a:solidFill>
                  <a:schemeClr val="accent3">
                    <a:lumMod val="75000"/>
                  </a:schemeClr>
                </a:solidFill>
              </a:rPr>
              <a:t>Kullback</a:t>
            </a:r>
            <a:r>
              <a:rPr lang="de-DE" dirty="0"/>
              <a:t> </a:t>
            </a:r>
            <a:r>
              <a:rPr lang="de-DE" dirty="0" err="1">
                <a:solidFill>
                  <a:schemeClr val="accent3">
                    <a:lumMod val="75000"/>
                  </a:schemeClr>
                </a:solidFill>
              </a:rPr>
              <a:t>Divergence</a:t>
            </a:r>
            <a:endParaRPr lang="de-DE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de-DE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75000"/>
                  </a:schemeClr>
                </a:solidFill>
              </a:rPr>
              <a:t>loss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BCC683A-536E-6224-111E-E9675B14ACFA}"/>
                  </a:ext>
                </a:extLst>
              </p:cNvPr>
              <p:cNvSpPr txBox="1"/>
              <p:nvPr/>
            </p:nvSpPr>
            <p:spPr>
              <a:xfrm>
                <a:off x="5486400" y="5200730"/>
                <a:ext cx="5151470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 </m:t>
                      </m:r>
                      <m:func>
                        <m:funcPr>
                          <m:ctrlPr>
                            <a:rPr lang="de-DE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de-DE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de-DE" b="0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+   </m:t>
                      </m:r>
                      <m:r>
                        <a:rPr lang="de-DE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de-DE" b="0" i="1" baseline="-2500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de-DE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de-DE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r>
                            <a:rPr lang="de-DE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de-DE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de-DE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latin typeface="+mn-lt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BCC683A-536E-6224-111E-E9675B14A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200730"/>
                <a:ext cx="5151470" cy="404983"/>
              </a:xfrm>
              <a:prstGeom prst="rect">
                <a:avLst/>
              </a:prstGeom>
              <a:blipFill>
                <a:blip r:embed="rId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34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10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50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53735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50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53735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50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53735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50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53735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2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10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50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53735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50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933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10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5" dur="50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933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10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8" dur="50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933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10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50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933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10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4" dur="50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933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10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50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933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10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0" dur="50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933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9" grpId="0"/>
      <p:bldP spid="10" grpId="0" animBg="1"/>
      <p:bldP spid="11" grpId="0" animBg="1"/>
      <p:bldP spid="12" grpId="0"/>
      <p:bldP spid="13" grpId="0"/>
      <p:bldP spid="14" grpId="0" animBg="1"/>
      <p:bldP spid="15" grpId="0"/>
      <p:bldP spid="16" grpId="0" animBg="1"/>
      <p:bldP spid="17" grpId="0" animBg="1"/>
      <p:bldP spid="26" grpId="0" animBg="1"/>
      <p:bldP spid="30" grpId="0"/>
      <p:bldP spid="32" grpId="0" animBg="1"/>
      <p:bldP spid="32" grpId="1" animBg="1"/>
      <p:bldP spid="34" grpId="0"/>
      <p:bldP spid="36" grpId="0"/>
      <p:bldP spid="36" grpId="1"/>
      <p:bldP spid="37" grpId="0" animBg="1"/>
      <p:bldP spid="37" grpId="1" animBg="1"/>
      <p:bldP spid="38" grpId="0" animBg="1"/>
      <p:bldP spid="38" grpId="1" animBg="1"/>
      <p:bldP spid="47" grpId="0"/>
      <p:bldP spid="47" grpId="1"/>
      <p:bldP spid="49" grpId="0"/>
      <p:bldP spid="49" grpId="1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DFFFC7-C0B2-540A-4925-A97B3008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3562"/>
          </a:xfrm>
        </p:spPr>
        <p:txBody>
          <a:bodyPr/>
          <a:lstStyle/>
          <a:p>
            <a:r>
              <a:rPr lang="de-DE" dirty="0"/>
              <a:t>VQVAE</a:t>
            </a:r>
            <a:endParaRPr lang="en-GB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FB928E-63F1-215D-3B22-6963D60D0E83}"/>
              </a:ext>
            </a:extLst>
          </p:cNvPr>
          <p:cNvSpPr txBox="1"/>
          <p:nvPr/>
        </p:nvSpPr>
        <p:spPr>
          <a:xfrm flipH="1">
            <a:off x="5532439" y="1511845"/>
            <a:ext cx="1065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n-lt"/>
              </a:rPr>
              <a:t>Codebook</a:t>
            </a:r>
            <a:endParaRPr lang="en-GB" sz="1400" dirty="0">
              <a:latin typeface="+mn-lt"/>
            </a:endParaRPr>
          </a:p>
        </p:txBody>
      </p:sp>
      <p:pic>
        <p:nvPicPr>
          <p:cNvPr id="59" name="Picture 58" descr="A picture containing text, invertebrate, arthropod&#10;&#10;Description automatically generated">
            <a:extLst>
              <a:ext uri="{FF2B5EF4-FFF2-40B4-BE49-F238E27FC236}">
                <a16:creationId xmlns:a16="http://schemas.microsoft.com/office/drawing/2014/main" id="{F60EC438-7803-2186-8162-D695D60653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5" t="12543" r="25602" b="11958"/>
          <a:stretch/>
        </p:blipFill>
        <p:spPr>
          <a:xfrm>
            <a:off x="1219200" y="2817420"/>
            <a:ext cx="1121927" cy="1352454"/>
          </a:xfrm>
          <a:prstGeom prst="rect">
            <a:avLst/>
          </a:prstGeom>
        </p:spPr>
      </p:pic>
      <p:pic>
        <p:nvPicPr>
          <p:cNvPr id="60" name="Picture 59" descr="A picture containing text&#10;&#10;Description automatically generated">
            <a:extLst>
              <a:ext uri="{FF2B5EF4-FFF2-40B4-BE49-F238E27FC236}">
                <a16:creationId xmlns:a16="http://schemas.microsoft.com/office/drawing/2014/main" id="{16A8FA06-0090-A7A9-92D1-BEBCEBF23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8" t="12375" r="24943" b="11959"/>
          <a:stretch/>
        </p:blipFill>
        <p:spPr>
          <a:xfrm>
            <a:off x="9681274" y="2822105"/>
            <a:ext cx="1121925" cy="1361633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4629654-C0E6-A215-46FB-22364C89CE5D}"/>
              </a:ext>
            </a:extLst>
          </p:cNvPr>
          <p:cNvCxnSpPr/>
          <p:nvPr/>
        </p:nvCxnSpPr>
        <p:spPr>
          <a:xfrm flipV="1">
            <a:off x="2348788" y="3493647"/>
            <a:ext cx="51525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apezium 5">
            <a:extLst>
              <a:ext uri="{FF2B5EF4-FFF2-40B4-BE49-F238E27FC236}">
                <a16:creationId xmlns:a16="http://schemas.microsoft.com/office/drawing/2014/main" id="{0A17906B-C61F-C96B-D93C-8AA1D1039402}"/>
              </a:ext>
            </a:extLst>
          </p:cNvPr>
          <p:cNvSpPr/>
          <p:nvPr/>
        </p:nvSpPr>
        <p:spPr>
          <a:xfrm rot="16200000" flipH="1">
            <a:off x="8329923" y="3255253"/>
            <a:ext cx="1027664" cy="586754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F1803-450A-3EA6-A5EC-5119933483C3}"/>
              </a:ext>
            </a:extLst>
          </p:cNvPr>
          <p:cNvGrpSpPr/>
          <p:nvPr/>
        </p:nvGrpSpPr>
        <p:grpSpPr>
          <a:xfrm>
            <a:off x="3921070" y="3163629"/>
            <a:ext cx="958334" cy="761207"/>
            <a:chOff x="974956" y="1381691"/>
            <a:chExt cx="1017347" cy="96183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8DAED1B-8469-1956-5985-381E62737251}"/>
                </a:ext>
              </a:extLst>
            </p:cNvPr>
            <p:cNvSpPr/>
            <p:nvPr/>
          </p:nvSpPr>
          <p:spPr>
            <a:xfrm>
              <a:off x="974957" y="1392795"/>
              <a:ext cx="1017346" cy="950733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5750663-80E7-7862-9D72-2EEFD116F3DD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974957" y="1868162"/>
              <a:ext cx="1017346" cy="0"/>
            </a:xfrm>
            <a:prstGeom prst="lin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58F72D5-69EB-98D8-6A70-B61D8147785B}"/>
                </a:ext>
              </a:extLst>
            </p:cNvPr>
            <p:cNvCxnSpPr>
              <a:cxnSpLocks/>
            </p:cNvCxnSpPr>
            <p:nvPr/>
          </p:nvCxnSpPr>
          <p:spPr>
            <a:xfrm>
              <a:off x="974956" y="1628964"/>
              <a:ext cx="1017347" cy="0"/>
            </a:xfrm>
            <a:prstGeom prst="lin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43C6F41-A20D-256C-D8EC-FFC508CB85CF}"/>
                </a:ext>
              </a:extLst>
            </p:cNvPr>
            <p:cNvCxnSpPr>
              <a:cxnSpLocks/>
            </p:cNvCxnSpPr>
            <p:nvPr/>
          </p:nvCxnSpPr>
          <p:spPr>
            <a:xfrm>
              <a:off x="974956" y="2111396"/>
              <a:ext cx="1017347" cy="0"/>
            </a:xfrm>
            <a:prstGeom prst="lin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D210B72-0612-56CE-0612-7DC40DB83056}"/>
                </a:ext>
              </a:extLst>
            </p:cNvPr>
            <p:cNvCxnSpPr>
              <a:cxnSpLocks/>
              <a:stCxn id="8" idx="0"/>
              <a:endCxn id="8" idx="2"/>
            </p:cNvCxnSpPr>
            <p:nvPr/>
          </p:nvCxnSpPr>
          <p:spPr>
            <a:xfrm>
              <a:off x="1483630" y="1392795"/>
              <a:ext cx="0" cy="950733"/>
            </a:xfrm>
            <a:prstGeom prst="lin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0390943-2E19-0B99-B572-8461D9D48AEA}"/>
                </a:ext>
              </a:extLst>
            </p:cNvPr>
            <p:cNvCxnSpPr/>
            <p:nvPr/>
          </p:nvCxnSpPr>
          <p:spPr>
            <a:xfrm>
              <a:off x="1738980" y="1381691"/>
              <a:ext cx="0" cy="950733"/>
            </a:xfrm>
            <a:prstGeom prst="lin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390129A-3C36-B9F4-A94D-7DC59229A97D}"/>
                </a:ext>
              </a:extLst>
            </p:cNvPr>
            <p:cNvCxnSpPr/>
            <p:nvPr/>
          </p:nvCxnSpPr>
          <p:spPr>
            <a:xfrm>
              <a:off x="1230305" y="1392795"/>
              <a:ext cx="0" cy="950733"/>
            </a:xfrm>
            <a:prstGeom prst="lin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EBD4C42-0C08-0BAB-1124-9B0D8FEA593C}"/>
              </a:ext>
            </a:extLst>
          </p:cNvPr>
          <p:cNvGrpSpPr/>
          <p:nvPr/>
        </p:nvGrpSpPr>
        <p:grpSpPr>
          <a:xfrm>
            <a:off x="7143628" y="3172417"/>
            <a:ext cx="958334" cy="761207"/>
            <a:chOff x="974956" y="1381691"/>
            <a:chExt cx="1017347" cy="961837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480524C-829A-C690-145A-A3E99DB20FBD}"/>
                </a:ext>
              </a:extLst>
            </p:cNvPr>
            <p:cNvSpPr/>
            <p:nvPr/>
          </p:nvSpPr>
          <p:spPr>
            <a:xfrm>
              <a:off x="974957" y="1392795"/>
              <a:ext cx="1017346" cy="950733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BEBF5B9-3B24-CFFC-6A52-F5F0B80BFA78}"/>
                </a:ext>
              </a:extLst>
            </p:cNvPr>
            <p:cNvCxnSpPr>
              <a:cxnSpLocks/>
              <a:stCxn id="16" idx="1"/>
              <a:endCxn id="16" idx="3"/>
            </p:cNvCxnSpPr>
            <p:nvPr/>
          </p:nvCxnSpPr>
          <p:spPr>
            <a:xfrm>
              <a:off x="974957" y="1868162"/>
              <a:ext cx="1017346" cy="0"/>
            </a:xfrm>
            <a:prstGeom prst="lin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F24A0D-088D-C103-6AF8-733862D8ACEA}"/>
                </a:ext>
              </a:extLst>
            </p:cNvPr>
            <p:cNvCxnSpPr>
              <a:cxnSpLocks/>
            </p:cNvCxnSpPr>
            <p:nvPr/>
          </p:nvCxnSpPr>
          <p:spPr>
            <a:xfrm>
              <a:off x="974956" y="1628964"/>
              <a:ext cx="1017347" cy="0"/>
            </a:xfrm>
            <a:prstGeom prst="lin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ACB24E7-49DA-3C06-5E4F-FD6417EFEA29}"/>
                </a:ext>
              </a:extLst>
            </p:cNvPr>
            <p:cNvCxnSpPr>
              <a:cxnSpLocks/>
            </p:cNvCxnSpPr>
            <p:nvPr/>
          </p:nvCxnSpPr>
          <p:spPr>
            <a:xfrm>
              <a:off x="974956" y="2111396"/>
              <a:ext cx="1017347" cy="0"/>
            </a:xfrm>
            <a:prstGeom prst="lin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011473C-DE7E-4738-8A58-9DE533339DE1}"/>
                </a:ext>
              </a:extLst>
            </p:cNvPr>
            <p:cNvCxnSpPr>
              <a:cxnSpLocks/>
              <a:stCxn id="16" idx="0"/>
              <a:endCxn id="16" idx="2"/>
            </p:cNvCxnSpPr>
            <p:nvPr/>
          </p:nvCxnSpPr>
          <p:spPr>
            <a:xfrm>
              <a:off x="1483630" y="1392795"/>
              <a:ext cx="0" cy="950733"/>
            </a:xfrm>
            <a:prstGeom prst="lin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4B8C9B2-46DA-CDC0-8444-071901BA4477}"/>
                </a:ext>
              </a:extLst>
            </p:cNvPr>
            <p:cNvCxnSpPr/>
            <p:nvPr/>
          </p:nvCxnSpPr>
          <p:spPr>
            <a:xfrm>
              <a:off x="1738980" y="1381691"/>
              <a:ext cx="0" cy="950733"/>
            </a:xfrm>
            <a:prstGeom prst="lin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628552E-7A1B-9909-5C76-9BF0581B41A7}"/>
                </a:ext>
              </a:extLst>
            </p:cNvPr>
            <p:cNvCxnSpPr/>
            <p:nvPr/>
          </p:nvCxnSpPr>
          <p:spPr>
            <a:xfrm>
              <a:off x="1230305" y="1392795"/>
              <a:ext cx="0" cy="950733"/>
            </a:xfrm>
            <a:prstGeom prst="lin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9897C32-0CE3-85C0-C582-76CA8EE00B83}"/>
              </a:ext>
            </a:extLst>
          </p:cNvPr>
          <p:cNvGrpSpPr/>
          <p:nvPr/>
        </p:nvGrpSpPr>
        <p:grpSpPr>
          <a:xfrm>
            <a:off x="5615363" y="3860364"/>
            <a:ext cx="792306" cy="654303"/>
            <a:chOff x="974956" y="1381691"/>
            <a:chExt cx="1017347" cy="96183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3FF1B9D-1B46-FCA4-4B44-8DFB46F8698A}"/>
                </a:ext>
              </a:extLst>
            </p:cNvPr>
            <p:cNvSpPr/>
            <p:nvPr/>
          </p:nvSpPr>
          <p:spPr>
            <a:xfrm>
              <a:off x="974957" y="1392795"/>
              <a:ext cx="1017346" cy="950733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3C712FF-C09E-ED0E-3132-265DFB09298B}"/>
                </a:ext>
              </a:extLst>
            </p:cNvPr>
            <p:cNvCxnSpPr>
              <a:cxnSpLocks/>
              <a:stCxn id="24" idx="1"/>
              <a:endCxn id="24" idx="3"/>
            </p:cNvCxnSpPr>
            <p:nvPr/>
          </p:nvCxnSpPr>
          <p:spPr>
            <a:xfrm>
              <a:off x="974957" y="1868162"/>
              <a:ext cx="1017346" cy="0"/>
            </a:xfrm>
            <a:prstGeom prst="lin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790EA20-CEA2-2A21-FA0A-592B7464101A}"/>
                </a:ext>
              </a:extLst>
            </p:cNvPr>
            <p:cNvCxnSpPr>
              <a:cxnSpLocks/>
            </p:cNvCxnSpPr>
            <p:nvPr/>
          </p:nvCxnSpPr>
          <p:spPr>
            <a:xfrm>
              <a:off x="974956" y="1628964"/>
              <a:ext cx="1017347" cy="0"/>
            </a:xfrm>
            <a:prstGeom prst="lin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833D570-A13B-F931-04D2-A7884C65EC51}"/>
                </a:ext>
              </a:extLst>
            </p:cNvPr>
            <p:cNvCxnSpPr>
              <a:cxnSpLocks/>
            </p:cNvCxnSpPr>
            <p:nvPr/>
          </p:nvCxnSpPr>
          <p:spPr>
            <a:xfrm>
              <a:off x="974956" y="2111396"/>
              <a:ext cx="1017347" cy="0"/>
            </a:xfrm>
            <a:prstGeom prst="lin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05EC35F-BA8E-0B6E-2147-0D4C05FA402A}"/>
                </a:ext>
              </a:extLst>
            </p:cNvPr>
            <p:cNvCxnSpPr>
              <a:cxnSpLocks/>
              <a:stCxn id="24" idx="0"/>
              <a:endCxn id="24" idx="2"/>
            </p:cNvCxnSpPr>
            <p:nvPr/>
          </p:nvCxnSpPr>
          <p:spPr>
            <a:xfrm>
              <a:off x="1483630" y="1392795"/>
              <a:ext cx="0" cy="950733"/>
            </a:xfrm>
            <a:prstGeom prst="lin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E651699-C9FD-4D30-79A6-E20992A874A6}"/>
                </a:ext>
              </a:extLst>
            </p:cNvPr>
            <p:cNvCxnSpPr/>
            <p:nvPr/>
          </p:nvCxnSpPr>
          <p:spPr>
            <a:xfrm>
              <a:off x="1738980" y="1381691"/>
              <a:ext cx="0" cy="950733"/>
            </a:xfrm>
            <a:prstGeom prst="lin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B14A7F9-CFD9-E318-3EA7-E5FFE1320260}"/>
                </a:ext>
              </a:extLst>
            </p:cNvPr>
            <p:cNvCxnSpPr/>
            <p:nvPr/>
          </p:nvCxnSpPr>
          <p:spPr>
            <a:xfrm>
              <a:off x="1230305" y="1392795"/>
              <a:ext cx="0" cy="950733"/>
            </a:xfrm>
            <a:prstGeom prst="lin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2C0A5BE-5269-6E97-76EF-07A71B8A8775}"/>
              </a:ext>
            </a:extLst>
          </p:cNvPr>
          <p:cNvSpPr/>
          <p:nvPr/>
        </p:nvSpPr>
        <p:spPr>
          <a:xfrm>
            <a:off x="5325623" y="3471350"/>
            <a:ext cx="198276" cy="1545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1F580E9-9F52-23AD-8D3D-ADE87A3F613B}"/>
              </a:ext>
            </a:extLst>
          </p:cNvPr>
          <p:cNvSpPr/>
          <p:nvPr/>
        </p:nvSpPr>
        <p:spPr>
          <a:xfrm>
            <a:off x="6499132" y="3471350"/>
            <a:ext cx="198276" cy="1545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7F2C06-1910-1BA6-AA4F-D89F1C9B36AB}"/>
              </a:ext>
            </a:extLst>
          </p:cNvPr>
          <p:cNvCxnSpPr>
            <a:stCxn id="8" idx="3"/>
            <a:endCxn id="31" idx="2"/>
          </p:cNvCxnSpPr>
          <p:nvPr/>
        </p:nvCxnSpPr>
        <p:spPr>
          <a:xfrm flipV="1">
            <a:off x="4879404" y="3548627"/>
            <a:ext cx="4462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9EF79B5-08AF-26E1-F961-0F351466E560}"/>
              </a:ext>
            </a:extLst>
          </p:cNvPr>
          <p:cNvCxnSpPr/>
          <p:nvPr/>
        </p:nvCxnSpPr>
        <p:spPr>
          <a:xfrm flipV="1">
            <a:off x="6697408" y="3557414"/>
            <a:ext cx="4462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9C25B7A-8653-776C-2BF0-D4D8F547D1B9}"/>
              </a:ext>
            </a:extLst>
          </p:cNvPr>
          <p:cNvCxnSpPr>
            <a:stCxn id="31" idx="4"/>
            <a:endCxn id="24" idx="1"/>
          </p:cNvCxnSpPr>
          <p:nvPr/>
        </p:nvCxnSpPr>
        <p:spPr>
          <a:xfrm rot="16200000" flipH="1">
            <a:off x="5237368" y="3813296"/>
            <a:ext cx="565391" cy="1906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FD44045-2778-A396-56B8-E7D4CFCE051B}"/>
              </a:ext>
            </a:extLst>
          </p:cNvPr>
          <p:cNvCxnSpPr>
            <a:cxnSpLocks/>
          </p:cNvCxnSpPr>
          <p:nvPr/>
        </p:nvCxnSpPr>
        <p:spPr>
          <a:xfrm flipV="1">
            <a:off x="6407668" y="3641011"/>
            <a:ext cx="190602" cy="5653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65036AB-2514-0AA7-C9E1-9C2B5C667EE8}"/>
              </a:ext>
            </a:extLst>
          </p:cNvPr>
          <p:cNvSpPr/>
          <p:nvPr/>
        </p:nvSpPr>
        <p:spPr>
          <a:xfrm>
            <a:off x="4851448" y="1905000"/>
            <a:ext cx="2264222" cy="80804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FAC0369-0ADE-9485-F1E1-9AB8C86D62D8}"/>
              </a:ext>
            </a:extLst>
          </p:cNvPr>
          <p:cNvCxnSpPr>
            <a:stCxn id="37" idx="2"/>
            <a:endCxn id="31" idx="0"/>
          </p:cNvCxnSpPr>
          <p:nvPr/>
        </p:nvCxnSpPr>
        <p:spPr>
          <a:xfrm rot="5400000">
            <a:off x="5325008" y="2812799"/>
            <a:ext cx="758306" cy="55879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E34DFC0-0B80-68FD-15E7-6BE54E14F20B}"/>
              </a:ext>
            </a:extLst>
          </p:cNvPr>
          <p:cNvCxnSpPr>
            <a:cxnSpLocks/>
            <a:stCxn id="37" idx="2"/>
            <a:endCxn id="32" idx="0"/>
          </p:cNvCxnSpPr>
          <p:nvPr/>
        </p:nvCxnSpPr>
        <p:spPr>
          <a:xfrm rot="16200000" flipH="1">
            <a:off x="5911762" y="2784840"/>
            <a:ext cx="758306" cy="61471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888F468-923A-EE3E-C281-681E0984A536}"/>
              </a:ext>
            </a:extLst>
          </p:cNvPr>
          <p:cNvCxnSpPr>
            <a:stCxn id="32" idx="1"/>
            <a:endCxn id="31" idx="7"/>
          </p:cNvCxnSpPr>
          <p:nvPr/>
        </p:nvCxnSpPr>
        <p:spPr>
          <a:xfrm rot="16200000" flipV="1">
            <a:off x="6011516" y="2977330"/>
            <a:ext cx="1" cy="1033307"/>
          </a:xfrm>
          <a:prstGeom prst="bentConnector3">
            <a:avLst>
              <a:gd name="adj1" fmla="val 26119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apezium 44">
            <a:extLst>
              <a:ext uri="{FF2B5EF4-FFF2-40B4-BE49-F238E27FC236}">
                <a16:creationId xmlns:a16="http://schemas.microsoft.com/office/drawing/2014/main" id="{AFC02A8F-4124-439A-81CA-53DE5596A4DF}"/>
              </a:ext>
            </a:extLst>
          </p:cNvPr>
          <p:cNvSpPr/>
          <p:nvPr/>
        </p:nvSpPr>
        <p:spPr>
          <a:xfrm rot="5400000">
            <a:off x="2666097" y="3248532"/>
            <a:ext cx="1027666" cy="600196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BE29F66-CA50-1AB6-801C-477678F06432}"/>
              </a:ext>
            </a:extLst>
          </p:cNvPr>
          <p:cNvCxnSpPr/>
          <p:nvPr/>
        </p:nvCxnSpPr>
        <p:spPr>
          <a:xfrm flipV="1">
            <a:off x="3474850" y="3539839"/>
            <a:ext cx="4462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24719C-74FE-1DC1-EC53-CB4D7A2AC97B}"/>
              </a:ext>
            </a:extLst>
          </p:cNvPr>
          <p:cNvCxnSpPr/>
          <p:nvPr/>
        </p:nvCxnSpPr>
        <p:spPr>
          <a:xfrm flipV="1">
            <a:off x="8094028" y="3527443"/>
            <a:ext cx="4462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2BEC0E1-58B7-E4F1-871D-CE008AC8B421}"/>
              </a:ext>
            </a:extLst>
          </p:cNvPr>
          <p:cNvSpPr txBox="1"/>
          <p:nvPr/>
        </p:nvSpPr>
        <p:spPr>
          <a:xfrm flipH="1">
            <a:off x="2864038" y="3400245"/>
            <a:ext cx="823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+mn-lt"/>
              </a:rPr>
              <a:t>Encoder</a:t>
            </a:r>
            <a:endParaRPr lang="en-GB" sz="1200" dirty="0">
              <a:latin typeface="+mn-l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E91F18-6586-2824-945D-CF3B55CAA1F0}"/>
              </a:ext>
            </a:extLst>
          </p:cNvPr>
          <p:cNvSpPr txBox="1"/>
          <p:nvPr/>
        </p:nvSpPr>
        <p:spPr>
          <a:xfrm flipH="1">
            <a:off x="8494752" y="3412640"/>
            <a:ext cx="823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+mn-lt"/>
              </a:rPr>
              <a:t>Decoder</a:t>
            </a:r>
            <a:endParaRPr lang="en-GB" sz="1200" dirty="0">
              <a:latin typeface="+mn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AEE04E2-90DB-4AE2-3225-1A69398E5C6B}"/>
              </a:ext>
            </a:extLst>
          </p:cNvPr>
          <p:cNvSpPr txBox="1"/>
          <p:nvPr/>
        </p:nvSpPr>
        <p:spPr>
          <a:xfrm>
            <a:off x="5799605" y="3971386"/>
            <a:ext cx="3731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latin typeface="+mn-lt"/>
              </a:rPr>
              <a:t>1</a:t>
            </a:r>
            <a:endParaRPr lang="en-GB" sz="1200" dirty="0">
              <a:latin typeface="+mn-lt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4C5CD5D-A49B-79E1-DDDA-B3168938A8DD}"/>
              </a:ext>
            </a:extLst>
          </p:cNvPr>
          <p:cNvSpPr txBox="1"/>
          <p:nvPr/>
        </p:nvSpPr>
        <p:spPr>
          <a:xfrm>
            <a:off x="6191277" y="4139279"/>
            <a:ext cx="2970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latin typeface="+mn-lt"/>
              </a:rPr>
              <a:t>6</a:t>
            </a:r>
            <a:endParaRPr lang="en-GB" sz="1200" dirty="0">
              <a:latin typeface="+mn-l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D70843B-FAED-44C8-7C87-FCB920FA7CA6}"/>
              </a:ext>
            </a:extLst>
          </p:cNvPr>
          <p:cNvSpPr txBox="1"/>
          <p:nvPr/>
        </p:nvSpPr>
        <p:spPr>
          <a:xfrm>
            <a:off x="7370898" y="3324159"/>
            <a:ext cx="3925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latin typeface="+mn-lt"/>
              </a:rPr>
              <a:t>e</a:t>
            </a:r>
            <a:r>
              <a:rPr lang="de-DE" sz="1200" baseline="-25000" dirty="0">
                <a:latin typeface="+mn-lt"/>
              </a:rPr>
              <a:t>1</a:t>
            </a:r>
            <a:endParaRPr lang="en-GB" sz="1200" dirty="0">
              <a:latin typeface="+mn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992110-3393-3C70-83CD-0C36814EB2B9}"/>
              </a:ext>
            </a:extLst>
          </p:cNvPr>
          <p:cNvSpPr txBox="1"/>
          <p:nvPr/>
        </p:nvSpPr>
        <p:spPr>
          <a:xfrm>
            <a:off x="7847571" y="3513813"/>
            <a:ext cx="4129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latin typeface="+mn-lt"/>
              </a:rPr>
              <a:t>e</a:t>
            </a:r>
            <a:r>
              <a:rPr lang="de-DE" sz="1200" baseline="-25000" dirty="0">
                <a:latin typeface="+mn-lt"/>
              </a:rPr>
              <a:t>6</a:t>
            </a:r>
            <a:endParaRPr lang="en-GB" sz="12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193A460-30D5-2EBE-2E64-CF81FC4CCFF1}"/>
                  </a:ext>
                </a:extLst>
              </p:cNvPr>
              <p:cNvSpPr txBox="1"/>
              <p:nvPr/>
            </p:nvSpPr>
            <p:spPr>
              <a:xfrm>
                <a:off x="4161577" y="3958790"/>
                <a:ext cx="38484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de-DE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>
                  <a:latin typeface="+mn-lt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193A460-30D5-2EBE-2E64-CF81FC4CC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577" y="3958790"/>
                <a:ext cx="384849" cy="184666"/>
              </a:xfrm>
              <a:prstGeom prst="rect">
                <a:avLst/>
              </a:prstGeom>
              <a:blipFill>
                <a:blip r:embed="rId4"/>
                <a:stretch>
                  <a:fillRect l="-6349" t="-3226" r="-12698" b="-354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3C90C25-BD53-EEFD-7C76-DC72F2F95134}"/>
                  </a:ext>
                </a:extLst>
              </p:cNvPr>
              <p:cNvSpPr txBox="1"/>
              <p:nvPr/>
            </p:nvSpPr>
            <p:spPr>
              <a:xfrm>
                <a:off x="7353345" y="3920858"/>
                <a:ext cx="502111" cy="2936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>
                  <a:latin typeface="+mn-lt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3C90C25-BD53-EEFD-7C76-DC72F2F95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345" y="3920858"/>
                <a:ext cx="502111" cy="293607"/>
              </a:xfrm>
              <a:prstGeom prst="rect">
                <a:avLst/>
              </a:prstGeom>
              <a:blipFill>
                <a:blip r:embed="rId5"/>
                <a:stretch>
                  <a:fillRect r="-2410"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AFF1E51-9416-1968-1B83-E4206C094E57}"/>
                  </a:ext>
                </a:extLst>
              </p:cNvPr>
              <p:cNvSpPr txBox="1"/>
              <p:nvPr/>
            </p:nvSpPr>
            <p:spPr>
              <a:xfrm>
                <a:off x="5724591" y="3622775"/>
                <a:ext cx="46243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>
                  <a:latin typeface="+mn-lt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AFF1E51-9416-1968-1B83-E4206C094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591" y="3622775"/>
                <a:ext cx="462434" cy="184666"/>
              </a:xfrm>
              <a:prstGeom prst="rect">
                <a:avLst/>
              </a:prstGeom>
              <a:blipFill>
                <a:blip r:embed="rId6"/>
                <a:stretch>
                  <a:fillRect l="-7895" t="-3226" r="-11842" b="-354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24E4538-DEEA-4ACC-8216-D8CEE2FF1CCB}"/>
                  </a:ext>
                </a:extLst>
              </p:cNvPr>
              <p:cNvSpPr txBox="1"/>
              <p:nvPr/>
            </p:nvSpPr>
            <p:spPr>
              <a:xfrm>
                <a:off x="5843738" y="3079447"/>
                <a:ext cx="22653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1000" i="1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de-DE" sz="10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GB" sz="1000" dirty="0">
                  <a:latin typeface="+mn-lt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24E4538-DEEA-4ACC-8216-D8CEE2FF1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738" y="3079447"/>
                <a:ext cx="226537" cy="153888"/>
              </a:xfrm>
              <a:prstGeom prst="rect">
                <a:avLst/>
              </a:prstGeom>
              <a:blipFill>
                <a:blip r:embed="rId7"/>
                <a:stretch>
                  <a:fillRect l="-16216" r="-13514" b="-1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20FA222-4D52-F6AB-1590-5174D5E62BBB}"/>
                  </a:ext>
                </a:extLst>
              </p:cNvPr>
              <p:cNvSpPr txBox="1"/>
              <p:nvPr/>
            </p:nvSpPr>
            <p:spPr>
              <a:xfrm>
                <a:off x="5362962" y="4162972"/>
                <a:ext cx="29653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GB" sz="1200" dirty="0">
                  <a:latin typeface="+mn-lt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20FA222-4D52-F6AB-1590-5174D5E62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962" y="4162972"/>
                <a:ext cx="296535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72F59C9-ACCB-D51D-A7B6-B5B7CF4FA13F}"/>
              </a:ext>
            </a:extLst>
          </p:cNvPr>
          <p:cNvGrpSpPr/>
          <p:nvPr/>
        </p:nvGrpSpPr>
        <p:grpSpPr>
          <a:xfrm>
            <a:off x="5005812" y="2069754"/>
            <a:ext cx="2136589" cy="500462"/>
            <a:chOff x="4341692" y="2069754"/>
            <a:chExt cx="2136589" cy="50046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7ED5ABE-4E2F-0AFE-3B17-E438BD29AE1D}"/>
                </a:ext>
              </a:extLst>
            </p:cNvPr>
            <p:cNvSpPr/>
            <p:nvPr/>
          </p:nvSpPr>
          <p:spPr>
            <a:xfrm>
              <a:off x="4374740" y="2069754"/>
              <a:ext cx="202997" cy="500462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5772673-E914-5AFD-59A1-BE64F34AC666}"/>
                </a:ext>
              </a:extLst>
            </p:cNvPr>
            <p:cNvSpPr/>
            <p:nvPr/>
          </p:nvSpPr>
          <p:spPr>
            <a:xfrm>
              <a:off x="4577737" y="2069754"/>
              <a:ext cx="202997" cy="500462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FA5940C-4CB3-6557-9436-12BD7237A24E}"/>
                </a:ext>
              </a:extLst>
            </p:cNvPr>
            <p:cNvSpPr/>
            <p:nvPr/>
          </p:nvSpPr>
          <p:spPr>
            <a:xfrm>
              <a:off x="4780734" y="2069754"/>
              <a:ext cx="202997" cy="500462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07E9A0-BDFE-FDE2-AC72-77CD7DA5B558}"/>
                </a:ext>
              </a:extLst>
            </p:cNvPr>
            <p:cNvCxnSpPr/>
            <p:nvPr/>
          </p:nvCxnSpPr>
          <p:spPr>
            <a:xfrm>
              <a:off x="5126586" y="2283847"/>
              <a:ext cx="741175" cy="0"/>
            </a:xfrm>
            <a:prstGeom prst="line">
              <a:avLst/>
            </a:prstGeom>
            <a:ln w="101600" cap="rnd">
              <a:solidFill>
                <a:schemeClr val="accent3">
                  <a:lumMod val="7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33F9A7D-D22B-5409-7C6A-E462AC5DDB0F}"/>
                </a:ext>
              </a:extLst>
            </p:cNvPr>
            <p:cNvSpPr txBox="1"/>
            <p:nvPr/>
          </p:nvSpPr>
          <p:spPr>
            <a:xfrm>
              <a:off x="4341692" y="2156649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e</a:t>
              </a:r>
              <a:r>
                <a:rPr lang="de-DE" sz="1200" baseline="-250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1</a:t>
              </a:r>
              <a:endParaRPr lang="en-GB" sz="1200" dirty="0">
                <a:solidFill>
                  <a:schemeClr val="accent3">
                    <a:lumMod val="75000"/>
                  </a:schemeClr>
                </a:solidFill>
                <a:latin typeface="+mn-lt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BF228D9-4974-2717-1D73-A70AC20116A5}"/>
                </a:ext>
              </a:extLst>
            </p:cNvPr>
            <p:cNvSpPr txBox="1"/>
            <p:nvPr/>
          </p:nvSpPr>
          <p:spPr>
            <a:xfrm>
              <a:off x="4538021" y="2158179"/>
              <a:ext cx="4457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2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e</a:t>
              </a:r>
              <a:r>
                <a:rPr lang="de-DE" sz="1200" baseline="-250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2</a:t>
              </a:r>
              <a:endParaRPr lang="en-GB" sz="1200" dirty="0">
                <a:solidFill>
                  <a:schemeClr val="accent3">
                    <a:lumMod val="75000"/>
                  </a:schemeClr>
                </a:solidFill>
                <a:latin typeface="+mn-lt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7262CB-252A-A2E2-701D-6CB09D3B529F}"/>
                </a:ext>
              </a:extLst>
            </p:cNvPr>
            <p:cNvSpPr txBox="1"/>
            <p:nvPr/>
          </p:nvSpPr>
          <p:spPr>
            <a:xfrm>
              <a:off x="4737194" y="2156647"/>
              <a:ext cx="36266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2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e</a:t>
              </a:r>
              <a:r>
                <a:rPr lang="de-DE" sz="1200" baseline="-250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3</a:t>
              </a:r>
              <a:endParaRPr lang="en-GB" sz="1200" dirty="0">
                <a:solidFill>
                  <a:schemeClr val="accent3">
                    <a:lumMod val="75000"/>
                  </a:schemeClr>
                </a:solidFill>
                <a:latin typeface="+mn-lt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5FC0856-72DE-719E-C941-8770595C4D9F}"/>
                </a:ext>
              </a:extLst>
            </p:cNvPr>
            <p:cNvSpPr txBox="1"/>
            <p:nvPr/>
          </p:nvSpPr>
          <p:spPr>
            <a:xfrm>
              <a:off x="6120625" y="2156647"/>
              <a:ext cx="35765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2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e</a:t>
              </a:r>
              <a:r>
                <a:rPr lang="de-DE" sz="1200" baseline="-250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x</a:t>
              </a:r>
              <a:endParaRPr lang="en-GB" sz="1200" dirty="0">
                <a:solidFill>
                  <a:schemeClr val="accent3">
                    <a:lumMod val="75000"/>
                  </a:schemeClr>
                </a:solidFill>
                <a:latin typeface="+mn-lt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6AB7ADA-46EB-820E-44C1-2327AC23BF55}"/>
                </a:ext>
              </a:extLst>
            </p:cNvPr>
            <p:cNvSpPr/>
            <p:nvPr/>
          </p:nvSpPr>
          <p:spPr>
            <a:xfrm>
              <a:off x="5943339" y="2069754"/>
              <a:ext cx="202997" cy="500462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80C52F8-476B-8E3A-E2DC-C07C00CFBCC5}"/>
                </a:ext>
              </a:extLst>
            </p:cNvPr>
            <p:cNvSpPr/>
            <p:nvPr/>
          </p:nvSpPr>
          <p:spPr>
            <a:xfrm>
              <a:off x="6146339" y="2069754"/>
              <a:ext cx="202997" cy="500462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C7A7792-DAF8-1FDE-EF7D-1C1E1B7E7C3B}"/>
              </a:ext>
            </a:extLst>
          </p:cNvPr>
          <p:cNvCxnSpPr/>
          <p:nvPr/>
        </p:nvCxnSpPr>
        <p:spPr>
          <a:xfrm flipV="1">
            <a:off x="9166024" y="3548625"/>
            <a:ext cx="51525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BAD1DA9-62FD-DD45-3662-9D081568210B}"/>
                  </a:ext>
                </a:extLst>
              </p:cNvPr>
              <p:cNvSpPr txBox="1"/>
              <p:nvPr/>
            </p:nvSpPr>
            <p:spPr>
              <a:xfrm>
                <a:off x="4577737" y="4975755"/>
                <a:ext cx="7567977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de-DE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de-DE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de-DE" b="0" i="1" baseline="3000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 </m:t>
                      </m:r>
                      <m:d>
                        <m:dPr>
                          <m:begChr m:val="|"/>
                          <m:endChr m:val="|"/>
                          <m:ctrlPr>
                            <a:rPr lang="de-DE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𝑠𝑔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i="1" baseline="-25000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DE" i="1">
                                          <a:solidFill>
                                            <a:schemeClr val="accent3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>
                                          <a:solidFill>
                                            <a:schemeClr val="accent3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i="1" smtClean="0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de-DE" b="0" i="1" baseline="3000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b="0" i="1" baseline="-2500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β</m:t>
                      </m:r>
                      <m:r>
                        <a:rPr lang="de-DE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||</m:t>
                      </m:r>
                      <m:r>
                        <a:rPr lang="de-DE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DE" i="1" baseline="-250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de-DE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𝑠𝑔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de-DE" i="1" baseline="300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i="1" baseline="-250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BAD1DA9-62FD-DD45-3662-9D0815682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737" y="4975755"/>
                <a:ext cx="7567977" cy="404983"/>
              </a:xfrm>
              <a:prstGeom prst="rect">
                <a:avLst/>
              </a:prstGeom>
              <a:blipFill>
                <a:blip r:embed="rId9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08">
            <a:extLst>
              <a:ext uri="{FF2B5EF4-FFF2-40B4-BE49-F238E27FC236}">
                <a16:creationId xmlns:a16="http://schemas.microsoft.com/office/drawing/2014/main" id="{FA6724B9-8314-7921-742D-7D49D4FE14E2}"/>
              </a:ext>
            </a:extLst>
          </p:cNvPr>
          <p:cNvSpPr txBox="1"/>
          <p:nvPr/>
        </p:nvSpPr>
        <p:spPr>
          <a:xfrm>
            <a:off x="5283055" y="5713357"/>
            <a:ext cx="2005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Reconstruction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loss</a:t>
            </a:r>
            <a:endParaRPr lang="en-GB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03D6317-4A03-AE85-98DD-8F921AAA6106}"/>
              </a:ext>
            </a:extLst>
          </p:cNvPr>
          <p:cNvCxnSpPr>
            <a:cxnSpLocks/>
          </p:cNvCxnSpPr>
          <p:nvPr/>
        </p:nvCxnSpPr>
        <p:spPr>
          <a:xfrm>
            <a:off x="6478281" y="5360751"/>
            <a:ext cx="0" cy="35260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0523F4A-C0CC-265F-729C-52874B40EE3E}"/>
              </a:ext>
            </a:extLst>
          </p:cNvPr>
          <p:cNvCxnSpPr>
            <a:cxnSpLocks/>
          </p:cNvCxnSpPr>
          <p:nvPr/>
        </p:nvCxnSpPr>
        <p:spPr>
          <a:xfrm>
            <a:off x="8338688" y="5353420"/>
            <a:ext cx="0" cy="59018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BE4855F-AD45-C109-8612-9E7F9D4E5ADE}"/>
              </a:ext>
            </a:extLst>
          </p:cNvPr>
          <p:cNvCxnSpPr>
            <a:cxnSpLocks/>
          </p:cNvCxnSpPr>
          <p:nvPr/>
        </p:nvCxnSpPr>
        <p:spPr>
          <a:xfrm>
            <a:off x="10439400" y="5353420"/>
            <a:ext cx="0" cy="4474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5EDC1ACB-8DA3-906C-9875-AAE7D614FCBC}"/>
              </a:ext>
            </a:extLst>
          </p:cNvPr>
          <p:cNvSpPr txBox="1"/>
          <p:nvPr/>
        </p:nvSpPr>
        <p:spPr>
          <a:xfrm>
            <a:off x="7294034" y="5955021"/>
            <a:ext cx="2160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accent3">
                    <a:lumMod val="75000"/>
                  </a:schemeClr>
                </a:solidFill>
                <a:latin typeface="+mn-lt"/>
              </a:rPr>
              <a:t>Codebook</a:t>
            </a:r>
            <a:r>
              <a:rPr lang="de-DE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</a:t>
            </a:r>
            <a:r>
              <a:rPr lang="de-DE" dirty="0" err="1">
                <a:solidFill>
                  <a:schemeClr val="accent3">
                    <a:lumMod val="75000"/>
                  </a:schemeClr>
                </a:solidFill>
                <a:latin typeface="+mn-lt"/>
              </a:rPr>
              <a:t>alignment</a:t>
            </a:r>
            <a:r>
              <a:rPr lang="de-DE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</a:t>
            </a:r>
            <a:r>
              <a:rPr lang="de-DE" dirty="0" err="1">
                <a:solidFill>
                  <a:schemeClr val="accent3">
                    <a:lumMod val="75000"/>
                  </a:schemeClr>
                </a:solidFill>
                <a:latin typeface="+mn-lt"/>
              </a:rPr>
              <a:t>loss</a:t>
            </a:r>
            <a:endParaRPr lang="en-GB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D17218C-9AD2-F1F0-D6AB-CCFF6B2F7BF0}"/>
              </a:ext>
            </a:extLst>
          </p:cNvPr>
          <p:cNvSpPr txBox="1"/>
          <p:nvPr/>
        </p:nvSpPr>
        <p:spPr>
          <a:xfrm>
            <a:off x="9421820" y="5724710"/>
            <a:ext cx="2160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Codebook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commitment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 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loss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329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1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53735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2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1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53735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 tmFilter="0, 0; .2, .5; .8, .5; 1, 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250" autoRev="1" fill="hold"/>
                                        <p:tgtEl>
                                          <p:spTgt spid="1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933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25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933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1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46C0A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 tmFilter="0, 0; .2, .5; .8, .5; 1, 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4" dur="250" autoRev="1" fill="hold"/>
                                        <p:tgtEl>
                                          <p:spTgt spid="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46C0A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6" grpId="0" animBg="1"/>
      <p:bldP spid="31" grpId="0" animBg="1"/>
      <p:bldP spid="32" grpId="0" animBg="1"/>
      <p:bldP spid="37" grpId="0" animBg="1"/>
      <p:bldP spid="45" grpId="0" animBg="1"/>
      <p:bldP spid="48" grpId="0"/>
      <p:bldP spid="49" grpId="0"/>
      <p:bldP spid="55" grpId="0"/>
      <p:bldP spid="56" grpId="0"/>
      <p:bldP spid="57" grpId="0"/>
      <p:bldP spid="58" grpId="0"/>
      <p:bldP spid="62" grpId="0"/>
      <p:bldP spid="63" grpId="0"/>
      <p:bldP spid="64" grpId="0"/>
      <p:bldP spid="65" grpId="0"/>
      <p:bldP spid="66" grpId="0"/>
      <p:bldP spid="97" grpId="0"/>
      <p:bldP spid="109" grpId="0"/>
      <p:bldP spid="109" grpId="1"/>
      <p:bldP spid="119" grpId="0"/>
      <p:bldP spid="119" grpId="1"/>
      <p:bldP spid="122" grpId="0"/>
      <p:bldP spid="12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EB6AF1-7451-C8EB-1B53-378FF524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2762"/>
            <a:ext cx="10972800" cy="563562"/>
          </a:xfrm>
        </p:spPr>
        <p:txBody>
          <a:bodyPr/>
          <a:lstStyle/>
          <a:p>
            <a:r>
              <a:rPr lang="de-DE" dirty="0"/>
              <a:t>VQGAN</a:t>
            </a:r>
            <a:endParaRPr lang="en-GB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0CD22C4-426A-CA41-8473-FDA52B8C2F38}"/>
              </a:ext>
            </a:extLst>
          </p:cNvPr>
          <p:cNvSpPr txBox="1"/>
          <p:nvPr/>
        </p:nvSpPr>
        <p:spPr>
          <a:xfrm flipH="1">
            <a:off x="5487109" y="1397992"/>
            <a:ext cx="1065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latin typeface="+mn-lt"/>
              </a:rPr>
              <a:t>Codebook</a:t>
            </a:r>
            <a:r>
              <a:rPr lang="de-DE" sz="1400" dirty="0">
                <a:latin typeface="+mn-lt"/>
              </a:rPr>
              <a:t> (Z)</a:t>
            </a:r>
            <a:endParaRPr lang="en-GB" sz="1400" dirty="0">
              <a:latin typeface="+mn-lt"/>
            </a:endParaRPr>
          </a:p>
        </p:txBody>
      </p:sp>
      <p:pic>
        <p:nvPicPr>
          <p:cNvPr id="148" name="Picture 147" descr="A picture containing text, invertebrate, arthropod&#10;&#10;Description automatically generated">
            <a:extLst>
              <a:ext uri="{FF2B5EF4-FFF2-40B4-BE49-F238E27FC236}">
                <a16:creationId xmlns:a16="http://schemas.microsoft.com/office/drawing/2014/main" id="{E6FFFC0C-963B-0783-C5B7-03700297A2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5" t="12543" r="25602" b="11958"/>
          <a:stretch/>
        </p:blipFill>
        <p:spPr>
          <a:xfrm>
            <a:off x="1172169" y="2817420"/>
            <a:ext cx="1121927" cy="1352454"/>
          </a:xfrm>
          <a:prstGeom prst="rect">
            <a:avLst/>
          </a:prstGeom>
        </p:spPr>
      </p:pic>
      <p:pic>
        <p:nvPicPr>
          <p:cNvPr id="149" name="Picture 148" descr="A picture containing text&#10;&#10;Description automatically generated">
            <a:extLst>
              <a:ext uri="{FF2B5EF4-FFF2-40B4-BE49-F238E27FC236}">
                <a16:creationId xmlns:a16="http://schemas.microsoft.com/office/drawing/2014/main" id="{D4EE93CC-C013-D3FE-3E88-6A397378DD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8" t="12375" r="24943" b="11959"/>
          <a:stretch/>
        </p:blipFill>
        <p:spPr>
          <a:xfrm>
            <a:off x="9634243" y="2822105"/>
            <a:ext cx="1121925" cy="1361633"/>
          </a:xfrm>
          <a:prstGeom prst="rect">
            <a:avLst/>
          </a:prstGeom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1E3A423-4EA7-E3FF-22C6-C1240F5F2BDF}"/>
              </a:ext>
            </a:extLst>
          </p:cNvPr>
          <p:cNvCxnSpPr/>
          <p:nvPr/>
        </p:nvCxnSpPr>
        <p:spPr>
          <a:xfrm flipV="1">
            <a:off x="2301757" y="3493647"/>
            <a:ext cx="51525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rapezium 150">
            <a:extLst>
              <a:ext uri="{FF2B5EF4-FFF2-40B4-BE49-F238E27FC236}">
                <a16:creationId xmlns:a16="http://schemas.microsoft.com/office/drawing/2014/main" id="{500B1267-E4A1-6A11-D160-18C69C0B6DF4}"/>
              </a:ext>
            </a:extLst>
          </p:cNvPr>
          <p:cNvSpPr/>
          <p:nvPr/>
        </p:nvSpPr>
        <p:spPr>
          <a:xfrm rot="16200000" flipH="1">
            <a:off x="8282892" y="3255253"/>
            <a:ext cx="1027664" cy="586754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EB4704D1-AD22-B1AD-BCB4-738D787DAA1A}"/>
              </a:ext>
            </a:extLst>
          </p:cNvPr>
          <p:cNvGrpSpPr/>
          <p:nvPr/>
        </p:nvGrpSpPr>
        <p:grpSpPr>
          <a:xfrm>
            <a:off x="3874039" y="3163629"/>
            <a:ext cx="958334" cy="761207"/>
            <a:chOff x="974956" y="1381691"/>
            <a:chExt cx="1017347" cy="96183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BCAD84C-6F9A-1C80-0D4C-8AFE1696D045}"/>
                </a:ext>
              </a:extLst>
            </p:cNvPr>
            <p:cNvSpPr/>
            <p:nvPr/>
          </p:nvSpPr>
          <p:spPr>
            <a:xfrm>
              <a:off x="974957" y="1392795"/>
              <a:ext cx="1017346" cy="950733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CD8472A-9C06-2C28-9582-EF2F24D612DE}"/>
                </a:ext>
              </a:extLst>
            </p:cNvPr>
            <p:cNvCxnSpPr>
              <a:cxnSpLocks/>
              <a:stCxn id="153" idx="1"/>
              <a:endCxn id="153" idx="3"/>
            </p:cNvCxnSpPr>
            <p:nvPr/>
          </p:nvCxnSpPr>
          <p:spPr>
            <a:xfrm>
              <a:off x="974957" y="1868162"/>
              <a:ext cx="1017346" cy="0"/>
            </a:xfrm>
            <a:prstGeom prst="lin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47740B97-F05B-FCB0-D4E4-794E495B5E7A}"/>
                </a:ext>
              </a:extLst>
            </p:cNvPr>
            <p:cNvCxnSpPr>
              <a:cxnSpLocks/>
            </p:cNvCxnSpPr>
            <p:nvPr/>
          </p:nvCxnSpPr>
          <p:spPr>
            <a:xfrm>
              <a:off x="974956" y="1628964"/>
              <a:ext cx="1017347" cy="0"/>
            </a:xfrm>
            <a:prstGeom prst="lin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7C72DBF8-D034-90F3-7BDE-10E635B46ADD}"/>
                </a:ext>
              </a:extLst>
            </p:cNvPr>
            <p:cNvCxnSpPr>
              <a:cxnSpLocks/>
            </p:cNvCxnSpPr>
            <p:nvPr/>
          </p:nvCxnSpPr>
          <p:spPr>
            <a:xfrm>
              <a:off x="974956" y="2111396"/>
              <a:ext cx="1017347" cy="0"/>
            </a:xfrm>
            <a:prstGeom prst="lin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03461D4-4955-1E2E-229F-BFA3490F2599}"/>
                </a:ext>
              </a:extLst>
            </p:cNvPr>
            <p:cNvCxnSpPr>
              <a:cxnSpLocks/>
              <a:stCxn id="153" idx="0"/>
              <a:endCxn id="153" idx="2"/>
            </p:cNvCxnSpPr>
            <p:nvPr/>
          </p:nvCxnSpPr>
          <p:spPr>
            <a:xfrm>
              <a:off x="1483630" y="1392795"/>
              <a:ext cx="0" cy="950733"/>
            </a:xfrm>
            <a:prstGeom prst="lin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D3E220A6-0EB7-9E48-6918-BF46C7D2E280}"/>
                </a:ext>
              </a:extLst>
            </p:cNvPr>
            <p:cNvCxnSpPr/>
            <p:nvPr/>
          </p:nvCxnSpPr>
          <p:spPr>
            <a:xfrm>
              <a:off x="1738980" y="1381691"/>
              <a:ext cx="0" cy="950733"/>
            </a:xfrm>
            <a:prstGeom prst="lin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D7E3BB28-2D1A-0CF1-7D48-0BEE7841F64F}"/>
                </a:ext>
              </a:extLst>
            </p:cNvPr>
            <p:cNvCxnSpPr/>
            <p:nvPr/>
          </p:nvCxnSpPr>
          <p:spPr>
            <a:xfrm>
              <a:off x="1230305" y="1392795"/>
              <a:ext cx="0" cy="950733"/>
            </a:xfrm>
            <a:prstGeom prst="lin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1EEE8AA7-9C1F-5780-0FDB-E0CE4362CF56}"/>
              </a:ext>
            </a:extLst>
          </p:cNvPr>
          <p:cNvGrpSpPr/>
          <p:nvPr/>
        </p:nvGrpSpPr>
        <p:grpSpPr>
          <a:xfrm>
            <a:off x="7096597" y="3172417"/>
            <a:ext cx="958334" cy="761207"/>
            <a:chOff x="974956" y="1381691"/>
            <a:chExt cx="1017347" cy="961837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A8CF245-A2EF-5DA0-48A1-5A9E8FB71ADF}"/>
                </a:ext>
              </a:extLst>
            </p:cNvPr>
            <p:cNvSpPr/>
            <p:nvPr/>
          </p:nvSpPr>
          <p:spPr>
            <a:xfrm>
              <a:off x="974957" y="1392795"/>
              <a:ext cx="1017346" cy="950733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46AD34DD-06C5-1E3C-669A-96EF00B400B5}"/>
                </a:ext>
              </a:extLst>
            </p:cNvPr>
            <p:cNvCxnSpPr>
              <a:cxnSpLocks/>
              <a:stCxn id="161" idx="1"/>
              <a:endCxn id="161" idx="3"/>
            </p:cNvCxnSpPr>
            <p:nvPr/>
          </p:nvCxnSpPr>
          <p:spPr>
            <a:xfrm>
              <a:off x="974957" y="1868162"/>
              <a:ext cx="1017346" cy="0"/>
            </a:xfrm>
            <a:prstGeom prst="lin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0DC5B1D-4CE7-3FA3-5E7A-3AF3BF1E7FBB}"/>
                </a:ext>
              </a:extLst>
            </p:cNvPr>
            <p:cNvCxnSpPr>
              <a:cxnSpLocks/>
            </p:cNvCxnSpPr>
            <p:nvPr/>
          </p:nvCxnSpPr>
          <p:spPr>
            <a:xfrm>
              <a:off x="974956" y="1628964"/>
              <a:ext cx="1017347" cy="0"/>
            </a:xfrm>
            <a:prstGeom prst="lin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AA9CF05-5A57-EBFE-4AB5-6B7ABA1501C3}"/>
                </a:ext>
              </a:extLst>
            </p:cNvPr>
            <p:cNvCxnSpPr>
              <a:cxnSpLocks/>
            </p:cNvCxnSpPr>
            <p:nvPr/>
          </p:nvCxnSpPr>
          <p:spPr>
            <a:xfrm>
              <a:off x="974956" y="2111396"/>
              <a:ext cx="1017347" cy="0"/>
            </a:xfrm>
            <a:prstGeom prst="lin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8D01CFC-FFA5-3D70-6C0A-3B6C4D2B0499}"/>
                </a:ext>
              </a:extLst>
            </p:cNvPr>
            <p:cNvCxnSpPr>
              <a:cxnSpLocks/>
              <a:stCxn id="161" idx="0"/>
              <a:endCxn id="161" idx="2"/>
            </p:cNvCxnSpPr>
            <p:nvPr/>
          </p:nvCxnSpPr>
          <p:spPr>
            <a:xfrm>
              <a:off x="1483630" y="1392795"/>
              <a:ext cx="0" cy="950733"/>
            </a:xfrm>
            <a:prstGeom prst="lin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9CD2E04-53EF-B8A0-900B-DB3C3338857B}"/>
                </a:ext>
              </a:extLst>
            </p:cNvPr>
            <p:cNvCxnSpPr/>
            <p:nvPr/>
          </p:nvCxnSpPr>
          <p:spPr>
            <a:xfrm>
              <a:off x="1738980" y="1381691"/>
              <a:ext cx="0" cy="950733"/>
            </a:xfrm>
            <a:prstGeom prst="lin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EDA5E67F-3CB3-249D-1981-E8327CFAE0F9}"/>
                </a:ext>
              </a:extLst>
            </p:cNvPr>
            <p:cNvCxnSpPr/>
            <p:nvPr/>
          </p:nvCxnSpPr>
          <p:spPr>
            <a:xfrm>
              <a:off x="1230305" y="1392795"/>
              <a:ext cx="0" cy="950733"/>
            </a:xfrm>
            <a:prstGeom prst="lin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6F0CF16-D15E-4C4D-8F30-B05DDD184E27}"/>
              </a:ext>
            </a:extLst>
          </p:cNvPr>
          <p:cNvGrpSpPr/>
          <p:nvPr/>
        </p:nvGrpSpPr>
        <p:grpSpPr>
          <a:xfrm>
            <a:off x="5568332" y="3860364"/>
            <a:ext cx="792306" cy="654303"/>
            <a:chOff x="974956" y="1381691"/>
            <a:chExt cx="1017347" cy="96183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E28B6C74-958F-E64E-6493-0F6E4641D25B}"/>
                </a:ext>
              </a:extLst>
            </p:cNvPr>
            <p:cNvSpPr/>
            <p:nvPr/>
          </p:nvSpPr>
          <p:spPr>
            <a:xfrm>
              <a:off x="974957" y="1392795"/>
              <a:ext cx="1017346" cy="950733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C6FA280-BC02-6F78-1C42-D545BF79526E}"/>
                </a:ext>
              </a:extLst>
            </p:cNvPr>
            <p:cNvCxnSpPr>
              <a:cxnSpLocks/>
              <a:stCxn id="169" idx="1"/>
              <a:endCxn id="169" idx="3"/>
            </p:cNvCxnSpPr>
            <p:nvPr/>
          </p:nvCxnSpPr>
          <p:spPr>
            <a:xfrm>
              <a:off x="974957" y="1868162"/>
              <a:ext cx="1017346" cy="0"/>
            </a:xfrm>
            <a:prstGeom prst="lin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5CF1F9D-08BD-C658-801B-57FBE9F2F22D}"/>
                </a:ext>
              </a:extLst>
            </p:cNvPr>
            <p:cNvCxnSpPr>
              <a:cxnSpLocks/>
            </p:cNvCxnSpPr>
            <p:nvPr/>
          </p:nvCxnSpPr>
          <p:spPr>
            <a:xfrm>
              <a:off x="974956" y="1628964"/>
              <a:ext cx="1017347" cy="0"/>
            </a:xfrm>
            <a:prstGeom prst="lin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B925E2B-3DBA-5B46-5305-39180A969D09}"/>
                </a:ext>
              </a:extLst>
            </p:cNvPr>
            <p:cNvCxnSpPr>
              <a:cxnSpLocks/>
            </p:cNvCxnSpPr>
            <p:nvPr/>
          </p:nvCxnSpPr>
          <p:spPr>
            <a:xfrm>
              <a:off x="974956" y="2111396"/>
              <a:ext cx="1017347" cy="0"/>
            </a:xfrm>
            <a:prstGeom prst="lin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6A72997-270F-BD78-5639-5008A4729921}"/>
                </a:ext>
              </a:extLst>
            </p:cNvPr>
            <p:cNvCxnSpPr>
              <a:cxnSpLocks/>
              <a:stCxn id="169" idx="0"/>
              <a:endCxn id="169" idx="2"/>
            </p:cNvCxnSpPr>
            <p:nvPr/>
          </p:nvCxnSpPr>
          <p:spPr>
            <a:xfrm>
              <a:off x="1483630" y="1392795"/>
              <a:ext cx="0" cy="950733"/>
            </a:xfrm>
            <a:prstGeom prst="lin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70524572-D816-2F62-2E2E-19C0D542E4AF}"/>
                </a:ext>
              </a:extLst>
            </p:cNvPr>
            <p:cNvCxnSpPr/>
            <p:nvPr/>
          </p:nvCxnSpPr>
          <p:spPr>
            <a:xfrm>
              <a:off x="1738980" y="1381691"/>
              <a:ext cx="0" cy="950733"/>
            </a:xfrm>
            <a:prstGeom prst="lin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5CFB543-ACFD-B929-2D16-90BD4D33AFC1}"/>
                </a:ext>
              </a:extLst>
            </p:cNvPr>
            <p:cNvCxnSpPr/>
            <p:nvPr/>
          </p:nvCxnSpPr>
          <p:spPr>
            <a:xfrm>
              <a:off x="1230305" y="1392795"/>
              <a:ext cx="0" cy="950733"/>
            </a:xfrm>
            <a:prstGeom prst="lin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Oval 175">
            <a:extLst>
              <a:ext uri="{FF2B5EF4-FFF2-40B4-BE49-F238E27FC236}">
                <a16:creationId xmlns:a16="http://schemas.microsoft.com/office/drawing/2014/main" id="{558C204F-8A71-CD4D-6D45-3456D5F77B6D}"/>
              </a:ext>
            </a:extLst>
          </p:cNvPr>
          <p:cNvSpPr/>
          <p:nvPr/>
        </p:nvSpPr>
        <p:spPr>
          <a:xfrm>
            <a:off x="5278592" y="3471350"/>
            <a:ext cx="198276" cy="1545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B449CB01-BDB9-9297-3E5D-A7FE294514A1}"/>
              </a:ext>
            </a:extLst>
          </p:cNvPr>
          <p:cNvSpPr/>
          <p:nvPr/>
        </p:nvSpPr>
        <p:spPr>
          <a:xfrm>
            <a:off x="6452101" y="3471350"/>
            <a:ext cx="198276" cy="1545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58C444DF-17D9-704B-81C3-CE2B125079A8}"/>
              </a:ext>
            </a:extLst>
          </p:cNvPr>
          <p:cNvCxnSpPr>
            <a:stCxn id="153" idx="3"/>
            <a:endCxn id="176" idx="2"/>
          </p:cNvCxnSpPr>
          <p:nvPr/>
        </p:nvCxnSpPr>
        <p:spPr>
          <a:xfrm flipV="1">
            <a:off x="4832373" y="3548627"/>
            <a:ext cx="4462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2E788039-EBD0-3072-A116-F387C1DDE831}"/>
              </a:ext>
            </a:extLst>
          </p:cNvPr>
          <p:cNvCxnSpPr/>
          <p:nvPr/>
        </p:nvCxnSpPr>
        <p:spPr>
          <a:xfrm flipV="1">
            <a:off x="6650377" y="3557414"/>
            <a:ext cx="4462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1A360F3F-B4ED-8B80-AFF7-5A5C8FB15409}"/>
              </a:ext>
            </a:extLst>
          </p:cNvPr>
          <p:cNvCxnSpPr>
            <a:stCxn id="176" idx="4"/>
            <a:endCxn id="169" idx="1"/>
          </p:cNvCxnSpPr>
          <p:nvPr/>
        </p:nvCxnSpPr>
        <p:spPr>
          <a:xfrm rot="16200000" flipH="1">
            <a:off x="5190337" y="3813296"/>
            <a:ext cx="565391" cy="1906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DFB6C28E-06B8-7B8F-F516-50899C5B5826}"/>
              </a:ext>
            </a:extLst>
          </p:cNvPr>
          <p:cNvCxnSpPr>
            <a:cxnSpLocks/>
          </p:cNvCxnSpPr>
          <p:nvPr/>
        </p:nvCxnSpPr>
        <p:spPr>
          <a:xfrm flipV="1">
            <a:off x="6360637" y="3641011"/>
            <a:ext cx="190602" cy="5653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D61F36F4-87AF-50C5-AF07-0CD95C901AFA}"/>
              </a:ext>
            </a:extLst>
          </p:cNvPr>
          <p:cNvSpPr/>
          <p:nvPr/>
        </p:nvSpPr>
        <p:spPr>
          <a:xfrm>
            <a:off x="4804417" y="1905000"/>
            <a:ext cx="2264222" cy="80804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C2FA8E1A-3644-98A5-B085-C9868C09553D}"/>
              </a:ext>
            </a:extLst>
          </p:cNvPr>
          <p:cNvCxnSpPr>
            <a:stCxn id="182" idx="2"/>
            <a:endCxn id="176" idx="0"/>
          </p:cNvCxnSpPr>
          <p:nvPr/>
        </p:nvCxnSpPr>
        <p:spPr>
          <a:xfrm rot="5400000">
            <a:off x="5277977" y="2812799"/>
            <a:ext cx="758306" cy="55879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173EF0D8-C1FC-BBC9-F770-5351B434FE21}"/>
              </a:ext>
            </a:extLst>
          </p:cNvPr>
          <p:cNvCxnSpPr>
            <a:cxnSpLocks/>
            <a:stCxn id="182" idx="2"/>
            <a:endCxn id="177" idx="0"/>
          </p:cNvCxnSpPr>
          <p:nvPr/>
        </p:nvCxnSpPr>
        <p:spPr>
          <a:xfrm rot="16200000" flipH="1">
            <a:off x="5864731" y="2784840"/>
            <a:ext cx="758306" cy="61471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6BDF6D63-2EB4-E757-BB35-5FF5F756F7CF}"/>
              </a:ext>
            </a:extLst>
          </p:cNvPr>
          <p:cNvCxnSpPr>
            <a:stCxn id="177" idx="1"/>
            <a:endCxn id="176" idx="7"/>
          </p:cNvCxnSpPr>
          <p:nvPr/>
        </p:nvCxnSpPr>
        <p:spPr>
          <a:xfrm rot="16200000" flipV="1">
            <a:off x="5964485" y="2977330"/>
            <a:ext cx="1" cy="1033307"/>
          </a:xfrm>
          <a:prstGeom prst="bentConnector3">
            <a:avLst>
              <a:gd name="adj1" fmla="val 26119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rapezium 185">
            <a:extLst>
              <a:ext uri="{FF2B5EF4-FFF2-40B4-BE49-F238E27FC236}">
                <a16:creationId xmlns:a16="http://schemas.microsoft.com/office/drawing/2014/main" id="{D18334B7-78F7-D5AF-2D52-17747CED62AA}"/>
              </a:ext>
            </a:extLst>
          </p:cNvPr>
          <p:cNvSpPr/>
          <p:nvPr/>
        </p:nvSpPr>
        <p:spPr>
          <a:xfrm rot="5400000">
            <a:off x="2619066" y="3248532"/>
            <a:ext cx="1027666" cy="600196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61BB9684-9A86-441A-0D79-6E1940B93BB1}"/>
              </a:ext>
            </a:extLst>
          </p:cNvPr>
          <p:cNvCxnSpPr/>
          <p:nvPr/>
        </p:nvCxnSpPr>
        <p:spPr>
          <a:xfrm flipV="1">
            <a:off x="3427819" y="3539839"/>
            <a:ext cx="4462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7FB704E8-EA4A-8A9D-5AF0-1BAC85BA82E3}"/>
              </a:ext>
            </a:extLst>
          </p:cNvPr>
          <p:cNvCxnSpPr/>
          <p:nvPr/>
        </p:nvCxnSpPr>
        <p:spPr>
          <a:xfrm flipV="1">
            <a:off x="8046997" y="3527443"/>
            <a:ext cx="4462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1200111B-1E5A-27D2-05FD-C2E97A775418}"/>
              </a:ext>
            </a:extLst>
          </p:cNvPr>
          <p:cNvSpPr txBox="1"/>
          <p:nvPr/>
        </p:nvSpPr>
        <p:spPr>
          <a:xfrm flipH="1">
            <a:off x="2791095" y="3401352"/>
            <a:ext cx="704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+mn-lt"/>
              </a:rPr>
              <a:t>Encoder</a:t>
            </a:r>
          </a:p>
          <a:p>
            <a:r>
              <a:rPr lang="de-DE" sz="1200" dirty="0">
                <a:latin typeface="+mn-lt"/>
              </a:rPr>
              <a:t>     (E)</a:t>
            </a:r>
            <a:endParaRPr lang="en-GB" sz="1200" dirty="0">
              <a:latin typeface="+mn-lt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DCEEE16-1DF3-8D08-2FE6-033D4534ACA5}"/>
              </a:ext>
            </a:extLst>
          </p:cNvPr>
          <p:cNvSpPr txBox="1"/>
          <p:nvPr/>
        </p:nvSpPr>
        <p:spPr>
          <a:xfrm flipH="1">
            <a:off x="8399099" y="3406253"/>
            <a:ext cx="823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+mn-lt"/>
              </a:rPr>
              <a:t>Decoder</a:t>
            </a:r>
          </a:p>
          <a:p>
            <a:pPr algn="just"/>
            <a:r>
              <a:rPr lang="de-DE" sz="1200" dirty="0">
                <a:latin typeface="+mn-lt"/>
              </a:rPr>
              <a:t>       (Z)</a:t>
            </a:r>
            <a:endParaRPr lang="en-GB" sz="1200" dirty="0">
              <a:latin typeface="+mn-lt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EEB4B498-47CF-4FD8-07D5-E633586D2752}"/>
              </a:ext>
            </a:extLst>
          </p:cNvPr>
          <p:cNvSpPr txBox="1"/>
          <p:nvPr/>
        </p:nvSpPr>
        <p:spPr>
          <a:xfrm>
            <a:off x="5752574" y="3971386"/>
            <a:ext cx="3731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latin typeface="+mn-lt"/>
              </a:rPr>
              <a:t>1</a:t>
            </a:r>
            <a:endParaRPr lang="en-GB" sz="1200" dirty="0">
              <a:latin typeface="+mn-lt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5D5B79B-7F88-3425-35F8-02F7EAD70085}"/>
              </a:ext>
            </a:extLst>
          </p:cNvPr>
          <p:cNvSpPr txBox="1"/>
          <p:nvPr/>
        </p:nvSpPr>
        <p:spPr>
          <a:xfrm>
            <a:off x="6144246" y="4139279"/>
            <a:ext cx="2970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latin typeface="+mn-lt"/>
              </a:rPr>
              <a:t>6</a:t>
            </a:r>
            <a:endParaRPr lang="en-GB" sz="1200" dirty="0">
              <a:latin typeface="+mn-lt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BAB53A3-47E1-616B-FEF3-9E6244447C5A}"/>
              </a:ext>
            </a:extLst>
          </p:cNvPr>
          <p:cNvSpPr txBox="1"/>
          <p:nvPr/>
        </p:nvSpPr>
        <p:spPr>
          <a:xfrm>
            <a:off x="7323867" y="3324159"/>
            <a:ext cx="3925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latin typeface="+mn-lt"/>
              </a:rPr>
              <a:t>e</a:t>
            </a:r>
            <a:r>
              <a:rPr lang="de-DE" sz="1200" baseline="-25000" dirty="0">
                <a:latin typeface="+mn-lt"/>
              </a:rPr>
              <a:t>1</a:t>
            </a:r>
            <a:endParaRPr lang="en-GB" sz="1200" dirty="0">
              <a:latin typeface="+mn-lt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5C387BD-C22B-C5DA-1F7D-1A652AEEA075}"/>
              </a:ext>
            </a:extLst>
          </p:cNvPr>
          <p:cNvSpPr txBox="1"/>
          <p:nvPr/>
        </p:nvSpPr>
        <p:spPr>
          <a:xfrm>
            <a:off x="7800540" y="3513813"/>
            <a:ext cx="4129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latin typeface="+mn-lt"/>
              </a:rPr>
              <a:t>e</a:t>
            </a:r>
            <a:r>
              <a:rPr lang="de-DE" sz="1200" baseline="-25000" dirty="0">
                <a:latin typeface="+mn-lt"/>
              </a:rPr>
              <a:t>6</a:t>
            </a:r>
            <a:endParaRPr lang="en-GB" sz="12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B28B4385-ED83-93DC-09E3-767C4EEBB63F}"/>
                  </a:ext>
                </a:extLst>
              </p:cNvPr>
              <p:cNvSpPr txBox="1"/>
              <p:nvPr/>
            </p:nvSpPr>
            <p:spPr>
              <a:xfrm>
                <a:off x="4114546" y="3958790"/>
                <a:ext cx="38484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de-DE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>
                  <a:latin typeface="+mn-lt"/>
                </a:endParaRPr>
              </a:p>
            </p:txBody>
          </p:sp>
        </mc:Choice>
        <mc:Fallback xmlns="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B28B4385-ED83-93DC-09E3-767C4EEBB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546" y="3958790"/>
                <a:ext cx="384849" cy="184666"/>
              </a:xfrm>
              <a:prstGeom prst="rect">
                <a:avLst/>
              </a:prstGeom>
              <a:blipFill>
                <a:blip r:embed="rId4"/>
                <a:stretch>
                  <a:fillRect l="-6349" t="-3226" r="-12698" b="-354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81F28175-AEDE-F42A-DDAE-89BF063054D9}"/>
                  </a:ext>
                </a:extLst>
              </p:cNvPr>
              <p:cNvSpPr txBox="1"/>
              <p:nvPr/>
            </p:nvSpPr>
            <p:spPr>
              <a:xfrm>
                <a:off x="7306314" y="3920858"/>
                <a:ext cx="502111" cy="2936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>
                  <a:latin typeface="+mn-lt"/>
                </a:endParaRPr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81F28175-AEDE-F42A-DDAE-89BF06305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14" y="3920858"/>
                <a:ext cx="502111" cy="293607"/>
              </a:xfrm>
              <a:prstGeom prst="rect">
                <a:avLst/>
              </a:prstGeom>
              <a:blipFill>
                <a:blip r:embed="rId5"/>
                <a:stretch>
                  <a:fillRect r="-2439"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B16C9C56-7725-2BAA-057C-249BF019EBA2}"/>
                  </a:ext>
                </a:extLst>
              </p:cNvPr>
              <p:cNvSpPr txBox="1"/>
              <p:nvPr/>
            </p:nvSpPr>
            <p:spPr>
              <a:xfrm>
                <a:off x="5677560" y="3622775"/>
                <a:ext cx="46243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>
                  <a:latin typeface="+mn-lt"/>
                </a:endParaRPr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B16C9C56-7725-2BAA-057C-249BF019E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560" y="3622775"/>
                <a:ext cx="462434" cy="184666"/>
              </a:xfrm>
              <a:prstGeom prst="rect">
                <a:avLst/>
              </a:prstGeom>
              <a:blipFill>
                <a:blip r:embed="rId6"/>
                <a:stretch>
                  <a:fillRect l="-7895" t="-3226" r="-11842" b="-354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8FDE0049-2D02-CEFF-E22F-8534FBC676C0}"/>
                  </a:ext>
                </a:extLst>
              </p:cNvPr>
              <p:cNvSpPr txBox="1"/>
              <p:nvPr/>
            </p:nvSpPr>
            <p:spPr>
              <a:xfrm>
                <a:off x="5796707" y="3079447"/>
                <a:ext cx="22653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1000" i="1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de-DE" sz="10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GB" sz="1000" dirty="0">
                  <a:latin typeface="+mn-lt"/>
                </a:endParaRPr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8FDE0049-2D02-CEFF-E22F-8534FBC67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07" y="3079447"/>
                <a:ext cx="226537" cy="153888"/>
              </a:xfrm>
              <a:prstGeom prst="rect">
                <a:avLst/>
              </a:prstGeom>
              <a:blipFill>
                <a:blip r:embed="rId7"/>
                <a:stretch>
                  <a:fillRect l="-16216" r="-10811" b="-1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54FD5569-7FD5-A183-29D7-FC8ACC6FE5A0}"/>
                  </a:ext>
                </a:extLst>
              </p:cNvPr>
              <p:cNvSpPr txBox="1"/>
              <p:nvPr/>
            </p:nvSpPr>
            <p:spPr>
              <a:xfrm>
                <a:off x="5315931" y="4162972"/>
                <a:ext cx="29653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GB" sz="1200" dirty="0">
                  <a:latin typeface="+mn-lt"/>
                </a:endParaRPr>
              </a:p>
            </p:txBody>
          </p:sp>
        </mc:Choice>
        <mc:Fallback xmlns="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54FD5569-7FD5-A183-29D7-FC8ACC6FE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931" y="4162972"/>
                <a:ext cx="296535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0" name="Group 199">
            <a:extLst>
              <a:ext uri="{FF2B5EF4-FFF2-40B4-BE49-F238E27FC236}">
                <a16:creationId xmlns:a16="http://schemas.microsoft.com/office/drawing/2014/main" id="{DDBFC307-D3C1-F2CC-3972-8C691AE222F5}"/>
              </a:ext>
            </a:extLst>
          </p:cNvPr>
          <p:cNvGrpSpPr/>
          <p:nvPr/>
        </p:nvGrpSpPr>
        <p:grpSpPr>
          <a:xfrm>
            <a:off x="4958781" y="2069754"/>
            <a:ext cx="2136589" cy="500462"/>
            <a:chOff x="4341692" y="2069754"/>
            <a:chExt cx="2136589" cy="500462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7024E5C6-E9BD-0B6B-C24C-73AE4355C917}"/>
                </a:ext>
              </a:extLst>
            </p:cNvPr>
            <p:cNvSpPr/>
            <p:nvPr/>
          </p:nvSpPr>
          <p:spPr>
            <a:xfrm>
              <a:off x="4374740" y="2069754"/>
              <a:ext cx="202997" cy="500462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D16CF653-18DF-0704-B863-CEA425FC7DD0}"/>
                </a:ext>
              </a:extLst>
            </p:cNvPr>
            <p:cNvSpPr/>
            <p:nvPr/>
          </p:nvSpPr>
          <p:spPr>
            <a:xfrm>
              <a:off x="4577737" y="2069754"/>
              <a:ext cx="202997" cy="500462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98179119-DC68-A124-E2F3-682278D60F4E}"/>
                </a:ext>
              </a:extLst>
            </p:cNvPr>
            <p:cNvSpPr/>
            <p:nvPr/>
          </p:nvSpPr>
          <p:spPr>
            <a:xfrm>
              <a:off x="4780734" y="2069754"/>
              <a:ext cx="202997" cy="500462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D290DFB-11EE-050D-FC7A-EC205B1228CE}"/>
                </a:ext>
              </a:extLst>
            </p:cNvPr>
            <p:cNvCxnSpPr/>
            <p:nvPr/>
          </p:nvCxnSpPr>
          <p:spPr>
            <a:xfrm>
              <a:off x="5126586" y="2283847"/>
              <a:ext cx="741175" cy="0"/>
            </a:xfrm>
            <a:prstGeom prst="line">
              <a:avLst/>
            </a:prstGeom>
            <a:ln w="101600" cap="rnd">
              <a:solidFill>
                <a:schemeClr val="accent3">
                  <a:lumMod val="7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3007DBE6-F3E9-4531-B7B2-6F745862E89A}"/>
                </a:ext>
              </a:extLst>
            </p:cNvPr>
            <p:cNvSpPr txBox="1"/>
            <p:nvPr/>
          </p:nvSpPr>
          <p:spPr>
            <a:xfrm>
              <a:off x="4341692" y="2156649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e</a:t>
              </a:r>
              <a:r>
                <a:rPr lang="de-DE" sz="1200" baseline="-250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1</a:t>
              </a:r>
              <a:endParaRPr lang="en-GB" sz="1200" dirty="0">
                <a:solidFill>
                  <a:schemeClr val="accent3">
                    <a:lumMod val="75000"/>
                  </a:schemeClr>
                </a:solidFill>
                <a:latin typeface="+mn-lt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794E2A83-5BF5-ED84-50D9-4A4A874EFB0C}"/>
                </a:ext>
              </a:extLst>
            </p:cNvPr>
            <p:cNvSpPr txBox="1"/>
            <p:nvPr/>
          </p:nvSpPr>
          <p:spPr>
            <a:xfrm>
              <a:off x="4538021" y="2158179"/>
              <a:ext cx="4457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2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e</a:t>
              </a:r>
              <a:r>
                <a:rPr lang="de-DE" sz="1200" baseline="-250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2</a:t>
              </a:r>
              <a:endParaRPr lang="en-GB" sz="1200" dirty="0">
                <a:solidFill>
                  <a:schemeClr val="accent3">
                    <a:lumMod val="75000"/>
                  </a:schemeClr>
                </a:solidFill>
                <a:latin typeface="+mn-lt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F4D77D5F-E96C-0CBC-E44B-9E212D230576}"/>
                </a:ext>
              </a:extLst>
            </p:cNvPr>
            <p:cNvSpPr txBox="1"/>
            <p:nvPr/>
          </p:nvSpPr>
          <p:spPr>
            <a:xfrm>
              <a:off x="4737194" y="2156647"/>
              <a:ext cx="36266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2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e</a:t>
              </a:r>
              <a:r>
                <a:rPr lang="de-DE" sz="1200" baseline="-250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3</a:t>
              </a:r>
              <a:endParaRPr lang="en-GB" sz="1200" dirty="0">
                <a:solidFill>
                  <a:schemeClr val="accent3">
                    <a:lumMod val="75000"/>
                  </a:schemeClr>
                </a:solidFill>
                <a:latin typeface="+mn-lt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FE7DD2DB-458D-D6D3-C99A-03F919BA7169}"/>
                </a:ext>
              </a:extLst>
            </p:cNvPr>
            <p:cNvSpPr txBox="1"/>
            <p:nvPr/>
          </p:nvSpPr>
          <p:spPr>
            <a:xfrm>
              <a:off x="6120625" y="2156647"/>
              <a:ext cx="35765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2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e</a:t>
              </a:r>
              <a:r>
                <a:rPr lang="de-DE" sz="1200" baseline="-250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x</a:t>
              </a:r>
              <a:endParaRPr lang="en-GB" sz="1200" dirty="0">
                <a:solidFill>
                  <a:schemeClr val="accent3">
                    <a:lumMod val="75000"/>
                  </a:schemeClr>
                </a:solidFill>
                <a:latin typeface="+mn-lt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EC4B570-6F8B-0E6B-242C-8A4FCE1AD717}"/>
                </a:ext>
              </a:extLst>
            </p:cNvPr>
            <p:cNvSpPr/>
            <p:nvPr/>
          </p:nvSpPr>
          <p:spPr>
            <a:xfrm>
              <a:off x="5943339" y="2069754"/>
              <a:ext cx="202997" cy="500462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5F49A3CB-578C-98FA-CD4E-B36580BB54AD}"/>
                </a:ext>
              </a:extLst>
            </p:cNvPr>
            <p:cNvSpPr/>
            <p:nvPr/>
          </p:nvSpPr>
          <p:spPr>
            <a:xfrm>
              <a:off x="6146339" y="2069754"/>
              <a:ext cx="202997" cy="500462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2C74825E-CF9A-4A71-9DC3-DEB5D74ABDC6}"/>
              </a:ext>
            </a:extLst>
          </p:cNvPr>
          <p:cNvCxnSpPr/>
          <p:nvPr/>
        </p:nvCxnSpPr>
        <p:spPr>
          <a:xfrm flipV="1">
            <a:off x="9118993" y="3548625"/>
            <a:ext cx="51525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50F1B0D9-ED68-1545-F278-B6DC212DD1BA}"/>
                  </a:ext>
                </a:extLst>
              </p:cNvPr>
              <p:cNvSpPr txBox="1"/>
              <p:nvPr/>
            </p:nvSpPr>
            <p:spPr>
              <a:xfrm>
                <a:off x="1167254" y="4793199"/>
                <a:ext cx="8891144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de-DE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de-DE" b="0" i="1" baseline="3000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  </m:t>
                    </m:r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𝑠𝑔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i="1" baseline="-2500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de-DE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  <m:r>
                      <a:rPr lang="de-DE" b="0" i="1" baseline="3000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1" baseline="-2500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i="1" dirty="0" smtClean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β</m:t>
                    </m:r>
                    <m:r>
                      <a:rPr lang="de-DE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de-DE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i="1" baseline="-2500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de-DE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de-DE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𝑠𝑔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de-DE" i="1" baseline="3000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 baseline="-2500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de-DE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𝐿𝐺𝐴𝑁</m:t>
                    </m:r>
                    <m:r>
                      <a:rPr lang="de-DE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de-DE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de-DE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de-DE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solidFill>
                      <a:srgbClr val="7030A0"/>
                    </a:solidFill>
                  </a:rPr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50F1B0D9-ED68-1545-F278-B6DC212DD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254" y="4793199"/>
                <a:ext cx="8891144" cy="404983"/>
              </a:xfrm>
              <a:prstGeom prst="rect">
                <a:avLst/>
              </a:prstGeom>
              <a:blipFill>
                <a:blip r:embed="rId9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TextBox 212">
            <a:extLst>
              <a:ext uri="{FF2B5EF4-FFF2-40B4-BE49-F238E27FC236}">
                <a16:creationId xmlns:a16="http://schemas.microsoft.com/office/drawing/2014/main" id="{3A6A5760-EE75-F342-1A8E-42583FE08CFC}"/>
              </a:ext>
            </a:extLst>
          </p:cNvPr>
          <p:cNvSpPr txBox="1"/>
          <p:nvPr/>
        </p:nvSpPr>
        <p:spPr>
          <a:xfrm>
            <a:off x="1402653" y="5551410"/>
            <a:ext cx="200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Reconstruction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loss</a:t>
            </a:r>
            <a:endParaRPr lang="en-GB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C72A5EA3-CAD2-FFE2-C901-F686F6FE78E4}"/>
              </a:ext>
            </a:extLst>
          </p:cNvPr>
          <p:cNvCxnSpPr>
            <a:cxnSpLocks/>
          </p:cNvCxnSpPr>
          <p:nvPr/>
        </p:nvCxnSpPr>
        <p:spPr>
          <a:xfrm>
            <a:off x="2514323" y="5295904"/>
            <a:ext cx="0" cy="35260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701F1501-35C5-8D88-968A-8A12593A79B7}"/>
              </a:ext>
            </a:extLst>
          </p:cNvPr>
          <p:cNvCxnSpPr>
            <a:cxnSpLocks/>
          </p:cNvCxnSpPr>
          <p:nvPr/>
        </p:nvCxnSpPr>
        <p:spPr>
          <a:xfrm>
            <a:off x="4301310" y="5198182"/>
            <a:ext cx="0" cy="59018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A5CBB6C2-E375-2E19-AC3C-D774C5CFD9C4}"/>
              </a:ext>
            </a:extLst>
          </p:cNvPr>
          <p:cNvCxnSpPr>
            <a:cxnSpLocks/>
          </p:cNvCxnSpPr>
          <p:nvPr/>
        </p:nvCxnSpPr>
        <p:spPr>
          <a:xfrm>
            <a:off x="6400800" y="5201020"/>
            <a:ext cx="0" cy="4474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DF17C6A2-F715-E091-0B6F-16E6DFB76F42}"/>
              </a:ext>
            </a:extLst>
          </p:cNvPr>
          <p:cNvSpPr txBox="1"/>
          <p:nvPr/>
        </p:nvSpPr>
        <p:spPr>
          <a:xfrm>
            <a:off x="3240654" y="5830902"/>
            <a:ext cx="2160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accent3">
                    <a:lumMod val="75000"/>
                  </a:schemeClr>
                </a:solidFill>
                <a:latin typeface="+mn-lt"/>
              </a:rPr>
              <a:t>Codebook</a:t>
            </a:r>
            <a:r>
              <a:rPr lang="de-DE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</a:t>
            </a:r>
            <a:r>
              <a:rPr lang="de-DE" dirty="0" err="1">
                <a:solidFill>
                  <a:schemeClr val="accent3">
                    <a:lumMod val="75000"/>
                  </a:schemeClr>
                </a:solidFill>
                <a:latin typeface="+mn-lt"/>
              </a:rPr>
              <a:t>alignment</a:t>
            </a:r>
            <a:r>
              <a:rPr lang="de-DE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</a:t>
            </a:r>
            <a:r>
              <a:rPr lang="de-DE" dirty="0" err="1">
                <a:solidFill>
                  <a:schemeClr val="accent3">
                    <a:lumMod val="75000"/>
                  </a:schemeClr>
                </a:solidFill>
                <a:latin typeface="+mn-lt"/>
              </a:rPr>
              <a:t>loss</a:t>
            </a:r>
            <a:endParaRPr lang="en-GB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AE36212-045F-B3EB-2A1C-972A6A008533}"/>
              </a:ext>
            </a:extLst>
          </p:cNvPr>
          <p:cNvSpPr txBox="1"/>
          <p:nvPr/>
        </p:nvSpPr>
        <p:spPr>
          <a:xfrm>
            <a:off x="5347396" y="5616588"/>
            <a:ext cx="2160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Codebook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commitment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 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loss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20" name="Trapezium 219">
            <a:extLst>
              <a:ext uri="{FF2B5EF4-FFF2-40B4-BE49-F238E27FC236}">
                <a16:creationId xmlns:a16="http://schemas.microsoft.com/office/drawing/2014/main" id="{D1306D12-6515-2108-E7CA-4C6153AAEDC6}"/>
              </a:ext>
            </a:extLst>
          </p:cNvPr>
          <p:cNvSpPr/>
          <p:nvPr/>
        </p:nvSpPr>
        <p:spPr>
          <a:xfrm>
            <a:off x="9608689" y="1655400"/>
            <a:ext cx="1243309" cy="693048"/>
          </a:xfrm>
          <a:prstGeom prst="trapezoid">
            <a:avLst/>
          </a:prstGeom>
          <a:solidFill>
            <a:srgbClr val="FFF2CC"/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BE2280CF-718E-5673-E039-4AE180747275}"/>
              </a:ext>
            </a:extLst>
          </p:cNvPr>
          <p:cNvCxnSpPr>
            <a:cxnSpLocks/>
          </p:cNvCxnSpPr>
          <p:nvPr/>
        </p:nvCxnSpPr>
        <p:spPr>
          <a:xfrm flipV="1">
            <a:off x="10218289" y="2348448"/>
            <a:ext cx="0" cy="481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AE816027-4FE0-DCC4-E079-398AAAC4665A}"/>
              </a:ext>
            </a:extLst>
          </p:cNvPr>
          <p:cNvSpPr txBox="1"/>
          <p:nvPr/>
        </p:nvSpPr>
        <p:spPr>
          <a:xfrm>
            <a:off x="9652055" y="1862291"/>
            <a:ext cx="12433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 err="1">
                <a:latin typeface="+mn-lt"/>
              </a:rPr>
              <a:t>Discriminator</a:t>
            </a:r>
            <a:endParaRPr lang="de-DE" sz="1400" dirty="0">
              <a:latin typeface="+mn-lt"/>
            </a:endParaRPr>
          </a:p>
          <a:p>
            <a:pPr algn="just"/>
            <a:r>
              <a:rPr lang="de-DE" sz="1400" dirty="0">
                <a:latin typeface="+mn-lt"/>
              </a:rPr>
              <a:t>          (D)</a:t>
            </a:r>
            <a:endParaRPr lang="en-GB" sz="1400" dirty="0">
              <a:latin typeface="+mn-lt"/>
            </a:endParaRP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DB007E3A-805E-C37B-290A-50C0255DE7A9}"/>
              </a:ext>
            </a:extLst>
          </p:cNvPr>
          <p:cNvCxnSpPr>
            <a:cxnSpLocks/>
          </p:cNvCxnSpPr>
          <p:nvPr/>
        </p:nvCxnSpPr>
        <p:spPr>
          <a:xfrm>
            <a:off x="8754967" y="5198182"/>
            <a:ext cx="4562" cy="59018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ACB79622-679B-B890-8ED8-8CD8B880F88F}"/>
              </a:ext>
            </a:extLst>
          </p:cNvPr>
          <p:cNvSpPr txBox="1"/>
          <p:nvPr/>
        </p:nvSpPr>
        <p:spPr>
          <a:xfrm>
            <a:off x="7693460" y="5719146"/>
            <a:ext cx="216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7030A0"/>
                </a:solidFill>
                <a:latin typeface="+mn-lt"/>
              </a:rPr>
              <a:t>Discriminator</a:t>
            </a:r>
            <a:r>
              <a:rPr lang="de-DE" dirty="0">
                <a:solidFill>
                  <a:srgbClr val="7030A0"/>
                </a:solidFill>
                <a:latin typeface="+mn-lt"/>
              </a:rPr>
              <a:t> </a:t>
            </a:r>
            <a:r>
              <a:rPr lang="de-DE" dirty="0" err="1">
                <a:solidFill>
                  <a:srgbClr val="7030A0"/>
                </a:solidFill>
                <a:latin typeface="+mn-lt"/>
              </a:rPr>
              <a:t>loss</a:t>
            </a:r>
            <a:endParaRPr lang="en-GB" dirty="0">
              <a:solidFill>
                <a:srgbClr val="7030A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261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0" dur="250" autoRev="1" fill="hold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 tmFilter="0, 0; .2, .5; .8, .5; 1, 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3" dur="250" autoRev="1" fill="hold"/>
                                        <p:tgtEl>
                                          <p:spTgt spid="2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  <p:bldP spid="151" grpId="0" animBg="1"/>
      <p:bldP spid="176" grpId="0" animBg="1"/>
      <p:bldP spid="177" grpId="0" animBg="1"/>
      <p:bldP spid="182" grpId="0" animBg="1"/>
      <p:bldP spid="186" grpId="0" animBg="1"/>
      <p:bldP spid="189" grpId="0"/>
      <p:bldP spid="190" grpId="0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12" grpId="0"/>
      <p:bldP spid="213" grpId="0"/>
      <p:bldP spid="217" grpId="0"/>
      <p:bldP spid="218" grpId="0"/>
      <p:bldP spid="220" grpId="0" animBg="1"/>
      <p:bldP spid="222" grpId="0"/>
      <p:bldP spid="236" grpId="0"/>
      <p:bldP spid="23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AD796B-33B5-0294-CCEF-AF390726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Methods</a:t>
            </a:r>
            <a:endParaRPr lang="en-GB" dirty="0"/>
          </a:p>
        </p:txBody>
      </p:sp>
      <p:pic>
        <p:nvPicPr>
          <p:cNvPr id="24" name="Picture 23" descr="A close-up of a brain&#10;&#10;Description automatically generated with medium confidence">
            <a:extLst>
              <a:ext uri="{FF2B5EF4-FFF2-40B4-BE49-F238E27FC236}">
                <a16:creationId xmlns:a16="http://schemas.microsoft.com/office/drawing/2014/main" id="{F6A8BF4B-CA2D-E6A5-712F-F578AAA3E4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64" t="12189" r="25260" b="11806"/>
          <a:stretch/>
        </p:blipFill>
        <p:spPr>
          <a:xfrm>
            <a:off x="1181100" y="1886610"/>
            <a:ext cx="1143000" cy="1389990"/>
          </a:xfrm>
          <a:prstGeom prst="rect">
            <a:avLst/>
          </a:prstGeom>
        </p:spPr>
      </p:pic>
      <p:pic>
        <p:nvPicPr>
          <p:cNvPr id="25" name="Picture 24" descr="Logo, icon&#10;&#10;Description automatically generated">
            <a:extLst>
              <a:ext uri="{FF2B5EF4-FFF2-40B4-BE49-F238E27FC236}">
                <a16:creationId xmlns:a16="http://schemas.microsoft.com/office/drawing/2014/main" id="{7186414E-2C99-537A-1CC1-513EF6205F0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64" t="12460" r="25261" b="11806"/>
          <a:stretch/>
        </p:blipFill>
        <p:spPr>
          <a:xfrm>
            <a:off x="3124200" y="1891558"/>
            <a:ext cx="1143000" cy="138504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85E8919-28BF-00C6-517C-15455CD8793A}"/>
              </a:ext>
            </a:extLst>
          </p:cNvPr>
          <p:cNvGrpSpPr/>
          <p:nvPr/>
        </p:nvGrpSpPr>
        <p:grpSpPr>
          <a:xfrm>
            <a:off x="1371600" y="2272558"/>
            <a:ext cx="2057400" cy="76200"/>
            <a:chOff x="1219200" y="1219200"/>
            <a:chExt cx="2057400" cy="7620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2E80D2E-1AAD-8E3A-F126-0403F7EA7C5A}"/>
                </a:ext>
              </a:extLst>
            </p:cNvPr>
            <p:cNvCxnSpPr>
              <a:endCxn id="30" idx="0"/>
            </p:cNvCxnSpPr>
            <p:nvPr/>
          </p:nvCxnSpPr>
          <p:spPr>
            <a:xfrm>
              <a:off x="1295400" y="1219200"/>
              <a:ext cx="1943100" cy="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86B8585-0595-93DB-D2FF-87608E354A86}"/>
                </a:ext>
              </a:extLst>
            </p:cNvPr>
            <p:cNvGrpSpPr/>
            <p:nvPr/>
          </p:nvGrpSpPr>
          <p:grpSpPr>
            <a:xfrm>
              <a:off x="1219200" y="1219200"/>
              <a:ext cx="2057400" cy="76200"/>
              <a:chOff x="1219200" y="1219200"/>
              <a:chExt cx="2057400" cy="7620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D3408A0-A94E-AF3F-ADF2-D3A6D7A984A5}"/>
                  </a:ext>
                </a:extLst>
              </p:cNvPr>
              <p:cNvSpPr/>
              <p:nvPr/>
            </p:nvSpPr>
            <p:spPr>
              <a:xfrm>
                <a:off x="1219200" y="1219200"/>
                <a:ext cx="76200" cy="76200"/>
              </a:xfrm>
              <a:prstGeom prst="rect">
                <a:avLst/>
              </a:prstGeom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B04CBF2-D6D4-4EE3-6870-4DD292B57500}"/>
                  </a:ext>
                </a:extLst>
              </p:cNvPr>
              <p:cNvSpPr/>
              <p:nvPr/>
            </p:nvSpPr>
            <p:spPr>
              <a:xfrm>
                <a:off x="3200400" y="1219200"/>
                <a:ext cx="76200" cy="76200"/>
              </a:xfrm>
              <a:prstGeom prst="rect">
                <a:avLst/>
              </a:prstGeom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D23C456-5A56-FCE5-C65A-C5F709D35BC5}"/>
                  </a:ext>
                </a:extLst>
              </p:cNvPr>
              <p:cNvCxnSpPr/>
              <p:nvPr/>
            </p:nvCxnSpPr>
            <p:spPr>
              <a:xfrm>
                <a:off x="1295400" y="1289050"/>
                <a:ext cx="1943100" cy="0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8AFA72-A421-6606-0FCB-7B7754D4296C}"/>
              </a:ext>
            </a:extLst>
          </p:cNvPr>
          <p:cNvGrpSpPr/>
          <p:nvPr/>
        </p:nvGrpSpPr>
        <p:grpSpPr>
          <a:xfrm>
            <a:off x="1505879" y="2272558"/>
            <a:ext cx="2057400" cy="76200"/>
            <a:chOff x="1219200" y="1219200"/>
            <a:chExt cx="2057400" cy="7620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9B52F-38E4-D8DF-5ACF-F4330E369F0A}"/>
                </a:ext>
              </a:extLst>
            </p:cNvPr>
            <p:cNvCxnSpPr>
              <a:endCxn id="36" idx="0"/>
            </p:cNvCxnSpPr>
            <p:nvPr/>
          </p:nvCxnSpPr>
          <p:spPr>
            <a:xfrm>
              <a:off x="1295400" y="1219200"/>
              <a:ext cx="1943100" cy="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6B84687-DCA0-8947-94A9-C753B6BCDC55}"/>
                </a:ext>
              </a:extLst>
            </p:cNvPr>
            <p:cNvGrpSpPr/>
            <p:nvPr/>
          </p:nvGrpSpPr>
          <p:grpSpPr>
            <a:xfrm>
              <a:off x="1219200" y="1219200"/>
              <a:ext cx="2057400" cy="76200"/>
              <a:chOff x="1219200" y="1219200"/>
              <a:chExt cx="2057400" cy="762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97F4617-D240-7193-6F9C-64116CFF8444}"/>
                  </a:ext>
                </a:extLst>
              </p:cNvPr>
              <p:cNvSpPr/>
              <p:nvPr/>
            </p:nvSpPr>
            <p:spPr>
              <a:xfrm>
                <a:off x="1219200" y="1219200"/>
                <a:ext cx="76200" cy="76200"/>
              </a:xfrm>
              <a:prstGeom prst="rect">
                <a:avLst/>
              </a:prstGeom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B1DDB29-ED25-8295-9160-64549568502B}"/>
                  </a:ext>
                </a:extLst>
              </p:cNvPr>
              <p:cNvSpPr/>
              <p:nvPr/>
            </p:nvSpPr>
            <p:spPr>
              <a:xfrm>
                <a:off x="3200400" y="1219200"/>
                <a:ext cx="76200" cy="76200"/>
              </a:xfrm>
              <a:prstGeom prst="rect">
                <a:avLst/>
              </a:prstGeom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CC1DDCA-0FE8-DD3E-99E3-C4CC2FD175BD}"/>
                  </a:ext>
                </a:extLst>
              </p:cNvPr>
              <p:cNvCxnSpPr/>
              <p:nvPr/>
            </p:nvCxnSpPr>
            <p:spPr>
              <a:xfrm>
                <a:off x="1295400" y="1289050"/>
                <a:ext cx="1943100" cy="0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4D1A5C1-0A37-8E06-6182-597501F2FDB4}"/>
              </a:ext>
            </a:extLst>
          </p:cNvPr>
          <p:cNvGrpSpPr/>
          <p:nvPr/>
        </p:nvGrpSpPr>
        <p:grpSpPr>
          <a:xfrm>
            <a:off x="1635977" y="2272558"/>
            <a:ext cx="2057400" cy="76200"/>
            <a:chOff x="1219200" y="1219200"/>
            <a:chExt cx="2057400" cy="762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81A5C13-16C0-F3E6-F02E-16CF33081AF5}"/>
                </a:ext>
              </a:extLst>
            </p:cNvPr>
            <p:cNvCxnSpPr>
              <a:endCxn id="42" idx="0"/>
            </p:cNvCxnSpPr>
            <p:nvPr/>
          </p:nvCxnSpPr>
          <p:spPr>
            <a:xfrm>
              <a:off x="1295400" y="1219200"/>
              <a:ext cx="1943100" cy="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3E39E44-592B-5513-E60B-478814373874}"/>
                </a:ext>
              </a:extLst>
            </p:cNvPr>
            <p:cNvGrpSpPr/>
            <p:nvPr/>
          </p:nvGrpSpPr>
          <p:grpSpPr>
            <a:xfrm>
              <a:off x="1219200" y="1219200"/>
              <a:ext cx="2057400" cy="76200"/>
              <a:chOff x="1219200" y="1219200"/>
              <a:chExt cx="2057400" cy="7620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558E333-7E5F-32DB-3745-5961FFC5D02B}"/>
                  </a:ext>
                </a:extLst>
              </p:cNvPr>
              <p:cNvSpPr/>
              <p:nvPr/>
            </p:nvSpPr>
            <p:spPr>
              <a:xfrm>
                <a:off x="1219200" y="1219200"/>
                <a:ext cx="76200" cy="76200"/>
              </a:xfrm>
              <a:prstGeom prst="rect">
                <a:avLst/>
              </a:prstGeom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E1D978E-8933-0443-123F-CAED1AFF99A5}"/>
                  </a:ext>
                </a:extLst>
              </p:cNvPr>
              <p:cNvSpPr/>
              <p:nvPr/>
            </p:nvSpPr>
            <p:spPr>
              <a:xfrm>
                <a:off x="3200400" y="1219200"/>
                <a:ext cx="76200" cy="76200"/>
              </a:xfrm>
              <a:prstGeom prst="rect">
                <a:avLst/>
              </a:prstGeom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9B2020F-3C67-43B0-2ED1-9669FF31E3BF}"/>
                  </a:ext>
                </a:extLst>
              </p:cNvPr>
              <p:cNvCxnSpPr/>
              <p:nvPr/>
            </p:nvCxnSpPr>
            <p:spPr>
              <a:xfrm>
                <a:off x="1295400" y="1289050"/>
                <a:ext cx="1943100" cy="0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pic>
        <p:nvPicPr>
          <p:cNvPr id="47" name="Picture 46" descr="A close-up of a brain&#10;&#10;Description automatically generated with medium confidence">
            <a:extLst>
              <a:ext uri="{FF2B5EF4-FFF2-40B4-BE49-F238E27FC236}">
                <a16:creationId xmlns:a16="http://schemas.microsoft.com/office/drawing/2014/main" id="{6F30B899-BDD1-9EE3-6380-F49194F5BB5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64" t="12189" r="25260" b="11806"/>
          <a:stretch/>
        </p:blipFill>
        <p:spPr>
          <a:xfrm>
            <a:off x="5760262" y="1669136"/>
            <a:ext cx="1117717" cy="1359244"/>
          </a:xfrm>
          <a:prstGeom prst="rect">
            <a:avLst/>
          </a:prstGeom>
        </p:spPr>
      </p:pic>
      <p:pic>
        <p:nvPicPr>
          <p:cNvPr id="48" name="Picture 47" descr="A picture containing invertebrate, echinoderm, male&#10;&#10;Description automatically generated">
            <a:extLst>
              <a:ext uri="{FF2B5EF4-FFF2-40B4-BE49-F238E27FC236}">
                <a16:creationId xmlns:a16="http://schemas.microsoft.com/office/drawing/2014/main" id="{CA539E6E-46BC-E0C7-025F-58A35C259D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20" t="12152" r="24503" b="11459"/>
          <a:stretch/>
        </p:blipFill>
        <p:spPr>
          <a:xfrm>
            <a:off x="6169877" y="1917357"/>
            <a:ext cx="1143000" cy="1359243"/>
          </a:xfrm>
          <a:prstGeom prst="rect">
            <a:avLst/>
          </a:prstGeom>
        </p:spPr>
      </p:pic>
      <p:pic>
        <p:nvPicPr>
          <p:cNvPr id="51" name="Picture 50" descr="A close-up of a brain&#10;&#10;Description automatically generated with medium confidence">
            <a:extLst>
              <a:ext uri="{FF2B5EF4-FFF2-40B4-BE49-F238E27FC236}">
                <a16:creationId xmlns:a16="http://schemas.microsoft.com/office/drawing/2014/main" id="{046C5B84-FAED-408F-985F-2666F71698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64" t="12189" r="25260" b="11806"/>
          <a:stretch/>
        </p:blipFill>
        <p:spPr>
          <a:xfrm>
            <a:off x="9016883" y="1669136"/>
            <a:ext cx="1117717" cy="1359244"/>
          </a:xfrm>
          <a:prstGeom prst="rect">
            <a:avLst/>
          </a:prstGeom>
        </p:spPr>
      </p:pic>
      <p:pic>
        <p:nvPicPr>
          <p:cNvPr id="50" name="Picture 49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1AEB3A44-E9B9-B60C-BC09-6D3B6EE38B3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10" t="12563" r="25226" b="12354"/>
          <a:stretch/>
        </p:blipFill>
        <p:spPr>
          <a:xfrm>
            <a:off x="9216194" y="1902629"/>
            <a:ext cx="1117717" cy="1343085"/>
          </a:xfrm>
          <a:prstGeom prst="rect">
            <a:avLst/>
          </a:prstGeom>
        </p:spPr>
      </p:pic>
      <p:sp>
        <p:nvSpPr>
          <p:cNvPr id="55" name="Content Placeholder 1">
            <a:extLst>
              <a:ext uri="{FF2B5EF4-FFF2-40B4-BE49-F238E27FC236}">
                <a16:creationId xmlns:a16="http://schemas.microsoft.com/office/drawing/2014/main" id="{82635DF3-63A4-8696-901B-F6025E96B79F}"/>
              </a:ext>
            </a:extLst>
          </p:cNvPr>
          <p:cNvSpPr txBox="1">
            <a:spLocks/>
          </p:cNvSpPr>
          <p:nvPr/>
        </p:nvSpPr>
        <p:spPr>
          <a:xfrm>
            <a:off x="609600" y="990600"/>
            <a:ext cx="10972800" cy="51355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 err="1"/>
              <a:t>Comparision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models</a:t>
            </a:r>
            <a:endParaRPr lang="de-DE" sz="2800" dirty="0"/>
          </a:p>
          <a:p>
            <a:endParaRPr lang="de-DE" sz="2800" dirty="0"/>
          </a:p>
          <a:p>
            <a:pPr marL="0" indent="0">
              <a:buFont typeface="Arial" charset="0"/>
              <a:buNone/>
            </a:pPr>
            <a:endParaRPr lang="de-DE" sz="2800" dirty="0"/>
          </a:p>
          <a:p>
            <a:pPr marL="0" indent="0">
              <a:buFont typeface="Arial" charset="0"/>
              <a:buNone/>
            </a:pPr>
            <a:endParaRPr lang="de-DE" sz="2800" dirty="0"/>
          </a:p>
          <a:p>
            <a:pPr marL="0" indent="0">
              <a:buFont typeface="Arial" charset="0"/>
              <a:buNone/>
            </a:pPr>
            <a:endParaRPr lang="de-DE" sz="2800" dirty="0"/>
          </a:p>
          <a:p>
            <a:pPr marL="457200" lvl="1" indent="0">
              <a:buFont typeface="Arial" charset="0"/>
              <a:buNone/>
            </a:pPr>
            <a:r>
              <a:rPr lang="de-DE" dirty="0"/>
              <a:t>    </a:t>
            </a:r>
            <a:r>
              <a:rPr lang="de-DE" sz="2400" dirty="0"/>
              <a:t>Pixel-</a:t>
            </a:r>
            <a:r>
              <a:rPr lang="de-DE" sz="2400" dirty="0" err="1"/>
              <a:t>wise</a:t>
            </a:r>
            <a:r>
              <a:rPr lang="de-DE" sz="2400" dirty="0"/>
              <a:t> </a:t>
            </a:r>
            <a:r>
              <a:rPr lang="de-DE" sz="2400" dirty="0" err="1"/>
              <a:t>evaluation</a:t>
            </a:r>
            <a:r>
              <a:rPr lang="de-DE" sz="2400" dirty="0"/>
              <a:t>	         Sample-</a:t>
            </a:r>
            <a:r>
              <a:rPr lang="de-DE" sz="2400" dirty="0" err="1"/>
              <a:t>wise</a:t>
            </a:r>
            <a:r>
              <a:rPr lang="de-DE" sz="2400" dirty="0"/>
              <a:t> </a:t>
            </a:r>
            <a:r>
              <a:rPr lang="de-DE" sz="2400" dirty="0" err="1"/>
              <a:t>evaluation</a:t>
            </a:r>
            <a:r>
              <a:rPr lang="de-DE" sz="2400" dirty="0"/>
              <a:t>          Slice-</a:t>
            </a:r>
            <a:r>
              <a:rPr lang="de-DE" sz="2400" dirty="0" err="1"/>
              <a:t>wise</a:t>
            </a:r>
            <a:r>
              <a:rPr lang="de-DE" sz="2400" dirty="0"/>
              <a:t> </a:t>
            </a:r>
            <a:r>
              <a:rPr lang="de-DE" sz="2400" dirty="0" err="1"/>
              <a:t>evaluation</a:t>
            </a:r>
            <a:endParaRPr lang="de-DE" sz="2400" dirty="0"/>
          </a:p>
          <a:p>
            <a:pPr marL="457200" lvl="1" indent="0">
              <a:buFont typeface="Arial" charset="0"/>
              <a:buNone/>
            </a:pPr>
            <a:endParaRPr lang="de-DE" sz="2400" dirty="0"/>
          </a:p>
          <a:p>
            <a:r>
              <a:rPr lang="de-DE" sz="2800" dirty="0" err="1"/>
              <a:t>Effect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latent </a:t>
            </a:r>
            <a:r>
              <a:rPr lang="de-DE" sz="2800" dirty="0" err="1"/>
              <a:t>sizes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models</a:t>
            </a:r>
            <a:endParaRPr lang="en-GB" sz="2800" dirty="0"/>
          </a:p>
          <a:p>
            <a:r>
              <a:rPr lang="en-GB" sz="2800" dirty="0"/>
              <a:t>Assessment of model performance on non-brain images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10495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5211-5114-3E6A-1D80-916E4EEBA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74638"/>
            <a:ext cx="10972800" cy="563562"/>
          </a:xfrm>
        </p:spPr>
        <p:txBody>
          <a:bodyPr/>
          <a:lstStyle/>
          <a:p>
            <a:r>
              <a:rPr lang="de-DE" dirty="0"/>
              <a:t>Segmentation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Stroke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GB" dirty="0"/>
          </a:p>
        </p:txBody>
      </p:sp>
      <p:sp>
        <p:nvSpPr>
          <p:cNvPr id="16" name="AutoShape 3">
            <a:extLst>
              <a:ext uri="{FF2B5EF4-FFF2-40B4-BE49-F238E27FC236}">
                <a16:creationId xmlns:a16="http://schemas.microsoft.com/office/drawing/2014/main" id="{045AE767-B985-D907-1288-FC2A16D3D9F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79413" y="1143000"/>
            <a:ext cx="10671175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F885517A-B562-6FF9-CF97-C4FE90EBC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788" y="1204913"/>
            <a:ext cx="13446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Reconstructed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Image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A5C202EE-AA5C-30B1-7207-83FC2B11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838" y="1482725"/>
            <a:ext cx="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EDA2A415-81DC-44CB-7243-C2B67C062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1" y="1204913"/>
            <a:ext cx="10239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Difference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28F05FBD-10F6-1491-0700-4E8628A36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1" y="1344613"/>
            <a:ext cx="13065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Segmentation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8734F07E-77DF-763E-69A6-F3A673BB9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613" y="2417763"/>
            <a:ext cx="49212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D8E57D4F-25F8-20B7-1FE6-FC86E00AE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913" y="3910013"/>
            <a:ext cx="776288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VQVAE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247501A9-6AEB-B9ED-1DE4-DA5CF07C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4856163"/>
            <a:ext cx="14684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Original Image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13">
            <a:extLst>
              <a:ext uri="{FF2B5EF4-FFF2-40B4-BE49-F238E27FC236}">
                <a16:creationId xmlns:a16="http://schemas.microsoft.com/office/drawing/2014/main" id="{66B55494-AEA5-562C-E75D-9CE0B31EE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6" y="5402263"/>
            <a:ext cx="8286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VQGAN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3" name="Picture 32" descr="A close-up of a brain&#10;&#10;Description automatically generated with medium confidence">
            <a:extLst>
              <a:ext uri="{FF2B5EF4-FFF2-40B4-BE49-F238E27FC236}">
                <a16:creationId xmlns:a16="http://schemas.microsoft.com/office/drawing/2014/main" id="{DA98EC77-450B-7FD3-FBC6-13D2A57D0F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64" t="12189" r="25260" b="11806"/>
          <a:stretch/>
        </p:blipFill>
        <p:spPr>
          <a:xfrm>
            <a:off x="636895" y="3434885"/>
            <a:ext cx="1143000" cy="1389990"/>
          </a:xfrm>
          <a:prstGeom prst="rect">
            <a:avLst/>
          </a:prstGeom>
        </p:spPr>
      </p:pic>
      <p:pic>
        <p:nvPicPr>
          <p:cNvPr id="34" name="Picture 33" descr="A picture containing text&#10;&#10;Description automatically generated">
            <a:extLst>
              <a:ext uri="{FF2B5EF4-FFF2-40B4-BE49-F238E27FC236}">
                <a16:creationId xmlns:a16="http://schemas.microsoft.com/office/drawing/2014/main" id="{C2AEA0DC-7B2A-074A-0BD4-815639B01EF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64" t="11806" r="25261" b="11806"/>
          <a:stretch/>
        </p:blipFill>
        <p:spPr>
          <a:xfrm>
            <a:off x="4114800" y="1905000"/>
            <a:ext cx="1137265" cy="1389990"/>
          </a:xfrm>
          <a:prstGeom prst="rect">
            <a:avLst/>
          </a:prstGeom>
        </p:spPr>
      </p:pic>
      <p:pic>
        <p:nvPicPr>
          <p:cNvPr id="35" name="Picture 34" descr="A close-up of a baby&#10;&#10;Description automatically generated with medium confidence">
            <a:extLst>
              <a:ext uri="{FF2B5EF4-FFF2-40B4-BE49-F238E27FC236}">
                <a16:creationId xmlns:a16="http://schemas.microsoft.com/office/drawing/2014/main" id="{77B00779-87F7-D6F5-04B1-02817675CD0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65" t="11806" r="25260" b="11806"/>
          <a:stretch/>
        </p:blipFill>
        <p:spPr>
          <a:xfrm>
            <a:off x="5943600" y="1904999"/>
            <a:ext cx="1137266" cy="1389991"/>
          </a:xfrm>
          <a:prstGeom prst="rect">
            <a:avLst/>
          </a:prstGeom>
        </p:spPr>
      </p:pic>
      <p:pic>
        <p:nvPicPr>
          <p:cNvPr id="36" name="Picture 35" descr="A picture containing text&#10;&#10;Description automatically generated">
            <a:extLst>
              <a:ext uri="{FF2B5EF4-FFF2-40B4-BE49-F238E27FC236}">
                <a16:creationId xmlns:a16="http://schemas.microsoft.com/office/drawing/2014/main" id="{0C6A0C29-867B-A986-6AEE-8AB9CF7C237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64" t="11806" r="25261" b="11806"/>
          <a:stretch/>
        </p:blipFill>
        <p:spPr>
          <a:xfrm>
            <a:off x="7696200" y="1904998"/>
            <a:ext cx="1137266" cy="1389991"/>
          </a:xfrm>
          <a:prstGeom prst="rect">
            <a:avLst/>
          </a:prstGeom>
        </p:spPr>
      </p:pic>
      <p:pic>
        <p:nvPicPr>
          <p:cNvPr id="37" name="Picture 36" descr="Logo, icon&#10;&#10;Description automatically generated">
            <a:extLst>
              <a:ext uri="{FF2B5EF4-FFF2-40B4-BE49-F238E27FC236}">
                <a16:creationId xmlns:a16="http://schemas.microsoft.com/office/drawing/2014/main" id="{8431B6A0-58E4-8541-B30A-3A69EC6289C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64" t="12460" r="25261" b="11806"/>
          <a:stretch/>
        </p:blipFill>
        <p:spPr>
          <a:xfrm>
            <a:off x="10156825" y="3437359"/>
            <a:ext cx="1143000" cy="1385042"/>
          </a:xfrm>
          <a:prstGeom prst="rect">
            <a:avLst/>
          </a:prstGeom>
        </p:spPr>
      </p:pic>
      <p:pic>
        <p:nvPicPr>
          <p:cNvPr id="38" name="Picture 37" descr="A close-up of a brain&#10;&#10;Description automatically generated with low confidence">
            <a:extLst>
              <a:ext uri="{FF2B5EF4-FFF2-40B4-BE49-F238E27FC236}">
                <a16:creationId xmlns:a16="http://schemas.microsoft.com/office/drawing/2014/main" id="{E978DE2F-34DA-8CBC-63C6-5F332664DFE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64" t="11806" r="25261" b="11806"/>
          <a:stretch/>
        </p:blipFill>
        <p:spPr>
          <a:xfrm>
            <a:off x="4114800" y="3424052"/>
            <a:ext cx="1137265" cy="1389990"/>
          </a:xfrm>
          <a:prstGeom prst="rect">
            <a:avLst/>
          </a:prstGeom>
        </p:spPr>
      </p:pic>
      <p:pic>
        <p:nvPicPr>
          <p:cNvPr id="39" name="Picture 38" descr="A close up of the moon&#10;&#10;Description automatically generated with medium confidence">
            <a:extLst>
              <a:ext uri="{FF2B5EF4-FFF2-40B4-BE49-F238E27FC236}">
                <a16:creationId xmlns:a16="http://schemas.microsoft.com/office/drawing/2014/main" id="{2C7F8B81-F175-0D3D-4DBB-10FA826C353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64" t="11806" r="25261" b="11806"/>
          <a:stretch/>
        </p:blipFill>
        <p:spPr>
          <a:xfrm>
            <a:off x="5943601" y="3434885"/>
            <a:ext cx="1137265" cy="1389991"/>
          </a:xfrm>
          <a:prstGeom prst="rect">
            <a:avLst/>
          </a:prstGeom>
        </p:spPr>
      </p:pic>
      <p:pic>
        <p:nvPicPr>
          <p:cNvPr id="40" name="Picture 39" descr="A black and white image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153FA889-8F75-24BA-7B3A-C1695307CB1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64" t="11806" r="25261" b="11806"/>
          <a:stretch/>
        </p:blipFill>
        <p:spPr>
          <a:xfrm>
            <a:off x="7700250" y="3437359"/>
            <a:ext cx="1133216" cy="1385042"/>
          </a:xfrm>
          <a:prstGeom prst="rect">
            <a:avLst/>
          </a:prstGeom>
        </p:spPr>
      </p:pic>
      <p:pic>
        <p:nvPicPr>
          <p:cNvPr id="41" name="Picture 40" descr="A close-up of a globe&#10;&#10;Description automatically generated with low confidence">
            <a:extLst>
              <a:ext uri="{FF2B5EF4-FFF2-40B4-BE49-F238E27FC236}">
                <a16:creationId xmlns:a16="http://schemas.microsoft.com/office/drawing/2014/main" id="{10924D5A-56D7-7C5D-667C-9A88ED87365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64" t="11806" r="25261" b="11806"/>
          <a:stretch/>
        </p:blipFill>
        <p:spPr>
          <a:xfrm>
            <a:off x="4114799" y="4921075"/>
            <a:ext cx="1137266" cy="1389991"/>
          </a:xfrm>
          <a:prstGeom prst="rect">
            <a:avLst/>
          </a:prstGeom>
        </p:spPr>
      </p:pic>
      <p:pic>
        <p:nvPicPr>
          <p:cNvPr id="42" name="Picture 41" descr="A black and white image of a planet&#10;&#10;Description automatically generated with low confidence">
            <a:extLst>
              <a:ext uri="{FF2B5EF4-FFF2-40B4-BE49-F238E27FC236}">
                <a16:creationId xmlns:a16="http://schemas.microsoft.com/office/drawing/2014/main" id="{935A3FB4-7D2D-0EFA-1723-91220A2EDE67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3" t="12030" r="25452" b="11776"/>
          <a:stretch/>
        </p:blipFill>
        <p:spPr>
          <a:xfrm>
            <a:off x="5943600" y="4921075"/>
            <a:ext cx="1137265" cy="1389991"/>
          </a:xfrm>
          <a:prstGeom prst="rect">
            <a:avLst/>
          </a:prstGeom>
        </p:spPr>
      </p:pic>
      <p:pic>
        <p:nvPicPr>
          <p:cNvPr id="43" name="Picture 42" descr="A picture containing text&#10;&#10;Description automatically generated">
            <a:extLst>
              <a:ext uri="{FF2B5EF4-FFF2-40B4-BE49-F238E27FC236}">
                <a16:creationId xmlns:a16="http://schemas.microsoft.com/office/drawing/2014/main" id="{638C177A-E8CD-9A44-0BF3-D9E2C53C715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65" t="11806" r="25260" b="11806"/>
          <a:stretch/>
        </p:blipFill>
        <p:spPr>
          <a:xfrm>
            <a:off x="7696200" y="4921074"/>
            <a:ext cx="1137266" cy="1389992"/>
          </a:xfrm>
          <a:prstGeom prst="rect">
            <a:avLst/>
          </a:prstGeom>
        </p:spPr>
      </p:pic>
      <p:sp>
        <p:nvSpPr>
          <p:cNvPr id="45" name="Call-out: Bent Line 44">
            <a:extLst>
              <a:ext uri="{FF2B5EF4-FFF2-40B4-BE49-F238E27FC236}">
                <a16:creationId xmlns:a16="http://schemas.microsoft.com/office/drawing/2014/main" id="{4D6CDB38-8D23-AAD0-8972-AD44920A2E7D}"/>
              </a:ext>
            </a:extLst>
          </p:cNvPr>
          <p:cNvSpPr/>
          <p:nvPr/>
        </p:nvSpPr>
        <p:spPr>
          <a:xfrm>
            <a:off x="9112865" y="1981200"/>
            <a:ext cx="488335" cy="244473"/>
          </a:xfrm>
          <a:prstGeom prst="borderCallout2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0.54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48" name="Call-out: Bent Line 47">
            <a:extLst>
              <a:ext uri="{FF2B5EF4-FFF2-40B4-BE49-F238E27FC236}">
                <a16:creationId xmlns:a16="http://schemas.microsoft.com/office/drawing/2014/main" id="{B7C0FAF5-838D-1DE4-D162-CB1127CD4EEE}"/>
              </a:ext>
            </a:extLst>
          </p:cNvPr>
          <p:cNvSpPr/>
          <p:nvPr/>
        </p:nvSpPr>
        <p:spPr>
          <a:xfrm>
            <a:off x="9112865" y="3581400"/>
            <a:ext cx="488335" cy="244473"/>
          </a:xfrm>
          <a:prstGeom prst="borderCallout2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0.24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49" name="Call-out: Bent Line 48">
            <a:extLst>
              <a:ext uri="{FF2B5EF4-FFF2-40B4-BE49-F238E27FC236}">
                <a16:creationId xmlns:a16="http://schemas.microsoft.com/office/drawing/2014/main" id="{15F02462-C594-83B1-140B-1BF08572C9B9}"/>
              </a:ext>
            </a:extLst>
          </p:cNvPr>
          <p:cNvSpPr/>
          <p:nvPr/>
        </p:nvSpPr>
        <p:spPr>
          <a:xfrm>
            <a:off x="9112864" y="5195888"/>
            <a:ext cx="488335" cy="244473"/>
          </a:xfrm>
          <a:prstGeom prst="borderCallout2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0.59</a:t>
            </a:r>
            <a:endParaRPr lang="en-GB" sz="1100" dirty="0">
              <a:solidFill>
                <a:schemeClr val="tx1"/>
              </a:solidFill>
            </a:endParaRPr>
          </a:p>
        </p:txBody>
      </p:sp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3C6986B9-F2C4-6980-3675-A2C17B55F36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64" t="12460" r="25261" b="11806"/>
          <a:stretch/>
        </p:blipFill>
        <p:spPr>
          <a:xfrm>
            <a:off x="10146110" y="1907472"/>
            <a:ext cx="1143000" cy="1385042"/>
          </a:xfrm>
          <a:prstGeom prst="rect">
            <a:avLst/>
          </a:prstGeom>
        </p:spPr>
      </p:pic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C5F75734-C24F-C091-CFCA-9D699D061D1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64" t="12460" r="25261" b="11806"/>
          <a:stretch/>
        </p:blipFill>
        <p:spPr>
          <a:xfrm>
            <a:off x="10156825" y="4920508"/>
            <a:ext cx="1143000" cy="1385042"/>
          </a:xfrm>
          <a:prstGeom prst="rect">
            <a:avLst/>
          </a:prstGeom>
        </p:spPr>
      </p:pic>
      <p:sp>
        <p:nvSpPr>
          <p:cNvPr id="5" name="Rectangle 14">
            <a:extLst>
              <a:ext uri="{FF2B5EF4-FFF2-40B4-BE49-F238E27FC236}">
                <a16:creationId xmlns:a16="http://schemas.microsoft.com/office/drawing/2014/main" id="{D3929168-4B5E-6C59-9D9A-47F496895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0312" y="1344613"/>
            <a:ext cx="13858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Ground Truth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11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4" dur="50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1" dur="500" fill="hold"/>
                                        <p:tgtEl>
                                          <p:spTgt spid="4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8" dur="100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6" grpId="0"/>
      <p:bldP spid="27" grpId="0"/>
      <p:bldP spid="28" grpId="0"/>
      <p:bldP spid="29" grpId="0"/>
      <p:bldP spid="30" grpId="0"/>
      <p:bldP spid="45" grpId="0" animBg="1"/>
      <p:bldP spid="45" grpId="1" animBg="1"/>
      <p:bldP spid="48" grpId="0" animBg="1"/>
      <p:bldP spid="48" grpId="1" animBg="1"/>
      <p:bldP spid="49" grpId="0" animBg="1"/>
      <p:bldP spid="49" grpId="1" animBg="1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405</Words>
  <Application>Microsoft Office PowerPoint</Application>
  <PresentationFormat>Widescreen</PresentationFormat>
  <Paragraphs>160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1_Office Theme</vt:lpstr>
      <vt:lpstr>Custom Design</vt:lpstr>
      <vt:lpstr>1_Custom Design</vt:lpstr>
      <vt:lpstr>Reddipalli Nagalikhitha    </vt:lpstr>
      <vt:lpstr>Motivation</vt:lpstr>
      <vt:lpstr>Principle of UAD </vt:lpstr>
      <vt:lpstr>Data and Methods</vt:lpstr>
      <vt:lpstr>VAE</vt:lpstr>
      <vt:lpstr>VQVAE</vt:lpstr>
      <vt:lpstr>VQGAN</vt:lpstr>
      <vt:lpstr>Evaluation Methods</vt:lpstr>
      <vt:lpstr>Segmentation of Stroke data</vt:lpstr>
      <vt:lpstr>Pixel-wise Evaluation</vt:lpstr>
      <vt:lpstr>Pixel-wise Evaluation</vt:lpstr>
      <vt:lpstr>Effect of latent size on Pixel-wise evaluation</vt:lpstr>
      <vt:lpstr>Sample-wise evaluation</vt:lpstr>
      <vt:lpstr>Effect of latent size on Sample-wise evaluation</vt:lpstr>
      <vt:lpstr>Model performance on non-brain images</vt:lpstr>
      <vt:lpstr>Conclusion</vt:lpstr>
      <vt:lpstr>Further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Robotik</dc:title>
  <dc:creator>Alex</dc:creator>
  <cp:lastModifiedBy>18211a04j2</cp:lastModifiedBy>
  <cp:revision>581</cp:revision>
  <dcterms:created xsi:type="dcterms:W3CDTF">2008-10-03T10:44:45Z</dcterms:created>
  <dcterms:modified xsi:type="dcterms:W3CDTF">2022-10-18T23:43:01Z</dcterms:modified>
</cp:coreProperties>
</file>