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oboto"/>
      <p:regular r:id="rId21"/>
      <p:bold r:id="rId22"/>
      <p:italic r:id="rId23"/>
      <p:boldItalic r:id="rId24"/>
    </p:embeddedFont>
    <p:embeddedFont>
      <p:font typeface="Book Antiqua"/>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BookAntiqua-bold.fntdata"/><Relationship Id="rId25" Type="http://schemas.openxmlformats.org/officeDocument/2006/relationships/font" Target="fonts/BookAntiqua-regular.fntdata"/><Relationship Id="rId28" Type="http://schemas.openxmlformats.org/officeDocument/2006/relationships/font" Target="fonts/BookAntiqua-boldItalic.fntdata"/><Relationship Id="rId27" Type="http://schemas.openxmlformats.org/officeDocument/2006/relationships/font" Target="fonts/BookAntiqua-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3ce37e9b18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3ce37e9b18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This is because the analogue has similar features</a:t>
            </a:r>
            <a:endParaRPr/>
          </a:p>
          <a:p>
            <a:pPr indent="0" lvl="0" marL="0" rtl="0" algn="l">
              <a:spcBef>
                <a:spcPts val="0"/>
              </a:spcBef>
              <a:spcAft>
                <a:spcPts val="0"/>
              </a:spcAft>
              <a:buClr>
                <a:schemeClr val="dk1"/>
              </a:buClr>
              <a:buSzPts val="1100"/>
              <a:buFont typeface="Arial"/>
              <a:buNone/>
            </a:pPr>
            <a:r>
              <a:rPr lang="en"/>
              <a:t>to the small target in the original image, but after our algorithm has increased its edge pixel</a:t>
            </a:r>
            <a:endParaRPr/>
          </a:p>
          <a:p>
            <a:pPr indent="0" lvl="0" marL="0" rtl="0" algn="l">
              <a:spcBef>
                <a:spcPts val="0"/>
              </a:spcBef>
              <a:spcAft>
                <a:spcPts val="0"/>
              </a:spcAft>
              <a:buClr>
                <a:schemeClr val="dk1"/>
              </a:buClr>
              <a:buSzPts val="1100"/>
              <a:buFont typeface="Arial"/>
              <a:buNone/>
            </a:pPr>
            <a:r>
              <a:rPr lang="en"/>
              <a:t>value and expanded the pixels, it weakens its similar features to the small target, allowing the</a:t>
            </a:r>
            <a:endParaRPr/>
          </a:p>
          <a:p>
            <a:pPr indent="0" lvl="0" marL="0" rtl="0" algn="l">
              <a:spcBef>
                <a:spcPts val="0"/>
              </a:spcBef>
              <a:spcAft>
                <a:spcPts val="0"/>
              </a:spcAft>
              <a:buClr>
                <a:schemeClr val="dk1"/>
              </a:buClr>
              <a:buSzPts val="1100"/>
              <a:buFont typeface="Arial"/>
              <a:buNone/>
            </a:pPr>
            <a:r>
              <a:rPr lang="en"/>
              <a:t>algorithm to detect it without false positives, thus reducing the false alarm rate.</a:t>
            </a:r>
            <a:endParaRPr/>
          </a:p>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4937b860ca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4937b860ca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a85ed8934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a85ed8934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279ec30a0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2279ec30a0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IMPLEMENT THE PAPER SOME PART  FIRST BY NEXT TUESDAY (have the dataset ready and some implementation)</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EVALUATE ITS PERFORMANCE as shown in the paper</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chemeClr val="dk1"/>
              </a:buClr>
              <a:buSzPts val="1400"/>
              <a:buAutoNum type="arabicPeriod"/>
            </a:pPr>
            <a:r>
              <a:rPr lang="en" sz="1400">
                <a:solidFill>
                  <a:schemeClr val="dk1"/>
                </a:solidFill>
                <a:highlight>
                  <a:srgbClr val="FFE599"/>
                </a:highlight>
                <a:latin typeface="Roboto"/>
                <a:ea typeface="Roboto"/>
                <a:cs typeface="Roboto"/>
                <a:sym typeface="Roboto"/>
              </a:rPr>
              <a:t>try something other than BI CUBIC INTERPOLATION which came recently that improves the papers performance. Maybe </a:t>
            </a:r>
            <a:r>
              <a:rPr b="1" lang="en" sz="1400">
                <a:solidFill>
                  <a:srgbClr val="202124"/>
                </a:solidFill>
                <a:highlight>
                  <a:srgbClr val="FFE599"/>
                </a:highlight>
                <a:latin typeface="Roboto"/>
                <a:ea typeface="Roboto"/>
                <a:cs typeface="Roboto"/>
                <a:sym typeface="Roboto"/>
              </a:rPr>
              <a:t>POLYNOMIAL INTERPOLATION </a:t>
            </a:r>
            <a:r>
              <a:rPr b="1" lang="en" sz="1400">
                <a:solidFill>
                  <a:srgbClr val="222222"/>
                </a:solidFill>
                <a:highlight>
                  <a:srgbClr val="FFE599"/>
                </a:highlight>
                <a:latin typeface="Roboto"/>
                <a:ea typeface="Roboto"/>
                <a:cs typeface="Roboto"/>
                <a:sym typeface="Roboto"/>
              </a:rPr>
              <a:t>or </a:t>
            </a:r>
            <a:r>
              <a:rPr b="1" lang="en" sz="1400">
                <a:solidFill>
                  <a:schemeClr val="dk1"/>
                </a:solidFill>
                <a:highlight>
                  <a:srgbClr val="FFE599"/>
                </a:highlight>
                <a:latin typeface="Roboto"/>
                <a:ea typeface="Roboto"/>
                <a:cs typeface="Roboto"/>
                <a:sym typeface="Roboto"/>
              </a:rPr>
              <a:t>HIGHER ORDER INTERPOLATION: SPLINE,SINC?</a:t>
            </a:r>
            <a:endParaRPr b="1" sz="1400">
              <a:solidFill>
                <a:srgbClr val="202124"/>
              </a:solidFill>
              <a:highlight>
                <a:srgbClr val="FFE599"/>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AutoNum type="arabicPeriod"/>
            </a:pPr>
            <a:r>
              <a:rPr lang="en" sz="1400">
                <a:solidFill>
                  <a:srgbClr val="222222"/>
                </a:solidFill>
                <a:highlight>
                  <a:srgbClr val="FFE599"/>
                </a:highlight>
                <a:latin typeface="Roboto"/>
                <a:ea typeface="Roboto"/>
                <a:cs typeface="Roboto"/>
                <a:sym typeface="Roboto"/>
              </a:rPr>
              <a:t>Use a different sharpening spatial filter maybe </a:t>
            </a:r>
            <a:r>
              <a:rPr b="1" lang="en" sz="1400">
                <a:solidFill>
                  <a:srgbClr val="222222"/>
                </a:solidFill>
                <a:highlight>
                  <a:srgbClr val="FFE599"/>
                </a:highlight>
                <a:latin typeface="Roboto"/>
                <a:ea typeface="Roboto"/>
                <a:cs typeface="Roboto"/>
                <a:sym typeface="Roboto"/>
              </a:rPr>
              <a:t>SECOND ORDER DERIVATIVE </a:t>
            </a:r>
            <a:endParaRPr b="1" sz="1400">
              <a:solidFill>
                <a:srgbClr val="222222"/>
              </a:solidFill>
              <a:highlight>
                <a:srgbClr val="FFE599"/>
              </a:highlight>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AutoNum type="arabicPeriod"/>
            </a:pPr>
            <a:r>
              <a:rPr lang="en" sz="1400">
                <a:solidFill>
                  <a:srgbClr val="222222"/>
                </a:solidFill>
                <a:latin typeface="Roboto"/>
                <a:ea typeface="Roboto"/>
                <a:cs typeface="Roboto"/>
                <a:sym typeface="Roboto"/>
              </a:rPr>
              <a:t>CROP THE IMAGE </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AutoNum type="arabicPeriod"/>
            </a:pPr>
            <a:r>
              <a:rPr lang="en" sz="1400">
                <a:solidFill>
                  <a:srgbClr val="222222"/>
                </a:solidFill>
                <a:latin typeface="Roboto"/>
                <a:ea typeface="Roboto"/>
                <a:cs typeface="Roboto"/>
                <a:sym typeface="Roboto"/>
              </a:rPr>
              <a:t>Highlight the edge </a:t>
            </a:r>
            <a:r>
              <a:rPr lang="en" sz="1400">
                <a:solidFill>
                  <a:schemeClr val="dk1"/>
                </a:solidFill>
                <a:latin typeface="Roboto"/>
                <a:ea typeface="Roboto"/>
                <a:cs typeface="Roboto"/>
                <a:sym typeface="Roboto"/>
              </a:rPr>
              <a:t>to a fix intensity value so as to maintain evenness and to ignore the bg</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AutoNum type="arabicPeriod"/>
            </a:pPr>
            <a:r>
              <a:rPr lang="en" sz="1400">
                <a:solidFill>
                  <a:srgbClr val="222222"/>
                </a:solidFill>
                <a:latin typeface="Roboto"/>
                <a:ea typeface="Roboto"/>
                <a:cs typeface="Roboto"/>
                <a:sym typeface="Roboto"/>
              </a:rPr>
              <a:t>LSTM ENCODERS, MULTI SCALE TRANSFORMATION</a:t>
            </a:r>
            <a:endParaRPr sz="1400">
              <a:solidFill>
                <a:srgbClr val="222222"/>
              </a:solidFill>
              <a:latin typeface="Roboto"/>
              <a:ea typeface="Roboto"/>
              <a:cs typeface="Roboto"/>
              <a:sym typeface="Roboto"/>
            </a:endParaRPr>
          </a:p>
          <a:p>
            <a:pPr indent="0" lvl="0" marL="0" rtl="0" algn="l">
              <a:lnSpc>
                <a:spcPct val="115000"/>
              </a:lnSpc>
              <a:spcBef>
                <a:spcPts val="1200"/>
              </a:spcBef>
              <a:spcAft>
                <a:spcPts val="0"/>
              </a:spcAft>
              <a:buClr>
                <a:schemeClr val="dk1"/>
              </a:buClr>
              <a:buSzPts val="1100"/>
              <a:buFont typeface="Arial"/>
              <a:buNone/>
            </a:pPr>
            <a:r>
              <a:t/>
            </a:r>
            <a:endParaRPr b="1" sz="1200">
              <a:solidFill>
                <a:srgbClr val="222222"/>
              </a:solidFill>
              <a:latin typeface="Roboto"/>
              <a:ea typeface="Roboto"/>
              <a:cs typeface="Roboto"/>
              <a:sym typeface="Roboto"/>
            </a:endParaRPr>
          </a:p>
          <a:p>
            <a:pPr indent="0" lvl="0" marL="0" rtl="0" algn="l">
              <a:spcBef>
                <a:spcPts val="120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22a85ed8934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22a85ed8934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198a394ef3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198a394ef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1f2758f90b9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1f2758f90b9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This method first enhances… The target occupies only a few pixels. The existing algorithms have difficulty to solve this kind of problem effectively.</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(1) The imaging distance of small infrared target usually makes the pixel ratio of small target to the whole image very small.</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(2) The target radiance decreases with the increase of the action distance,&amp; makes the target weak and the distance from the environment is low. </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sz="1000">
                <a:solidFill>
                  <a:schemeClr val="dk1"/>
                </a:solidFill>
              </a:rPr>
              <a:t>(3) Among other factors, the existence of interference objects similar to the target in complex imaging environment and complex background will result in a high rate of false alarms.</a:t>
            </a:r>
            <a:endParaRPr sz="1000">
              <a:solidFill>
                <a:schemeClr val="dk1"/>
              </a:solidFill>
            </a:endParaRPr>
          </a:p>
          <a:p>
            <a:pPr indent="0" lvl="0" marL="0" rtl="0" algn="l">
              <a:lnSpc>
                <a:spcPct val="115000"/>
              </a:lnSpc>
              <a:spcBef>
                <a:spcPts val="1200"/>
              </a:spcBef>
              <a:spcAft>
                <a:spcPts val="0"/>
              </a:spcAft>
              <a:buClr>
                <a:schemeClr val="dk1"/>
              </a:buClr>
              <a:buSzPts val="1100"/>
              <a:buFont typeface="Arial"/>
              <a:buNone/>
            </a:pPr>
            <a:br>
              <a:rPr lang="en" sz="1000">
                <a:solidFill>
                  <a:schemeClr val="dk1"/>
                </a:solidFill>
              </a:rPr>
            </a:br>
            <a:br>
              <a:rPr lang="en" sz="1000">
                <a:solidFill>
                  <a:schemeClr val="dk1"/>
                </a:solidFill>
              </a:rPr>
            </a:br>
            <a:endParaRPr sz="1000">
              <a:solidFill>
                <a:schemeClr val="dk1"/>
              </a:solidFill>
            </a:endParaRPr>
          </a:p>
          <a:p>
            <a:pPr indent="0" lvl="0" marL="0" rtl="0" algn="l">
              <a:spcBef>
                <a:spcPts val="1200"/>
              </a:spcBef>
              <a:spcAft>
                <a:spcPts val="0"/>
              </a:spcAft>
              <a:buNone/>
            </a:pPr>
            <a:r>
              <a:t/>
            </a:r>
            <a:endParaRPr>
              <a:solidFill>
                <a:schemeClr val="dk1"/>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4937b860ca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4937b860ca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f2758f90b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f2758f90b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The first step is to use the idea of sharpening spatial filtering to improve the pixel value of the target. On this basis, the enhanced image is upsampled to increase the number of target pixels.</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3ce37e9b18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3ce37e9b18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48211978a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48211978a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t>t</a:t>
            </a:r>
            <a:r>
              <a:rPr lang="en"/>
              <a:t>he feature map is fed into the eight-connected neighbourhood-clusteringmodule, and if any two pixel points g(m0, n0), g(m1, n1) have intersecting regions in their eight neighbourhoods (as in Equation (2)) and have the same value (0 or 1) (as in Equation(3)), then the spatial location of the target centre of mass is calculated and the target is</a:t>
            </a:r>
            <a:endParaRPr/>
          </a:p>
          <a:p>
            <a:pPr indent="0" lvl="0" marL="0" rtl="0" algn="l">
              <a:spcBef>
                <a:spcPts val="0"/>
              </a:spcBef>
              <a:spcAft>
                <a:spcPts val="0"/>
              </a:spcAft>
              <a:buClr>
                <a:schemeClr val="dk1"/>
              </a:buClr>
              <a:buSzPts val="1100"/>
              <a:buFont typeface="Arial"/>
              <a:buNone/>
            </a:pPr>
            <a:r>
              <a:rPr lang="en"/>
              <a:t>predicted.</a:t>
            </a:r>
            <a:endParaRPr/>
          </a:p>
          <a:p>
            <a:pPr indent="0" lvl="0" marL="0" rtl="0" algn="l">
              <a:spcBef>
                <a:spcPts val="0"/>
              </a:spcBef>
              <a:spcAft>
                <a:spcPts val="0"/>
              </a:spcAft>
              <a:buNone/>
            </a:pPr>
            <a:r>
              <a:rPr lang="en"/>
              <a:t>The existing CNN-based methods cannot be directly applied for infrared small targets since pooling layers in their networks could lead to the loss of targets in deep layers. To handle this problem, a DNANet is proposed,</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f2758f90b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f2758f90b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sz="1000"/>
              <a:t>techniques are bilinear interpolation</a:t>
            </a:r>
            <a:r>
              <a:rPr b="1" lang="en" sz="1000">
                <a:solidFill>
                  <a:schemeClr val="dk1"/>
                </a:solidFill>
              </a:rPr>
              <a:t> for the downsampling </a:t>
            </a:r>
            <a:r>
              <a:rPr b="1" lang="en" sz="1000"/>
              <a:t> and bicubic interpolation for upsampling of images.</a:t>
            </a:r>
            <a:endParaRPr b="1" sz="1000"/>
          </a:p>
          <a:p>
            <a:pPr indent="0" lvl="0" marL="0" rtl="0" algn="l">
              <a:lnSpc>
                <a:spcPct val="100000"/>
              </a:lnSpc>
              <a:spcBef>
                <a:spcPts val="0"/>
              </a:spcBef>
              <a:spcAft>
                <a:spcPts val="0"/>
              </a:spcAft>
              <a:buNone/>
            </a:pPr>
            <a:r>
              <a:t/>
            </a:r>
            <a:endParaRPr b="1" sz="1000"/>
          </a:p>
          <a:p>
            <a:pPr indent="0" lvl="0" marL="0" rtl="0" algn="l">
              <a:lnSpc>
                <a:spcPct val="100000"/>
              </a:lnSpc>
              <a:spcBef>
                <a:spcPts val="0"/>
              </a:spcBef>
              <a:spcAft>
                <a:spcPts val="0"/>
              </a:spcAft>
              <a:buNone/>
            </a:pPr>
            <a:r>
              <a:rPr lang="en" sz="1000"/>
              <a:t>the image is sharpened by spatial filter to</a:t>
            </a:r>
            <a:r>
              <a:rPr lang="en" sz="1000"/>
              <a:t> enhance the </a:t>
            </a:r>
            <a:r>
              <a:rPr lang="en" sz="1000">
                <a:solidFill>
                  <a:schemeClr val="dk1"/>
                </a:solidFill>
              </a:rPr>
              <a:t>part of the gray scale</a:t>
            </a:r>
            <a:r>
              <a:rPr lang="en" sz="1000"/>
              <a:t> and the details of the image,improve the separation degree between the small target and the </a:t>
            </a:r>
            <a:r>
              <a:rPr lang="en" sz="1000"/>
              <a:t>background</a:t>
            </a:r>
            <a:r>
              <a:rPr lang="en" sz="1000"/>
              <a:t>. </a:t>
            </a:r>
            <a:r>
              <a:rPr lang="en" sz="1000">
                <a:solidFill>
                  <a:schemeClr val="dk1"/>
                </a:solidFill>
              </a:rPr>
              <a:t>By sharpening the input image first, the pixel values of the target edges are increased, thus enhancing the features of small targets.</a:t>
            </a:r>
            <a:r>
              <a:rPr lang="en" sz="1000"/>
              <a:t>Compared with existing algorithms, this  algorithm makes small targets clearer and easier to detect,Thus, the detection failure caused by background clutter and noise inundation is avoided.</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Clr>
                <a:schemeClr val="dk1"/>
              </a:buClr>
              <a:buSzPts val="1100"/>
              <a:buFont typeface="Arial"/>
              <a:buNone/>
            </a:pPr>
            <a:r>
              <a:rPr lang="en" sz="1000"/>
              <a:t>After that, the upsampling operation will further expand the pixels on the basis of the enhanced small target, that is, increase the number of pixels meeting the constraints, so as to fully improve the number of pixels meeting the constraints and improve the detection ability.</a:t>
            </a:r>
            <a:endParaRPr sz="1000"/>
          </a:p>
          <a:p>
            <a:pPr indent="0" lvl="0" marL="0" rtl="0" algn="l">
              <a:lnSpc>
                <a:spcPct val="100000"/>
              </a:lnSpc>
              <a:spcBef>
                <a:spcPts val="0"/>
              </a:spcBef>
              <a:spcAft>
                <a:spcPts val="0"/>
              </a:spcAft>
              <a:buNone/>
            </a:pPr>
            <a:r>
              <a:rPr lang="en" sz="1000"/>
              <a:t>Upsampling: the purpose of this is to enlarge the target. this paper emphasizes small targets from the subtle level, focusing on strengthening the edge of small targets, improving the separation between small targets and the background and expanding the number of target pixels that meet the DNANet prediction conditions on this basis, so as to improve the detection effect.</a:t>
            </a:r>
            <a:endParaRPr sz="1000"/>
          </a:p>
          <a:p>
            <a:pPr indent="0" lvl="0" marL="0" rtl="0" algn="l">
              <a:lnSpc>
                <a:spcPct val="100000"/>
              </a:lnSpc>
              <a:spcBef>
                <a:spcPts val="0"/>
              </a:spcBef>
              <a:spcAft>
                <a:spcPts val="0"/>
              </a:spcAft>
              <a:buNone/>
            </a:pPr>
            <a:r>
              <a:rPr lang="en" sz="1000"/>
              <a:t>This is because Pd and Fa can evaluate the detection results more intuitively &amp; results more intuitively, and IoU is more indicative of the difference between the coordinates of the detected target and the ground truth. Therefore, IoU, Pd, and Fa are USED as evaluation tools in this paper.</a:t>
            </a:r>
            <a:endParaRPr sz="1000"/>
          </a:p>
          <a:p>
            <a:pPr indent="0" lvl="0" marL="0" rtl="0" algn="l">
              <a:lnSpc>
                <a:spcPct val="100000"/>
              </a:lnSpc>
              <a:spcBef>
                <a:spcPts val="0"/>
              </a:spcBef>
              <a:spcAft>
                <a:spcPts val="0"/>
              </a:spcAft>
              <a:buNone/>
            </a:pPr>
            <a:r>
              <a:t/>
            </a:r>
            <a:endParaRPr sz="1000"/>
          </a:p>
          <a:p>
            <a:pPr indent="0" lvl="0" marL="0" rtl="0" algn="l">
              <a:lnSpc>
                <a:spcPct val="100000"/>
              </a:lnSpc>
              <a:spcBef>
                <a:spcPts val="0"/>
              </a:spcBef>
              <a:spcAft>
                <a:spcPts val="0"/>
              </a:spcAft>
              <a:buNone/>
            </a:pPr>
            <a:r>
              <a:t/>
            </a:r>
            <a:endParaRPr sz="1000"/>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1f2758f90b9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1f2758f90b9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a:p>
            <a:pPr indent="0" lvl="0" marL="0" rtl="0" algn="l">
              <a:spcBef>
                <a:spcPts val="0"/>
              </a:spcBef>
              <a:spcAft>
                <a:spcPts val="0"/>
              </a:spcAft>
              <a:buNone/>
            </a:pPr>
            <a:r>
              <a:rPr lang="en"/>
              <a:t>Therefore, this paper starts with improving the detection head of the algorithm by enhancing the small targets to improve the detection effect. </a:t>
            </a:r>
            <a:r>
              <a:rPr lang="en">
                <a:solidFill>
                  <a:schemeClr val="dk1"/>
                </a:solidFill>
              </a:rPr>
              <a:t>This is because some small targets themselves do not have a prominent grey-scale jump in the area connected to the background, or the number of pixels in the small target is very small compared with the number of pixels in the whole image. </a:t>
            </a:r>
            <a:r>
              <a:rPr lang="en"/>
              <a:t>This avoids the problem of detection failure due to background clutter, noise drowning and small targets.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2198a394ef3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2198a394ef3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if the image is only sharpened,although the pixel value of the edge of the small target will be increased, when the target proportion is extremely small, the number of pixels that meet the constraints is still not enough; therefore, this method has certain limitations.</a:t>
            </a:r>
            <a:endParaRPr/>
          </a:p>
          <a:p>
            <a:pPr indent="0" lvl="0" marL="0" rtl="0" algn="l">
              <a:lnSpc>
                <a:spcPct val="115000"/>
              </a:lnSpc>
              <a:spcBef>
                <a:spcPts val="0"/>
              </a:spcBef>
              <a:spcAft>
                <a:spcPts val="0"/>
              </a:spcAft>
              <a:buNone/>
            </a:pPr>
            <a:r>
              <a:rPr b="1" lang="en" sz="1500">
                <a:solidFill>
                  <a:schemeClr val="dk1"/>
                </a:solidFill>
              </a:rPr>
              <a:t>LSTM encoders:</a:t>
            </a:r>
            <a:r>
              <a:rPr lang="en" sz="1500">
                <a:solidFill>
                  <a:schemeClr val="dk1"/>
                </a:solidFill>
              </a:rPr>
              <a:t> I</a:t>
            </a:r>
            <a:r>
              <a:rPr lang="en" sz="1200">
                <a:solidFill>
                  <a:srgbClr val="202124"/>
                </a:solidFill>
                <a:highlight>
                  <a:srgbClr val="FFFFFF"/>
                </a:highlight>
              </a:rPr>
              <a:t>t is a variety of recurrent neural networks (RNNs) that are capable of learning long-term dependencies, especially in sequence prediction problems. LSTM has feedback connections, i.e., it is capable of processing the entire sequence of data, apart from single data points such as images.</a:t>
            </a:r>
            <a:endParaRPr sz="1200">
              <a:solidFill>
                <a:srgbClr val="202124"/>
              </a:solidFill>
              <a:highlight>
                <a:srgbClr val="FFFFFF"/>
              </a:highlight>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rPr>
              <a:t>Extract image features such as edges and corners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Preprocess &amp; Isolate potentially independent image components </a:t>
            </a:r>
            <a:endParaRPr sz="14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sz="1400">
                <a:solidFill>
                  <a:schemeClr val="dk1"/>
                </a:solidFill>
              </a:rPr>
              <a:t>(different locations, scales, orientations )</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rPr>
              <a:t>Use stride topic and extract sub images from the main image, find the suitable one &amp; crop it</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Highlight the edge to a fix intensity value so as to maintain evenness and to ignore the bg)</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b="1" lang="en" sz="1400" u="sng">
                <a:solidFill>
                  <a:schemeClr val="dk1"/>
                </a:solidFill>
              </a:rPr>
              <a:t>Tweaking this change:</a:t>
            </a:r>
            <a:r>
              <a:rPr b="1" lang="en" sz="1400">
                <a:solidFill>
                  <a:schemeClr val="dk1"/>
                </a:solidFill>
              </a:rPr>
              <a:t> </a:t>
            </a:r>
            <a:r>
              <a:rPr lang="en" sz="1400">
                <a:solidFill>
                  <a:schemeClr val="dk1"/>
                </a:solidFill>
              </a:rPr>
              <a:t>Using different machine learning models apart from the mentioned ones like LSTM encoders or Multiscale Transformation</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Image enhancement/restoration </a:t>
            </a:r>
            <a:endParaRPr sz="1400">
              <a:solidFill>
                <a:schemeClr val="dk1"/>
              </a:solidFill>
            </a:endParaRPr>
          </a:p>
          <a:p>
            <a:pPr indent="-317500" lvl="0" marL="457200" rtl="0" algn="l">
              <a:lnSpc>
                <a:spcPct val="115000"/>
              </a:lnSpc>
              <a:spcBef>
                <a:spcPts val="0"/>
              </a:spcBef>
              <a:spcAft>
                <a:spcPts val="0"/>
              </a:spcAft>
              <a:buClr>
                <a:schemeClr val="dk1"/>
              </a:buClr>
              <a:buSzPts val="1400"/>
              <a:buChar char="●"/>
            </a:pPr>
            <a:r>
              <a:rPr lang="en" sz="1400">
                <a:solidFill>
                  <a:schemeClr val="dk1"/>
                </a:solidFill>
              </a:rPr>
              <a:t>Image analysis/synthesis: Detection rate(Pd), False Alarm Rate(Fa),Intersection of Union (IoU)</a:t>
            </a:r>
            <a:endParaRPr sz="1400">
              <a:solidFill>
                <a:schemeClr val="dk1"/>
              </a:solidFill>
            </a:endParaRPr>
          </a:p>
          <a:p>
            <a:pPr indent="0" lvl="0" marL="457200" rtl="0" algn="l">
              <a:lnSpc>
                <a:spcPct val="115000"/>
              </a:lnSpc>
              <a:spcBef>
                <a:spcPts val="1200"/>
              </a:spcBef>
              <a:spcAft>
                <a:spcPts val="0"/>
              </a:spcAft>
              <a:buClr>
                <a:schemeClr val="dk1"/>
              </a:buClr>
              <a:buSzPts val="1100"/>
              <a:buFont typeface="Arial"/>
              <a:buNone/>
            </a:pPr>
            <a:r>
              <a:rPr lang="en" sz="1400">
                <a:solidFill>
                  <a:schemeClr val="dk1"/>
                </a:solidFill>
              </a:rPr>
              <a:t>IoU &amp; Accuracy</a:t>
            </a:r>
            <a:endParaRPr sz="1400">
              <a:solidFill>
                <a:schemeClr val="dk1"/>
              </a:solidFill>
            </a:endParaRPr>
          </a:p>
          <a:p>
            <a:pPr indent="-317500" lvl="0" marL="457200" rtl="0" algn="l">
              <a:lnSpc>
                <a:spcPct val="115000"/>
              </a:lnSpc>
              <a:spcBef>
                <a:spcPts val="1200"/>
              </a:spcBef>
              <a:spcAft>
                <a:spcPts val="0"/>
              </a:spcAft>
              <a:buClr>
                <a:schemeClr val="dk1"/>
              </a:buClr>
              <a:buSzPts val="1400"/>
              <a:buChar char="●"/>
            </a:pPr>
            <a:r>
              <a:rPr lang="en" sz="1400">
                <a:solidFill>
                  <a:schemeClr val="dk1"/>
                </a:solidFill>
              </a:rPr>
              <a:t>Predict behaviour </a:t>
            </a:r>
            <a:endParaRPr sz="1400">
              <a:solidFill>
                <a:schemeClr val="dk1"/>
              </a:solidFill>
            </a:endParaRPr>
          </a:p>
          <a:p>
            <a:pPr indent="0" lvl="0" marL="0" rtl="0" algn="l">
              <a:lnSpc>
                <a:spcPct val="115000"/>
              </a:lnSpc>
              <a:spcBef>
                <a:spcPts val="1200"/>
              </a:spcBef>
              <a:spcAft>
                <a:spcPts val="0"/>
              </a:spcAft>
              <a:buNone/>
            </a:pPr>
            <a:r>
              <a:t/>
            </a:r>
            <a:endParaRPr b="1" sz="1500">
              <a:solidFill>
                <a:schemeClr val="dk1"/>
              </a:solidFill>
            </a:endParaRPr>
          </a:p>
          <a:p>
            <a:pPr indent="0" lvl="0" marL="0" rtl="0" algn="l">
              <a:lnSpc>
                <a:spcPct val="115000"/>
              </a:lnSpc>
              <a:spcBef>
                <a:spcPts val="1200"/>
              </a:spcBef>
              <a:spcAft>
                <a:spcPts val="0"/>
              </a:spcAft>
              <a:buNone/>
            </a:pPr>
            <a:r>
              <a:t/>
            </a:r>
            <a:endParaRPr sz="1200">
              <a:solidFill>
                <a:srgbClr val="202124"/>
              </a:solidFill>
              <a:highlight>
                <a:srgbClr val="FFFFFF"/>
              </a:highlight>
            </a:endParaRPr>
          </a:p>
          <a:p>
            <a:pPr indent="0" lvl="0" marL="0" rtl="0" algn="l">
              <a:spcBef>
                <a:spcPts val="120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6.png"/><Relationship Id="rId4" Type="http://schemas.openxmlformats.org/officeDocument/2006/relationships/image" Target="../media/image2.png"/><Relationship Id="rId5"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5.png"/><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hyperlink" Target="https://doi.org/10.3390/rs14133232" TargetMode="External"/><Relationship Id="rId4" Type="http://schemas.openxmlformats.org/officeDocument/2006/relationships/hyperlink" Target="https://doi.org/10.3390/inventions7030067" TargetMode="External"/><Relationship Id="rId5" Type="http://schemas.openxmlformats.org/officeDocument/2006/relationships/hyperlink" Target="https://doi.org/10.1016/j.neucom.2022.06.083" TargetMode="External"/><Relationship Id="rId6" Type="http://schemas.openxmlformats.org/officeDocument/2006/relationships/hyperlink" Target="https://www.sciencedirect.com/science/article/pii/S0925231222008141" TargetMode="External"/><Relationship Id="rId7" Type="http://schemas.openxmlformats.org/officeDocument/2006/relationships/hyperlink" Target="https://digital-library.theiet.org/content/journals/10.1049/iet-ipr.2011.0472"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drive.google.com/drive/folders/1SKeffgHF0gNafhdmCuxMwnGl7e_3iYOT?usp=sharing" TargetMode="External"/><Relationship Id="rId4" Type="http://schemas.openxmlformats.org/officeDocument/2006/relationships/hyperlink" Target="https://colab.research.google.com/drive/1mVTJEdnwz2ook5a1uw-yGRpaHxcyESf7?usp=sharing#scrollTo=m6Fbuk1aMivo"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2.png"/><Relationship Id="rId4" Type="http://schemas.openxmlformats.org/officeDocument/2006/relationships/image" Target="../media/image10.png"/><Relationship Id="rId5"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3" name="Shape 53"/>
        <p:cNvGrpSpPr/>
        <p:nvPr/>
      </p:nvGrpSpPr>
      <p:grpSpPr>
        <a:xfrm>
          <a:off x="0" y="0"/>
          <a:ext cx="0" cy="0"/>
          <a:chOff x="0" y="0"/>
          <a:chExt cx="0" cy="0"/>
        </a:xfrm>
      </p:grpSpPr>
      <p:sp>
        <p:nvSpPr>
          <p:cNvPr id="54" name="Google Shape;54;p13"/>
          <p:cNvSpPr txBox="1"/>
          <p:nvPr>
            <p:ph type="ctrTitle"/>
          </p:nvPr>
        </p:nvSpPr>
        <p:spPr>
          <a:xfrm>
            <a:off x="196950" y="-905575"/>
            <a:ext cx="8569500" cy="3613800"/>
          </a:xfrm>
          <a:prstGeom prst="rect">
            <a:avLst/>
          </a:prstGeom>
        </p:spPr>
        <p:txBody>
          <a:bodyPr anchorCtr="0" anchor="b" bIns="91425" lIns="91425" spcFirstLastPara="1" rIns="91425" wrap="square" tIns="91425">
            <a:normAutofit/>
          </a:bodyPr>
          <a:lstStyle/>
          <a:p>
            <a:pPr indent="0" lvl="0" marL="0" rtl="0" algn="ctr">
              <a:lnSpc>
                <a:spcPct val="115000"/>
              </a:lnSpc>
              <a:spcBef>
                <a:spcPts val="1200"/>
              </a:spcBef>
              <a:spcAft>
                <a:spcPts val="0"/>
              </a:spcAft>
              <a:buClr>
                <a:schemeClr val="dk1"/>
              </a:buClr>
              <a:buSzPts val="1100"/>
              <a:buFont typeface="Arial"/>
              <a:buNone/>
            </a:pPr>
            <a:r>
              <a:t/>
            </a:r>
            <a:endParaRPr b="1" sz="1300"/>
          </a:p>
          <a:p>
            <a:pPr indent="0" lvl="0" marL="0" rtl="0" algn="ctr">
              <a:lnSpc>
                <a:spcPct val="115000"/>
              </a:lnSpc>
              <a:spcBef>
                <a:spcPts val="1200"/>
              </a:spcBef>
              <a:spcAft>
                <a:spcPts val="0"/>
              </a:spcAft>
              <a:buClr>
                <a:schemeClr val="dk1"/>
              </a:buClr>
              <a:buSzPts val="1100"/>
              <a:buFont typeface="Arial"/>
              <a:buNone/>
            </a:pPr>
            <a:r>
              <a:rPr lang="en" sz="1300"/>
              <a:t>Capstone_2019_18005_2 </a:t>
            </a:r>
            <a:endParaRPr sz="2200"/>
          </a:p>
          <a:p>
            <a:pPr indent="0" lvl="0" marL="0" rtl="0" algn="ctr">
              <a:lnSpc>
                <a:spcPct val="115000"/>
              </a:lnSpc>
              <a:spcBef>
                <a:spcPts val="1200"/>
              </a:spcBef>
              <a:spcAft>
                <a:spcPts val="0"/>
              </a:spcAft>
              <a:buClr>
                <a:schemeClr val="dk1"/>
              </a:buClr>
              <a:buSzPts val="1100"/>
              <a:buFont typeface="Arial"/>
              <a:buNone/>
            </a:pPr>
            <a:r>
              <a:rPr b="1" lang="en" sz="2400" u="sng"/>
              <a:t> Novel Approach for Image Enhancement</a:t>
            </a:r>
            <a:endParaRPr b="1" sz="2400" u="sng"/>
          </a:p>
          <a:p>
            <a:pPr indent="0" lvl="0" marL="0" rtl="0" algn="ctr">
              <a:lnSpc>
                <a:spcPct val="115000"/>
              </a:lnSpc>
              <a:spcBef>
                <a:spcPts val="1200"/>
              </a:spcBef>
              <a:spcAft>
                <a:spcPts val="0"/>
              </a:spcAft>
              <a:buClr>
                <a:schemeClr val="dk1"/>
              </a:buClr>
              <a:buSzPts val="1100"/>
              <a:buFont typeface="Arial"/>
              <a:buNone/>
            </a:pPr>
            <a:r>
              <a:rPr b="1" lang="en" sz="1600"/>
              <a:t>(</a:t>
            </a:r>
            <a:r>
              <a:rPr lang="en" sz="1600"/>
              <a:t>Comparative Analysis of Filters for Image Enhancement</a:t>
            </a:r>
            <a:r>
              <a:rPr b="1" lang="en" sz="1600"/>
              <a:t>)</a:t>
            </a:r>
            <a:endParaRPr b="1" sz="1600"/>
          </a:p>
          <a:p>
            <a:pPr indent="0" lvl="0" marL="0" rtl="0" algn="ctr">
              <a:lnSpc>
                <a:spcPct val="115000"/>
              </a:lnSpc>
              <a:spcBef>
                <a:spcPts val="1200"/>
              </a:spcBef>
              <a:spcAft>
                <a:spcPts val="1200"/>
              </a:spcAft>
              <a:buClr>
                <a:schemeClr val="dk1"/>
              </a:buClr>
              <a:buSzPts val="1100"/>
              <a:buFont typeface="Arial"/>
              <a:buNone/>
            </a:pPr>
            <a:r>
              <a:rPr b="1" lang="en" sz="1800"/>
              <a:t>Under the guidance of Dr. Jatindra Kumar Dash</a:t>
            </a:r>
            <a:endParaRPr b="1" sz="1800"/>
          </a:p>
        </p:txBody>
      </p:sp>
      <p:sp>
        <p:nvSpPr>
          <p:cNvPr id="55" name="Google Shape;55;p13"/>
          <p:cNvSpPr txBox="1"/>
          <p:nvPr>
            <p:ph idx="1" type="subTitle"/>
          </p:nvPr>
        </p:nvSpPr>
        <p:spPr>
          <a:xfrm>
            <a:off x="4893100" y="3246775"/>
            <a:ext cx="4061400" cy="1729800"/>
          </a:xfrm>
          <a:prstGeom prst="rect">
            <a:avLst/>
          </a:prstGeom>
        </p:spPr>
        <p:txBody>
          <a:bodyPr anchorCtr="0" anchor="t" bIns="91425" lIns="91425" spcFirstLastPara="1" rIns="91425" wrap="square" tIns="91425">
            <a:normAutofit/>
          </a:bodyPr>
          <a:lstStyle/>
          <a:p>
            <a:pPr indent="0" lvl="0" marL="0" rtl="0" algn="l">
              <a:lnSpc>
                <a:spcPct val="115000"/>
              </a:lnSpc>
              <a:spcBef>
                <a:spcPts val="1200"/>
              </a:spcBef>
              <a:spcAft>
                <a:spcPts val="0"/>
              </a:spcAft>
              <a:buNone/>
            </a:pPr>
            <a:r>
              <a:rPr b="1" lang="en" sz="1300" u="sng">
                <a:solidFill>
                  <a:srgbClr val="000000"/>
                </a:solidFill>
              </a:rPr>
              <a:t>Group Members:</a:t>
            </a:r>
            <a:endParaRPr b="1" sz="1300" u="sng">
              <a:solidFill>
                <a:srgbClr val="000000"/>
              </a:solidFill>
            </a:endParaRPr>
          </a:p>
          <a:p>
            <a:pPr indent="0" lvl="0" marL="0" rtl="0" algn="l">
              <a:lnSpc>
                <a:spcPct val="115000"/>
              </a:lnSpc>
              <a:spcBef>
                <a:spcPts val="1200"/>
              </a:spcBef>
              <a:spcAft>
                <a:spcPts val="0"/>
              </a:spcAft>
              <a:buNone/>
            </a:pPr>
            <a:r>
              <a:rPr lang="en" sz="1300">
                <a:solidFill>
                  <a:srgbClr val="000000"/>
                </a:solidFill>
              </a:rPr>
              <a:t>Likhitha Parvathi Tadikonda -  AP19110010006 </a:t>
            </a:r>
            <a:endParaRPr sz="1300">
              <a:solidFill>
                <a:srgbClr val="000000"/>
              </a:solidFill>
            </a:endParaRPr>
          </a:p>
          <a:p>
            <a:pPr indent="0" lvl="0" marL="0" rtl="0" algn="l">
              <a:lnSpc>
                <a:spcPct val="115000"/>
              </a:lnSpc>
              <a:spcBef>
                <a:spcPts val="1200"/>
              </a:spcBef>
              <a:spcAft>
                <a:spcPts val="0"/>
              </a:spcAft>
              <a:buNone/>
            </a:pPr>
            <a:r>
              <a:rPr lang="en" sz="1300">
                <a:solidFill>
                  <a:srgbClr val="000000"/>
                </a:solidFill>
              </a:rPr>
              <a:t>Masoom Anas Khan             -  AP19110010016</a:t>
            </a:r>
            <a:endParaRPr sz="1300">
              <a:solidFill>
                <a:srgbClr val="000000"/>
              </a:solidFill>
            </a:endParaRPr>
          </a:p>
          <a:p>
            <a:pPr indent="0" lvl="0" marL="0" rtl="0" algn="l">
              <a:lnSpc>
                <a:spcPct val="115000"/>
              </a:lnSpc>
              <a:spcBef>
                <a:spcPts val="1200"/>
              </a:spcBef>
              <a:spcAft>
                <a:spcPts val="1200"/>
              </a:spcAft>
              <a:buNone/>
            </a:pPr>
            <a:r>
              <a:rPr lang="en" sz="1300">
                <a:solidFill>
                  <a:srgbClr val="000000"/>
                </a:solidFill>
              </a:rPr>
              <a:t>Yogitha Goli                          -  AP19110010320</a:t>
            </a:r>
            <a:endParaRPr sz="13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41" name="Shape 141"/>
        <p:cNvGrpSpPr/>
        <p:nvPr/>
      </p:nvGrpSpPr>
      <p:grpSpPr>
        <a:xfrm>
          <a:off x="0" y="0"/>
          <a:ext cx="0" cy="0"/>
          <a:chOff x="0" y="0"/>
          <a:chExt cx="0" cy="0"/>
        </a:xfrm>
      </p:grpSpPr>
      <p:sp>
        <p:nvSpPr>
          <p:cNvPr id="142" name="Google Shape;142;p22"/>
          <p:cNvSpPr txBox="1"/>
          <p:nvPr>
            <p:ph type="title"/>
          </p:nvPr>
        </p:nvSpPr>
        <p:spPr>
          <a:xfrm>
            <a:off x="5603375" y="1999050"/>
            <a:ext cx="30678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Results:</a:t>
            </a:r>
            <a:endParaRPr b="1"/>
          </a:p>
        </p:txBody>
      </p:sp>
      <p:sp>
        <p:nvSpPr>
          <p:cNvPr id="143" name="Google Shape;143;p22"/>
          <p:cNvSpPr txBox="1"/>
          <p:nvPr/>
        </p:nvSpPr>
        <p:spPr>
          <a:xfrm>
            <a:off x="5550000" y="2571750"/>
            <a:ext cx="3543600" cy="408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1200"/>
              </a:spcAft>
              <a:buNone/>
            </a:pPr>
            <a:r>
              <a:rPr lang="en" sz="1450">
                <a:solidFill>
                  <a:srgbClr val="222222"/>
                </a:solidFill>
                <a:latin typeface="Roboto"/>
                <a:ea typeface="Roboto"/>
                <a:cs typeface="Roboto"/>
                <a:sym typeface="Roboto"/>
              </a:rPr>
              <a:t>78% IOU is highest,We achieved 75.4 %</a:t>
            </a:r>
            <a:endParaRPr sz="1450"/>
          </a:p>
        </p:txBody>
      </p:sp>
      <p:pic>
        <p:nvPicPr>
          <p:cNvPr id="144" name="Google Shape;144;p22"/>
          <p:cNvPicPr preferRelativeResize="0"/>
          <p:nvPr/>
        </p:nvPicPr>
        <p:blipFill>
          <a:blip r:embed="rId3">
            <a:alphaModFix/>
          </a:blip>
          <a:stretch>
            <a:fillRect/>
          </a:stretch>
        </p:blipFill>
        <p:spPr>
          <a:xfrm>
            <a:off x="164775" y="96250"/>
            <a:ext cx="4806825" cy="1602250"/>
          </a:xfrm>
          <a:prstGeom prst="rect">
            <a:avLst/>
          </a:prstGeom>
          <a:noFill/>
          <a:ln>
            <a:noFill/>
          </a:ln>
        </p:spPr>
      </p:pic>
      <p:pic>
        <p:nvPicPr>
          <p:cNvPr id="145" name="Google Shape;145;p22"/>
          <p:cNvPicPr preferRelativeResize="0"/>
          <p:nvPr/>
        </p:nvPicPr>
        <p:blipFill>
          <a:blip r:embed="rId4">
            <a:alphaModFix/>
          </a:blip>
          <a:stretch>
            <a:fillRect/>
          </a:stretch>
        </p:blipFill>
        <p:spPr>
          <a:xfrm>
            <a:off x="164775" y="1778000"/>
            <a:ext cx="4848324" cy="1612050"/>
          </a:xfrm>
          <a:prstGeom prst="rect">
            <a:avLst/>
          </a:prstGeom>
          <a:noFill/>
          <a:ln>
            <a:noFill/>
          </a:ln>
        </p:spPr>
      </p:pic>
      <p:pic>
        <p:nvPicPr>
          <p:cNvPr id="146" name="Google Shape;146;p22"/>
          <p:cNvPicPr preferRelativeResize="0"/>
          <p:nvPr/>
        </p:nvPicPr>
        <p:blipFill>
          <a:blip r:embed="rId5">
            <a:alphaModFix/>
          </a:blip>
          <a:stretch>
            <a:fillRect/>
          </a:stretch>
        </p:blipFill>
        <p:spPr>
          <a:xfrm>
            <a:off x="164763" y="3469550"/>
            <a:ext cx="4848325" cy="1542325"/>
          </a:xfrm>
          <a:prstGeom prst="rect">
            <a:avLst/>
          </a:prstGeom>
          <a:noFill/>
          <a:ln>
            <a:noFill/>
          </a:ln>
        </p:spPr>
      </p:pic>
      <p:sp>
        <p:nvSpPr>
          <p:cNvPr id="147" name="Google Shape;147;p22"/>
          <p:cNvSpPr txBox="1"/>
          <p:nvPr/>
        </p:nvSpPr>
        <p:spPr>
          <a:xfrm>
            <a:off x="7573825" y="4668175"/>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Masoom</a:t>
            </a:r>
            <a:endParaRPr sz="12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1" name="Shape 151"/>
        <p:cNvGrpSpPr/>
        <p:nvPr/>
      </p:nvGrpSpPr>
      <p:grpSpPr>
        <a:xfrm>
          <a:off x="0" y="0"/>
          <a:ext cx="0" cy="0"/>
          <a:chOff x="0" y="0"/>
          <a:chExt cx="0" cy="0"/>
        </a:xfrm>
      </p:grpSpPr>
      <p:pic>
        <p:nvPicPr>
          <p:cNvPr id="152" name="Google Shape;152;p23"/>
          <p:cNvPicPr preferRelativeResize="0"/>
          <p:nvPr/>
        </p:nvPicPr>
        <p:blipFill>
          <a:blip r:embed="rId3">
            <a:alphaModFix/>
          </a:blip>
          <a:stretch>
            <a:fillRect/>
          </a:stretch>
        </p:blipFill>
        <p:spPr>
          <a:xfrm>
            <a:off x="1279900" y="1483925"/>
            <a:ext cx="5557776" cy="3383300"/>
          </a:xfrm>
          <a:prstGeom prst="rect">
            <a:avLst/>
          </a:prstGeom>
          <a:noFill/>
          <a:ln cap="flat" cmpd="sng" w="9525">
            <a:solidFill>
              <a:schemeClr val="dk2"/>
            </a:solidFill>
            <a:prstDash val="solid"/>
            <a:round/>
            <a:headEnd len="sm" w="sm" type="none"/>
            <a:tailEnd len="sm" w="sm" type="none"/>
          </a:ln>
        </p:spPr>
      </p:pic>
      <p:pic>
        <p:nvPicPr>
          <p:cNvPr id="153" name="Google Shape;153;p23"/>
          <p:cNvPicPr preferRelativeResize="0"/>
          <p:nvPr/>
        </p:nvPicPr>
        <p:blipFill rotWithShape="1">
          <a:blip r:embed="rId4">
            <a:alphaModFix/>
          </a:blip>
          <a:srcRect b="0" l="1400" r="0" t="764"/>
          <a:stretch/>
        </p:blipFill>
        <p:spPr>
          <a:xfrm>
            <a:off x="2087375" y="156750"/>
            <a:ext cx="3942825" cy="1181025"/>
          </a:xfrm>
          <a:prstGeom prst="rect">
            <a:avLst/>
          </a:prstGeom>
          <a:noFill/>
          <a:ln>
            <a:noFill/>
          </a:ln>
        </p:spPr>
      </p:pic>
      <p:cxnSp>
        <p:nvCxnSpPr>
          <p:cNvPr id="154" name="Google Shape;154;p23"/>
          <p:cNvCxnSpPr/>
          <p:nvPr/>
        </p:nvCxnSpPr>
        <p:spPr>
          <a:xfrm>
            <a:off x="6019975" y="221425"/>
            <a:ext cx="11400" cy="1095600"/>
          </a:xfrm>
          <a:prstGeom prst="straightConnector1">
            <a:avLst/>
          </a:prstGeom>
          <a:noFill/>
          <a:ln cap="flat" cmpd="sng" w="9525">
            <a:solidFill>
              <a:schemeClr val="dk2"/>
            </a:solidFill>
            <a:prstDash val="solid"/>
            <a:round/>
            <a:headEnd len="med" w="med" type="none"/>
            <a:tailEnd len="med" w="med" type="none"/>
          </a:ln>
        </p:spPr>
      </p:cxnSp>
      <p:sp>
        <p:nvSpPr>
          <p:cNvPr id="155" name="Google Shape;155;p23"/>
          <p:cNvSpPr txBox="1"/>
          <p:nvPr/>
        </p:nvSpPr>
        <p:spPr>
          <a:xfrm>
            <a:off x="7573825" y="4668175"/>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Masoom</a:t>
            </a:r>
            <a:endParaRPr sz="12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59" name="Shape 159"/>
        <p:cNvGrpSpPr/>
        <p:nvPr/>
      </p:nvGrpSpPr>
      <p:grpSpPr>
        <a:xfrm>
          <a:off x="0" y="0"/>
          <a:ext cx="0" cy="0"/>
          <a:chOff x="0" y="0"/>
          <a:chExt cx="0" cy="0"/>
        </a:xfrm>
      </p:grpSpPr>
      <p:sp>
        <p:nvSpPr>
          <p:cNvPr id="160" name="Google Shape;160;p24"/>
          <p:cNvSpPr txBox="1"/>
          <p:nvPr>
            <p:ph type="title"/>
          </p:nvPr>
        </p:nvSpPr>
        <p:spPr>
          <a:xfrm>
            <a:off x="193175" y="16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References: [ APA Format ]</a:t>
            </a:r>
            <a:endParaRPr/>
          </a:p>
        </p:txBody>
      </p:sp>
      <p:sp>
        <p:nvSpPr>
          <p:cNvPr id="161" name="Google Shape;161;p24"/>
          <p:cNvSpPr txBox="1"/>
          <p:nvPr>
            <p:ph idx="1" type="body"/>
          </p:nvPr>
        </p:nvSpPr>
        <p:spPr>
          <a:xfrm>
            <a:off x="0" y="733300"/>
            <a:ext cx="9144000" cy="4410300"/>
          </a:xfrm>
          <a:prstGeom prst="rect">
            <a:avLst/>
          </a:prstGeom>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Liu S, Chen P, Woźniak M. </a:t>
            </a:r>
            <a:r>
              <a:rPr lang="en" sz="1400">
                <a:solidFill>
                  <a:srgbClr val="222222"/>
                </a:solidFill>
                <a:latin typeface="Roboto"/>
                <a:ea typeface="Roboto"/>
                <a:cs typeface="Roboto"/>
                <a:sym typeface="Roboto"/>
              </a:rPr>
              <a:t>Image Enhancement-Based Detection with Small Infrared Targets. </a:t>
            </a:r>
            <a:r>
              <a:rPr i="1" lang="en" sz="1400">
                <a:solidFill>
                  <a:srgbClr val="222222"/>
                </a:solidFill>
                <a:latin typeface="Roboto"/>
                <a:ea typeface="Roboto"/>
                <a:cs typeface="Roboto"/>
                <a:sym typeface="Roboto"/>
              </a:rPr>
              <a:t>Remote Sensing</a:t>
            </a:r>
            <a:r>
              <a:rPr lang="en" sz="1400">
                <a:solidFill>
                  <a:srgbClr val="222222"/>
                </a:solidFill>
                <a:latin typeface="Roboto"/>
                <a:ea typeface="Roboto"/>
                <a:cs typeface="Roboto"/>
                <a:sym typeface="Roboto"/>
              </a:rPr>
              <a:t>. 2022; 14(13):3232. </a:t>
            </a:r>
            <a:r>
              <a:rPr lang="en" sz="1400" u="sng">
                <a:solidFill>
                  <a:srgbClr val="1155CC"/>
                </a:solidFill>
                <a:latin typeface="Roboto"/>
                <a:ea typeface="Roboto"/>
                <a:cs typeface="Roboto"/>
                <a:sym typeface="Roboto"/>
                <a:hlinkClick r:id="rId3">
                  <a:extLst>
                    <a:ext uri="{A12FA001-AC4F-418D-AE19-62706E023703}">
                      <ahyp:hlinkClr val="tx"/>
                    </a:ext>
                  </a:extLst>
                </a:hlinkClick>
              </a:rPr>
              <a:t>https://doi.org/10.3390/rs14133232</a:t>
            </a:r>
            <a:r>
              <a:rPr lang="en" sz="1400">
                <a:solidFill>
                  <a:srgbClr val="222222"/>
                </a:solidFill>
                <a:latin typeface="Roboto"/>
                <a:ea typeface="Roboto"/>
                <a:cs typeface="Roboto"/>
                <a:sym typeface="Roboto"/>
              </a:rPr>
              <a:t>        </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Liao K-C, Wu H-Y, Wen H-T. Using Drones for Thermal Imaging Photography and Building 3D Images to Analyze the Defects of Solar Modules. </a:t>
            </a:r>
            <a:r>
              <a:rPr i="1" lang="en" sz="1400">
                <a:solidFill>
                  <a:srgbClr val="222222"/>
                </a:solidFill>
                <a:latin typeface="Roboto"/>
                <a:ea typeface="Roboto"/>
                <a:cs typeface="Roboto"/>
                <a:sym typeface="Roboto"/>
              </a:rPr>
              <a:t>Inventions</a:t>
            </a:r>
            <a:r>
              <a:rPr lang="en" sz="1400">
                <a:solidFill>
                  <a:srgbClr val="222222"/>
                </a:solidFill>
                <a:latin typeface="Roboto"/>
                <a:ea typeface="Roboto"/>
                <a:cs typeface="Roboto"/>
                <a:sym typeface="Roboto"/>
              </a:rPr>
              <a:t>. 2022; 7(3):67. </a:t>
            </a:r>
            <a:r>
              <a:rPr lang="en" sz="1400" u="sng">
                <a:solidFill>
                  <a:srgbClr val="1155CC"/>
                </a:solidFill>
                <a:latin typeface="Roboto"/>
                <a:ea typeface="Roboto"/>
                <a:cs typeface="Roboto"/>
                <a:sym typeface="Roboto"/>
                <a:hlinkClick r:id="rId4">
                  <a:extLst>
                    <a:ext uri="{A12FA001-AC4F-418D-AE19-62706E023703}">
                      <ahyp:hlinkClr val="tx"/>
                    </a:ext>
                  </a:extLst>
                </a:hlinkClick>
              </a:rPr>
              <a:t>https://doi.org/10.3390/inventions7030067</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Junfeng Jing, Shenjuan Liu, Gang Wang, Weichuan Zhang, Changming Sun,Recent advances on image edge detection: A comprehensive review,Neurocomputing,Volume 503,2022,Pages 259-271,ISSN  0925-2312,</a:t>
            </a:r>
            <a:r>
              <a:rPr lang="en" sz="1400" u="sng">
                <a:solidFill>
                  <a:srgbClr val="1155CC"/>
                </a:solidFill>
                <a:latin typeface="Roboto"/>
                <a:ea typeface="Roboto"/>
                <a:cs typeface="Roboto"/>
                <a:sym typeface="Roboto"/>
                <a:hlinkClick r:id="rId5">
                  <a:extLst>
                    <a:ext uri="{A12FA001-AC4F-418D-AE19-62706E023703}">
                      <ahyp:hlinkClr val="tx"/>
                    </a:ext>
                  </a:extLst>
                </a:hlinkClick>
              </a:rPr>
              <a:t>https://doi.org/10.1016/j.neucom.2022.06.083</a:t>
            </a:r>
            <a:r>
              <a:rPr lang="en" sz="1400">
                <a:solidFill>
                  <a:srgbClr val="222222"/>
                </a:solidFill>
                <a:latin typeface="Roboto"/>
                <a:ea typeface="Roboto"/>
                <a:cs typeface="Roboto"/>
                <a:sym typeface="Roboto"/>
              </a:rPr>
              <a:t>.  (</a:t>
            </a:r>
            <a:r>
              <a:rPr lang="en" sz="1400" u="sng">
                <a:solidFill>
                  <a:srgbClr val="1155CC"/>
                </a:solidFill>
                <a:latin typeface="Roboto"/>
                <a:ea typeface="Roboto"/>
                <a:cs typeface="Roboto"/>
                <a:sym typeface="Roboto"/>
                <a:hlinkClick r:id="rId6">
                  <a:extLst>
                    <a:ext uri="{A12FA001-AC4F-418D-AE19-62706E023703}">
                      <ahyp:hlinkClr val="tx"/>
                    </a:ext>
                  </a:extLst>
                </a:hlinkClick>
              </a:rPr>
              <a:t>https://www.sciencedirect.com/science/article/pii/S0925231222008141</a:t>
            </a:r>
            <a:r>
              <a:rPr lang="en" sz="1400">
                <a:solidFill>
                  <a:srgbClr val="222222"/>
                </a:solidFill>
                <a:latin typeface="Roboto"/>
                <a:ea typeface="Roboto"/>
                <a:cs typeface="Roboto"/>
                <a:sym typeface="Roboto"/>
              </a:rPr>
              <a:t>)        </a:t>
            </a:r>
            <a:endParaRPr sz="1400">
              <a:solidFill>
                <a:srgbClr val="222222"/>
              </a:solidFill>
              <a:latin typeface="Roboto"/>
              <a:ea typeface="Roboto"/>
              <a:cs typeface="Roboto"/>
              <a:sym typeface="Roboto"/>
            </a:endParaRPr>
          </a:p>
          <a:p>
            <a:pPr indent="-317500" lvl="0" marL="457200" rtl="0" algn="l">
              <a:lnSpc>
                <a:spcPct val="115000"/>
              </a:lnSpc>
              <a:spcBef>
                <a:spcPts val="0"/>
              </a:spcBef>
              <a:spcAft>
                <a:spcPts val="0"/>
              </a:spcAft>
              <a:buClr>
                <a:srgbClr val="222222"/>
              </a:buClr>
              <a:buSzPts val="1400"/>
              <a:buChar char="●"/>
            </a:pPr>
            <a:r>
              <a:rPr lang="en" sz="1400">
                <a:solidFill>
                  <a:srgbClr val="222222"/>
                </a:solidFill>
              </a:rPr>
              <a:t>Tripathi, A. K., &amp; Mukhopadhyay, S. (2012). Single image fog removal using anisotropic diffusion. </a:t>
            </a:r>
            <a:r>
              <a:rPr i="1" lang="en" sz="1400">
                <a:solidFill>
                  <a:srgbClr val="222222"/>
                </a:solidFill>
              </a:rPr>
              <a:t>IET Image processing</a:t>
            </a:r>
            <a:r>
              <a:rPr lang="en" sz="1400">
                <a:solidFill>
                  <a:srgbClr val="222222"/>
                </a:solidFill>
              </a:rPr>
              <a:t>, </a:t>
            </a:r>
            <a:r>
              <a:rPr i="1" lang="en" sz="1400">
                <a:solidFill>
                  <a:srgbClr val="222222"/>
                </a:solidFill>
              </a:rPr>
              <a:t>6</a:t>
            </a:r>
            <a:r>
              <a:rPr lang="en" sz="1400">
                <a:solidFill>
                  <a:srgbClr val="222222"/>
                </a:solidFill>
              </a:rPr>
              <a:t>(7), 966-975. </a:t>
            </a:r>
            <a:endParaRPr b="1" sz="1400">
              <a:solidFill>
                <a:srgbClr val="222222"/>
              </a:solidFill>
            </a:endParaRPr>
          </a:p>
          <a:p>
            <a:pPr indent="0" lvl="0" marL="457200" rtl="0" algn="l">
              <a:lnSpc>
                <a:spcPct val="115000"/>
              </a:lnSpc>
              <a:spcBef>
                <a:spcPts val="1200"/>
              </a:spcBef>
              <a:spcAft>
                <a:spcPts val="1200"/>
              </a:spcAft>
              <a:buSzPts val="1018"/>
              <a:buNone/>
            </a:pPr>
            <a:r>
              <a:rPr lang="en" sz="1400" u="sng">
                <a:solidFill>
                  <a:srgbClr val="1155CC"/>
                </a:solidFill>
                <a:latin typeface="Roboto"/>
                <a:ea typeface="Roboto"/>
                <a:cs typeface="Roboto"/>
                <a:sym typeface="Roboto"/>
                <a:hlinkClick r:id="rId7">
                  <a:extLst>
                    <a:ext uri="{A12FA001-AC4F-418D-AE19-62706E023703}">
                      <ahyp:hlinkClr val="tx"/>
                    </a:ext>
                  </a:extLst>
                </a:hlinkClick>
              </a:rPr>
              <a:t>https://digital-library.theiet.org/content/journals/10.1049/iet-ipr.2011.0472</a:t>
            </a:r>
            <a:r>
              <a:rPr lang="en" sz="1400">
                <a:solidFill>
                  <a:srgbClr val="222222"/>
                </a:solidFill>
                <a:latin typeface="Roboto"/>
                <a:ea typeface="Roboto"/>
                <a:cs typeface="Roboto"/>
                <a:sym typeface="Roboto"/>
              </a:rPr>
              <a:t>               I</a:t>
            </a:r>
            <a:endParaRPr sz="1400">
              <a:solidFill>
                <a:srgbClr val="22222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9FC5E8"/>
        </a:solidFill>
      </p:bgPr>
    </p:bg>
    <p:spTree>
      <p:nvGrpSpPr>
        <p:cNvPr id="165" name="Shape 165"/>
        <p:cNvGrpSpPr/>
        <p:nvPr/>
      </p:nvGrpSpPr>
      <p:grpSpPr>
        <a:xfrm>
          <a:off x="0" y="0"/>
          <a:ext cx="0" cy="0"/>
          <a:chOff x="0" y="0"/>
          <a:chExt cx="0" cy="0"/>
        </a:xfrm>
      </p:grpSpPr>
      <p:sp>
        <p:nvSpPr>
          <p:cNvPr id="166" name="Google Shape;166;p25"/>
          <p:cNvSpPr txBox="1"/>
          <p:nvPr>
            <p:ph type="title"/>
          </p:nvPr>
        </p:nvSpPr>
        <p:spPr>
          <a:xfrm>
            <a:off x="311700" y="445025"/>
            <a:ext cx="8520600" cy="572700"/>
          </a:xfrm>
          <a:prstGeom prst="rect">
            <a:avLst/>
          </a:prstGeom>
          <a:noFill/>
        </p:spPr>
        <p:txBody>
          <a:bodyPr anchorCtr="0" anchor="t" bIns="91425" lIns="91425" spcFirstLastPara="1" rIns="91425" wrap="square" tIns="91425">
            <a:normAutofit/>
          </a:bodyPr>
          <a:lstStyle/>
          <a:p>
            <a:pPr indent="0" lvl="0" marL="0" rtl="0" algn="l">
              <a:lnSpc>
                <a:spcPct val="115000"/>
              </a:lnSpc>
              <a:spcBef>
                <a:spcPts val="1200"/>
              </a:spcBef>
              <a:spcAft>
                <a:spcPts val="1200"/>
              </a:spcAft>
              <a:buClr>
                <a:schemeClr val="dk1"/>
              </a:buClr>
              <a:buSzPts val="1100"/>
              <a:buFont typeface="Arial"/>
              <a:buNone/>
            </a:pPr>
            <a:r>
              <a:rPr b="1" lang="en" sz="1700">
                <a:solidFill>
                  <a:srgbClr val="222222"/>
                </a:solidFill>
                <a:latin typeface="Roboto"/>
                <a:ea typeface="Roboto"/>
                <a:cs typeface="Roboto"/>
                <a:sym typeface="Roboto"/>
              </a:rPr>
              <a:t>Inputs or comments by Sir: </a:t>
            </a:r>
            <a:endParaRPr sz="3400"/>
          </a:p>
        </p:txBody>
      </p:sp>
      <p:sp>
        <p:nvSpPr>
          <p:cNvPr id="167" name="Google Shape;167;p25"/>
          <p:cNvSpPr txBox="1"/>
          <p:nvPr>
            <p:ph idx="1" type="body"/>
          </p:nvPr>
        </p:nvSpPr>
        <p:spPr>
          <a:xfrm>
            <a:off x="311700" y="1152475"/>
            <a:ext cx="8640600" cy="3837000"/>
          </a:xfrm>
          <a:prstGeom prst="rect">
            <a:avLst/>
          </a:prstGeom>
        </p:spPr>
        <p:txBody>
          <a:bodyPr anchorCtr="0" anchor="t" bIns="91425" lIns="91425" spcFirstLastPara="1" rIns="91425" wrap="square" tIns="91425">
            <a:noAutofit/>
          </a:bodyPr>
          <a:lstStyle/>
          <a:p>
            <a:pPr indent="-317500" lvl="0" marL="457200" rtl="0" algn="l">
              <a:spcBef>
                <a:spcPts val="120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IMPLEMENT THE PAPER SOME PART  FIRST BY NEXT TUESDAY (have the dataset ready and some implementation)</a:t>
            </a:r>
            <a:endParaRPr sz="1400">
              <a:solidFill>
                <a:srgbClr val="222222"/>
              </a:solidFill>
              <a:latin typeface="Roboto"/>
              <a:ea typeface="Roboto"/>
              <a:cs typeface="Roboto"/>
              <a:sym typeface="Roboto"/>
            </a:endParaRPr>
          </a:p>
          <a:p>
            <a:pPr indent="-317500" lvl="0" marL="457200" rtl="0" algn="l">
              <a:spcBef>
                <a:spcPts val="0"/>
              </a:spcBef>
              <a:spcAft>
                <a:spcPts val="0"/>
              </a:spcAft>
              <a:buClr>
                <a:srgbClr val="222222"/>
              </a:buClr>
              <a:buSzPts val="1400"/>
              <a:buFont typeface="Roboto"/>
              <a:buChar char="●"/>
            </a:pPr>
            <a:r>
              <a:rPr lang="en" sz="1400">
                <a:solidFill>
                  <a:srgbClr val="222222"/>
                </a:solidFill>
                <a:latin typeface="Roboto"/>
                <a:ea typeface="Roboto"/>
                <a:cs typeface="Roboto"/>
                <a:sym typeface="Roboto"/>
              </a:rPr>
              <a:t>EVALUATE ITS PERFORMANCE as shown in the paper</a:t>
            </a:r>
            <a:endParaRPr sz="1400">
              <a:solidFill>
                <a:srgbClr val="222222"/>
              </a:solidFill>
              <a:latin typeface="Roboto"/>
              <a:ea typeface="Roboto"/>
              <a:cs typeface="Roboto"/>
              <a:sym typeface="Roboto"/>
            </a:endParaRPr>
          </a:p>
          <a:p>
            <a:pPr indent="-317500" lvl="0" marL="457200" rtl="0" algn="l">
              <a:spcBef>
                <a:spcPts val="0"/>
              </a:spcBef>
              <a:spcAft>
                <a:spcPts val="0"/>
              </a:spcAft>
              <a:buClr>
                <a:schemeClr val="dk1"/>
              </a:buClr>
              <a:buSzPts val="1400"/>
              <a:buAutoNum type="arabicPeriod"/>
            </a:pPr>
            <a:r>
              <a:rPr lang="en" sz="1400">
                <a:solidFill>
                  <a:schemeClr val="dk1"/>
                </a:solidFill>
                <a:highlight>
                  <a:srgbClr val="FFE599"/>
                </a:highlight>
                <a:latin typeface="Roboto"/>
                <a:ea typeface="Roboto"/>
                <a:cs typeface="Roboto"/>
                <a:sym typeface="Roboto"/>
              </a:rPr>
              <a:t>try something other than BI CUBIC INTERPOLATION which came recently that improves the papers performance. </a:t>
            </a:r>
            <a:endParaRPr sz="1400">
              <a:solidFill>
                <a:schemeClr val="dk1"/>
              </a:solidFill>
              <a:highlight>
                <a:srgbClr val="FFE599"/>
              </a:highlight>
              <a:latin typeface="Roboto"/>
              <a:ea typeface="Roboto"/>
              <a:cs typeface="Roboto"/>
              <a:sym typeface="Roboto"/>
            </a:endParaRPr>
          </a:p>
          <a:p>
            <a:pPr indent="-317500" lvl="0" marL="457200" rtl="0" algn="l">
              <a:spcBef>
                <a:spcPts val="0"/>
              </a:spcBef>
              <a:spcAft>
                <a:spcPts val="0"/>
              </a:spcAft>
              <a:buClr>
                <a:schemeClr val="dk1"/>
              </a:buClr>
              <a:buSzPts val="1400"/>
              <a:buAutoNum type="arabicPeriod"/>
            </a:pPr>
            <a:r>
              <a:rPr lang="en" sz="1400">
                <a:solidFill>
                  <a:srgbClr val="222222"/>
                </a:solidFill>
                <a:highlight>
                  <a:srgbClr val="FFE599"/>
                </a:highlight>
                <a:latin typeface="Roboto"/>
                <a:ea typeface="Roboto"/>
                <a:cs typeface="Roboto"/>
                <a:sym typeface="Roboto"/>
              </a:rPr>
              <a:t>Use a different sharpening spatial filter </a:t>
            </a:r>
            <a:endParaRPr sz="1400">
              <a:solidFill>
                <a:srgbClr val="222222"/>
              </a:solidFill>
              <a:highlight>
                <a:srgbClr val="FFE599"/>
              </a:highlight>
              <a:latin typeface="Roboto"/>
              <a:ea typeface="Roboto"/>
              <a:cs typeface="Roboto"/>
              <a:sym typeface="Roboto"/>
            </a:endParaRPr>
          </a:p>
          <a:p>
            <a:pPr indent="-317500" lvl="0" marL="457200" rtl="0" algn="l">
              <a:spcBef>
                <a:spcPts val="0"/>
              </a:spcBef>
              <a:spcAft>
                <a:spcPts val="0"/>
              </a:spcAft>
              <a:buClr>
                <a:srgbClr val="222222"/>
              </a:buClr>
              <a:buSzPts val="1400"/>
              <a:buFont typeface="Roboto"/>
              <a:buAutoNum type="arabicPeriod"/>
            </a:pPr>
            <a:r>
              <a:rPr lang="en" sz="1400">
                <a:solidFill>
                  <a:srgbClr val="222222"/>
                </a:solidFill>
                <a:latin typeface="Roboto"/>
                <a:ea typeface="Roboto"/>
                <a:cs typeface="Roboto"/>
                <a:sym typeface="Roboto"/>
              </a:rPr>
              <a:t>CROP THE IMAGE </a:t>
            </a:r>
            <a:endParaRPr sz="1400">
              <a:solidFill>
                <a:srgbClr val="222222"/>
              </a:solidFill>
              <a:latin typeface="Roboto"/>
              <a:ea typeface="Roboto"/>
              <a:cs typeface="Roboto"/>
              <a:sym typeface="Roboto"/>
            </a:endParaRPr>
          </a:p>
          <a:p>
            <a:pPr indent="-317500" lvl="0" marL="457200" rtl="0" algn="l">
              <a:spcBef>
                <a:spcPts val="0"/>
              </a:spcBef>
              <a:spcAft>
                <a:spcPts val="0"/>
              </a:spcAft>
              <a:buClr>
                <a:srgbClr val="222222"/>
              </a:buClr>
              <a:buSzPts val="1400"/>
              <a:buFont typeface="Roboto"/>
              <a:buAutoNum type="arabicPeriod"/>
            </a:pPr>
            <a:r>
              <a:rPr lang="en" sz="1400">
                <a:solidFill>
                  <a:srgbClr val="222222"/>
                </a:solidFill>
                <a:latin typeface="Roboto"/>
                <a:ea typeface="Roboto"/>
                <a:cs typeface="Roboto"/>
                <a:sym typeface="Roboto"/>
              </a:rPr>
              <a:t>Highlight the edge </a:t>
            </a:r>
            <a:r>
              <a:rPr lang="en" sz="1400">
                <a:solidFill>
                  <a:schemeClr val="dk1"/>
                </a:solidFill>
                <a:latin typeface="Roboto"/>
                <a:ea typeface="Roboto"/>
                <a:cs typeface="Roboto"/>
                <a:sym typeface="Roboto"/>
              </a:rPr>
              <a:t>to a fix intensity value so as to maintain evenness and to ignore the bg</a:t>
            </a:r>
            <a:endParaRPr sz="1400">
              <a:solidFill>
                <a:srgbClr val="222222"/>
              </a:solidFill>
              <a:latin typeface="Roboto"/>
              <a:ea typeface="Roboto"/>
              <a:cs typeface="Roboto"/>
              <a:sym typeface="Roboto"/>
            </a:endParaRPr>
          </a:p>
          <a:p>
            <a:pPr indent="-317500" lvl="0" marL="457200" rtl="0" algn="l">
              <a:spcBef>
                <a:spcPts val="0"/>
              </a:spcBef>
              <a:spcAft>
                <a:spcPts val="0"/>
              </a:spcAft>
              <a:buClr>
                <a:srgbClr val="222222"/>
              </a:buClr>
              <a:buSzPts val="1400"/>
              <a:buFont typeface="Roboto"/>
              <a:buAutoNum type="arabicPeriod"/>
            </a:pPr>
            <a:r>
              <a:rPr lang="en" sz="1400">
                <a:solidFill>
                  <a:srgbClr val="222222"/>
                </a:solidFill>
                <a:latin typeface="Roboto"/>
                <a:ea typeface="Roboto"/>
                <a:cs typeface="Roboto"/>
                <a:sym typeface="Roboto"/>
              </a:rPr>
              <a:t>LSTM ENCODERS, MULTI SCALE TRANSFORMATION</a:t>
            </a:r>
            <a:endParaRPr sz="1400">
              <a:solidFill>
                <a:srgbClr val="222222"/>
              </a:solidFill>
              <a:latin typeface="Roboto"/>
              <a:ea typeface="Roboto"/>
              <a:cs typeface="Roboto"/>
              <a:sym typeface="Roboto"/>
            </a:endParaRPr>
          </a:p>
          <a:p>
            <a:pPr indent="0" lvl="0" marL="0" rtl="0" algn="l">
              <a:spcBef>
                <a:spcPts val="1200"/>
              </a:spcBef>
              <a:spcAft>
                <a:spcPts val="1200"/>
              </a:spcAft>
              <a:buNone/>
            </a:pPr>
            <a:r>
              <a:t/>
            </a:r>
            <a:endParaRPr b="1" sz="1200">
              <a:solidFill>
                <a:srgbClr val="222222"/>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9FC5E8"/>
        </a:solidFill>
      </p:bgPr>
    </p:bg>
    <p:spTree>
      <p:nvGrpSpPr>
        <p:cNvPr id="171" name="Shape 171"/>
        <p:cNvGrpSpPr/>
        <p:nvPr/>
      </p:nvGrpSpPr>
      <p:grpSpPr>
        <a:xfrm>
          <a:off x="0" y="0"/>
          <a:ext cx="0" cy="0"/>
          <a:chOff x="0" y="0"/>
          <a:chExt cx="0" cy="0"/>
        </a:xfrm>
      </p:grpSpPr>
      <p:sp>
        <p:nvSpPr>
          <p:cNvPr id="172" name="Google Shape;172;p26"/>
          <p:cNvSpPr txBox="1"/>
          <p:nvPr>
            <p:ph type="title"/>
          </p:nvPr>
        </p:nvSpPr>
        <p:spPr>
          <a:xfrm>
            <a:off x="311700" y="176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Progress: </a:t>
            </a:r>
            <a:endParaRPr b="1"/>
          </a:p>
        </p:txBody>
      </p:sp>
      <p:sp>
        <p:nvSpPr>
          <p:cNvPr id="173" name="Google Shape;173;p26"/>
          <p:cNvSpPr txBox="1"/>
          <p:nvPr>
            <p:ph idx="1" type="body"/>
          </p:nvPr>
        </p:nvSpPr>
        <p:spPr>
          <a:xfrm>
            <a:off x="311700" y="749200"/>
            <a:ext cx="8520600" cy="4264200"/>
          </a:xfrm>
          <a:prstGeom prst="rect">
            <a:avLst/>
          </a:prstGeom>
        </p:spPr>
        <p:txBody>
          <a:bodyPr anchorCtr="0" anchor="t" bIns="91425" lIns="91425" spcFirstLastPara="1" rIns="91425" wrap="square" tIns="91425">
            <a:normAutofit fontScale="92500" lnSpcReduction="10000"/>
          </a:bodyPr>
          <a:lstStyle/>
          <a:p>
            <a:pPr indent="-310832" lvl="0" marL="457200" rtl="0" algn="l">
              <a:spcBef>
                <a:spcPts val="0"/>
              </a:spcBef>
              <a:spcAft>
                <a:spcPts val="0"/>
              </a:spcAft>
              <a:buClr>
                <a:schemeClr val="dk1"/>
              </a:buClr>
              <a:buSzPct val="100000"/>
              <a:buChar char="●"/>
            </a:pPr>
            <a:r>
              <a:rPr lang="en" sz="1400">
                <a:solidFill>
                  <a:schemeClr val="dk1"/>
                </a:solidFill>
              </a:rPr>
              <a:t>Downloaded the dataset and </a:t>
            </a:r>
            <a:r>
              <a:rPr lang="en" sz="1400">
                <a:solidFill>
                  <a:schemeClr val="dk1"/>
                </a:solidFill>
              </a:rPr>
              <a:t>Implemented the Base paper a little bit. </a:t>
            </a:r>
            <a:endParaRPr sz="1400">
              <a:solidFill>
                <a:schemeClr val="dk1"/>
              </a:solidFill>
            </a:endParaRPr>
          </a:p>
          <a:p>
            <a:pPr indent="0" lvl="0" marL="457200" rtl="0" algn="l">
              <a:spcBef>
                <a:spcPts val="1200"/>
              </a:spcBef>
              <a:spcAft>
                <a:spcPts val="0"/>
              </a:spcAft>
              <a:buNone/>
            </a:pPr>
            <a:r>
              <a:rPr b="1" lang="en" sz="1400" u="sng">
                <a:solidFill>
                  <a:schemeClr val="dk1"/>
                </a:solidFill>
                <a:latin typeface="Roboto"/>
                <a:ea typeface="Roboto"/>
                <a:cs typeface="Roboto"/>
                <a:sym typeface="Roboto"/>
              </a:rPr>
              <a:t>Paper we tried to implement:</a:t>
            </a:r>
            <a:r>
              <a:rPr b="1" lang="en" sz="1400">
                <a:solidFill>
                  <a:schemeClr val="dk1"/>
                </a:solidFill>
                <a:latin typeface="Roboto"/>
                <a:ea typeface="Roboto"/>
                <a:cs typeface="Roboto"/>
                <a:sym typeface="Roboto"/>
              </a:rPr>
              <a:t> </a:t>
            </a:r>
            <a:r>
              <a:rPr lang="en" sz="1400">
                <a:solidFill>
                  <a:schemeClr val="dk1"/>
                </a:solidFill>
                <a:latin typeface="Roboto"/>
                <a:ea typeface="Roboto"/>
                <a:cs typeface="Roboto"/>
                <a:sym typeface="Roboto"/>
              </a:rPr>
              <a:t> Liu S, Chen P, Woźniak M. Image Enhancement-Based Detection with Small Infrared Targets. </a:t>
            </a:r>
            <a:r>
              <a:rPr i="1" lang="en" sz="1400">
                <a:solidFill>
                  <a:schemeClr val="dk1"/>
                </a:solidFill>
                <a:latin typeface="Roboto"/>
                <a:ea typeface="Roboto"/>
                <a:cs typeface="Roboto"/>
                <a:sym typeface="Roboto"/>
              </a:rPr>
              <a:t>Remote Sensing</a:t>
            </a:r>
            <a:r>
              <a:rPr lang="en" sz="1400">
                <a:solidFill>
                  <a:schemeClr val="dk1"/>
                </a:solidFill>
                <a:latin typeface="Roboto"/>
                <a:ea typeface="Roboto"/>
                <a:cs typeface="Roboto"/>
                <a:sym typeface="Roboto"/>
              </a:rPr>
              <a:t>. 2022; 14(13):3232.</a:t>
            </a:r>
            <a:endParaRPr sz="1400">
              <a:solidFill>
                <a:schemeClr val="dk1"/>
              </a:solidFill>
              <a:latin typeface="Roboto"/>
              <a:ea typeface="Roboto"/>
              <a:cs typeface="Roboto"/>
              <a:sym typeface="Roboto"/>
            </a:endParaRPr>
          </a:p>
          <a:p>
            <a:pPr indent="-310832" lvl="0" marL="457200" rtl="0" algn="l">
              <a:spcBef>
                <a:spcPts val="1200"/>
              </a:spcBef>
              <a:spcAft>
                <a:spcPts val="0"/>
              </a:spcAft>
              <a:buSzPct val="100000"/>
              <a:buChar char="●"/>
            </a:pPr>
            <a:r>
              <a:rPr b="1" lang="en" sz="1400">
                <a:solidFill>
                  <a:schemeClr val="dk1"/>
                </a:solidFill>
                <a:latin typeface="Roboto"/>
                <a:ea typeface="Roboto"/>
                <a:cs typeface="Roboto"/>
                <a:sym typeface="Roboto"/>
              </a:rPr>
              <a:t>Here is the Link to Code of Base Paper: </a:t>
            </a:r>
            <a:r>
              <a:rPr lang="en" sz="1400" u="sng">
                <a:solidFill>
                  <a:srgbClr val="1155CC"/>
                </a:solidFill>
              </a:rPr>
              <a:t>https://colab.research.google.com/drive/1-1reHoerlpp_Lg2gZdPZSZFo8nDyyQzv?usp=sharing</a:t>
            </a:r>
            <a:endParaRPr sz="1400">
              <a:solidFill>
                <a:srgbClr val="1155CC"/>
              </a:solidFill>
              <a:highlight>
                <a:srgbClr val="FFFFFF"/>
              </a:highlight>
              <a:latin typeface="Roboto"/>
              <a:ea typeface="Roboto"/>
              <a:cs typeface="Roboto"/>
              <a:sym typeface="Roboto"/>
            </a:endParaRPr>
          </a:p>
          <a:p>
            <a:pPr indent="0" lvl="0" marL="457200" rtl="0" algn="l">
              <a:spcBef>
                <a:spcPts val="1200"/>
              </a:spcBef>
              <a:spcAft>
                <a:spcPts val="0"/>
              </a:spcAft>
              <a:buNone/>
            </a:pPr>
            <a:r>
              <a:rPr b="1" lang="en" sz="1400">
                <a:solidFill>
                  <a:srgbClr val="222222"/>
                </a:solidFill>
                <a:latin typeface="Roboto"/>
                <a:ea typeface="Roboto"/>
                <a:cs typeface="Roboto"/>
                <a:sym typeface="Roboto"/>
              </a:rPr>
              <a:t>Drive folder with all the codes:</a:t>
            </a:r>
            <a:endParaRPr b="1" sz="1400">
              <a:solidFill>
                <a:srgbClr val="222222"/>
              </a:solidFill>
              <a:latin typeface="Roboto"/>
              <a:ea typeface="Roboto"/>
              <a:cs typeface="Roboto"/>
              <a:sym typeface="Roboto"/>
            </a:endParaRPr>
          </a:p>
          <a:p>
            <a:pPr indent="0" lvl="0" marL="457200" rtl="0" algn="l">
              <a:spcBef>
                <a:spcPts val="1200"/>
              </a:spcBef>
              <a:spcAft>
                <a:spcPts val="0"/>
              </a:spcAft>
              <a:buNone/>
            </a:pPr>
            <a:r>
              <a:rPr lang="en" sz="1400" u="sng">
                <a:solidFill>
                  <a:srgbClr val="1155CC"/>
                </a:solidFill>
                <a:latin typeface="Roboto"/>
                <a:ea typeface="Roboto"/>
                <a:cs typeface="Roboto"/>
                <a:sym typeface="Roboto"/>
                <a:hlinkClick r:id="rId3">
                  <a:extLst>
                    <a:ext uri="{A12FA001-AC4F-418D-AE19-62706E023703}">
                      <ahyp:hlinkClr val="tx"/>
                    </a:ext>
                  </a:extLst>
                </a:hlinkClick>
              </a:rPr>
              <a:t>https://drive.google.com/drive/folders/1SKeffgHF0gNafhdmCuxMwnGl7e_3iYOT?usp=sharing</a:t>
            </a:r>
            <a:endParaRPr b="1" sz="1400">
              <a:solidFill>
                <a:schemeClr val="dk1"/>
              </a:solidFill>
              <a:latin typeface="Roboto"/>
              <a:ea typeface="Roboto"/>
              <a:cs typeface="Roboto"/>
              <a:sym typeface="Roboto"/>
            </a:endParaRPr>
          </a:p>
          <a:p>
            <a:pPr indent="-310832" lvl="0" marL="457200" rtl="0" algn="l">
              <a:spcBef>
                <a:spcPts val="1200"/>
              </a:spcBef>
              <a:spcAft>
                <a:spcPts val="0"/>
              </a:spcAft>
              <a:buClr>
                <a:schemeClr val="dk1"/>
              </a:buClr>
              <a:buSzPct val="100000"/>
              <a:buFont typeface="Roboto"/>
              <a:buChar char="●"/>
            </a:pPr>
            <a:r>
              <a:rPr b="1" lang="en" sz="1400">
                <a:solidFill>
                  <a:schemeClr val="dk1"/>
                </a:solidFill>
                <a:latin typeface="Roboto"/>
                <a:ea typeface="Roboto"/>
                <a:cs typeface="Roboto"/>
                <a:sym typeface="Roboto"/>
              </a:rPr>
              <a:t>Main Paper that we implemented:</a:t>
            </a:r>
            <a:endParaRPr b="1" sz="1400">
              <a:solidFill>
                <a:schemeClr val="dk1"/>
              </a:solidFill>
              <a:latin typeface="Roboto"/>
              <a:ea typeface="Roboto"/>
              <a:cs typeface="Roboto"/>
              <a:sym typeface="Roboto"/>
            </a:endParaRPr>
          </a:p>
          <a:p>
            <a:pPr indent="0" lvl="0" marL="457200" rtl="0" algn="l">
              <a:spcBef>
                <a:spcPts val="1200"/>
              </a:spcBef>
              <a:spcAft>
                <a:spcPts val="0"/>
              </a:spcAft>
              <a:buNone/>
            </a:pPr>
            <a:r>
              <a:rPr lang="en" sz="1400" u="sng">
                <a:solidFill>
                  <a:srgbClr val="1155CC"/>
                </a:solidFill>
                <a:latin typeface="Roboto"/>
                <a:ea typeface="Roboto"/>
                <a:cs typeface="Roboto"/>
                <a:sym typeface="Roboto"/>
                <a:hlinkClick r:id="rId4">
                  <a:extLst>
                    <a:ext uri="{A12FA001-AC4F-418D-AE19-62706E023703}">
                      <ahyp:hlinkClr val="tx"/>
                    </a:ext>
                  </a:extLst>
                </a:hlinkClick>
              </a:rPr>
              <a:t>https://colab.research.google.com/drive/1mVTJEdnwz2ook5a1uw-yGRpaHxcyESf7?usp=sharing#scrollTo=m6Fbuk1aMivo</a:t>
            </a:r>
            <a:endParaRPr sz="1400">
              <a:solidFill>
                <a:srgbClr val="1155CC"/>
              </a:solidFill>
              <a:latin typeface="Roboto"/>
              <a:ea typeface="Roboto"/>
              <a:cs typeface="Roboto"/>
              <a:sym typeface="Roboto"/>
            </a:endParaRPr>
          </a:p>
          <a:p>
            <a:pPr indent="-310832" lvl="0" marL="457200" rtl="0" algn="l">
              <a:spcBef>
                <a:spcPts val="1200"/>
              </a:spcBef>
              <a:spcAft>
                <a:spcPts val="0"/>
              </a:spcAft>
              <a:buClr>
                <a:schemeClr val="dk1"/>
              </a:buClr>
              <a:buSzPct val="100000"/>
              <a:buFont typeface="Roboto"/>
              <a:buChar char="●"/>
            </a:pPr>
            <a:r>
              <a:rPr b="1" lang="en" sz="1400">
                <a:solidFill>
                  <a:schemeClr val="dk1"/>
                </a:solidFill>
                <a:latin typeface="Roboto"/>
                <a:ea typeface="Roboto"/>
                <a:cs typeface="Roboto"/>
                <a:sym typeface="Roboto"/>
              </a:rPr>
              <a:t>Report:</a:t>
            </a:r>
            <a:endParaRPr b="1" sz="1400">
              <a:solidFill>
                <a:schemeClr val="dk1"/>
              </a:solidFill>
              <a:latin typeface="Roboto"/>
              <a:ea typeface="Roboto"/>
              <a:cs typeface="Roboto"/>
              <a:sym typeface="Roboto"/>
            </a:endParaRPr>
          </a:p>
          <a:p>
            <a:pPr indent="0" lvl="0" marL="0" rtl="0" algn="l">
              <a:spcBef>
                <a:spcPts val="1200"/>
              </a:spcBef>
              <a:spcAft>
                <a:spcPts val="0"/>
              </a:spcAft>
              <a:buNone/>
            </a:pPr>
            <a:r>
              <a:rPr lang="en" sz="1400" u="sng">
                <a:solidFill>
                  <a:srgbClr val="1155CC"/>
                </a:solidFill>
                <a:latin typeface="Roboto"/>
                <a:ea typeface="Roboto"/>
                <a:cs typeface="Roboto"/>
                <a:sym typeface="Roboto"/>
              </a:rPr>
              <a:t>https://docs.google.com/document/d/1zlzFGK_meoF11vQKnNXx-pyDvY1NedYF6Xcbh6dEHlc/edit?usp=sharing</a:t>
            </a:r>
            <a:endParaRPr sz="1400" u="sng">
              <a:solidFill>
                <a:srgbClr val="1155CC"/>
              </a:solidFill>
              <a:latin typeface="Roboto"/>
              <a:ea typeface="Roboto"/>
              <a:cs typeface="Roboto"/>
              <a:sym typeface="Roboto"/>
            </a:endParaRPr>
          </a:p>
          <a:p>
            <a:pPr indent="0" lvl="0" marL="457200" rtl="0" algn="l">
              <a:spcBef>
                <a:spcPts val="1200"/>
              </a:spcBef>
              <a:spcAft>
                <a:spcPts val="1200"/>
              </a:spcAft>
              <a:buNone/>
            </a:pPr>
            <a:r>
              <a:t/>
            </a:r>
            <a:endParaRPr b="1" sz="1400">
              <a:solidFill>
                <a:schemeClr val="dk1"/>
              </a:solidFill>
              <a:latin typeface="Roboto"/>
              <a:ea typeface="Roboto"/>
              <a:cs typeface="Roboto"/>
              <a:sym typeface="Roboto"/>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77" name="Shape 177"/>
        <p:cNvGrpSpPr/>
        <p:nvPr/>
      </p:nvGrpSpPr>
      <p:grpSpPr>
        <a:xfrm>
          <a:off x="0" y="0"/>
          <a:ext cx="0" cy="0"/>
          <a:chOff x="0" y="0"/>
          <a:chExt cx="0" cy="0"/>
        </a:xfrm>
      </p:grpSpPr>
      <p:pic>
        <p:nvPicPr>
          <p:cNvPr id="178" name="Google Shape;178;p27"/>
          <p:cNvPicPr preferRelativeResize="0"/>
          <p:nvPr/>
        </p:nvPicPr>
        <p:blipFill>
          <a:blip r:embed="rId3">
            <a:alphaModFix/>
          </a:blip>
          <a:stretch>
            <a:fillRect/>
          </a:stretch>
        </p:blipFill>
        <p:spPr>
          <a:xfrm>
            <a:off x="2212925" y="889950"/>
            <a:ext cx="4150650" cy="31877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59" name="Shape 59"/>
        <p:cNvGrpSpPr/>
        <p:nvPr/>
      </p:nvGrpSpPr>
      <p:grpSpPr>
        <a:xfrm>
          <a:off x="0" y="0"/>
          <a:ext cx="0" cy="0"/>
          <a:chOff x="0" y="0"/>
          <a:chExt cx="0" cy="0"/>
        </a:xfrm>
      </p:grpSpPr>
      <p:sp>
        <p:nvSpPr>
          <p:cNvPr id="60" name="Google Shape;60;p14"/>
          <p:cNvSpPr txBox="1"/>
          <p:nvPr>
            <p:ph type="title"/>
          </p:nvPr>
        </p:nvSpPr>
        <p:spPr>
          <a:xfrm>
            <a:off x="145800" y="0"/>
            <a:ext cx="8852400" cy="868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990"/>
              <a:buFont typeface="Arial"/>
              <a:buNone/>
            </a:pPr>
            <a:r>
              <a:rPr b="1" lang="en" sz="2120"/>
              <a:t>Image Enhancement-Based Detection with Small Infrared Targets Shuai Liu 1,2, Pengfei Chen 1,2 and MarcinWo´zniak 3</a:t>
            </a:r>
            <a:endParaRPr b="1" sz="2120"/>
          </a:p>
          <a:p>
            <a:pPr indent="0" lvl="0" marL="0" rtl="0" algn="l">
              <a:spcBef>
                <a:spcPts val="0"/>
              </a:spcBef>
              <a:spcAft>
                <a:spcPts val="0"/>
              </a:spcAft>
              <a:buSzPts val="990"/>
              <a:buNone/>
            </a:pPr>
            <a:r>
              <a:t/>
            </a:r>
            <a:endParaRPr b="1" sz="2120"/>
          </a:p>
        </p:txBody>
      </p:sp>
      <p:sp>
        <p:nvSpPr>
          <p:cNvPr id="61" name="Google Shape;61;p14"/>
          <p:cNvSpPr txBox="1"/>
          <p:nvPr>
            <p:ph idx="1" type="body"/>
          </p:nvPr>
        </p:nvSpPr>
        <p:spPr>
          <a:xfrm>
            <a:off x="-41650" y="941250"/>
            <a:ext cx="9144000" cy="4279200"/>
          </a:xfrm>
          <a:prstGeom prst="rect">
            <a:avLst/>
          </a:prstGeom>
          <a:ln>
            <a:noFill/>
          </a:ln>
        </p:spPr>
        <p:txBody>
          <a:bodyPr anchorCtr="0" anchor="t" bIns="91425" lIns="91425" spcFirstLastPara="1" rIns="91425" wrap="square" tIns="91425">
            <a:normAutofit/>
          </a:bodyPr>
          <a:lstStyle/>
          <a:p>
            <a:pPr indent="-323850" lvl="0" marL="457200" rtl="0" algn="l">
              <a:lnSpc>
                <a:spcPct val="95000"/>
              </a:lnSpc>
              <a:spcBef>
                <a:spcPts val="0"/>
              </a:spcBef>
              <a:spcAft>
                <a:spcPts val="0"/>
              </a:spcAft>
              <a:buClr>
                <a:schemeClr val="dk1"/>
              </a:buClr>
              <a:buSzPts val="1500"/>
              <a:buChar char="●"/>
            </a:pPr>
            <a:r>
              <a:rPr lang="en" sz="1500">
                <a:solidFill>
                  <a:schemeClr val="dk1"/>
                </a:solidFill>
              </a:rPr>
              <a:t>background clutter</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noise inundation </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very small targets</a:t>
            </a:r>
            <a:endParaRPr sz="1500">
              <a:solidFill>
                <a:schemeClr val="dk1"/>
              </a:solidFill>
            </a:endParaRPr>
          </a:p>
          <a:p>
            <a:pPr indent="0" lvl="0" marL="457200" rtl="0" algn="l">
              <a:lnSpc>
                <a:spcPct val="95000"/>
              </a:lnSpc>
              <a:spcBef>
                <a:spcPts val="1200"/>
              </a:spcBef>
              <a:spcAft>
                <a:spcPts val="0"/>
              </a:spcAft>
              <a:buNone/>
            </a:pPr>
            <a:r>
              <a:rPr lang="en" sz="1500">
                <a:solidFill>
                  <a:schemeClr val="dk1"/>
                </a:solidFill>
              </a:rPr>
              <a:t>=&gt; </a:t>
            </a:r>
            <a:r>
              <a:rPr b="1" lang="en" sz="1500">
                <a:solidFill>
                  <a:schemeClr val="dk1"/>
                </a:solidFill>
              </a:rPr>
              <a:t>Detail Enhancement:</a:t>
            </a:r>
            <a:r>
              <a:rPr lang="en" sz="1500">
                <a:solidFill>
                  <a:schemeClr val="dk1"/>
                </a:solidFill>
              </a:rPr>
              <a:t> enhances the mutation information, detail &amp; edge information of the image. then improves the contrast between the target edge and the adjacent pixels to make the target more prominent.improves the robustness of detection with background clutter or noise-flooded scenes.</a:t>
            </a:r>
            <a:endParaRPr sz="1500">
              <a:solidFill>
                <a:schemeClr val="dk1"/>
              </a:solidFill>
            </a:endParaRPr>
          </a:p>
          <a:p>
            <a:pPr indent="0" lvl="0" marL="457200" rtl="0" algn="l">
              <a:lnSpc>
                <a:spcPct val="95000"/>
              </a:lnSpc>
              <a:spcBef>
                <a:spcPts val="1200"/>
              </a:spcBef>
              <a:spcAft>
                <a:spcPts val="0"/>
              </a:spcAft>
              <a:buClr>
                <a:schemeClr val="dk1"/>
              </a:buClr>
              <a:buSzPts val="1100"/>
              <a:buFont typeface="Arial"/>
              <a:buNone/>
            </a:pPr>
            <a:r>
              <a:rPr lang="en" sz="1500">
                <a:solidFill>
                  <a:schemeClr val="dk1"/>
                </a:solidFill>
              </a:rPr>
              <a:t> =&gt; </a:t>
            </a:r>
            <a:r>
              <a:rPr b="1" lang="en" sz="1500">
                <a:solidFill>
                  <a:schemeClr val="dk1"/>
                </a:solidFill>
              </a:rPr>
              <a:t>Target Expansion: </a:t>
            </a:r>
            <a:r>
              <a:rPr lang="en" sz="1500">
                <a:solidFill>
                  <a:schemeClr val="dk1"/>
                </a:solidFill>
              </a:rPr>
              <a:t>Upsampling</a:t>
            </a:r>
            <a:endParaRPr b="1" sz="1500">
              <a:solidFill>
                <a:schemeClr val="dk1"/>
              </a:solidFill>
            </a:endParaRPr>
          </a:p>
          <a:p>
            <a:pPr indent="0" lvl="0" marL="457200" rtl="0" algn="l">
              <a:lnSpc>
                <a:spcPct val="95000"/>
              </a:lnSpc>
              <a:spcBef>
                <a:spcPts val="1200"/>
              </a:spcBef>
              <a:spcAft>
                <a:spcPts val="0"/>
              </a:spcAft>
              <a:buNone/>
            </a:pPr>
            <a:r>
              <a:t/>
            </a:r>
            <a:endParaRPr b="1" sz="1500" u="sng">
              <a:solidFill>
                <a:schemeClr val="dk1"/>
              </a:solidFill>
            </a:endParaRPr>
          </a:p>
          <a:p>
            <a:pPr indent="0" lvl="0" marL="457200" rtl="0" algn="l">
              <a:lnSpc>
                <a:spcPct val="95000"/>
              </a:lnSpc>
              <a:spcBef>
                <a:spcPts val="1200"/>
              </a:spcBef>
              <a:spcAft>
                <a:spcPts val="0"/>
              </a:spcAft>
              <a:buClr>
                <a:schemeClr val="dk1"/>
              </a:buClr>
              <a:buSzPts val="1100"/>
              <a:buFont typeface="Arial"/>
              <a:buNone/>
            </a:pPr>
            <a:r>
              <a:rPr b="1" lang="en" sz="1500" u="sng">
                <a:solidFill>
                  <a:schemeClr val="dk1"/>
                </a:solidFill>
              </a:rPr>
              <a:t>Reasons for detection failure:</a:t>
            </a:r>
            <a:endParaRPr b="1" sz="1500" u="sng">
              <a:solidFill>
                <a:schemeClr val="dk1"/>
              </a:solidFill>
            </a:endParaRPr>
          </a:p>
          <a:p>
            <a:pPr indent="-323850" lvl="0" marL="457200" rtl="0" algn="l">
              <a:lnSpc>
                <a:spcPct val="95000"/>
              </a:lnSpc>
              <a:spcBef>
                <a:spcPts val="1200"/>
              </a:spcBef>
              <a:spcAft>
                <a:spcPts val="0"/>
              </a:spcAft>
              <a:buClr>
                <a:schemeClr val="dk1"/>
              </a:buClr>
              <a:buSzPts val="1500"/>
              <a:buChar char="●"/>
            </a:pPr>
            <a:r>
              <a:rPr lang="en" sz="1500">
                <a:solidFill>
                  <a:schemeClr val="dk1"/>
                </a:solidFill>
              </a:rPr>
              <a:t>The imaging distance of small infrared target </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The target radiance </a:t>
            </a:r>
            <a:endParaRPr sz="1500">
              <a:solidFill>
                <a:schemeClr val="dk1"/>
              </a:solidFill>
            </a:endParaRPr>
          </a:p>
          <a:p>
            <a:pPr indent="-323850" lvl="0" marL="457200" rtl="0" algn="l">
              <a:lnSpc>
                <a:spcPct val="95000"/>
              </a:lnSpc>
              <a:spcBef>
                <a:spcPts val="0"/>
              </a:spcBef>
              <a:spcAft>
                <a:spcPts val="0"/>
              </a:spcAft>
              <a:buClr>
                <a:schemeClr val="dk1"/>
              </a:buClr>
              <a:buSzPts val="1500"/>
              <a:buChar char="●"/>
            </a:pPr>
            <a:r>
              <a:rPr lang="en" sz="1500">
                <a:solidFill>
                  <a:schemeClr val="dk1"/>
                </a:solidFill>
              </a:rPr>
              <a:t>The existence of interference objects similar to the target </a:t>
            </a:r>
            <a:endParaRPr/>
          </a:p>
          <a:p>
            <a:pPr indent="0" lvl="0" marL="0" rtl="0" algn="l">
              <a:lnSpc>
                <a:spcPct val="95000"/>
              </a:lnSpc>
              <a:spcBef>
                <a:spcPts val="1200"/>
              </a:spcBef>
              <a:spcAft>
                <a:spcPts val="1200"/>
              </a:spcAft>
              <a:buNone/>
            </a:pPr>
            <a:r>
              <a:t/>
            </a:r>
            <a:endParaRPr sz="1500">
              <a:solidFill>
                <a:schemeClr val="dk1"/>
              </a:solidFill>
            </a:endParaRPr>
          </a:p>
        </p:txBody>
      </p:sp>
      <p:sp>
        <p:nvSpPr>
          <p:cNvPr id="62" name="Google Shape;62;p14"/>
          <p:cNvSpPr txBox="1"/>
          <p:nvPr/>
        </p:nvSpPr>
        <p:spPr>
          <a:xfrm>
            <a:off x="4275250" y="2692200"/>
            <a:ext cx="2685300" cy="777300"/>
          </a:xfrm>
          <a:prstGeom prst="rect">
            <a:avLst/>
          </a:prstGeom>
          <a:solidFill>
            <a:srgbClr val="3C78D8"/>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500">
                <a:solidFill>
                  <a:schemeClr val="lt2"/>
                </a:solidFill>
              </a:rPr>
              <a:t>Existing Algo’s:</a:t>
            </a:r>
            <a:endParaRPr b="1" sz="1500">
              <a:solidFill>
                <a:schemeClr val="lt2"/>
              </a:solidFill>
            </a:endParaRPr>
          </a:p>
          <a:p>
            <a:pPr indent="-323850" lvl="0" marL="457200" rtl="0" algn="l">
              <a:lnSpc>
                <a:spcPct val="95000"/>
              </a:lnSpc>
              <a:spcBef>
                <a:spcPts val="1200"/>
              </a:spcBef>
              <a:spcAft>
                <a:spcPts val="0"/>
              </a:spcAft>
              <a:buClr>
                <a:schemeClr val="lt2"/>
              </a:buClr>
              <a:buSzPts val="1500"/>
              <a:buChar char="-"/>
            </a:pPr>
            <a:r>
              <a:rPr lang="en" sz="1500">
                <a:solidFill>
                  <a:schemeClr val="lt2"/>
                </a:solidFill>
              </a:rPr>
              <a:t>Fixed hyper parameters</a:t>
            </a:r>
            <a:endParaRPr sz="1500">
              <a:solidFill>
                <a:schemeClr val="lt2"/>
              </a:solidFill>
            </a:endParaRPr>
          </a:p>
        </p:txBody>
      </p:sp>
      <p:sp>
        <p:nvSpPr>
          <p:cNvPr id="63" name="Google Shape;63;p14"/>
          <p:cNvSpPr txBox="1"/>
          <p:nvPr/>
        </p:nvSpPr>
        <p:spPr>
          <a:xfrm>
            <a:off x="3061100" y="3523400"/>
            <a:ext cx="114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p>
        </p:txBody>
      </p:sp>
      <p:sp>
        <p:nvSpPr>
          <p:cNvPr id="64" name="Google Shape;64;p14"/>
          <p:cNvSpPr/>
          <p:nvPr/>
        </p:nvSpPr>
        <p:spPr>
          <a:xfrm>
            <a:off x="6872050" y="2571750"/>
            <a:ext cx="2350200" cy="2069400"/>
          </a:xfrm>
          <a:prstGeom prst="ellipse">
            <a:avLst/>
          </a:prstGeom>
          <a:solidFill>
            <a:srgbClr val="D9EAD3"/>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lnSpc>
                <a:spcPct val="95000"/>
              </a:lnSpc>
              <a:spcBef>
                <a:spcPts val="0"/>
              </a:spcBef>
              <a:spcAft>
                <a:spcPts val="0"/>
              </a:spcAft>
              <a:buNone/>
            </a:pPr>
            <a:r>
              <a:rPr lang="en" sz="1500">
                <a:solidFill>
                  <a:schemeClr val="dk1"/>
                </a:solidFill>
              </a:rPr>
              <a:t>Object size,shape,SCR,</a:t>
            </a:r>
            <a:endParaRPr sz="1500">
              <a:solidFill>
                <a:schemeClr val="dk1"/>
              </a:solidFill>
            </a:endParaRPr>
          </a:p>
          <a:p>
            <a:pPr indent="0" lvl="0" marL="0" rtl="0" algn="l">
              <a:lnSpc>
                <a:spcPct val="95000"/>
              </a:lnSpc>
              <a:spcBef>
                <a:spcPts val="1200"/>
              </a:spcBef>
              <a:spcAft>
                <a:spcPts val="1200"/>
              </a:spcAft>
              <a:buClr>
                <a:schemeClr val="dk1"/>
              </a:buClr>
              <a:buSzPts val="1100"/>
              <a:buFont typeface="Arial"/>
              <a:buNone/>
            </a:pPr>
            <a:r>
              <a:rPr lang="en" sz="1500">
                <a:solidFill>
                  <a:schemeClr val="dk1"/>
                </a:solidFill>
              </a:rPr>
              <a:t>clutter background  differ  ?</a:t>
            </a:r>
            <a:endParaRPr/>
          </a:p>
        </p:txBody>
      </p:sp>
      <p:sp>
        <p:nvSpPr>
          <p:cNvPr id="65" name="Google Shape;65;p14"/>
          <p:cNvSpPr txBox="1"/>
          <p:nvPr/>
        </p:nvSpPr>
        <p:spPr>
          <a:xfrm>
            <a:off x="5976100" y="4804800"/>
            <a:ext cx="11616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100"/>
          </a:p>
        </p:txBody>
      </p:sp>
      <p:sp>
        <p:nvSpPr>
          <p:cNvPr id="66" name="Google Shape;66;p14"/>
          <p:cNvSpPr txBox="1"/>
          <p:nvPr/>
        </p:nvSpPr>
        <p:spPr>
          <a:xfrm>
            <a:off x="7624200" y="4797150"/>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Likhitha</a:t>
            </a:r>
            <a:endParaRPr sz="12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0" name="Shape 70"/>
        <p:cNvGrpSpPr/>
        <p:nvPr/>
      </p:nvGrpSpPr>
      <p:grpSpPr>
        <a:xfrm>
          <a:off x="0" y="0"/>
          <a:ext cx="0" cy="0"/>
          <a:chOff x="0" y="0"/>
          <a:chExt cx="0" cy="0"/>
        </a:xfrm>
      </p:grpSpPr>
      <p:sp>
        <p:nvSpPr>
          <p:cNvPr id="71" name="Google Shape;71;p15"/>
          <p:cNvSpPr txBox="1"/>
          <p:nvPr>
            <p:ph type="title"/>
          </p:nvPr>
        </p:nvSpPr>
        <p:spPr>
          <a:xfrm>
            <a:off x="311700" y="232950"/>
            <a:ext cx="8625900" cy="784800"/>
          </a:xfrm>
          <a:prstGeom prst="rect">
            <a:avLst/>
          </a:prstGeom>
        </p:spPr>
        <p:txBody>
          <a:bodyPr anchorCtr="0" anchor="t" bIns="91425" lIns="91425" spcFirstLastPara="1" rIns="91425" wrap="square" tIns="91425">
            <a:normAutofit/>
          </a:bodyPr>
          <a:lstStyle/>
          <a:p>
            <a:pPr indent="0" lvl="0" marL="0" rtl="0" algn="just">
              <a:lnSpc>
                <a:spcPct val="115000"/>
              </a:lnSpc>
              <a:spcBef>
                <a:spcPts val="0"/>
              </a:spcBef>
              <a:spcAft>
                <a:spcPts val="1200"/>
              </a:spcAft>
              <a:buNone/>
            </a:pPr>
            <a:r>
              <a:rPr b="1" lang="en" sz="1700">
                <a:latin typeface="Book Antiqua"/>
                <a:ea typeface="Book Antiqua"/>
                <a:cs typeface="Book Antiqua"/>
                <a:sym typeface="Book Antiqua"/>
              </a:rPr>
              <a:t>Algorithm</a:t>
            </a:r>
            <a:endParaRPr sz="3100"/>
          </a:p>
        </p:txBody>
      </p:sp>
      <p:sp>
        <p:nvSpPr>
          <p:cNvPr id="72" name="Google Shape;72;p15"/>
          <p:cNvSpPr txBox="1"/>
          <p:nvPr>
            <p:ph idx="1" type="body"/>
          </p:nvPr>
        </p:nvSpPr>
        <p:spPr>
          <a:xfrm>
            <a:off x="80725" y="763450"/>
            <a:ext cx="8972400" cy="4301700"/>
          </a:xfrm>
          <a:prstGeom prst="rect">
            <a:avLst/>
          </a:prstGeom>
          <a:noFill/>
        </p:spPr>
        <p:txBody>
          <a:bodyPr anchorCtr="0" anchor="t" bIns="91425" lIns="91425" spcFirstLastPara="1" rIns="91425" wrap="square" tIns="91425">
            <a:noAutofit/>
          </a:bodyPr>
          <a:lstStyle/>
          <a:p>
            <a:pPr indent="0" lvl="0" marL="0" rtl="0" algn="just">
              <a:lnSpc>
                <a:spcPct val="115000"/>
              </a:lnSpc>
              <a:spcBef>
                <a:spcPts val="0"/>
              </a:spcBef>
              <a:spcAft>
                <a:spcPts val="0"/>
              </a:spcAft>
              <a:buNone/>
            </a:pPr>
            <a:r>
              <a:t/>
            </a:r>
            <a:endParaRPr sz="1400">
              <a:solidFill>
                <a:schemeClr val="dk1"/>
              </a:solidFill>
              <a:latin typeface="Book Antiqua"/>
              <a:ea typeface="Book Antiqua"/>
              <a:cs typeface="Book Antiqua"/>
              <a:sym typeface="Book Antiqua"/>
            </a:endParaRPr>
          </a:p>
          <a:p>
            <a:pPr indent="-317500" lvl="0" marL="914400" rtl="0" algn="just">
              <a:spcBef>
                <a:spcPts val="1200"/>
              </a:spcBef>
              <a:spcAft>
                <a:spcPts val="0"/>
              </a:spcAft>
              <a:buClr>
                <a:schemeClr val="dk1"/>
              </a:buClr>
              <a:buSzPts val="1400"/>
              <a:buFont typeface="Book Antiqua"/>
              <a:buChar char="-"/>
            </a:pPr>
            <a:r>
              <a:rPr b="1" lang="en" sz="1400">
                <a:solidFill>
                  <a:schemeClr val="dk1"/>
                </a:solidFill>
                <a:latin typeface="Book Antiqua"/>
                <a:ea typeface="Book Antiqua"/>
                <a:cs typeface="Book Antiqua"/>
                <a:sym typeface="Book Antiqua"/>
              </a:rPr>
              <a:t>Module 1:</a:t>
            </a:r>
            <a:r>
              <a:rPr lang="en" sz="1400">
                <a:solidFill>
                  <a:schemeClr val="dk1"/>
                </a:solidFill>
                <a:latin typeface="Book Antiqua"/>
                <a:ea typeface="Book Antiqua"/>
                <a:cs typeface="Book Antiqua"/>
                <a:sym typeface="Book Antiqua"/>
              </a:rPr>
              <a:t> Feature Extraction Module </a:t>
            </a:r>
            <a:endParaRPr sz="1400">
              <a:solidFill>
                <a:schemeClr val="dk1"/>
              </a:solidFill>
              <a:latin typeface="Book Antiqua"/>
              <a:ea typeface="Book Antiqua"/>
              <a:cs typeface="Book Antiqua"/>
              <a:sym typeface="Book Antiqua"/>
            </a:endParaRPr>
          </a:p>
          <a:p>
            <a:pPr indent="0" lvl="0" marL="914400" rtl="0" algn="just">
              <a:spcBef>
                <a:spcPts val="1200"/>
              </a:spcBef>
              <a:spcAft>
                <a:spcPts val="0"/>
              </a:spcAft>
              <a:buNone/>
            </a:pPr>
            <a:r>
              <a:rPr lang="en" sz="1400">
                <a:solidFill>
                  <a:schemeClr val="dk1"/>
                </a:solidFill>
                <a:latin typeface="Book Antiqua"/>
                <a:ea typeface="Book Antiqua"/>
                <a:cs typeface="Book Antiqua"/>
                <a:sym typeface="Book Antiqua"/>
              </a:rPr>
              <a:t>DNA Net, Downsampling</a:t>
            </a:r>
            <a:endParaRPr sz="1400">
              <a:solidFill>
                <a:schemeClr val="dk1"/>
              </a:solidFill>
              <a:latin typeface="Book Antiqua"/>
              <a:ea typeface="Book Antiqua"/>
              <a:cs typeface="Book Antiqua"/>
              <a:sym typeface="Book Antiqua"/>
            </a:endParaRPr>
          </a:p>
          <a:p>
            <a:pPr indent="-317500" lvl="0" marL="914400" rtl="0" algn="just">
              <a:spcBef>
                <a:spcPts val="1200"/>
              </a:spcBef>
              <a:spcAft>
                <a:spcPts val="0"/>
              </a:spcAft>
              <a:buClr>
                <a:schemeClr val="dk1"/>
              </a:buClr>
              <a:buSzPts val="1400"/>
              <a:buFont typeface="Book Antiqua"/>
              <a:buChar char="-"/>
            </a:pPr>
            <a:r>
              <a:rPr b="1" lang="en" sz="1400">
                <a:solidFill>
                  <a:schemeClr val="dk1"/>
                </a:solidFill>
                <a:latin typeface="Book Antiqua"/>
                <a:ea typeface="Book Antiqua"/>
                <a:cs typeface="Book Antiqua"/>
                <a:sym typeface="Book Antiqua"/>
              </a:rPr>
              <a:t>Module 2:</a:t>
            </a:r>
            <a:r>
              <a:rPr lang="en" sz="1400">
                <a:solidFill>
                  <a:schemeClr val="dk1"/>
                </a:solidFill>
                <a:latin typeface="Book Antiqua"/>
                <a:ea typeface="Book Antiqua"/>
                <a:cs typeface="Book Antiqua"/>
                <a:sym typeface="Book Antiqua"/>
              </a:rPr>
              <a:t> Feature Pyramid Fusion Module</a:t>
            </a:r>
            <a:endParaRPr sz="1400">
              <a:solidFill>
                <a:schemeClr val="dk1"/>
              </a:solidFill>
              <a:latin typeface="Book Antiqua"/>
              <a:ea typeface="Book Antiqua"/>
              <a:cs typeface="Book Antiqua"/>
              <a:sym typeface="Book Antiqua"/>
            </a:endParaRPr>
          </a:p>
          <a:p>
            <a:pPr indent="0" lvl="0" marL="914400" rtl="0" algn="just">
              <a:spcBef>
                <a:spcPts val="1200"/>
              </a:spcBef>
              <a:spcAft>
                <a:spcPts val="0"/>
              </a:spcAft>
              <a:buNone/>
            </a:pPr>
            <a:r>
              <a:rPr lang="en" sz="1400">
                <a:solidFill>
                  <a:schemeClr val="dk1"/>
                </a:solidFill>
                <a:latin typeface="Book Antiqua"/>
                <a:ea typeface="Book Antiqua"/>
                <a:cs typeface="Book Antiqua"/>
                <a:sym typeface="Book Antiqua"/>
              </a:rPr>
              <a:t>Up-sampling</a:t>
            </a:r>
            <a:endParaRPr sz="1400">
              <a:solidFill>
                <a:schemeClr val="dk1"/>
              </a:solidFill>
              <a:latin typeface="Book Antiqua"/>
              <a:ea typeface="Book Antiqua"/>
              <a:cs typeface="Book Antiqua"/>
              <a:sym typeface="Book Antiqua"/>
            </a:endParaRPr>
          </a:p>
          <a:p>
            <a:pPr indent="-317500" lvl="0" marL="914400" rtl="0" algn="just">
              <a:spcBef>
                <a:spcPts val="1200"/>
              </a:spcBef>
              <a:spcAft>
                <a:spcPts val="0"/>
              </a:spcAft>
              <a:buClr>
                <a:schemeClr val="dk1"/>
              </a:buClr>
              <a:buSzPts val="1400"/>
              <a:buFont typeface="Book Antiqua"/>
              <a:buChar char="-"/>
            </a:pPr>
            <a:r>
              <a:rPr b="1" lang="en" sz="1400">
                <a:solidFill>
                  <a:schemeClr val="dk1"/>
                </a:solidFill>
                <a:latin typeface="Book Antiqua"/>
                <a:ea typeface="Book Antiqua"/>
                <a:cs typeface="Book Antiqua"/>
                <a:sym typeface="Book Antiqua"/>
              </a:rPr>
              <a:t>Module 3:</a:t>
            </a:r>
            <a:r>
              <a:rPr lang="en" sz="1400">
                <a:solidFill>
                  <a:schemeClr val="dk1"/>
                </a:solidFill>
                <a:latin typeface="Book Antiqua"/>
                <a:ea typeface="Book Antiqua"/>
                <a:cs typeface="Book Antiqua"/>
                <a:sym typeface="Book Antiqua"/>
              </a:rPr>
              <a:t> Eight Connected Neighbourhood  Clustering Algorithm</a:t>
            </a:r>
            <a:endParaRPr sz="1400">
              <a:solidFill>
                <a:schemeClr val="dk1"/>
              </a:solidFill>
              <a:latin typeface="Book Antiqua"/>
              <a:ea typeface="Book Antiqua"/>
              <a:cs typeface="Book Antiqua"/>
              <a:sym typeface="Book Antiqua"/>
            </a:endParaRPr>
          </a:p>
          <a:p>
            <a:pPr indent="-317500" lvl="0" marL="914400" rtl="0" algn="just">
              <a:spcBef>
                <a:spcPts val="0"/>
              </a:spcBef>
              <a:spcAft>
                <a:spcPts val="0"/>
              </a:spcAft>
              <a:buClr>
                <a:schemeClr val="dk1"/>
              </a:buClr>
              <a:buSzPts val="1400"/>
              <a:buFont typeface="Book Antiqua"/>
              <a:buChar char="-"/>
            </a:pPr>
            <a:r>
              <a:rPr lang="en" sz="1400">
                <a:solidFill>
                  <a:schemeClr val="dk1"/>
                </a:solidFill>
                <a:latin typeface="Book Antiqua"/>
                <a:ea typeface="Book Antiqua"/>
                <a:cs typeface="Book Antiqua"/>
                <a:sym typeface="Book Antiqua"/>
              </a:rPr>
              <a:t>Predict behaviour with  Ground Truth/Mask</a:t>
            </a:r>
            <a:endParaRPr sz="1400">
              <a:solidFill>
                <a:schemeClr val="dk1"/>
              </a:solidFill>
              <a:latin typeface="Book Antiqua"/>
              <a:ea typeface="Book Antiqua"/>
              <a:cs typeface="Book Antiqua"/>
              <a:sym typeface="Book Antiqua"/>
            </a:endParaRPr>
          </a:p>
          <a:p>
            <a:pPr indent="-317500" lvl="0" marL="914400" rtl="0" algn="l">
              <a:spcBef>
                <a:spcPts val="0"/>
              </a:spcBef>
              <a:spcAft>
                <a:spcPts val="0"/>
              </a:spcAft>
              <a:buClr>
                <a:schemeClr val="dk1"/>
              </a:buClr>
              <a:buSzPts val="1400"/>
              <a:buFont typeface="Book Antiqua"/>
              <a:buChar char="-"/>
            </a:pPr>
            <a:r>
              <a:rPr lang="en" sz="1400">
                <a:solidFill>
                  <a:schemeClr val="dk1"/>
                </a:solidFill>
                <a:latin typeface="Book Antiqua"/>
                <a:ea typeface="Book Antiqua"/>
                <a:cs typeface="Book Antiqua"/>
                <a:sym typeface="Book Antiqua"/>
              </a:rPr>
              <a:t>Image analysis/synthesis: </a:t>
            </a:r>
            <a:endParaRPr sz="1400">
              <a:solidFill>
                <a:schemeClr val="dk1"/>
              </a:solidFill>
              <a:latin typeface="Book Antiqua"/>
              <a:ea typeface="Book Antiqua"/>
              <a:cs typeface="Book Antiqua"/>
              <a:sym typeface="Book Antiqua"/>
            </a:endParaRPr>
          </a:p>
          <a:p>
            <a:pPr indent="0" lvl="0" marL="914400" rtl="0" algn="l">
              <a:spcBef>
                <a:spcPts val="1200"/>
              </a:spcBef>
              <a:spcAft>
                <a:spcPts val="0"/>
              </a:spcAft>
              <a:buNone/>
            </a:pPr>
            <a:r>
              <a:rPr lang="en" sz="1400">
                <a:solidFill>
                  <a:schemeClr val="dk1"/>
                </a:solidFill>
                <a:latin typeface="Book Antiqua"/>
                <a:ea typeface="Book Antiqua"/>
                <a:cs typeface="Book Antiqua"/>
                <a:sym typeface="Book Antiqua"/>
              </a:rPr>
              <a:t>Detection rate(Pd), False Alarm Rate(Fa),Mean Intersection of Union (mIoU) &amp; Pixel Accuracy</a:t>
            </a:r>
            <a:endParaRPr sz="1400">
              <a:solidFill>
                <a:schemeClr val="dk1"/>
              </a:solidFill>
              <a:latin typeface="Book Antiqua"/>
              <a:ea typeface="Book Antiqua"/>
              <a:cs typeface="Book Antiqua"/>
              <a:sym typeface="Book Antiqua"/>
            </a:endParaRPr>
          </a:p>
          <a:p>
            <a:pPr indent="0" lvl="0" marL="0" rtl="0" algn="l">
              <a:spcBef>
                <a:spcPts val="1200"/>
              </a:spcBef>
              <a:spcAft>
                <a:spcPts val="0"/>
              </a:spcAft>
              <a:buNone/>
            </a:pPr>
            <a:r>
              <a:t/>
            </a:r>
            <a:endParaRPr sz="1400">
              <a:solidFill>
                <a:schemeClr val="dk1"/>
              </a:solidFill>
              <a:latin typeface="Book Antiqua"/>
              <a:ea typeface="Book Antiqua"/>
              <a:cs typeface="Book Antiqua"/>
              <a:sym typeface="Book Antiqua"/>
            </a:endParaRPr>
          </a:p>
          <a:p>
            <a:pPr indent="0" lvl="0" marL="457200" rtl="0" algn="just">
              <a:lnSpc>
                <a:spcPct val="115000"/>
              </a:lnSpc>
              <a:spcBef>
                <a:spcPts val="1200"/>
              </a:spcBef>
              <a:spcAft>
                <a:spcPts val="0"/>
              </a:spcAft>
              <a:buNone/>
            </a:pPr>
            <a:r>
              <a:t/>
            </a:r>
            <a:endParaRPr b="1" sz="1400">
              <a:solidFill>
                <a:schemeClr val="dk1"/>
              </a:solidFill>
              <a:latin typeface="Book Antiqua"/>
              <a:ea typeface="Book Antiqua"/>
              <a:cs typeface="Book Antiqua"/>
              <a:sym typeface="Book Antiqua"/>
            </a:endParaRPr>
          </a:p>
          <a:p>
            <a:pPr indent="0" lvl="0" marL="457200" rtl="0" algn="just">
              <a:lnSpc>
                <a:spcPct val="115000"/>
              </a:lnSpc>
              <a:spcBef>
                <a:spcPts val="1200"/>
              </a:spcBef>
              <a:spcAft>
                <a:spcPts val="0"/>
              </a:spcAft>
              <a:buNone/>
            </a:pPr>
            <a:r>
              <a:t/>
            </a:r>
            <a:endParaRPr b="1" sz="1400">
              <a:solidFill>
                <a:schemeClr val="dk1"/>
              </a:solidFill>
              <a:latin typeface="Book Antiqua"/>
              <a:ea typeface="Book Antiqua"/>
              <a:cs typeface="Book Antiqua"/>
              <a:sym typeface="Book Antiqua"/>
            </a:endParaRPr>
          </a:p>
          <a:p>
            <a:pPr indent="0" lvl="0" marL="0" rtl="0" algn="just">
              <a:lnSpc>
                <a:spcPct val="115000"/>
              </a:lnSpc>
              <a:spcBef>
                <a:spcPts val="1200"/>
              </a:spcBef>
              <a:spcAft>
                <a:spcPts val="1200"/>
              </a:spcAft>
              <a:buNone/>
            </a:pPr>
            <a:r>
              <a:t/>
            </a:r>
            <a:endParaRPr sz="1400">
              <a:latin typeface="Book Antiqua"/>
              <a:ea typeface="Book Antiqua"/>
              <a:cs typeface="Book Antiqua"/>
              <a:sym typeface="Book Antiqua"/>
            </a:endParaRPr>
          </a:p>
        </p:txBody>
      </p:sp>
      <p:sp>
        <p:nvSpPr>
          <p:cNvPr id="73" name="Google Shape;73;p15"/>
          <p:cNvSpPr txBox="1"/>
          <p:nvPr/>
        </p:nvSpPr>
        <p:spPr>
          <a:xfrm>
            <a:off x="7624200" y="4719750"/>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Likhitha</a:t>
            </a:r>
            <a:endParaRPr sz="12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77" name="Shape 77"/>
        <p:cNvGrpSpPr/>
        <p:nvPr/>
      </p:nvGrpSpPr>
      <p:grpSpPr>
        <a:xfrm>
          <a:off x="0" y="0"/>
          <a:ext cx="0" cy="0"/>
          <a:chOff x="0" y="0"/>
          <a:chExt cx="0" cy="0"/>
        </a:xfrm>
      </p:grpSpPr>
      <p:pic>
        <p:nvPicPr>
          <p:cNvPr id="78" name="Google Shape;78;p16"/>
          <p:cNvPicPr preferRelativeResize="0"/>
          <p:nvPr/>
        </p:nvPicPr>
        <p:blipFill>
          <a:blip r:embed="rId3">
            <a:alphaModFix/>
          </a:blip>
          <a:stretch>
            <a:fillRect/>
          </a:stretch>
        </p:blipFill>
        <p:spPr>
          <a:xfrm>
            <a:off x="130125" y="363375"/>
            <a:ext cx="8918977" cy="3618524"/>
          </a:xfrm>
          <a:prstGeom prst="rect">
            <a:avLst/>
          </a:prstGeom>
          <a:noFill/>
          <a:ln>
            <a:noFill/>
          </a:ln>
        </p:spPr>
      </p:pic>
      <p:sp>
        <p:nvSpPr>
          <p:cNvPr id="79" name="Google Shape;79;p16"/>
          <p:cNvSpPr txBox="1"/>
          <p:nvPr/>
        </p:nvSpPr>
        <p:spPr>
          <a:xfrm>
            <a:off x="209900" y="4062800"/>
            <a:ext cx="8839200" cy="354000"/>
          </a:xfrm>
          <a:prstGeom prst="rect">
            <a:avLst/>
          </a:prstGeom>
          <a:noFill/>
          <a:ln>
            <a:noFill/>
          </a:ln>
        </p:spPr>
        <p:txBody>
          <a:bodyPr anchorCtr="0" anchor="t" bIns="91425" lIns="91425" spcFirstLastPara="1" rIns="91425" wrap="square" tIns="91425">
            <a:spAutoFit/>
          </a:bodyPr>
          <a:lstStyle/>
          <a:p>
            <a:pPr indent="0" lvl="0" marL="457200" rtl="0" algn="ctr">
              <a:lnSpc>
                <a:spcPct val="115000"/>
              </a:lnSpc>
              <a:spcBef>
                <a:spcPts val="1200"/>
              </a:spcBef>
              <a:spcAft>
                <a:spcPts val="1200"/>
              </a:spcAft>
              <a:buNone/>
            </a:pPr>
            <a:r>
              <a:rPr b="1" lang="en" sz="1100">
                <a:solidFill>
                  <a:srgbClr val="222222"/>
                </a:solidFill>
                <a:latin typeface="Roboto"/>
                <a:ea typeface="Roboto"/>
                <a:cs typeface="Roboto"/>
                <a:sym typeface="Roboto"/>
              </a:rPr>
              <a:t>Liu S, Chen P, Woźniak M. Image Enhancement-Based Detection with Small Infrared Targets. </a:t>
            </a:r>
            <a:r>
              <a:rPr b="1" i="1" lang="en" sz="1100">
                <a:solidFill>
                  <a:srgbClr val="222222"/>
                </a:solidFill>
                <a:latin typeface="Roboto"/>
                <a:ea typeface="Roboto"/>
                <a:cs typeface="Roboto"/>
                <a:sym typeface="Roboto"/>
              </a:rPr>
              <a:t>Remote Sensing</a:t>
            </a:r>
            <a:r>
              <a:rPr b="1" lang="en" sz="1100">
                <a:solidFill>
                  <a:srgbClr val="222222"/>
                </a:solidFill>
                <a:latin typeface="Roboto"/>
                <a:ea typeface="Roboto"/>
                <a:cs typeface="Roboto"/>
                <a:sym typeface="Roboto"/>
              </a:rPr>
              <a:t>. 2022; 14(13):3232. </a:t>
            </a:r>
            <a:endParaRPr b="1"/>
          </a:p>
        </p:txBody>
      </p:sp>
      <p:sp>
        <p:nvSpPr>
          <p:cNvPr id="80" name="Google Shape;80;p16"/>
          <p:cNvSpPr txBox="1"/>
          <p:nvPr/>
        </p:nvSpPr>
        <p:spPr>
          <a:xfrm>
            <a:off x="380575" y="4647575"/>
            <a:ext cx="3482700" cy="360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lnSpc>
                <a:spcPct val="95000"/>
              </a:lnSpc>
              <a:spcBef>
                <a:spcPts val="0"/>
              </a:spcBef>
              <a:spcAft>
                <a:spcPts val="1200"/>
              </a:spcAft>
              <a:buNone/>
            </a:pPr>
            <a:r>
              <a:rPr b="1" lang="en" sz="1200">
                <a:solidFill>
                  <a:schemeClr val="dk1"/>
                </a:solidFill>
              </a:rPr>
              <a:t>sharpening the spatial filter  + Upsampling</a:t>
            </a:r>
            <a:endParaRPr/>
          </a:p>
        </p:txBody>
      </p:sp>
      <p:sp>
        <p:nvSpPr>
          <p:cNvPr id="81" name="Google Shape;81;p16"/>
          <p:cNvSpPr/>
          <p:nvPr/>
        </p:nvSpPr>
        <p:spPr>
          <a:xfrm>
            <a:off x="3112640" y="1316525"/>
            <a:ext cx="1049475" cy="2746275"/>
          </a:xfrm>
          <a:custGeom>
            <a:rect b="b" l="l" r="r" t="t"/>
            <a:pathLst>
              <a:path extrusionOk="0" h="109851" w="41979">
                <a:moveTo>
                  <a:pt x="18284" y="0"/>
                </a:moveTo>
                <a:cubicBezTo>
                  <a:pt x="5950" y="2059"/>
                  <a:pt x="1867" y="20900"/>
                  <a:pt x="1174" y="33386"/>
                </a:cubicBezTo>
                <a:cubicBezTo>
                  <a:pt x="657" y="42692"/>
                  <a:pt x="-1090" y="52306"/>
                  <a:pt x="1174" y="61347"/>
                </a:cubicBezTo>
                <a:cubicBezTo>
                  <a:pt x="3003" y="68650"/>
                  <a:pt x="7617" y="74994"/>
                  <a:pt x="11607" y="81378"/>
                </a:cubicBezTo>
                <a:cubicBezTo>
                  <a:pt x="15742" y="87993"/>
                  <a:pt x="17631" y="95775"/>
                  <a:pt x="20371" y="103079"/>
                </a:cubicBezTo>
                <a:cubicBezTo>
                  <a:pt x="21378" y="105764"/>
                  <a:pt x="22953" y="110135"/>
                  <a:pt x="25796" y="109756"/>
                </a:cubicBezTo>
                <a:cubicBezTo>
                  <a:pt x="40321" y="107819"/>
                  <a:pt x="40820" y="83095"/>
                  <a:pt x="40820" y="68441"/>
                </a:cubicBezTo>
                <a:cubicBezTo>
                  <a:pt x="40820" y="47318"/>
                  <a:pt x="45863" y="22998"/>
                  <a:pt x="34143" y="5425"/>
                </a:cubicBezTo>
                <a:cubicBezTo>
                  <a:pt x="30602" y="115"/>
                  <a:pt x="22163" y="0"/>
                  <a:pt x="15780" y="0"/>
                </a:cubicBezTo>
              </a:path>
            </a:pathLst>
          </a:custGeom>
          <a:noFill/>
          <a:ln cap="flat" cmpd="sng" w="38100">
            <a:solidFill>
              <a:schemeClr val="dk2"/>
            </a:solidFill>
            <a:prstDash val="solid"/>
            <a:round/>
            <a:headEnd len="med" w="med" type="none"/>
            <a:tailEnd len="med" w="med" type="none"/>
          </a:ln>
        </p:spPr>
      </p:sp>
      <p:sp>
        <p:nvSpPr>
          <p:cNvPr id="82" name="Google Shape;82;p16"/>
          <p:cNvSpPr/>
          <p:nvPr/>
        </p:nvSpPr>
        <p:spPr>
          <a:xfrm>
            <a:off x="6699729" y="1090671"/>
            <a:ext cx="1412250" cy="2279225"/>
          </a:xfrm>
          <a:custGeom>
            <a:rect b="b" l="l" r="r" t="t"/>
            <a:pathLst>
              <a:path extrusionOk="0" h="91169" w="56490">
                <a:moveTo>
                  <a:pt x="56490" y="20198"/>
                </a:moveTo>
                <a:cubicBezTo>
                  <a:pt x="48106" y="12958"/>
                  <a:pt x="39796" y="4725"/>
                  <a:pt x="29364" y="1001"/>
                </a:cubicBezTo>
                <a:cubicBezTo>
                  <a:pt x="21493" y="-1809"/>
                  <a:pt x="10008" y="1843"/>
                  <a:pt x="5577" y="8930"/>
                </a:cubicBezTo>
                <a:cubicBezTo>
                  <a:pt x="-7081" y="29175"/>
                  <a:pt x="4277" y="59986"/>
                  <a:pt x="18096" y="79458"/>
                </a:cubicBezTo>
                <a:cubicBezTo>
                  <a:pt x="21004" y="83556"/>
                  <a:pt x="23237" y="89507"/>
                  <a:pt x="28112" y="90725"/>
                </a:cubicBezTo>
                <a:cubicBezTo>
                  <a:pt x="41772" y="94137"/>
                  <a:pt x="52907" y="71377"/>
                  <a:pt x="53986" y="57339"/>
                </a:cubicBezTo>
                <a:cubicBezTo>
                  <a:pt x="54967" y="44578"/>
                  <a:pt x="53569" y="31744"/>
                  <a:pt x="53569" y="18946"/>
                </a:cubicBezTo>
              </a:path>
            </a:pathLst>
          </a:custGeom>
          <a:noFill/>
          <a:ln cap="flat" cmpd="sng" w="38100">
            <a:solidFill>
              <a:schemeClr val="dk2"/>
            </a:solidFill>
            <a:prstDash val="solid"/>
            <a:round/>
            <a:headEnd len="med" w="med" type="none"/>
            <a:tailEnd len="med" w="med" type="none"/>
          </a:ln>
        </p:spPr>
      </p:sp>
      <p:sp>
        <p:nvSpPr>
          <p:cNvPr id="83" name="Google Shape;83;p16"/>
          <p:cNvSpPr txBox="1"/>
          <p:nvPr/>
        </p:nvSpPr>
        <p:spPr>
          <a:xfrm>
            <a:off x="7624200" y="4719750"/>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Likhitha</a:t>
            </a:r>
            <a:endParaRPr sz="12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87" name="Shape 87"/>
        <p:cNvGrpSpPr/>
        <p:nvPr/>
      </p:nvGrpSpPr>
      <p:grpSpPr>
        <a:xfrm>
          <a:off x="0" y="0"/>
          <a:ext cx="0" cy="0"/>
          <a:chOff x="0" y="0"/>
          <a:chExt cx="0" cy="0"/>
        </a:xfrm>
      </p:grpSpPr>
      <p:sp>
        <p:nvSpPr>
          <p:cNvPr id="88" name="Google Shape;88;p17"/>
          <p:cNvSpPr txBox="1"/>
          <p:nvPr>
            <p:ph type="title"/>
          </p:nvPr>
        </p:nvSpPr>
        <p:spPr>
          <a:xfrm>
            <a:off x="0" y="1946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Our Proposed Method:</a:t>
            </a:r>
            <a:endParaRPr b="1"/>
          </a:p>
        </p:txBody>
      </p:sp>
      <p:pic>
        <p:nvPicPr>
          <p:cNvPr id="89" name="Google Shape;89;p17"/>
          <p:cNvPicPr preferRelativeResize="0"/>
          <p:nvPr/>
        </p:nvPicPr>
        <p:blipFill>
          <a:blip r:embed="rId3">
            <a:alphaModFix/>
          </a:blip>
          <a:stretch>
            <a:fillRect/>
          </a:stretch>
        </p:blipFill>
        <p:spPr>
          <a:xfrm>
            <a:off x="166600" y="914275"/>
            <a:ext cx="8836874" cy="3554375"/>
          </a:xfrm>
          <a:prstGeom prst="rect">
            <a:avLst/>
          </a:prstGeom>
          <a:noFill/>
          <a:ln>
            <a:noFill/>
          </a:ln>
        </p:spPr>
      </p:pic>
      <p:sp>
        <p:nvSpPr>
          <p:cNvPr id="90" name="Google Shape;90;p17"/>
          <p:cNvSpPr/>
          <p:nvPr/>
        </p:nvSpPr>
        <p:spPr>
          <a:xfrm>
            <a:off x="2985790" y="1869600"/>
            <a:ext cx="1049475" cy="2746275"/>
          </a:xfrm>
          <a:custGeom>
            <a:rect b="b" l="l" r="r" t="t"/>
            <a:pathLst>
              <a:path extrusionOk="0" h="109851" w="41979">
                <a:moveTo>
                  <a:pt x="18284" y="0"/>
                </a:moveTo>
                <a:cubicBezTo>
                  <a:pt x="5950" y="2059"/>
                  <a:pt x="1867" y="20900"/>
                  <a:pt x="1174" y="33386"/>
                </a:cubicBezTo>
                <a:cubicBezTo>
                  <a:pt x="657" y="42692"/>
                  <a:pt x="-1090" y="52306"/>
                  <a:pt x="1174" y="61347"/>
                </a:cubicBezTo>
                <a:cubicBezTo>
                  <a:pt x="3003" y="68650"/>
                  <a:pt x="7617" y="74994"/>
                  <a:pt x="11607" y="81378"/>
                </a:cubicBezTo>
                <a:cubicBezTo>
                  <a:pt x="15742" y="87993"/>
                  <a:pt x="17631" y="95775"/>
                  <a:pt x="20371" y="103079"/>
                </a:cubicBezTo>
                <a:cubicBezTo>
                  <a:pt x="21378" y="105764"/>
                  <a:pt x="22953" y="110135"/>
                  <a:pt x="25796" y="109756"/>
                </a:cubicBezTo>
                <a:cubicBezTo>
                  <a:pt x="40321" y="107819"/>
                  <a:pt x="40820" y="83095"/>
                  <a:pt x="40820" y="68441"/>
                </a:cubicBezTo>
                <a:cubicBezTo>
                  <a:pt x="40820" y="47318"/>
                  <a:pt x="45863" y="22998"/>
                  <a:pt x="34143" y="5425"/>
                </a:cubicBezTo>
                <a:cubicBezTo>
                  <a:pt x="30602" y="115"/>
                  <a:pt x="22163" y="0"/>
                  <a:pt x="15780" y="0"/>
                </a:cubicBezTo>
              </a:path>
            </a:pathLst>
          </a:custGeom>
          <a:noFill/>
          <a:ln cap="flat" cmpd="sng" w="38100">
            <a:solidFill>
              <a:schemeClr val="dk2"/>
            </a:solidFill>
            <a:prstDash val="solid"/>
            <a:round/>
            <a:headEnd len="med" w="med" type="none"/>
            <a:tailEnd len="med" w="med" type="none"/>
          </a:ln>
        </p:spPr>
      </p:sp>
      <p:sp>
        <p:nvSpPr>
          <p:cNvPr id="91" name="Google Shape;91;p17"/>
          <p:cNvSpPr/>
          <p:nvPr/>
        </p:nvSpPr>
        <p:spPr>
          <a:xfrm>
            <a:off x="6642079" y="1479421"/>
            <a:ext cx="1412250" cy="2279225"/>
          </a:xfrm>
          <a:custGeom>
            <a:rect b="b" l="l" r="r" t="t"/>
            <a:pathLst>
              <a:path extrusionOk="0" h="91169" w="56490">
                <a:moveTo>
                  <a:pt x="56490" y="20198"/>
                </a:moveTo>
                <a:cubicBezTo>
                  <a:pt x="48106" y="12958"/>
                  <a:pt x="39796" y="4725"/>
                  <a:pt x="29364" y="1001"/>
                </a:cubicBezTo>
                <a:cubicBezTo>
                  <a:pt x="21493" y="-1809"/>
                  <a:pt x="10008" y="1843"/>
                  <a:pt x="5577" y="8930"/>
                </a:cubicBezTo>
                <a:cubicBezTo>
                  <a:pt x="-7081" y="29175"/>
                  <a:pt x="4277" y="59986"/>
                  <a:pt x="18096" y="79458"/>
                </a:cubicBezTo>
                <a:cubicBezTo>
                  <a:pt x="21004" y="83556"/>
                  <a:pt x="23237" y="89507"/>
                  <a:pt x="28112" y="90725"/>
                </a:cubicBezTo>
                <a:cubicBezTo>
                  <a:pt x="41772" y="94137"/>
                  <a:pt x="52907" y="71377"/>
                  <a:pt x="53986" y="57339"/>
                </a:cubicBezTo>
                <a:cubicBezTo>
                  <a:pt x="54967" y="44578"/>
                  <a:pt x="53569" y="31744"/>
                  <a:pt x="53569" y="18946"/>
                </a:cubicBezTo>
              </a:path>
            </a:pathLst>
          </a:custGeom>
          <a:noFill/>
          <a:ln cap="flat" cmpd="sng" w="38100">
            <a:solidFill>
              <a:schemeClr val="dk2"/>
            </a:solidFill>
            <a:prstDash val="solid"/>
            <a:round/>
            <a:headEnd len="med" w="med" type="none"/>
            <a:tailEnd len="med" w="med" type="none"/>
          </a:ln>
        </p:spPr>
      </p:sp>
      <p:sp>
        <p:nvSpPr>
          <p:cNvPr id="92" name="Google Shape;92;p17"/>
          <p:cNvSpPr txBox="1"/>
          <p:nvPr/>
        </p:nvSpPr>
        <p:spPr>
          <a:xfrm>
            <a:off x="1544101" y="4615600"/>
            <a:ext cx="3708900" cy="400200"/>
          </a:xfrm>
          <a:prstGeom prst="rect">
            <a:avLst/>
          </a:prstGeom>
          <a:solidFill>
            <a:srgbClr val="F9CB9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lanczos2 upsampling for spatial filtering</a:t>
            </a:r>
            <a:endParaRPr b="1"/>
          </a:p>
        </p:txBody>
      </p:sp>
      <p:sp>
        <p:nvSpPr>
          <p:cNvPr id="93" name="Google Shape;93;p17"/>
          <p:cNvSpPr txBox="1"/>
          <p:nvPr/>
        </p:nvSpPr>
        <p:spPr>
          <a:xfrm>
            <a:off x="7518175" y="4044125"/>
            <a:ext cx="1485300" cy="615600"/>
          </a:xfrm>
          <a:prstGeom prst="rect">
            <a:avLst/>
          </a:prstGeom>
          <a:solidFill>
            <a:srgbClr val="F9CB9C"/>
          </a:solid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lanczos interpolation</a:t>
            </a:r>
            <a:endParaRPr b="1"/>
          </a:p>
        </p:txBody>
      </p:sp>
      <p:pic>
        <p:nvPicPr>
          <p:cNvPr id="94" name="Google Shape;94;p17"/>
          <p:cNvPicPr preferRelativeResize="0"/>
          <p:nvPr/>
        </p:nvPicPr>
        <p:blipFill>
          <a:blip r:embed="rId4">
            <a:alphaModFix/>
          </a:blip>
          <a:stretch>
            <a:fillRect/>
          </a:stretch>
        </p:blipFill>
        <p:spPr>
          <a:xfrm rot="-740156">
            <a:off x="6813367" y="2019948"/>
            <a:ext cx="1118740" cy="1204830"/>
          </a:xfrm>
          <a:prstGeom prst="rect">
            <a:avLst/>
          </a:prstGeom>
          <a:noFill/>
          <a:ln>
            <a:noFill/>
          </a:ln>
        </p:spPr>
      </p:pic>
      <p:sp>
        <p:nvSpPr>
          <p:cNvPr id="95" name="Google Shape;95;p17"/>
          <p:cNvSpPr txBox="1"/>
          <p:nvPr/>
        </p:nvSpPr>
        <p:spPr>
          <a:xfrm>
            <a:off x="7676575" y="4774200"/>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Likhitha</a:t>
            </a:r>
            <a:endParaRPr sz="1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99" name="Shape 99"/>
        <p:cNvGrpSpPr/>
        <p:nvPr/>
      </p:nvGrpSpPr>
      <p:grpSpPr>
        <a:xfrm>
          <a:off x="0" y="0"/>
          <a:ext cx="0" cy="0"/>
          <a:chOff x="0" y="0"/>
          <a:chExt cx="0" cy="0"/>
        </a:xfrm>
      </p:grpSpPr>
      <p:sp>
        <p:nvSpPr>
          <p:cNvPr id="100" name="Google Shape;100;p18"/>
          <p:cNvSpPr txBox="1"/>
          <p:nvPr>
            <p:ph type="title"/>
          </p:nvPr>
        </p:nvSpPr>
        <p:spPr>
          <a:xfrm>
            <a:off x="84788" y="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DNA Network:</a:t>
            </a:r>
            <a:endParaRPr/>
          </a:p>
        </p:txBody>
      </p:sp>
      <p:pic>
        <p:nvPicPr>
          <p:cNvPr id="101" name="Google Shape;101;p18"/>
          <p:cNvPicPr preferRelativeResize="0"/>
          <p:nvPr/>
        </p:nvPicPr>
        <p:blipFill rotWithShape="1">
          <a:blip r:embed="rId3">
            <a:alphaModFix/>
          </a:blip>
          <a:srcRect b="0" l="2373" r="46906" t="2647"/>
          <a:stretch/>
        </p:blipFill>
        <p:spPr>
          <a:xfrm>
            <a:off x="3216599" y="293150"/>
            <a:ext cx="4331900" cy="3463025"/>
          </a:xfrm>
          <a:prstGeom prst="rect">
            <a:avLst/>
          </a:prstGeom>
          <a:noFill/>
          <a:ln>
            <a:noFill/>
          </a:ln>
        </p:spPr>
      </p:pic>
      <p:pic>
        <p:nvPicPr>
          <p:cNvPr id="102" name="Google Shape;102;p18"/>
          <p:cNvPicPr preferRelativeResize="0"/>
          <p:nvPr/>
        </p:nvPicPr>
        <p:blipFill>
          <a:blip r:embed="rId4">
            <a:alphaModFix/>
          </a:blip>
          <a:stretch>
            <a:fillRect/>
          </a:stretch>
        </p:blipFill>
        <p:spPr>
          <a:xfrm>
            <a:off x="143525" y="3822963"/>
            <a:ext cx="7036001" cy="1064100"/>
          </a:xfrm>
          <a:prstGeom prst="rect">
            <a:avLst/>
          </a:prstGeom>
          <a:noFill/>
          <a:ln>
            <a:noFill/>
          </a:ln>
        </p:spPr>
      </p:pic>
      <p:sp>
        <p:nvSpPr>
          <p:cNvPr id="103" name="Google Shape;103;p18"/>
          <p:cNvSpPr txBox="1"/>
          <p:nvPr/>
        </p:nvSpPr>
        <p:spPr>
          <a:xfrm>
            <a:off x="7624200" y="4730225"/>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Likh</a:t>
            </a:r>
            <a:r>
              <a:rPr lang="en" sz="1200"/>
              <a:t>itha</a:t>
            </a:r>
            <a:endParaRPr sz="1200"/>
          </a:p>
        </p:txBody>
      </p:sp>
      <p:sp>
        <p:nvSpPr>
          <p:cNvPr id="104" name="Google Shape;104;p18"/>
          <p:cNvSpPr txBox="1"/>
          <p:nvPr/>
        </p:nvSpPr>
        <p:spPr>
          <a:xfrm>
            <a:off x="7726425" y="2831175"/>
            <a:ext cx="1217100" cy="4002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a:t>INPUT</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08" name="Shape 108"/>
        <p:cNvGrpSpPr/>
        <p:nvPr/>
      </p:nvGrpSpPr>
      <p:grpSpPr>
        <a:xfrm>
          <a:off x="0" y="0"/>
          <a:ext cx="0" cy="0"/>
          <a:chOff x="0" y="0"/>
          <a:chExt cx="0" cy="0"/>
        </a:xfrm>
      </p:grpSpPr>
      <p:sp>
        <p:nvSpPr>
          <p:cNvPr id="109" name="Google Shape;109;p19"/>
          <p:cNvSpPr txBox="1"/>
          <p:nvPr>
            <p:ph idx="1" type="body"/>
          </p:nvPr>
        </p:nvSpPr>
        <p:spPr>
          <a:xfrm>
            <a:off x="188475" y="153900"/>
            <a:ext cx="6144300" cy="2673600"/>
          </a:xfrm>
          <a:prstGeom prst="rect">
            <a:avLst/>
          </a:prstGeom>
        </p:spPr>
        <p:txBody>
          <a:bodyPr anchorCtr="0" anchor="t" bIns="91425" lIns="91425" spcFirstLastPara="1" rIns="91425" wrap="square" tIns="91425">
            <a:normAutofit/>
          </a:bodyPr>
          <a:lstStyle/>
          <a:p>
            <a:pPr indent="-304800" lvl="0" marL="457200" rtl="0" algn="l">
              <a:lnSpc>
                <a:spcPct val="95000"/>
              </a:lnSpc>
              <a:spcBef>
                <a:spcPts val="0"/>
              </a:spcBef>
              <a:spcAft>
                <a:spcPts val="0"/>
              </a:spcAft>
              <a:buClr>
                <a:schemeClr val="dk1"/>
              </a:buClr>
              <a:buSzPts val="1200"/>
              <a:buChar char="●"/>
            </a:pPr>
            <a:r>
              <a:rPr b="1" lang="en" sz="1200">
                <a:solidFill>
                  <a:schemeClr val="dk1"/>
                </a:solidFill>
              </a:rPr>
              <a:t>CNN Based</a:t>
            </a:r>
            <a:r>
              <a:rPr lang="en" sz="1200">
                <a:solidFill>
                  <a:schemeClr val="dk1"/>
                </a:solidFill>
              </a:rPr>
              <a:t> </a:t>
            </a:r>
            <a:r>
              <a:rPr b="1" lang="en" sz="1200">
                <a:solidFill>
                  <a:schemeClr val="dk1"/>
                </a:solidFill>
              </a:rPr>
              <a:t>Algo </a:t>
            </a:r>
            <a:r>
              <a:rPr lang="en" sz="1200">
                <a:solidFill>
                  <a:schemeClr val="dk1"/>
                </a:solidFill>
              </a:rPr>
              <a:t>- Pixel Level evaluation metric: IoU &amp;</a:t>
            </a:r>
            <a:endParaRPr sz="1200">
              <a:solidFill>
                <a:schemeClr val="dk1"/>
              </a:solidFill>
            </a:endParaRPr>
          </a:p>
          <a:p>
            <a:pPr indent="0" lvl="0" marL="457200" rtl="0" algn="l">
              <a:lnSpc>
                <a:spcPct val="95000"/>
              </a:lnSpc>
              <a:spcBef>
                <a:spcPts val="1200"/>
              </a:spcBef>
              <a:spcAft>
                <a:spcPts val="0"/>
              </a:spcAft>
              <a:buNone/>
            </a:pPr>
            <a:r>
              <a:rPr lang="en" sz="1200">
                <a:solidFill>
                  <a:schemeClr val="dk1"/>
                </a:solidFill>
              </a:rPr>
              <a:t>                                                                              Accuracy (target shape eval)</a:t>
            </a:r>
            <a:endParaRPr sz="1200">
              <a:solidFill>
                <a:schemeClr val="dk1"/>
              </a:solidFill>
            </a:endParaRPr>
          </a:p>
          <a:p>
            <a:pPr indent="0" lvl="0" marL="0" rtl="0" algn="l">
              <a:lnSpc>
                <a:spcPct val="95000"/>
              </a:lnSpc>
              <a:spcBef>
                <a:spcPts val="1200"/>
              </a:spcBef>
              <a:spcAft>
                <a:spcPts val="0"/>
              </a:spcAft>
              <a:buNone/>
            </a:pPr>
            <a:r>
              <a:t/>
            </a:r>
            <a:endParaRPr b="1" sz="1200">
              <a:solidFill>
                <a:schemeClr val="dk1"/>
              </a:solidFill>
            </a:endParaRPr>
          </a:p>
          <a:p>
            <a:pPr indent="0" lvl="0" marL="457200" rtl="0" algn="l">
              <a:lnSpc>
                <a:spcPct val="95000"/>
              </a:lnSpc>
              <a:spcBef>
                <a:spcPts val="1200"/>
              </a:spcBef>
              <a:spcAft>
                <a:spcPts val="0"/>
              </a:spcAft>
              <a:buNone/>
            </a:pPr>
            <a:r>
              <a:t/>
            </a:r>
            <a:endParaRPr b="1" sz="1200">
              <a:solidFill>
                <a:schemeClr val="dk1"/>
              </a:solidFill>
            </a:endParaRPr>
          </a:p>
          <a:p>
            <a:pPr indent="-304800" lvl="0" marL="457200" rtl="0" algn="l">
              <a:lnSpc>
                <a:spcPct val="95000"/>
              </a:lnSpc>
              <a:spcBef>
                <a:spcPts val="1200"/>
              </a:spcBef>
              <a:spcAft>
                <a:spcPts val="0"/>
              </a:spcAft>
              <a:buClr>
                <a:schemeClr val="dk1"/>
              </a:buClr>
              <a:buSzPts val="1200"/>
              <a:buChar char="●"/>
            </a:pPr>
            <a:r>
              <a:rPr b="1" lang="en" sz="1200">
                <a:solidFill>
                  <a:schemeClr val="dk1"/>
                </a:solidFill>
              </a:rPr>
              <a:t>DNA NET</a:t>
            </a:r>
            <a:r>
              <a:rPr lang="en" sz="1200">
                <a:solidFill>
                  <a:schemeClr val="dk1"/>
                </a:solidFill>
              </a:rPr>
              <a:t>  - Three evaluation metrics :   Detection rate(Pd),                      </a:t>
            </a:r>
            <a:endParaRPr sz="1200">
              <a:solidFill>
                <a:schemeClr val="dk1"/>
              </a:solidFill>
            </a:endParaRPr>
          </a:p>
          <a:p>
            <a:pPr indent="0" lvl="0" marL="457200" rtl="0" algn="l">
              <a:lnSpc>
                <a:spcPct val="95000"/>
              </a:lnSpc>
              <a:spcBef>
                <a:spcPts val="1200"/>
              </a:spcBef>
              <a:spcAft>
                <a:spcPts val="0"/>
              </a:spcAft>
              <a:buNone/>
            </a:pPr>
            <a:r>
              <a:rPr lang="en" sz="1200">
                <a:solidFill>
                  <a:schemeClr val="dk1"/>
                </a:solidFill>
              </a:rPr>
              <a:t>                                                                  False Alarm Rate(Fa) and </a:t>
            </a:r>
            <a:endParaRPr sz="1200">
              <a:solidFill>
                <a:schemeClr val="dk1"/>
              </a:solidFill>
            </a:endParaRPr>
          </a:p>
          <a:p>
            <a:pPr indent="0" lvl="0" marL="457200" rtl="0" algn="l">
              <a:lnSpc>
                <a:spcPct val="95000"/>
              </a:lnSpc>
              <a:spcBef>
                <a:spcPts val="1200"/>
              </a:spcBef>
              <a:spcAft>
                <a:spcPts val="0"/>
              </a:spcAft>
              <a:buNone/>
            </a:pPr>
            <a:r>
              <a:rPr lang="en" sz="1200">
                <a:solidFill>
                  <a:schemeClr val="dk1"/>
                </a:solidFill>
              </a:rPr>
              <a:t>                                                                  Intersection of Union (mIoU)</a:t>
            </a:r>
            <a:endParaRPr sz="1200">
              <a:solidFill>
                <a:schemeClr val="dk1"/>
              </a:solidFill>
            </a:endParaRPr>
          </a:p>
          <a:p>
            <a:pPr indent="-304800" lvl="0" marL="457200" rtl="0" algn="l">
              <a:lnSpc>
                <a:spcPct val="95000"/>
              </a:lnSpc>
              <a:spcBef>
                <a:spcPts val="1200"/>
              </a:spcBef>
              <a:spcAft>
                <a:spcPts val="0"/>
              </a:spcAft>
              <a:buClr>
                <a:schemeClr val="dk1"/>
              </a:buClr>
              <a:buSzPts val="1200"/>
              <a:buChar char="●"/>
            </a:pPr>
            <a:r>
              <a:rPr b="1" lang="en" sz="1200">
                <a:solidFill>
                  <a:schemeClr val="dk1"/>
                </a:solidFill>
              </a:rPr>
              <a:t>Quantitatively </a:t>
            </a:r>
            <a:endParaRPr b="1" sz="1200">
              <a:solidFill>
                <a:schemeClr val="dk1"/>
              </a:solidFill>
            </a:endParaRPr>
          </a:p>
        </p:txBody>
      </p:sp>
      <p:pic>
        <p:nvPicPr>
          <p:cNvPr id="110" name="Google Shape;110;p19"/>
          <p:cNvPicPr preferRelativeResize="0"/>
          <p:nvPr/>
        </p:nvPicPr>
        <p:blipFill>
          <a:blip r:embed="rId3">
            <a:alphaModFix/>
          </a:blip>
          <a:stretch>
            <a:fillRect/>
          </a:stretch>
        </p:blipFill>
        <p:spPr>
          <a:xfrm>
            <a:off x="366125" y="3045612"/>
            <a:ext cx="1851200" cy="1212575"/>
          </a:xfrm>
          <a:prstGeom prst="rect">
            <a:avLst/>
          </a:prstGeom>
          <a:noFill/>
          <a:ln cap="flat" cmpd="sng" w="9525">
            <a:solidFill>
              <a:schemeClr val="dk2"/>
            </a:solidFill>
            <a:prstDash val="solid"/>
            <a:round/>
            <a:headEnd len="sm" w="sm" type="none"/>
            <a:tailEnd len="sm" w="sm" type="none"/>
          </a:ln>
        </p:spPr>
      </p:pic>
      <p:sp>
        <p:nvSpPr>
          <p:cNvPr id="111" name="Google Shape;111;p19"/>
          <p:cNvSpPr/>
          <p:nvPr/>
        </p:nvSpPr>
        <p:spPr>
          <a:xfrm>
            <a:off x="652737" y="3212977"/>
            <a:ext cx="1278000" cy="896100"/>
          </a:xfrm>
          <a:prstGeom prst="roundRect">
            <a:avLst>
              <a:gd fmla="val 16667" name="adj"/>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112" name="Google Shape;112;p19"/>
          <p:cNvPicPr preferRelativeResize="0"/>
          <p:nvPr/>
        </p:nvPicPr>
        <p:blipFill>
          <a:blip r:embed="rId4">
            <a:alphaModFix/>
          </a:blip>
          <a:stretch>
            <a:fillRect/>
          </a:stretch>
        </p:blipFill>
        <p:spPr>
          <a:xfrm>
            <a:off x="2562314" y="2912702"/>
            <a:ext cx="2165550" cy="1478400"/>
          </a:xfrm>
          <a:prstGeom prst="rect">
            <a:avLst/>
          </a:prstGeom>
          <a:noFill/>
          <a:ln>
            <a:noFill/>
          </a:ln>
        </p:spPr>
      </p:pic>
      <p:sp>
        <p:nvSpPr>
          <p:cNvPr id="113" name="Google Shape;113;p19"/>
          <p:cNvSpPr/>
          <p:nvPr/>
        </p:nvSpPr>
        <p:spPr>
          <a:xfrm>
            <a:off x="2262550" y="3517800"/>
            <a:ext cx="313200" cy="400200"/>
          </a:xfrm>
          <a:prstGeom prst="mathPlus">
            <a:avLst>
              <a:gd fmla="val 23520" name="adj1"/>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9"/>
          <p:cNvSpPr/>
          <p:nvPr/>
        </p:nvSpPr>
        <p:spPr>
          <a:xfrm>
            <a:off x="4915600" y="3626400"/>
            <a:ext cx="453300" cy="291600"/>
          </a:xfrm>
          <a:prstGeom prst="rightArrow">
            <a:avLst>
              <a:gd fmla="val 50000" name="adj1"/>
              <a:gd fmla="val 50000" name="adj2"/>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9"/>
          <p:cNvSpPr txBox="1"/>
          <p:nvPr/>
        </p:nvSpPr>
        <p:spPr>
          <a:xfrm>
            <a:off x="5556625" y="3409350"/>
            <a:ext cx="2497800" cy="985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1200"/>
              <a:t>enhances the detection effectiveness for tiny targets in complex backgrounds</a:t>
            </a:r>
            <a:r>
              <a:rPr lang="en"/>
              <a:t>.</a:t>
            </a:r>
            <a:endParaRPr/>
          </a:p>
          <a:p>
            <a:pPr indent="0" lvl="0" marL="0" rtl="0" algn="l">
              <a:spcBef>
                <a:spcPts val="0"/>
              </a:spcBef>
              <a:spcAft>
                <a:spcPts val="0"/>
              </a:spcAft>
              <a:buNone/>
            </a:pPr>
            <a:r>
              <a:t/>
            </a:r>
            <a:endParaRPr/>
          </a:p>
        </p:txBody>
      </p:sp>
      <p:sp>
        <p:nvSpPr>
          <p:cNvPr id="116" name="Google Shape;116;p19"/>
          <p:cNvSpPr txBox="1"/>
          <p:nvPr/>
        </p:nvSpPr>
        <p:spPr>
          <a:xfrm>
            <a:off x="261500" y="4258175"/>
            <a:ext cx="2385600" cy="12315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b="1" lang="en" sz="1200">
                <a:solidFill>
                  <a:schemeClr val="dk1"/>
                </a:solidFill>
              </a:rPr>
              <a:t>Sharpening spatial filters </a:t>
            </a:r>
            <a:r>
              <a:rPr b="1" lang="en" sz="1200">
                <a:solidFill>
                  <a:schemeClr val="dk1"/>
                </a:solidFill>
              </a:rPr>
              <a:t>Input Image</a:t>
            </a:r>
            <a:endParaRPr b="1" sz="1200">
              <a:solidFill>
                <a:schemeClr val="dk1"/>
              </a:solidFill>
            </a:endParaRPr>
          </a:p>
          <a:p>
            <a:pPr indent="0" lvl="0" marL="0" rtl="0" algn="l">
              <a:lnSpc>
                <a:spcPct val="100000"/>
              </a:lnSpc>
              <a:spcBef>
                <a:spcPts val="1200"/>
              </a:spcBef>
              <a:spcAft>
                <a:spcPts val="0"/>
              </a:spcAft>
              <a:buNone/>
            </a:pPr>
            <a:r>
              <a:rPr lang="en" sz="1200">
                <a:solidFill>
                  <a:schemeClr val="dk1"/>
                </a:solidFill>
              </a:rPr>
              <a:t>bicubic interpolation (4*4)</a:t>
            </a:r>
            <a:endParaRPr sz="1200">
              <a:solidFill>
                <a:schemeClr val="dk1"/>
              </a:solidFill>
            </a:endParaRPr>
          </a:p>
          <a:p>
            <a:pPr indent="0" lvl="0" marL="0" rtl="0" algn="l">
              <a:lnSpc>
                <a:spcPct val="100000"/>
              </a:lnSpc>
              <a:spcBef>
                <a:spcPts val="1200"/>
              </a:spcBef>
              <a:spcAft>
                <a:spcPts val="1200"/>
              </a:spcAft>
              <a:buNone/>
            </a:pPr>
            <a:r>
              <a:t/>
            </a:r>
            <a:endParaRPr b="1" sz="1200">
              <a:solidFill>
                <a:schemeClr val="dk1"/>
              </a:solidFill>
            </a:endParaRPr>
          </a:p>
        </p:txBody>
      </p:sp>
      <p:sp>
        <p:nvSpPr>
          <p:cNvPr id="117" name="Google Shape;117;p19"/>
          <p:cNvSpPr txBox="1"/>
          <p:nvPr/>
        </p:nvSpPr>
        <p:spPr>
          <a:xfrm>
            <a:off x="2508600" y="4391100"/>
            <a:ext cx="3114000" cy="689400"/>
          </a:xfrm>
          <a:prstGeom prst="rect">
            <a:avLst/>
          </a:prstGeom>
          <a:noFill/>
          <a:ln>
            <a:noFill/>
          </a:ln>
        </p:spPr>
        <p:txBody>
          <a:bodyPr anchorCtr="0" anchor="t" bIns="91425" lIns="91425" spcFirstLastPara="1" rIns="91425" wrap="square" tIns="91425">
            <a:spAutoFit/>
          </a:bodyPr>
          <a:lstStyle/>
          <a:p>
            <a:pPr indent="0" lvl="0" marL="0" rtl="0" algn="l">
              <a:lnSpc>
                <a:spcPct val="95000"/>
              </a:lnSpc>
              <a:spcBef>
                <a:spcPts val="0"/>
              </a:spcBef>
              <a:spcAft>
                <a:spcPts val="0"/>
              </a:spcAft>
              <a:buNone/>
            </a:pPr>
            <a:r>
              <a:rPr b="1" lang="en" sz="1200">
                <a:solidFill>
                  <a:schemeClr val="dk1"/>
                </a:solidFill>
              </a:rPr>
              <a:t>U</a:t>
            </a:r>
            <a:r>
              <a:rPr b="1" lang="en" sz="1200">
                <a:solidFill>
                  <a:schemeClr val="dk1"/>
                </a:solidFill>
              </a:rPr>
              <a:t>psampling </a:t>
            </a:r>
            <a:r>
              <a:rPr b="1" lang="en" sz="1200">
                <a:solidFill>
                  <a:schemeClr val="dk1"/>
                </a:solidFill>
              </a:rPr>
              <a:t>target pixels</a:t>
            </a:r>
            <a:endParaRPr b="1" sz="1200">
              <a:solidFill>
                <a:schemeClr val="dk1"/>
              </a:solidFill>
            </a:endParaRPr>
          </a:p>
          <a:p>
            <a:pPr indent="0" lvl="0" marL="0" rtl="0" algn="l">
              <a:lnSpc>
                <a:spcPct val="95000"/>
              </a:lnSpc>
              <a:spcBef>
                <a:spcPts val="1200"/>
              </a:spcBef>
              <a:spcAft>
                <a:spcPts val="1200"/>
              </a:spcAft>
              <a:buNone/>
            </a:pPr>
            <a:r>
              <a:rPr lang="en" sz="1200">
                <a:solidFill>
                  <a:schemeClr val="dk1"/>
                </a:solidFill>
              </a:rPr>
              <a:t>Eight connected </a:t>
            </a:r>
            <a:endParaRPr sz="1200">
              <a:solidFill>
                <a:schemeClr val="dk1"/>
              </a:solidFill>
            </a:endParaRPr>
          </a:p>
        </p:txBody>
      </p:sp>
      <p:pic>
        <p:nvPicPr>
          <p:cNvPr id="118" name="Google Shape;118;p19"/>
          <p:cNvPicPr preferRelativeResize="0"/>
          <p:nvPr/>
        </p:nvPicPr>
        <p:blipFill rotWithShape="1">
          <a:blip r:embed="rId5">
            <a:alphaModFix/>
          </a:blip>
          <a:srcRect b="0" l="0" r="0" t="2780"/>
          <a:stretch/>
        </p:blipFill>
        <p:spPr>
          <a:xfrm>
            <a:off x="6422150" y="104325"/>
            <a:ext cx="2385600" cy="3182100"/>
          </a:xfrm>
          <a:prstGeom prst="rect">
            <a:avLst/>
          </a:prstGeom>
          <a:noFill/>
          <a:ln>
            <a:noFill/>
          </a:ln>
        </p:spPr>
      </p:pic>
      <p:sp>
        <p:nvSpPr>
          <p:cNvPr id="119" name="Google Shape;119;p19"/>
          <p:cNvSpPr txBox="1"/>
          <p:nvPr/>
        </p:nvSpPr>
        <p:spPr>
          <a:xfrm>
            <a:off x="7982400" y="4791150"/>
            <a:ext cx="11616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100"/>
          </a:p>
        </p:txBody>
      </p:sp>
      <p:sp>
        <p:nvSpPr>
          <p:cNvPr id="120" name="Google Shape;120;p19"/>
          <p:cNvSpPr txBox="1"/>
          <p:nvPr/>
        </p:nvSpPr>
        <p:spPr>
          <a:xfrm>
            <a:off x="7624200" y="4689275"/>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Yogitha</a:t>
            </a:r>
            <a:endParaRPr sz="12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FC5E8"/>
        </a:solidFill>
      </p:bgPr>
    </p:bg>
    <p:spTree>
      <p:nvGrpSpPr>
        <p:cNvPr id="124" name="Shape 124"/>
        <p:cNvGrpSpPr/>
        <p:nvPr/>
      </p:nvGrpSpPr>
      <p:grpSpPr>
        <a:xfrm>
          <a:off x="0" y="0"/>
          <a:ext cx="0" cy="0"/>
          <a:chOff x="0" y="0"/>
          <a:chExt cx="0" cy="0"/>
        </a:xfrm>
      </p:grpSpPr>
      <p:sp>
        <p:nvSpPr>
          <p:cNvPr id="125" name="Google Shape;125;p20"/>
          <p:cNvSpPr txBox="1"/>
          <p:nvPr>
            <p:ph idx="1" type="body"/>
          </p:nvPr>
        </p:nvSpPr>
        <p:spPr>
          <a:xfrm>
            <a:off x="1481075" y="-1848800"/>
            <a:ext cx="3296100" cy="167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t/>
            </a:r>
            <a:endParaRPr sz="1400">
              <a:solidFill>
                <a:schemeClr val="dk1"/>
              </a:solidFill>
            </a:endParaRPr>
          </a:p>
        </p:txBody>
      </p:sp>
      <p:pic>
        <p:nvPicPr>
          <p:cNvPr id="126" name="Google Shape;126;p20"/>
          <p:cNvPicPr preferRelativeResize="0"/>
          <p:nvPr/>
        </p:nvPicPr>
        <p:blipFill>
          <a:blip r:embed="rId3">
            <a:alphaModFix/>
          </a:blip>
          <a:stretch>
            <a:fillRect/>
          </a:stretch>
        </p:blipFill>
        <p:spPr>
          <a:xfrm>
            <a:off x="103150" y="112928"/>
            <a:ext cx="3090850" cy="3025075"/>
          </a:xfrm>
          <a:prstGeom prst="rect">
            <a:avLst/>
          </a:prstGeom>
          <a:noFill/>
          <a:ln>
            <a:noFill/>
          </a:ln>
        </p:spPr>
      </p:pic>
      <p:sp>
        <p:nvSpPr>
          <p:cNvPr id="127" name="Google Shape;127;p20"/>
          <p:cNvSpPr txBox="1"/>
          <p:nvPr/>
        </p:nvSpPr>
        <p:spPr>
          <a:xfrm>
            <a:off x="573375" y="3229656"/>
            <a:ext cx="21504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300"/>
              <a:t>NUAA–SIRST dataset</a:t>
            </a:r>
            <a:endParaRPr b="1" sz="1300"/>
          </a:p>
        </p:txBody>
      </p:sp>
      <p:sp>
        <p:nvSpPr>
          <p:cNvPr id="128" name="Google Shape;128;p20"/>
          <p:cNvSpPr txBox="1"/>
          <p:nvPr/>
        </p:nvSpPr>
        <p:spPr>
          <a:xfrm>
            <a:off x="7951825" y="4804800"/>
            <a:ext cx="11616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100"/>
          </a:p>
        </p:txBody>
      </p:sp>
      <p:pic>
        <p:nvPicPr>
          <p:cNvPr id="129" name="Google Shape;129;p20"/>
          <p:cNvPicPr preferRelativeResize="0"/>
          <p:nvPr/>
        </p:nvPicPr>
        <p:blipFill>
          <a:blip r:embed="rId4">
            <a:alphaModFix/>
          </a:blip>
          <a:stretch>
            <a:fillRect/>
          </a:stretch>
        </p:blipFill>
        <p:spPr>
          <a:xfrm>
            <a:off x="3406675" y="2959025"/>
            <a:ext cx="5582775" cy="1751050"/>
          </a:xfrm>
          <a:prstGeom prst="rect">
            <a:avLst/>
          </a:prstGeom>
          <a:noFill/>
          <a:ln>
            <a:noFill/>
          </a:ln>
        </p:spPr>
      </p:pic>
      <p:sp>
        <p:nvSpPr>
          <p:cNvPr id="130" name="Google Shape;130;p20"/>
          <p:cNvSpPr txBox="1"/>
          <p:nvPr/>
        </p:nvSpPr>
        <p:spPr>
          <a:xfrm>
            <a:off x="7624200" y="4710075"/>
            <a:ext cx="1519800" cy="369300"/>
          </a:xfrm>
          <a:prstGeom prst="rect">
            <a:avLst/>
          </a:prstGeom>
          <a:noFill/>
          <a:ln>
            <a:noFill/>
          </a:ln>
        </p:spPr>
        <p:txBody>
          <a:bodyPr anchorCtr="0" anchor="t" bIns="91425" lIns="91425" spcFirstLastPara="1" rIns="91425" wrap="square" tIns="91425">
            <a:spAutoFit/>
          </a:bodyPr>
          <a:lstStyle/>
          <a:p>
            <a:pPr indent="-304800" lvl="0" marL="457200" rtl="0" algn="l">
              <a:spcBef>
                <a:spcPts val="0"/>
              </a:spcBef>
              <a:spcAft>
                <a:spcPts val="0"/>
              </a:spcAft>
              <a:buSzPts val="1200"/>
              <a:buChar char="●"/>
            </a:pPr>
            <a:r>
              <a:rPr lang="en" sz="1200"/>
              <a:t>Yogitha</a:t>
            </a:r>
            <a:endParaRPr sz="1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bg>
      <p:bgPr>
        <a:solidFill>
          <a:srgbClr val="9FC5E8"/>
        </a:solidFill>
      </p:bgPr>
    </p:bg>
    <p:spTree>
      <p:nvGrpSpPr>
        <p:cNvPr id="134" name="Shape 134"/>
        <p:cNvGrpSpPr/>
        <p:nvPr/>
      </p:nvGrpSpPr>
      <p:grpSpPr>
        <a:xfrm>
          <a:off x="0" y="0"/>
          <a:ext cx="0" cy="0"/>
          <a:chOff x="0" y="0"/>
          <a:chExt cx="0" cy="0"/>
        </a:xfrm>
      </p:grpSpPr>
      <p:sp>
        <p:nvSpPr>
          <p:cNvPr id="135" name="Google Shape;135;p21"/>
          <p:cNvSpPr txBox="1"/>
          <p:nvPr/>
        </p:nvSpPr>
        <p:spPr>
          <a:xfrm>
            <a:off x="7982375" y="4804225"/>
            <a:ext cx="1161600" cy="3540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t/>
            </a:r>
            <a:endParaRPr sz="1100"/>
          </a:p>
        </p:txBody>
      </p:sp>
      <p:pic>
        <p:nvPicPr>
          <p:cNvPr id="136" name="Google Shape;136;p21"/>
          <p:cNvPicPr preferRelativeResize="0"/>
          <p:nvPr/>
        </p:nvPicPr>
        <p:blipFill>
          <a:blip r:embed="rId3">
            <a:alphaModFix/>
          </a:blip>
          <a:stretch>
            <a:fillRect/>
          </a:stretch>
        </p:blipFill>
        <p:spPr>
          <a:xfrm>
            <a:off x="325375" y="410875"/>
            <a:ext cx="5694575" cy="2102875"/>
          </a:xfrm>
          <a:prstGeom prst="rect">
            <a:avLst/>
          </a:prstGeom>
          <a:noFill/>
          <a:ln>
            <a:noFill/>
          </a:ln>
        </p:spPr>
      </p:pic>
      <p:pic>
        <p:nvPicPr>
          <p:cNvPr id="137" name="Google Shape;137;p21"/>
          <p:cNvPicPr preferRelativeResize="0"/>
          <p:nvPr/>
        </p:nvPicPr>
        <p:blipFill>
          <a:blip r:embed="rId4">
            <a:alphaModFix/>
          </a:blip>
          <a:stretch>
            <a:fillRect/>
          </a:stretch>
        </p:blipFill>
        <p:spPr>
          <a:xfrm>
            <a:off x="325375" y="2780075"/>
            <a:ext cx="5879099" cy="17510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