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PT Sans Narrow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3EABE9E-D399-4542-8776-412AD59257B4}">
  <a:tblStyle styleId="{03EABE9E-D399-4542-8776-412AD59257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PTSansNarrow-regular.fntdata"/><Relationship Id="rId14" Type="http://schemas.openxmlformats.org/officeDocument/2006/relationships/slide" Target="slides/slide8.xml"/><Relationship Id="rId17" Type="http://schemas.openxmlformats.org/officeDocument/2006/relationships/font" Target="fonts/OpenSans-regular.fntdata"/><Relationship Id="rId16" Type="http://schemas.openxmlformats.org/officeDocument/2006/relationships/font" Target="fonts/PTSansNarrow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OpenSans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penSa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a2d4c3eb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a2d4c3eb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a166fec41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a166fec41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92929"/>
                </a:solidFill>
                <a:highlight>
                  <a:srgbClr val="FFFFFF"/>
                </a:highlight>
              </a:rPr>
              <a:t>As the number of epochs increases, more number of times the weight are changed in the neural network and the curve goes from </a:t>
            </a:r>
            <a:r>
              <a:rPr b="1" lang="en" sz="1200">
                <a:solidFill>
                  <a:srgbClr val="292929"/>
                </a:solidFill>
                <a:highlight>
                  <a:srgbClr val="FFFFFF"/>
                </a:highlight>
              </a:rPr>
              <a:t>underfitting</a:t>
            </a:r>
            <a:r>
              <a:rPr lang="en" sz="1200">
                <a:solidFill>
                  <a:srgbClr val="292929"/>
                </a:solidFill>
                <a:highlight>
                  <a:srgbClr val="FFFFFF"/>
                </a:highlight>
              </a:rPr>
              <a:t> to </a:t>
            </a:r>
            <a:r>
              <a:rPr b="1" lang="en" sz="1200">
                <a:solidFill>
                  <a:srgbClr val="292929"/>
                </a:solidFill>
                <a:highlight>
                  <a:srgbClr val="FFFFFF"/>
                </a:highlight>
              </a:rPr>
              <a:t>optimal</a:t>
            </a:r>
            <a:r>
              <a:rPr lang="en" sz="1200">
                <a:solidFill>
                  <a:srgbClr val="292929"/>
                </a:solidFill>
                <a:highlight>
                  <a:srgbClr val="FFFFFF"/>
                </a:highlight>
              </a:rPr>
              <a:t> to </a:t>
            </a:r>
            <a:r>
              <a:rPr b="1" lang="en" sz="1200">
                <a:solidFill>
                  <a:srgbClr val="292929"/>
                </a:solidFill>
                <a:highlight>
                  <a:srgbClr val="FFFFFF"/>
                </a:highlight>
              </a:rPr>
              <a:t>overfitting</a:t>
            </a:r>
            <a:r>
              <a:rPr lang="en" sz="1200">
                <a:solidFill>
                  <a:srgbClr val="292929"/>
                </a:solidFill>
                <a:highlight>
                  <a:srgbClr val="FFFFFF"/>
                </a:highlight>
              </a:rPr>
              <a:t> curve.</a:t>
            </a:r>
            <a:endParaRPr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b5d2a2136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b5d2a2136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a166fec41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a166fec41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a166fec41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a166fec41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a166fec41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a166fec41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a166fec419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a166fec419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https://github.com/mkldhz/Pneumonia-Detection-from-Chest-X-ray-Using-Convolutional-Neural-Network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highlight>
                  <a:srgbClr val="FFFFFF"/>
                </a:highlight>
              </a:rPr>
              <a:t>Pneumonia Detection Using CNN</a:t>
            </a:r>
            <a:endParaRPr sz="68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5414250" y="3873225"/>
            <a:ext cx="3519300" cy="11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292929"/>
                </a:solidFill>
                <a:highlight>
                  <a:srgbClr val="FFFFFF"/>
                </a:highlight>
              </a:rPr>
              <a:t>Group-10 Members:</a:t>
            </a:r>
            <a:endParaRPr b="1" sz="1500">
              <a:solidFill>
                <a:srgbClr val="29292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92929"/>
                </a:solidFill>
              </a:rPr>
              <a:t>Likhitha Tadikonda - AP19110010006</a:t>
            </a:r>
            <a:endParaRPr sz="1500">
              <a:solidFill>
                <a:srgbClr val="29292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92929"/>
                </a:solidFill>
              </a:rPr>
              <a:t>Yogitha Goli           - AP19110010320</a:t>
            </a:r>
            <a:endParaRPr sz="1500">
              <a:solidFill>
                <a:srgbClr val="29292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92929"/>
                </a:solidFill>
              </a:rPr>
              <a:t>Praharshini.</a:t>
            </a:r>
            <a:r>
              <a:rPr lang="en" sz="1500">
                <a:solidFill>
                  <a:srgbClr val="292929"/>
                </a:solidFill>
              </a:rPr>
              <a:t>J          </a:t>
            </a:r>
            <a:r>
              <a:rPr lang="en" sz="1500">
                <a:solidFill>
                  <a:srgbClr val="292929"/>
                </a:solidFill>
              </a:rPr>
              <a:t>- AP19110010461</a:t>
            </a:r>
            <a:endParaRPr sz="1500">
              <a:solidFill>
                <a:srgbClr val="29292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259650" y="160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Dataset: (2.31Gb)</a:t>
            </a:r>
            <a:endParaRPr/>
          </a:p>
        </p:txBody>
      </p:sp>
      <p:graphicFrame>
        <p:nvGraphicFramePr>
          <p:cNvPr id="73" name="Google Shape;73;p14"/>
          <p:cNvGraphicFramePr/>
          <p:nvPr/>
        </p:nvGraphicFramePr>
        <p:xfrm>
          <a:off x="5043588" y="132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{03EABE9E-D399-4542-8776-412AD59257B4}</a:tableStyleId>
              </a:tblPr>
              <a:tblGrid>
                <a:gridCol w="1080250"/>
                <a:gridCol w="1080250"/>
                <a:gridCol w="1080250"/>
              </a:tblGrid>
              <a:tr h="56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Dataset Type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Normal </a:t>
                      </a:r>
                      <a:endParaRPr b="1"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(Class=1)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Pneumonia (Class=0)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56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Train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3875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1341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6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Test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 + 172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(FP+TP)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383+62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(TN + FN)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74" name="Google Shape;74;p14"/>
          <p:cNvPicPr preferRelativeResize="0"/>
          <p:nvPr/>
        </p:nvPicPr>
        <p:blipFill rotWithShape="1">
          <a:blip r:embed="rId3">
            <a:alphaModFix/>
          </a:blip>
          <a:srcRect b="2939" l="-2370" r="2370" t="-2940"/>
          <a:stretch/>
        </p:blipFill>
        <p:spPr>
          <a:xfrm>
            <a:off x="68950" y="1051575"/>
            <a:ext cx="2637050" cy="248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5225" y="1177662"/>
            <a:ext cx="2518375" cy="24173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885875" y="3533050"/>
            <a:ext cx="1155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positives[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3458050" y="3595000"/>
            <a:ext cx="1155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negatives[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8284350" y="1965675"/>
            <a:ext cx="105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</a:rPr>
              <a:t>= </a:t>
            </a:r>
            <a:r>
              <a:rPr lang="en">
                <a:solidFill>
                  <a:srgbClr val="202124"/>
                </a:solidFill>
                <a:highlight>
                  <a:srgbClr val="FFFFFF"/>
                </a:highlight>
              </a:rPr>
              <a:t>5216</a:t>
            </a: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489375" y="4029425"/>
            <a:ext cx="22929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#Pneumonia- Class 0</a:t>
            </a:r>
            <a:endParaRPr sz="11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1212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#Normal   - Class 1</a:t>
            </a:r>
            <a:endParaRPr sz="1100">
              <a:solidFill>
                <a:srgbClr val="21212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8284350" y="2545275"/>
            <a:ext cx="71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 624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205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chemeClr val="dk2"/>
                </a:solidFill>
              </a:rPr>
              <a:t>What model ?</a:t>
            </a:r>
            <a:endParaRPr b="1"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0" y="778250"/>
            <a:ext cx="9193800" cy="28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200"/>
              <a:buChar char="●"/>
            </a:pPr>
            <a:r>
              <a:rPr b="1" lang="en" sz="1200">
                <a:solidFill>
                  <a:srgbClr val="292929"/>
                </a:solidFill>
              </a:rPr>
              <a:t>Convolutional Neural Network </a:t>
            </a:r>
            <a:endParaRPr b="1" sz="1200">
              <a:solidFill>
                <a:srgbClr val="29292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92929"/>
                </a:solidFill>
                <a:highlight>
                  <a:srgbClr val="FFFFFF"/>
                </a:highlight>
              </a:rPr>
              <a:t> Feature size</a:t>
            </a:r>
            <a:r>
              <a:rPr lang="en" sz="1200">
                <a:solidFill>
                  <a:srgbClr val="292929"/>
                </a:solidFill>
                <a:highlight>
                  <a:srgbClr val="FFFFFF"/>
                </a:highlight>
              </a:rPr>
              <a:t> </a:t>
            </a:r>
            <a:r>
              <a:rPr b="1" lang="en" sz="1200">
                <a:solidFill>
                  <a:srgbClr val="292929"/>
                </a:solidFill>
                <a:highlight>
                  <a:srgbClr val="FFFFFF"/>
                </a:highlight>
              </a:rPr>
              <a:t>= ((Image size − Kernel size) / Stride) + 1</a:t>
            </a:r>
            <a:endParaRPr b="1" sz="12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200">
                <a:solidFill>
                  <a:srgbClr val="292929"/>
                </a:solidFill>
                <a:highlight>
                  <a:srgbClr val="FFFFFF"/>
                </a:highlight>
              </a:rPr>
              <a:t>                          = (150 - 3/1)+1</a:t>
            </a:r>
            <a:endParaRPr sz="12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200">
                <a:solidFill>
                  <a:srgbClr val="292929"/>
                </a:solidFill>
                <a:highlight>
                  <a:srgbClr val="FFFFFF"/>
                </a:highlight>
              </a:rPr>
              <a:t>                           =148</a:t>
            </a:r>
            <a:endParaRPr sz="12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200"/>
              <a:buChar char="●"/>
            </a:pPr>
            <a:r>
              <a:rPr b="1" lang="en" sz="1200">
                <a:solidFill>
                  <a:srgbClr val="292929"/>
                </a:solidFill>
                <a:highlight>
                  <a:schemeClr val="lt1"/>
                </a:highlight>
              </a:rPr>
              <a:t>Convolutional Layers, Max Pooling Layers </a:t>
            </a:r>
            <a:endParaRPr b="1" sz="12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200"/>
              <a:buFont typeface="Georgia"/>
              <a:buChar char="●"/>
            </a:pPr>
            <a:r>
              <a:rPr b="1" lang="en" sz="1200">
                <a:solidFill>
                  <a:srgbClr val="292929"/>
                </a:solidFill>
                <a:highlight>
                  <a:srgbClr val="FFFFFF"/>
                </a:highlight>
              </a:rPr>
              <a:t>ReLU (Rectified Linear Unit) Activation Function- </a:t>
            </a:r>
            <a:r>
              <a:rPr b="1" lang="en" sz="1200">
                <a:solidFill>
                  <a:srgbClr val="292929"/>
                </a:solidFill>
                <a:highlight>
                  <a:srgbClr val="FFFFFF"/>
                </a:highlight>
              </a:rPr>
              <a:t>HIDDEN LAYER</a:t>
            </a:r>
            <a:r>
              <a:rPr b="1" lang="en" sz="1200">
                <a:solidFill>
                  <a:srgbClr val="292929"/>
                </a:solidFill>
                <a:highlight>
                  <a:srgbClr val="FFFFFF"/>
                </a:highlight>
              </a:rPr>
              <a:t>:  </a:t>
            </a:r>
            <a:r>
              <a:rPr lang="en" sz="1200">
                <a:solidFill>
                  <a:srgbClr val="292929"/>
                </a:solidFill>
                <a:highlight>
                  <a:srgbClr val="FFFFFF"/>
                </a:highlight>
              </a:rPr>
              <a:t>piecewise linear function that outputs the input directly if is positive i.e. &gt; 0, otherwise, it will output zero.                    =&gt; </a:t>
            </a:r>
            <a:r>
              <a:rPr b="1" lang="en" sz="1200">
                <a:solidFill>
                  <a:srgbClr val="292929"/>
                </a:solidFill>
                <a:highlight>
                  <a:srgbClr val="FFFFFF"/>
                </a:highlight>
              </a:rPr>
              <a:t>ReLU(x)=max(0,x)</a:t>
            </a:r>
            <a:endParaRPr b="1" sz="12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200"/>
              <a:buChar char="●"/>
            </a:pPr>
            <a:r>
              <a:rPr b="1" lang="en" sz="1200">
                <a:solidFill>
                  <a:srgbClr val="292929"/>
                </a:solidFill>
                <a:highlight>
                  <a:srgbClr val="FFFFFE"/>
                </a:highlight>
              </a:rPr>
              <a:t>Sigmoid - OUTPUT LAYER</a:t>
            </a:r>
            <a:endParaRPr b="1" sz="1200">
              <a:solidFill>
                <a:srgbClr val="292929"/>
              </a:solidFill>
              <a:highlight>
                <a:srgbClr val="FFFFFE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200"/>
              <a:buChar char="●"/>
            </a:pPr>
            <a:r>
              <a:rPr b="1" lang="en" sz="1200">
                <a:solidFill>
                  <a:srgbClr val="292929"/>
                </a:solidFill>
                <a:highlight>
                  <a:schemeClr val="lt1"/>
                </a:highlight>
              </a:rPr>
              <a:t>Fully Connected layers</a:t>
            </a:r>
            <a:endParaRPr b="1" sz="1200">
              <a:solidFill>
                <a:srgbClr val="292929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7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7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b="1" sz="1200">
              <a:solidFill>
                <a:srgbClr val="292929"/>
              </a:solidFill>
            </a:endParaRPr>
          </a:p>
        </p:txBody>
      </p:sp>
      <p:pic>
        <p:nvPicPr>
          <p:cNvPr id="87" name="Google Shape;87;p15"/>
          <p:cNvPicPr preferRelativeResize="0"/>
          <p:nvPr/>
        </p:nvPicPr>
        <p:blipFill rotWithShape="1">
          <a:blip r:embed="rId3">
            <a:alphaModFix/>
          </a:blip>
          <a:srcRect b="2122" l="1690" r="0" t="5208"/>
          <a:stretch/>
        </p:blipFill>
        <p:spPr>
          <a:xfrm>
            <a:off x="3216625" y="2813350"/>
            <a:ext cx="5785225" cy="214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5768225" y="1436850"/>
            <a:ext cx="2613300" cy="11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200"/>
              <a:buChar char="●"/>
            </a:pPr>
            <a:r>
              <a:rPr lang="en" sz="1200">
                <a:solidFill>
                  <a:srgbClr val="292929"/>
                </a:solidFill>
                <a:highlight>
                  <a:srgbClr val="FFFFFE"/>
                </a:highlight>
              </a:rPr>
              <a:t>3 Convolutional Layers</a:t>
            </a:r>
            <a:endParaRPr sz="1200">
              <a:solidFill>
                <a:srgbClr val="292929"/>
              </a:solidFill>
              <a:highlight>
                <a:srgbClr val="FFFFFE"/>
              </a:highlight>
            </a:endParaRPr>
          </a:p>
          <a:p>
            <a:pPr indent="-3048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200"/>
              <a:buChar char="●"/>
            </a:pPr>
            <a:r>
              <a:rPr lang="en" sz="1200">
                <a:solidFill>
                  <a:srgbClr val="292929"/>
                </a:solidFill>
                <a:highlight>
                  <a:srgbClr val="FFFFFE"/>
                </a:highlight>
              </a:rPr>
              <a:t>3 Max Pooling Layers</a:t>
            </a:r>
            <a:endParaRPr sz="1200">
              <a:solidFill>
                <a:srgbClr val="292929"/>
              </a:solidFill>
              <a:highlight>
                <a:srgbClr val="FFFFF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93" name="Google Shape;93;p16"/>
          <p:cNvPicPr preferRelativeResize="0"/>
          <p:nvPr/>
        </p:nvPicPr>
        <p:blipFill rotWithShape="1">
          <a:blip r:embed="rId3">
            <a:alphaModFix/>
          </a:blip>
          <a:srcRect b="4348" l="3144" r="61198" t="3127"/>
          <a:stretch/>
        </p:blipFill>
        <p:spPr>
          <a:xfrm>
            <a:off x="217975" y="888225"/>
            <a:ext cx="1846701" cy="196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1075" y="940425"/>
            <a:ext cx="1634675" cy="20228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/>
          <p:nvPr/>
        </p:nvSpPr>
        <p:spPr>
          <a:xfrm>
            <a:off x="2284825" y="1614300"/>
            <a:ext cx="1029900" cy="5157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354025" y="203700"/>
            <a:ext cx="4643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Open Sans"/>
                <a:ea typeface="Open Sans"/>
                <a:cs typeface="Open Sans"/>
                <a:sym typeface="Open Sans"/>
              </a:rPr>
              <a:t>Striding: </a:t>
            </a:r>
            <a:endParaRPr b="1" sz="1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217975" y="3022650"/>
            <a:ext cx="6892800" cy="28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72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Open Sans"/>
              <a:buChar char="➢"/>
            </a:pPr>
            <a:r>
              <a:rPr b="1" lang="en" sz="1200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rPr>
              <a:t>PARAMETERS:</a:t>
            </a:r>
            <a:endParaRPr b="1" sz="1200">
              <a:solidFill>
                <a:srgbClr val="21212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Open Sans"/>
              <a:buChar char="★"/>
            </a:pPr>
            <a:r>
              <a:rPr lang="en" sz="1200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rPr>
              <a:t>Learning rate(lr)   : 0.0010</a:t>
            </a:r>
            <a:endParaRPr sz="1200">
              <a:solidFill>
                <a:srgbClr val="21212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Open Sans"/>
              <a:buChar char="★"/>
            </a:pPr>
            <a:r>
              <a:rPr lang="en" sz="1200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rPr>
              <a:t>activation='sigmoid'</a:t>
            </a:r>
            <a:endParaRPr sz="1200">
              <a:solidFill>
                <a:srgbClr val="21212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Open Sans"/>
              <a:buChar char="★"/>
            </a:pPr>
            <a:r>
              <a:rPr lang="en" sz="1200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rPr>
              <a:t>3*3 , Stride= 1  —----------------  Convol</a:t>
            </a:r>
            <a:endParaRPr sz="1200">
              <a:solidFill>
                <a:srgbClr val="21212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Open Sans"/>
              <a:buChar char="★"/>
            </a:pPr>
            <a:r>
              <a:rPr lang="en" sz="1200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rPr>
              <a:t>2*2, Stride = 2 —----------------  Pooling </a:t>
            </a:r>
            <a:endParaRPr sz="1200">
              <a:solidFill>
                <a:srgbClr val="21212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Open Sans"/>
              <a:buChar char="★"/>
            </a:pPr>
            <a:r>
              <a:rPr lang="en" sz="1200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rPr>
              <a:t>Epochs              : 50</a:t>
            </a:r>
            <a:endParaRPr sz="1200">
              <a:solidFill>
                <a:srgbClr val="21212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Open Sans"/>
              <a:buChar char="★"/>
            </a:pPr>
            <a:r>
              <a:rPr lang="en" sz="1200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rPr>
              <a:t>optimizer = "adam" , loss = 'binary_crossentropy' , metrics = ['accuracy']</a:t>
            </a:r>
            <a:endParaRPr sz="1200">
              <a:solidFill>
                <a:srgbClr val="21212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7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12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276375" y="1280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chemeClr val="dk2"/>
                </a:solidFill>
              </a:rPr>
              <a:t>A</a:t>
            </a:r>
            <a:r>
              <a:rPr b="1" lang="en" sz="2300">
                <a:solidFill>
                  <a:schemeClr val="dk2"/>
                </a:solidFill>
              </a:rPr>
              <a:t>pproach:</a:t>
            </a:r>
            <a:endParaRPr b="1" sz="4100"/>
          </a:p>
        </p:txBody>
      </p:sp>
      <p:sp>
        <p:nvSpPr>
          <p:cNvPr id="103" name="Google Shape;103;p17"/>
          <p:cNvSpPr txBox="1"/>
          <p:nvPr/>
        </p:nvSpPr>
        <p:spPr>
          <a:xfrm>
            <a:off x="93025" y="-1457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424875" y="1800527"/>
            <a:ext cx="1848000" cy="38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Convul Layer 1</a:t>
            </a:r>
            <a:endParaRPr b="1" sz="1200"/>
          </a:p>
        </p:txBody>
      </p:sp>
      <p:sp>
        <p:nvSpPr>
          <p:cNvPr id="105" name="Google Shape;105;p17"/>
          <p:cNvSpPr/>
          <p:nvPr/>
        </p:nvSpPr>
        <p:spPr>
          <a:xfrm>
            <a:off x="336230" y="3442702"/>
            <a:ext cx="2032800" cy="41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Convul Layer 2</a:t>
            </a:r>
            <a:endParaRPr b="1" sz="1200"/>
          </a:p>
        </p:txBody>
      </p:sp>
      <p:sp>
        <p:nvSpPr>
          <p:cNvPr id="106" name="Google Shape;106;p17"/>
          <p:cNvSpPr/>
          <p:nvPr/>
        </p:nvSpPr>
        <p:spPr>
          <a:xfrm>
            <a:off x="424875" y="2552901"/>
            <a:ext cx="1848000" cy="437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Max Pooling Layer 1</a:t>
            </a:r>
            <a:endParaRPr b="1" sz="1200"/>
          </a:p>
        </p:txBody>
      </p:sp>
      <p:sp>
        <p:nvSpPr>
          <p:cNvPr id="107" name="Google Shape;107;p17"/>
          <p:cNvSpPr/>
          <p:nvPr/>
        </p:nvSpPr>
        <p:spPr>
          <a:xfrm>
            <a:off x="374217" y="4306692"/>
            <a:ext cx="1845000" cy="4119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Max Pooling Layer 2</a:t>
            </a:r>
            <a:endParaRPr b="1" sz="1200"/>
          </a:p>
        </p:txBody>
      </p:sp>
      <p:sp>
        <p:nvSpPr>
          <p:cNvPr id="108" name="Google Shape;108;p17"/>
          <p:cNvSpPr txBox="1"/>
          <p:nvPr/>
        </p:nvSpPr>
        <p:spPr>
          <a:xfrm>
            <a:off x="466445" y="936433"/>
            <a:ext cx="1848000" cy="3693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Input</a:t>
            </a:r>
            <a:endParaRPr b="1" sz="1200"/>
          </a:p>
        </p:txBody>
      </p:sp>
      <p:sp>
        <p:nvSpPr>
          <p:cNvPr id="109" name="Google Shape;109;p17"/>
          <p:cNvSpPr txBox="1"/>
          <p:nvPr/>
        </p:nvSpPr>
        <p:spPr>
          <a:xfrm>
            <a:off x="5707073" y="2711863"/>
            <a:ext cx="1506300" cy="3693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Flattened</a:t>
            </a:r>
            <a:endParaRPr b="1" sz="1200"/>
          </a:p>
        </p:txBody>
      </p:sp>
      <p:sp>
        <p:nvSpPr>
          <p:cNvPr id="110" name="Google Shape;110;p17"/>
          <p:cNvSpPr txBox="1"/>
          <p:nvPr/>
        </p:nvSpPr>
        <p:spPr>
          <a:xfrm>
            <a:off x="5254452" y="985435"/>
            <a:ext cx="2522100" cy="5541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Fully Connected Feedforward NN</a:t>
            </a:r>
            <a:endParaRPr b="1" sz="1200"/>
          </a:p>
        </p:txBody>
      </p:sp>
      <p:sp>
        <p:nvSpPr>
          <p:cNvPr id="111" name="Google Shape;111;p17"/>
          <p:cNvSpPr txBox="1"/>
          <p:nvPr/>
        </p:nvSpPr>
        <p:spPr>
          <a:xfrm>
            <a:off x="5964095" y="154950"/>
            <a:ext cx="1102800" cy="3693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Output</a:t>
            </a:r>
            <a:endParaRPr b="1" sz="1200"/>
          </a:p>
        </p:txBody>
      </p:sp>
      <p:sp>
        <p:nvSpPr>
          <p:cNvPr id="112" name="Google Shape;112;p17"/>
          <p:cNvSpPr/>
          <p:nvPr/>
        </p:nvSpPr>
        <p:spPr>
          <a:xfrm>
            <a:off x="1232519" y="1349097"/>
            <a:ext cx="128400" cy="381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1174165" y="530999"/>
            <a:ext cx="128400" cy="381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1190949" y="2176559"/>
            <a:ext cx="128400" cy="381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1174174" y="3004001"/>
            <a:ext cx="128400" cy="381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2219225" y="4306700"/>
            <a:ext cx="5088000" cy="411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6663484" y="573536"/>
            <a:ext cx="141300" cy="4119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29292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6406443" y="3061332"/>
            <a:ext cx="141300" cy="4119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29292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6406444" y="2265782"/>
            <a:ext cx="141300" cy="4119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29292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1167721" y="3831439"/>
            <a:ext cx="141300" cy="411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5798350" y="1849315"/>
            <a:ext cx="2032800" cy="41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Dense Layer </a:t>
            </a:r>
            <a:endParaRPr b="1" sz="1200"/>
          </a:p>
        </p:txBody>
      </p:sp>
      <p:sp>
        <p:nvSpPr>
          <p:cNvPr id="122" name="Google Shape;122;p17"/>
          <p:cNvSpPr/>
          <p:nvPr/>
        </p:nvSpPr>
        <p:spPr>
          <a:xfrm>
            <a:off x="6522250" y="1490902"/>
            <a:ext cx="141300" cy="3405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29292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5827400" y="4074250"/>
            <a:ext cx="1845000" cy="34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Convul Layer 3</a:t>
            </a:r>
            <a:endParaRPr b="1" sz="1200"/>
          </a:p>
        </p:txBody>
      </p:sp>
      <p:sp>
        <p:nvSpPr>
          <p:cNvPr id="124" name="Google Shape;124;p17"/>
          <p:cNvSpPr/>
          <p:nvPr/>
        </p:nvSpPr>
        <p:spPr>
          <a:xfrm>
            <a:off x="5825900" y="3408936"/>
            <a:ext cx="1848000" cy="3405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Max Pooling Layer 3</a:t>
            </a:r>
            <a:endParaRPr b="1" sz="1200"/>
          </a:p>
        </p:txBody>
      </p:sp>
      <p:sp>
        <p:nvSpPr>
          <p:cNvPr id="125" name="Google Shape;125;p17"/>
          <p:cNvSpPr/>
          <p:nvPr/>
        </p:nvSpPr>
        <p:spPr>
          <a:xfrm rot="10568241">
            <a:off x="7010139" y="3754540"/>
            <a:ext cx="164774" cy="371955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428325" y="2026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2"/>
                </a:solidFill>
              </a:rPr>
              <a:t>R</a:t>
            </a:r>
            <a:r>
              <a:rPr b="1" lang="en" sz="1800">
                <a:solidFill>
                  <a:schemeClr val="dk2"/>
                </a:solidFill>
              </a:rPr>
              <a:t>esults:</a:t>
            </a:r>
            <a:endParaRPr b="1"/>
          </a:p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41700" y="847575"/>
            <a:ext cx="4530300" cy="37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292929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Convol Layer 1               :  </a:t>
            </a:r>
            <a:r>
              <a:rPr lang="en" sz="1200">
                <a:solidFill>
                  <a:srgbClr val="292929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32 filtered 3*3,</a:t>
            </a:r>
            <a:r>
              <a:rPr lang="en" sz="1200">
                <a:solidFill>
                  <a:srgbClr val="292929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stride=1</a:t>
            </a:r>
            <a:endParaRPr sz="1200">
              <a:solidFill>
                <a:srgbClr val="292929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92929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Pooling Layer 1      :  </a:t>
            </a:r>
            <a:r>
              <a:rPr lang="en" sz="1200">
                <a:solidFill>
                  <a:srgbClr val="292929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pool_size=2*2 ,stride=2</a:t>
            </a:r>
            <a:endParaRPr sz="1200">
              <a:solidFill>
                <a:srgbClr val="292929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92929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292929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Convol Layer 2               : </a:t>
            </a:r>
            <a:r>
              <a:rPr b="1" lang="en" sz="1200">
                <a:solidFill>
                  <a:srgbClr val="292929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>
                <a:solidFill>
                  <a:srgbClr val="292929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64 filtered 3*3,stride=1</a:t>
            </a:r>
            <a:endParaRPr sz="1200">
              <a:solidFill>
                <a:srgbClr val="292929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92929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Max Pooling Layer 2      : </a:t>
            </a:r>
            <a:r>
              <a:rPr b="1" lang="en" sz="1200">
                <a:solidFill>
                  <a:srgbClr val="292929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>
                <a:solidFill>
                  <a:srgbClr val="292929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pool_size=2*2 ,stride=2</a:t>
            </a:r>
            <a:endParaRPr b="1" sz="1200">
              <a:solidFill>
                <a:srgbClr val="292929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92929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292929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Convol Layer 3              :  </a:t>
            </a:r>
            <a:r>
              <a:rPr lang="en" sz="1200">
                <a:solidFill>
                  <a:srgbClr val="292929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64 filtered 3*3,,stride=1</a:t>
            </a:r>
            <a:endParaRPr sz="1200">
              <a:solidFill>
                <a:srgbClr val="292929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92929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Max Pooling Layer 3     :   </a:t>
            </a:r>
            <a:r>
              <a:rPr lang="en" sz="1200">
                <a:solidFill>
                  <a:srgbClr val="292929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pool_size=2*2 ,stride=2</a:t>
            </a:r>
            <a:endParaRPr sz="1200">
              <a:solidFill>
                <a:srgbClr val="292929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92929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➔"/>
            </a:pPr>
            <a:r>
              <a:rPr b="1" lang="en" sz="1200">
                <a:solidFill>
                  <a:srgbClr val="292929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Flattened                        : 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(19*19*64) = 23,104</a:t>
            </a:r>
            <a:r>
              <a:rPr lang="en" sz="1200">
                <a:solidFill>
                  <a:srgbClr val="292929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endParaRPr sz="1200">
              <a:solidFill>
                <a:srgbClr val="292929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➔"/>
            </a:pPr>
            <a:r>
              <a:rPr b="1" lang="en" sz="1200">
                <a:solidFill>
                  <a:srgbClr val="292929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Dense                              : </a:t>
            </a:r>
            <a:r>
              <a:rPr lang="en" sz="1200">
                <a:solidFill>
                  <a:srgbClr val="292929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+1      </a:t>
            </a:r>
            <a:r>
              <a:rPr lang="en" sz="1200">
                <a:solidFill>
                  <a:srgbClr val="292929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                         </a:t>
            </a:r>
            <a:endParaRPr sz="1200">
              <a:solidFill>
                <a:srgbClr val="292929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➔"/>
            </a:pPr>
            <a:r>
              <a:rPr b="1" lang="en" sz="1200">
                <a:solidFill>
                  <a:srgbClr val="292929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Fully Connected Feedforward NN: 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" sz="1200">
                <a:solidFill>
                  <a:srgbClr val="0000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23,105</a:t>
            </a:r>
            <a:r>
              <a:rPr lang="en" sz="1200">
                <a:solidFill>
                  <a:srgbClr val="292929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        </a:t>
            </a:r>
            <a:endParaRPr sz="1200">
              <a:solidFill>
                <a:srgbClr val="292929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92929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★"/>
            </a:pPr>
            <a:r>
              <a:rPr b="1" lang="en" sz="12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Parameters:</a:t>
            </a: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36928  → 23105   </a:t>
            </a:r>
            <a:r>
              <a:rPr lang="en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200">
              <a:solidFill>
                <a:srgbClr val="292929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4988475" y="3510900"/>
            <a:ext cx="2903700" cy="20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highlight>
                  <a:srgbClr val="FFFFFE"/>
                </a:highlight>
              </a:rPr>
              <a:t>T</a:t>
            </a:r>
            <a:r>
              <a:rPr b="1" lang="en" sz="1200">
                <a:highlight>
                  <a:srgbClr val="FFFFFE"/>
                </a:highlight>
              </a:rPr>
              <a:t>rain </a:t>
            </a:r>
            <a:r>
              <a:rPr b="1" lang="en" sz="1200">
                <a:highlight>
                  <a:srgbClr val="FFFFFE"/>
                </a:highlight>
              </a:rPr>
              <a:t>accuracy</a:t>
            </a:r>
            <a:r>
              <a:rPr b="1" lang="en" sz="1200">
                <a:highlight>
                  <a:srgbClr val="FFFFFE"/>
                </a:highlight>
              </a:rPr>
              <a:t>: </a:t>
            </a:r>
            <a:r>
              <a:rPr lang="en" sz="1200">
                <a:highlight>
                  <a:srgbClr val="FFFFFE"/>
                </a:highlight>
              </a:rPr>
              <a:t>96.36%</a:t>
            </a:r>
            <a:endParaRPr sz="1200">
              <a:highlight>
                <a:srgbClr val="FFFFFE"/>
              </a:highlight>
            </a:endParaRPr>
          </a:p>
          <a:p>
            <a:pPr indent="-3048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highlight>
                  <a:srgbClr val="FFFFFE"/>
                </a:highlight>
              </a:rPr>
              <a:t>Test </a:t>
            </a:r>
            <a:r>
              <a:rPr b="1" lang="en" sz="1200">
                <a:highlight>
                  <a:srgbClr val="FFFFFE"/>
                </a:highlight>
              </a:rPr>
              <a:t>accuracy</a:t>
            </a:r>
            <a:r>
              <a:rPr b="1" lang="en" sz="1200">
                <a:highlight>
                  <a:srgbClr val="FFFFFE"/>
                </a:highlight>
              </a:rPr>
              <a:t>:   </a:t>
            </a:r>
            <a:r>
              <a:rPr lang="en" sz="1200">
                <a:highlight>
                  <a:srgbClr val="FFFFFE"/>
                </a:highlight>
              </a:rPr>
              <a:t>88.94%</a:t>
            </a:r>
            <a:endParaRPr sz="1200">
              <a:highlight>
                <a:srgbClr val="FFFFFE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200"/>
              <a:buFont typeface="Open Sans"/>
              <a:buChar char="●"/>
            </a:pPr>
            <a:r>
              <a:rPr b="1" lang="en" sz="1200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rPr>
              <a:t>Loss </a:t>
            </a:r>
            <a:r>
              <a:rPr lang="en" sz="1200">
                <a:solidFill>
                  <a:srgbClr val="212121"/>
                </a:solidFill>
                <a:latin typeface="Open Sans"/>
                <a:ea typeface="Open Sans"/>
                <a:cs typeface="Open Sans"/>
                <a:sym typeface="Open Sans"/>
              </a:rPr>
              <a:t>                  :  0.355%</a:t>
            </a:r>
            <a:endParaRPr sz="1200">
              <a:solidFill>
                <a:srgbClr val="21212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720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E"/>
              </a:highlight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 b="0" l="1166" r="0" t="0"/>
          <a:stretch/>
        </p:blipFill>
        <p:spPr>
          <a:xfrm>
            <a:off x="4512300" y="407912"/>
            <a:ext cx="4530300" cy="3102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0" y="-14100"/>
            <a:ext cx="35712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2"/>
                </a:solidFill>
              </a:rPr>
              <a:t>P</a:t>
            </a:r>
            <a:r>
              <a:rPr lang="en" sz="2000">
                <a:solidFill>
                  <a:schemeClr val="dk2"/>
                </a:solidFill>
              </a:rPr>
              <a:t>resentation of result :</a:t>
            </a:r>
            <a:endParaRPr sz="3800"/>
          </a:p>
        </p:txBody>
      </p:sp>
      <p:sp>
        <p:nvSpPr>
          <p:cNvPr id="139" name="Google Shape;139;p19"/>
          <p:cNvSpPr/>
          <p:nvPr/>
        </p:nvSpPr>
        <p:spPr>
          <a:xfrm>
            <a:off x="424875" y="1800527"/>
            <a:ext cx="1848000" cy="38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Convul Layer 1</a:t>
            </a:r>
            <a:endParaRPr b="1" sz="1200"/>
          </a:p>
        </p:txBody>
      </p:sp>
      <p:sp>
        <p:nvSpPr>
          <p:cNvPr id="140" name="Google Shape;140;p19"/>
          <p:cNvSpPr/>
          <p:nvPr/>
        </p:nvSpPr>
        <p:spPr>
          <a:xfrm>
            <a:off x="336230" y="3442702"/>
            <a:ext cx="2032800" cy="41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Convul Layer 2</a:t>
            </a:r>
            <a:endParaRPr b="1" sz="1200"/>
          </a:p>
        </p:txBody>
      </p:sp>
      <p:sp>
        <p:nvSpPr>
          <p:cNvPr id="141" name="Google Shape;141;p19"/>
          <p:cNvSpPr/>
          <p:nvPr/>
        </p:nvSpPr>
        <p:spPr>
          <a:xfrm>
            <a:off x="424875" y="2552901"/>
            <a:ext cx="1848000" cy="437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Max Pooling Layer 1</a:t>
            </a:r>
            <a:endParaRPr b="1" sz="1200"/>
          </a:p>
        </p:txBody>
      </p:sp>
      <p:sp>
        <p:nvSpPr>
          <p:cNvPr id="142" name="Google Shape;142;p19"/>
          <p:cNvSpPr/>
          <p:nvPr/>
        </p:nvSpPr>
        <p:spPr>
          <a:xfrm>
            <a:off x="374217" y="4306692"/>
            <a:ext cx="1845000" cy="4119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Max Pooling Layer 2</a:t>
            </a:r>
            <a:endParaRPr b="1" sz="1200"/>
          </a:p>
        </p:txBody>
      </p:sp>
      <p:sp>
        <p:nvSpPr>
          <p:cNvPr id="143" name="Google Shape;143;p19"/>
          <p:cNvSpPr txBox="1"/>
          <p:nvPr/>
        </p:nvSpPr>
        <p:spPr>
          <a:xfrm>
            <a:off x="466445" y="936433"/>
            <a:ext cx="1848000" cy="3693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Input</a:t>
            </a:r>
            <a:endParaRPr b="1" sz="1200"/>
          </a:p>
        </p:txBody>
      </p:sp>
      <p:sp>
        <p:nvSpPr>
          <p:cNvPr id="144" name="Google Shape;144;p19"/>
          <p:cNvSpPr txBox="1"/>
          <p:nvPr/>
        </p:nvSpPr>
        <p:spPr>
          <a:xfrm>
            <a:off x="5707073" y="2711863"/>
            <a:ext cx="1506300" cy="3693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Flattened</a:t>
            </a:r>
            <a:endParaRPr b="1" sz="1200"/>
          </a:p>
        </p:txBody>
      </p:sp>
      <p:sp>
        <p:nvSpPr>
          <p:cNvPr id="145" name="Google Shape;145;p19"/>
          <p:cNvSpPr txBox="1"/>
          <p:nvPr/>
        </p:nvSpPr>
        <p:spPr>
          <a:xfrm>
            <a:off x="5254452" y="985435"/>
            <a:ext cx="2522100" cy="5541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Fully Connected Feedforward NN</a:t>
            </a:r>
            <a:endParaRPr b="1" sz="1200"/>
          </a:p>
        </p:txBody>
      </p:sp>
      <p:sp>
        <p:nvSpPr>
          <p:cNvPr id="146" name="Google Shape;146;p19"/>
          <p:cNvSpPr txBox="1"/>
          <p:nvPr/>
        </p:nvSpPr>
        <p:spPr>
          <a:xfrm>
            <a:off x="1525415" y="545700"/>
            <a:ext cx="106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(150*150*1)</a:t>
            </a:r>
            <a:endParaRPr b="1" sz="1200"/>
          </a:p>
        </p:txBody>
      </p:sp>
      <p:sp>
        <p:nvSpPr>
          <p:cNvPr id="147" name="Google Shape;147;p19"/>
          <p:cNvSpPr txBox="1"/>
          <p:nvPr/>
        </p:nvSpPr>
        <p:spPr>
          <a:xfrm>
            <a:off x="2272951" y="1820227"/>
            <a:ext cx="113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(150*150*32)</a:t>
            </a:r>
            <a:endParaRPr b="1" sz="1200"/>
          </a:p>
        </p:txBody>
      </p:sp>
      <p:sp>
        <p:nvSpPr>
          <p:cNvPr id="148" name="Google Shape;148;p19"/>
          <p:cNvSpPr txBox="1"/>
          <p:nvPr/>
        </p:nvSpPr>
        <p:spPr>
          <a:xfrm>
            <a:off x="2314533" y="2698860"/>
            <a:ext cx="92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(75*75*32)</a:t>
            </a:r>
            <a:endParaRPr b="1" sz="1200"/>
          </a:p>
        </p:txBody>
      </p:sp>
      <p:sp>
        <p:nvSpPr>
          <p:cNvPr id="149" name="Google Shape;149;p19"/>
          <p:cNvSpPr txBox="1"/>
          <p:nvPr/>
        </p:nvSpPr>
        <p:spPr>
          <a:xfrm>
            <a:off x="2369013" y="3485293"/>
            <a:ext cx="90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75*75*64</a:t>
            </a:r>
            <a:endParaRPr b="1" sz="1200"/>
          </a:p>
        </p:txBody>
      </p:sp>
      <p:sp>
        <p:nvSpPr>
          <p:cNvPr id="150" name="Google Shape;150;p19"/>
          <p:cNvSpPr txBox="1"/>
          <p:nvPr/>
        </p:nvSpPr>
        <p:spPr>
          <a:xfrm>
            <a:off x="2290058" y="4229150"/>
            <a:ext cx="110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(38*38*64)</a:t>
            </a:r>
            <a:endParaRPr b="1" sz="1200"/>
          </a:p>
        </p:txBody>
      </p:sp>
      <p:sp>
        <p:nvSpPr>
          <p:cNvPr id="151" name="Google Shape;151;p19"/>
          <p:cNvSpPr txBox="1"/>
          <p:nvPr/>
        </p:nvSpPr>
        <p:spPr>
          <a:xfrm>
            <a:off x="5964095" y="154950"/>
            <a:ext cx="1102800" cy="3693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Output</a:t>
            </a:r>
            <a:endParaRPr b="1" sz="1200"/>
          </a:p>
        </p:txBody>
      </p:sp>
      <p:sp>
        <p:nvSpPr>
          <p:cNvPr id="152" name="Google Shape;152;p19"/>
          <p:cNvSpPr/>
          <p:nvPr/>
        </p:nvSpPr>
        <p:spPr>
          <a:xfrm>
            <a:off x="1232519" y="1349097"/>
            <a:ext cx="128400" cy="381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9"/>
          <p:cNvSpPr/>
          <p:nvPr/>
        </p:nvSpPr>
        <p:spPr>
          <a:xfrm>
            <a:off x="1174165" y="530999"/>
            <a:ext cx="128400" cy="381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9"/>
          <p:cNvSpPr/>
          <p:nvPr/>
        </p:nvSpPr>
        <p:spPr>
          <a:xfrm>
            <a:off x="1190949" y="2176559"/>
            <a:ext cx="128400" cy="381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9"/>
          <p:cNvSpPr/>
          <p:nvPr/>
        </p:nvSpPr>
        <p:spPr>
          <a:xfrm>
            <a:off x="1174174" y="3004001"/>
            <a:ext cx="128400" cy="381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2219225" y="4306700"/>
            <a:ext cx="5088000" cy="411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9"/>
          <p:cNvSpPr/>
          <p:nvPr/>
        </p:nvSpPr>
        <p:spPr>
          <a:xfrm>
            <a:off x="6663484" y="573536"/>
            <a:ext cx="141300" cy="4119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29292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9"/>
          <p:cNvSpPr/>
          <p:nvPr/>
        </p:nvSpPr>
        <p:spPr>
          <a:xfrm>
            <a:off x="6406443" y="3061332"/>
            <a:ext cx="141300" cy="4119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29292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9"/>
          <p:cNvSpPr/>
          <p:nvPr/>
        </p:nvSpPr>
        <p:spPr>
          <a:xfrm>
            <a:off x="6406444" y="2265782"/>
            <a:ext cx="141300" cy="4119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29292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9"/>
          <p:cNvSpPr/>
          <p:nvPr/>
        </p:nvSpPr>
        <p:spPr>
          <a:xfrm>
            <a:off x="1167721" y="3831439"/>
            <a:ext cx="141300" cy="411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9"/>
          <p:cNvSpPr txBox="1"/>
          <p:nvPr/>
        </p:nvSpPr>
        <p:spPr>
          <a:xfrm>
            <a:off x="7213375" y="2496825"/>
            <a:ext cx="10122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E"/>
                </a:highlight>
              </a:rPr>
              <a:t>(19</a:t>
            </a:r>
            <a:r>
              <a:rPr b="1" lang="en" sz="1200">
                <a:highlight>
                  <a:srgbClr val="FFFFFE"/>
                </a:highlight>
              </a:rPr>
              <a:t>*19*64)</a:t>
            </a:r>
            <a:endParaRPr b="1" sz="1200"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FE"/>
                </a:highlight>
              </a:rPr>
              <a:t>=23,104</a:t>
            </a:r>
            <a:endParaRPr b="1"/>
          </a:p>
        </p:txBody>
      </p:sp>
      <p:sp>
        <p:nvSpPr>
          <p:cNvPr id="162" name="Google Shape;162;p19"/>
          <p:cNvSpPr/>
          <p:nvPr/>
        </p:nvSpPr>
        <p:spPr>
          <a:xfrm>
            <a:off x="5798350" y="1849315"/>
            <a:ext cx="2032800" cy="41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Dense</a:t>
            </a:r>
            <a:r>
              <a:rPr b="1" lang="en" sz="1200"/>
              <a:t> Layer </a:t>
            </a:r>
            <a:endParaRPr b="1" sz="1200"/>
          </a:p>
        </p:txBody>
      </p:sp>
      <p:sp>
        <p:nvSpPr>
          <p:cNvPr id="163" name="Google Shape;163;p19"/>
          <p:cNvSpPr txBox="1"/>
          <p:nvPr/>
        </p:nvSpPr>
        <p:spPr>
          <a:xfrm>
            <a:off x="7776546" y="1833525"/>
            <a:ext cx="137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(*1)=23,105</a:t>
            </a:r>
            <a:endParaRPr b="1" sz="1200"/>
          </a:p>
        </p:txBody>
      </p:sp>
      <p:sp>
        <p:nvSpPr>
          <p:cNvPr id="164" name="Google Shape;164;p19"/>
          <p:cNvSpPr/>
          <p:nvPr/>
        </p:nvSpPr>
        <p:spPr>
          <a:xfrm>
            <a:off x="6522250" y="1490902"/>
            <a:ext cx="141300" cy="3405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29292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9"/>
          <p:cNvSpPr/>
          <p:nvPr/>
        </p:nvSpPr>
        <p:spPr>
          <a:xfrm>
            <a:off x="5827400" y="4074250"/>
            <a:ext cx="1845000" cy="34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Convul Layer 3</a:t>
            </a:r>
            <a:endParaRPr b="1" sz="1200"/>
          </a:p>
        </p:txBody>
      </p:sp>
      <p:sp>
        <p:nvSpPr>
          <p:cNvPr id="166" name="Google Shape;166;p19"/>
          <p:cNvSpPr/>
          <p:nvPr/>
        </p:nvSpPr>
        <p:spPr>
          <a:xfrm>
            <a:off x="5825900" y="3408936"/>
            <a:ext cx="1848000" cy="3405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Max Pooling Layer 3</a:t>
            </a:r>
            <a:endParaRPr b="1" sz="1200"/>
          </a:p>
        </p:txBody>
      </p:sp>
      <p:sp>
        <p:nvSpPr>
          <p:cNvPr id="167" name="Google Shape;167;p19"/>
          <p:cNvSpPr/>
          <p:nvPr/>
        </p:nvSpPr>
        <p:spPr>
          <a:xfrm rot="10568241">
            <a:off x="7010139" y="3754540"/>
            <a:ext cx="164774" cy="371955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9"/>
          <p:cNvSpPr txBox="1"/>
          <p:nvPr/>
        </p:nvSpPr>
        <p:spPr>
          <a:xfrm>
            <a:off x="7673900" y="4059875"/>
            <a:ext cx="120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(38*38*64)</a:t>
            </a:r>
            <a:endParaRPr/>
          </a:p>
        </p:txBody>
      </p:sp>
      <p:sp>
        <p:nvSpPr>
          <p:cNvPr id="169" name="Google Shape;169;p19"/>
          <p:cNvSpPr txBox="1"/>
          <p:nvPr/>
        </p:nvSpPr>
        <p:spPr>
          <a:xfrm>
            <a:off x="7598625" y="3408638"/>
            <a:ext cx="120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(19*19*64)</a:t>
            </a:r>
            <a:endParaRPr/>
          </a:p>
        </p:txBody>
      </p:sp>
      <p:sp>
        <p:nvSpPr>
          <p:cNvPr id="170" name="Google Shape;170;p19"/>
          <p:cNvSpPr txBox="1"/>
          <p:nvPr/>
        </p:nvSpPr>
        <p:spPr>
          <a:xfrm>
            <a:off x="7307225" y="594825"/>
            <a:ext cx="95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=23,105</a:t>
            </a:r>
            <a:endParaRPr b="1" sz="1200"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4699" y="1655176"/>
            <a:ext cx="2505738" cy="1430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1863" y="3201800"/>
            <a:ext cx="1143000" cy="1104900"/>
          </a:xfrm>
          <a:prstGeom prst="rect">
            <a:avLst/>
          </a:prstGeom>
          <a:noFill/>
          <a:ln cap="flat" cmpd="sng" w="9525">
            <a:solidFill>
              <a:srgbClr val="21212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