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f93a1b8e0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f93a1b8e0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f93a1b8e0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f93a1b8e0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f93a1b8e0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f93a1b8e0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f93a1b8e0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f93a1b8e0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f93a1b8e0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f93a1b8e0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f93a1b8e0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f93a1b8e0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f93a1b8e0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f93a1b8e0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f93a1b8e0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f93a1b8e0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8f93a1b8e0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f93a1b8e0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f93a1b8e0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f93a1b8e0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f93a1b8e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f93a1b8e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f93a1b8e0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f93a1b8e0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f93a1b8e0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f93a1b8e0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f93a1b8e0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f93a1b8e0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f93a1b8e0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f93a1b8e0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f93a1b8e0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f93a1b8e0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f93a1b8e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f93a1b8e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f93a1b8e0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f93a1b8e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f93a1b8e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f93a1b8e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Twitter Sentiment Analysis</a:t>
            </a:r>
            <a:endParaRPr/>
          </a:p>
        </p:txBody>
      </p:sp>
      <p:sp>
        <p:nvSpPr>
          <p:cNvPr id="55" name="Google Shape;55;p13"/>
          <p:cNvSpPr txBox="1"/>
          <p:nvPr>
            <p:ph idx="1" type="subTitle"/>
          </p:nvPr>
        </p:nvSpPr>
        <p:spPr>
          <a:xfrm>
            <a:off x="510450" y="3182336"/>
            <a:ext cx="8123100" cy="1164900"/>
          </a:xfrm>
          <a:prstGeom prst="rect">
            <a:avLst/>
          </a:prstGeom>
        </p:spPr>
        <p:txBody>
          <a:bodyPr anchorCtr="0" anchor="t" bIns="91425" lIns="91425" spcFirstLastPara="1" rIns="91425" wrap="square" tIns="91425">
            <a:noAutofit/>
          </a:bodyPr>
          <a:lstStyle/>
          <a:p>
            <a:pPr indent="457200" lvl="0" marL="4572000" rtl="0" algn="ctr">
              <a:lnSpc>
                <a:spcPct val="115000"/>
              </a:lnSpc>
              <a:spcBef>
                <a:spcPts val="1000"/>
              </a:spcBef>
              <a:spcAft>
                <a:spcPts val="0"/>
              </a:spcAft>
              <a:buNone/>
            </a:pPr>
            <a:r>
              <a:rPr lang="en" sz="1300">
                <a:solidFill>
                  <a:srgbClr val="FFFFFF"/>
                </a:solidFill>
                <a:latin typeface="Arial"/>
                <a:ea typeface="Arial"/>
                <a:cs typeface="Arial"/>
                <a:sym typeface="Arial"/>
              </a:rPr>
              <a:t>BY:</a:t>
            </a:r>
            <a:endParaRPr sz="1300">
              <a:solidFill>
                <a:srgbClr val="FFFFFF"/>
              </a:solidFill>
              <a:latin typeface="Arial"/>
              <a:ea typeface="Arial"/>
              <a:cs typeface="Arial"/>
              <a:sym typeface="Arial"/>
            </a:endParaRPr>
          </a:p>
          <a:p>
            <a:pPr indent="0" lvl="0" marL="0" rtl="0" algn="ctr">
              <a:lnSpc>
                <a:spcPct val="115000"/>
              </a:lnSpc>
              <a:spcBef>
                <a:spcPts val="1000"/>
              </a:spcBef>
              <a:spcAft>
                <a:spcPts val="0"/>
              </a:spcAft>
              <a:buNone/>
            </a:pPr>
            <a:r>
              <a:rPr lang="en" sz="1300">
                <a:solidFill>
                  <a:srgbClr val="FFFFFF"/>
                </a:solidFill>
                <a:latin typeface="Arial"/>
                <a:ea typeface="Arial"/>
                <a:cs typeface="Arial"/>
                <a:sym typeface="Arial"/>
              </a:rPr>
              <a:t>   											Likhitha Vanga</a:t>
            </a:r>
            <a:endParaRPr sz="1300">
              <a:solidFill>
                <a:srgbClr val="FFFFFF"/>
              </a:solidFill>
              <a:latin typeface="Arial"/>
              <a:ea typeface="Arial"/>
              <a:cs typeface="Arial"/>
              <a:sym typeface="Arial"/>
            </a:endParaRPr>
          </a:p>
          <a:p>
            <a:pPr indent="0" lvl="0" marL="0" rtl="0" algn="ctr">
              <a:lnSpc>
                <a:spcPct val="115000"/>
              </a:lnSpc>
              <a:spcBef>
                <a:spcPts val="1000"/>
              </a:spcBef>
              <a:spcAft>
                <a:spcPts val="0"/>
              </a:spcAft>
              <a:buNone/>
            </a:pPr>
            <a:r>
              <a:rPr lang="en" sz="1300">
                <a:solidFill>
                  <a:srgbClr val="FFFFFF"/>
                </a:solidFill>
                <a:latin typeface="Arial"/>
                <a:ea typeface="Arial"/>
                <a:cs typeface="Arial"/>
                <a:sym typeface="Arial"/>
              </a:rPr>
              <a:t>    	   										Shashank Shekhar </a:t>
            </a:r>
            <a:endParaRPr sz="1300">
              <a:solidFill>
                <a:srgbClr val="FFFFFF"/>
              </a:solidFill>
              <a:latin typeface="Arial"/>
              <a:ea typeface="Arial"/>
              <a:cs typeface="Arial"/>
              <a:sym typeface="Arial"/>
            </a:endParaRPr>
          </a:p>
          <a:p>
            <a:pPr indent="0" lvl="0" marL="0" rtl="0" algn="ctr">
              <a:spcBef>
                <a:spcPts val="0"/>
              </a:spcBef>
              <a:spcAft>
                <a:spcPts val="0"/>
              </a:spcAft>
              <a:buNone/>
            </a:pPr>
            <a:r>
              <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EBEBEB"/>
                </a:solidFill>
              </a:rPr>
              <a:t>Implementation Details</a:t>
            </a:r>
            <a:endParaRPr sz="2500"/>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Char char="●"/>
            </a:pPr>
            <a:r>
              <a:rPr lang="en" sz="2000">
                <a:solidFill>
                  <a:srgbClr val="FFFFFF"/>
                </a:solidFill>
              </a:rPr>
              <a:t>We did twitter sentiment analysis using NLTK Vader and text blob. </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calculated the percent change for stock prices.</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Partition data into train and test data set. </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To predict next year's data, we used multiple learners: Linear regressor, MLP regressor, Random forest regressor.</a:t>
            </a:r>
            <a:endParaRPr sz="20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EBEBEB"/>
                </a:solidFill>
              </a:rPr>
              <a:t>Linear Regression Algorithm</a:t>
            </a:r>
            <a:endParaRPr sz="2500"/>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1000"/>
              </a:spcBef>
              <a:spcAft>
                <a:spcPts val="0"/>
              </a:spcAft>
              <a:buClr>
                <a:srgbClr val="FFFFFF"/>
              </a:buClr>
              <a:buSzPts val="2000"/>
              <a:buChar char="●"/>
            </a:pPr>
            <a:r>
              <a:rPr lang="en" sz="2000">
                <a:solidFill>
                  <a:srgbClr val="FFFFFF"/>
                </a:solidFill>
              </a:rPr>
              <a:t>Linear regression is perhaps one of the most well-known and well understood algorithms in statistics and machine learning. It is based on supervised learning.</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It performs a regression task. Regression models a target prediction value based on independent variables. When training the model, it fits the best line to predict the value of y for a given value of x. </a:t>
            </a:r>
            <a:endParaRPr sz="2000">
              <a:solidFill>
                <a:srgbClr val="FFFFFF"/>
              </a:solidFill>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EBEBEB"/>
                </a:solidFill>
              </a:rPr>
              <a:t>MLP Regressor Algorithm</a:t>
            </a:r>
            <a:endParaRPr sz="2500"/>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1000"/>
              </a:spcBef>
              <a:spcAft>
                <a:spcPts val="0"/>
              </a:spcAft>
              <a:buClr>
                <a:srgbClr val="FFFFFF"/>
              </a:buClr>
              <a:buSzPts val="2000"/>
              <a:buChar char="●"/>
            </a:pPr>
            <a:r>
              <a:rPr lang="en" sz="2000">
                <a:solidFill>
                  <a:srgbClr val="FFFFFF"/>
                </a:solidFill>
              </a:rPr>
              <a:t>A </a:t>
            </a:r>
            <a:r>
              <a:rPr b="1" lang="en" sz="2000">
                <a:solidFill>
                  <a:srgbClr val="FFFFFF"/>
                </a:solidFill>
              </a:rPr>
              <a:t>multilayer perceptron</a:t>
            </a:r>
            <a:r>
              <a:rPr lang="en" sz="2000">
                <a:solidFill>
                  <a:srgbClr val="FFFFFF"/>
                </a:solidFill>
              </a:rPr>
              <a:t> is a class of feedforward artificial neural network (ANN).</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Multilayer Neural Networks has one input layer and one or more hidden layers and an output layer. It has an activation function and a cost function for the layers. </a:t>
            </a:r>
            <a:endParaRPr sz="2000">
              <a:solidFill>
                <a:srgbClr val="FFFFFF"/>
              </a:solidFill>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EBEBEB"/>
                </a:solidFill>
              </a:rPr>
              <a:t>Random Forest Algorithm</a:t>
            </a:r>
            <a:endParaRPr sz="2500"/>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1000"/>
              </a:spcBef>
              <a:spcAft>
                <a:spcPts val="0"/>
              </a:spcAft>
              <a:buClr>
                <a:srgbClr val="FFFFFF"/>
              </a:buClr>
              <a:buSzPts val="2000"/>
              <a:buChar char="●"/>
            </a:pPr>
            <a:r>
              <a:rPr lang="en" sz="2000">
                <a:solidFill>
                  <a:srgbClr val="FFFFFF"/>
                </a:solidFill>
              </a:rPr>
              <a:t>Random forest is a supervised learning algorithm. The "forest" it builds, is an ensemble of decision trees, usually trained with the “bagging” method. The general idea of the bagging method is that a combination of learning models increases the overall result.</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It helps to overcome overfitting of training set.</a:t>
            </a:r>
            <a:endParaRPr sz="2000">
              <a:solidFill>
                <a:srgbClr val="FFFFFF"/>
              </a:solidFill>
            </a:endParaRPr>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271875" y="468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Results</a:t>
            </a:r>
            <a:endParaRPr/>
          </a:p>
        </p:txBody>
      </p:sp>
      <p:pic>
        <p:nvPicPr>
          <p:cNvPr id="134" name="Google Shape;134;p26"/>
          <p:cNvPicPr preferRelativeResize="0"/>
          <p:nvPr/>
        </p:nvPicPr>
        <p:blipFill>
          <a:blip r:embed="rId3">
            <a:alphaModFix/>
          </a:blip>
          <a:stretch>
            <a:fillRect/>
          </a:stretch>
        </p:blipFill>
        <p:spPr>
          <a:xfrm>
            <a:off x="1560250" y="1273925"/>
            <a:ext cx="5848350" cy="3058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results</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Calculating the percentage change from stock values</a:t>
            </a:r>
            <a:endParaRPr/>
          </a:p>
        </p:txBody>
      </p:sp>
      <p:pic>
        <p:nvPicPr>
          <p:cNvPr id="141" name="Google Shape;141;p27"/>
          <p:cNvPicPr preferRelativeResize="0"/>
          <p:nvPr/>
        </p:nvPicPr>
        <p:blipFill>
          <a:blip r:embed="rId3">
            <a:alphaModFix/>
          </a:blip>
          <a:stretch>
            <a:fillRect/>
          </a:stretch>
        </p:blipFill>
        <p:spPr>
          <a:xfrm>
            <a:off x="2238375" y="1690700"/>
            <a:ext cx="5508725" cy="2338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Test Results</a:t>
            </a:r>
            <a:endParaRPr sz="2500"/>
          </a:p>
        </p:txBody>
      </p:sp>
      <p:sp>
        <p:nvSpPr>
          <p:cNvPr id="147" name="Google Shape;14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Prediction graph for linear regression(Accuracy=34%).</a:t>
            </a:r>
            <a:endParaRPr/>
          </a:p>
          <a:p>
            <a:pPr indent="0" lvl="0" marL="457200" rtl="0" algn="l">
              <a:spcBef>
                <a:spcPts val="1600"/>
              </a:spcBef>
              <a:spcAft>
                <a:spcPts val="1600"/>
              </a:spcAft>
              <a:buNone/>
            </a:pPr>
            <a:r>
              <a:t/>
            </a:r>
            <a:endParaRPr/>
          </a:p>
        </p:txBody>
      </p:sp>
      <p:pic>
        <p:nvPicPr>
          <p:cNvPr id="148" name="Google Shape;148;p28"/>
          <p:cNvPicPr preferRelativeResize="0"/>
          <p:nvPr/>
        </p:nvPicPr>
        <p:blipFill>
          <a:blip r:embed="rId3">
            <a:alphaModFix/>
          </a:blip>
          <a:stretch>
            <a:fillRect/>
          </a:stretch>
        </p:blipFill>
        <p:spPr>
          <a:xfrm>
            <a:off x="1757325" y="1703875"/>
            <a:ext cx="6071700" cy="2865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Test Results</a:t>
            </a:r>
            <a:endParaRPr sz="2500"/>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Prediction graph for MLP(Accuracy:45%)</a:t>
            </a:r>
            <a:endParaRPr/>
          </a:p>
        </p:txBody>
      </p:sp>
      <p:pic>
        <p:nvPicPr>
          <p:cNvPr id="155" name="Google Shape;155;p29"/>
          <p:cNvPicPr preferRelativeResize="0"/>
          <p:nvPr/>
        </p:nvPicPr>
        <p:blipFill>
          <a:blip r:embed="rId3">
            <a:alphaModFix/>
          </a:blip>
          <a:stretch>
            <a:fillRect/>
          </a:stretch>
        </p:blipFill>
        <p:spPr>
          <a:xfrm>
            <a:off x="2204850" y="1735725"/>
            <a:ext cx="5351550" cy="2930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Test Results</a:t>
            </a:r>
            <a:endParaRPr sz="2500"/>
          </a:p>
        </p:txBody>
      </p:sp>
      <p:sp>
        <p:nvSpPr>
          <p:cNvPr id="161" name="Google Shape;16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 using random forest with NLTK classifier gave the best results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Accuracy of random forest in predicting 2018 year stock prices using NLTK: 65%</a:t>
            </a:r>
            <a:endParaRPr/>
          </a:p>
        </p:txBody>
      </p:sp>
      <p:pic>
        <p:nvPicPr>
          <p:cNvPr id="162" name="Google Shape;162;p30"/>
          <p:cNvPicPr preferRelativeResize="0"/>
          <p:nvPr/>
        </p:nvPicPr>
        <p:blipFill>
          <a:blip r:embed="rId3">
            <a:alphaModFix/>
          </a:blip>
          <a:stretch>
            <a:fillRect/>
          </a:stretch>
        </p:blipFill>
        <p:spPr>
          <a:xfrm>
            <a:off x="2209800" y="1600475"/>
            <a:ext cx="4597775" cy="260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Conclusion</a:t>
            </a:r>
            <a:endParaRPr sz="2500"/>
          </a:p>
        </p:txBody>
      </p:sp>
      <p:sp>
        <p:nvSpPr>
          <p:cNvPr id="168" name="Google Shape;168;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1000"/>
              </a:spcBef>
              <a:spcAft>
                <a:spcPts val="0"/>
              </a:spcAft>
              <a:buClr>
                <a:srgbClr val="FFFFFF"/>
              </a:buClr>
              <a:buSzPts val="1900"/>
              <a:buChar char="●"/>
            </a:pPr>
            <a:r>
              <a:rPr lang="en" sz="1900">
                <a:solidFill>
                  <a:srgbClr val="FFFFFF"/>
                </a:solidFill>
              </a:rPr>
              <a:t>There are a lot of techniques and tricks used by people to improve their results. </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Twitter Sentiment Analysis allows a deeper understanding of how your customers feel. It adds an extra layer to the traditional metrics used to analyze the performance of brands on social media and provides businesses with powerful opportunities. </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chemeClr val="dk1"/>
                </a:solidFill>
              </a:rPr>
              <a:t>If predicting stocks were that simple then life would be different.</a:t>
            </a:r>
            <a:endParaRPr sz="1900">
              <a:solidFill>
                <a:srgbClr val="FFFFFF"/>
              </a:solidFill>
            </a:endParaRPr>
          </a:p>
          <a:p>
            <a:pPr indent="0" lvl="0" marL="457200" rtl="0" algn="l">
              <a:spcBef>
                <a:spcPts val="1000"/>
              </a:spcBef>
              <a:spcAft>
                <a:spcPts val="0"/>
              </a:spcAft>
              <a:buNone/>
            </a:pPr>
            <a:r>
              <a:t/>
            </a:r>
            <a:endParaRPr sz="1900">
              <a:solidFill>
                <a:srgbClr val="FFFFFF"/>
              </a:solidFill>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EBEBEB"/>
                </a:solidFill>
              </a:rPr>
              <a:t>About Project &amp; Objective</a:t>
            </a:r>
            <a:endParaRPr sz="2500"/>
          </a:p>
        </p:txBody>
      </p:sp>
      <p:sp>
        <p:nvSpPr>
          <p:cNvPr id="61" name="Google Shape;61;p14"/>
          <p:cNvSpPr txBox="1"/>
          <p:nvPr>
            <p:ph idx="1" type="body"/>
          </p:nvPr>
        </p:nvSpPr>
        <p:spPr>
          <a:xfrm>
            <a:off x="311700" y="1520750"/>
            <a:ext cx="8565900" cy="3145200"/>
          </a:xfrm>
          <a:prstGeom prst="rect">
            <a:avLst/>
          </a:prstGeom>
        </p:spPr>
        <p:txBody>
          <a:bodyPr anchorCtr="0" anchor="t" bIns="91425" lIns="91425" spcFirstLastPara="1" rIns="91425" wrap="square" tIns="91425">
            <a:noAutofit/>
          </a:bodyPr>
          <a:lstStyle/>
          <a:p>
            <a:pPr indent="-355600" lvl="0" marL="457200" rtl="0" algn="l">
              <a:spcBef>
                <a:spcPts val="1000"/>
              </a:spcBef>
              <a:spcAft>
                <a:spcPts val="0"/>
              </a:spcAft>
              <a:buSzPts val="2000"/>
              <a:buChar char="●"/>
            </a:pPr>
            <a:r>
              <a:rPr lang="en" sz="2000">
                <a:solidFill>
                  <a:srgbClr val="FFFFFF"/>
                </a:solidFill>
              </a:rPr>
              <a:t>In today's world where information is readily available and at your fingertips, we think and believe that the paradigm of how stocks rise and fall based on information has changed in a way where we can use data science to use available data to decide if the outcome will cause a positive or negative impact.</a:t>
            </a:r>
            <a:endParaRPr sz="2000">
              <a:solidFill>
                <a:srgbClr val="FFFFFF"/>
              </a:solidFill>
            </a:endParaRPr>
          </a:p>
          <a:p>
            <a:pPr indent="0" lvl="0" marL="457200" rtl="0" algn="l">
              <a:spcBef>
                <a:spcPts val="0"/>
              </a:spcBef>
              <a:spcAft>
                <a:spcPts val="1600"/>
              </a:spcAft>
              <a:buNone/>
            </a:pPr>
            <a:r>
              <a:t/>
            </a:r>
            <a:endParaRPr sz="20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900"/>
          </a:p>
          <a:p>
            <a:pPr indent="0" lvl="0" marL="0" rtl="0" algn="ctr">
              <a:spcBef>
                <a:spcPts val="1600"/>
              </a:spcBef>
              <a:spcAft>
                <a:spcPts val="1600"/>
              </a:spcAft>
              <a:buNone/>
            </a:pPr>
            <a:r>
              <a:rPr lang="en" sz="3900">
                <a:solidFill>
                  <a:srgbClr val="FFFFFF"/>
                </a:solidFill>
              </a:rPr>
              <a:t>Thank You!!</a:t>
            </a:r>
            <a:endParaRPr sz="39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EBEBEB"/>
                </a:solidFill>
              </a:rPr>
              <a:t>Twitter Sentiment Analysis</a:t>
            </a:r>
            <a:endParaRPr sz="250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1000"/>
              </a:spcBef>
              <a:spcAft>
                <a:spcPts val="0"/>
              </a:spcAft>
              <a:buClr>
                <a:srgbClr val="FFFFFF"/>
              </a:buClr>
              <a:buSzPts val="2000"/>
              <a:buChar char="●"/>
            </a:pPr>
            <a:r>
              <a:rPr lang="en" sz="2000">
                <a:solidFill>
                  <a:srgbClr val="FFFFFF"/>
                </a:solidFill>
              </a:rPr>
              <a:t>Sentiment Analysis is the automated process of analyzing text data and sorting it into sentiments positive, negative, or neutral.</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Performing Sentiment Analysis on data from Twitter using machine learning can help companies understand how people are talking about their brand.</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Monitoring Twitter allows companies to understand their audience, keep on top of what’s being said about their brand and their competitors, and discover new trends in the industry. Are users talking positively or negatively about a product?</a:t>
            </a:r>
            <a:endParaRPr sz="2000">
              <a:solidFill>
                <a:srgbClr val="FFFFFF"/>
              </a:solidFil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EBEBEB"/>
                </a:solidFill>
              </a:rPr>
              <a:t>Why Twitter?</a:t>
            </a:r>
            <a:endParaRPr sz="250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1000"/>
              </a:spcBef>
              <a:spcAft>
                <a:spcPts val="0"/>
              </a:spcAft>
              <a:buClr>
                <a:srgbClr val="FFFFFF"/>
              </a:buClr>
              <a:buSzPts val="2000"/>
              <a:buChar char="●"/>
            </a:pPr>
            <a:r>
              <a:rPr lang="en" sz="2000">
                <a:solidFill>
                  <a:srgbClr val="FFFFFF"/>
                </a:solidFill>
              </a:rPr>
              <a:t>Twitter allows businesses to reach a broad audience and connect with customers without intermediaries.</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Tweets are small in length and hence unambiguous.</a:t>
            </a:r>
            <a:endParaRPr sz="2000">
              <a:solidFill>
                <a:srgbClr val="FFFFFF"/>
              </a:solidFil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EBEBEB"/>
                </a:solidFill>
              </a:rPr>
              <a:t>Approach</a:t>
            </a:r>
            <a:endParaRPr sz="2500"/>
          </a:p>
        </p:txBody>
      </p:sp>
      <p:pic>
        <p:nvPicPr>
          <p:cNvPr id="79" name="Google Shape;79;p17"/>
          <p:cNvPicPr preferRelativeResize="0"/>
          <p:nvPr/>
        </p:nvPicPr>
        <p:blipFill>
          <a:blip r:embed="rId3">
            <a:alphaModFix/>
          </a:blip>
          <a:stretch>
            <a:fillRect/>
          </a:stretch>
        </p:blipFill>
        <p:spPr>
          <a:xfrm>
            <a:off x="1242075" y="1185675"/>
            <a:ext cx="7127451" cy="3416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EBEBEB"/>
                </a:solidFill>
              </a:rPr>
              <a:t>Approach</a:t>
            </a:r>
            <a:endParaRPr/>
          </a:p>
        </p:txBody>
      </p:sp>
      <p:pic>
        <p:nvPicPr>
          <p:cNvPr id="85" name="Google Shape;85;p18"/>
          <p:cNvPicPr preferRelativeResize="0"/>
          <p:nvPr/>
        </p:nvPicPr>
        <p:blipFill>
          <a:blip r:embed="rId3">
            <a:alphaModFix/>
          </a:blip>
          <a:stretch>
            <a:fillRect/>
          </a:stretch>
        </p:blipFill>
        <p:spPr>
          <a:xfrm>
            <a:off x="891750" y="1119875"/>
            <a:ext cx="7213651" cy="370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271900" y="437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Motivation</a:t>
            </a:r>
            <a:endParaRPr sz="2400"/>
          </a:p>
        </p:txBody>
      </p:sp>
      <p:sp>
        <p:nvSpPr>
          <p:cNvPr id="91" name="Google Shape;91;p19"/>
          <p:cNvSpPr txBox="1"/>
          <p:nvPr>
            <p:ph idx="1" type="body"/>
          </p:nvPr>
        </p:nvSpPr>
        <p:spPr>
          <a:xfrm>
            <a:off x="311700" y="1544650"/>
            <a:ext cx="8520600" cy="3024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Font typeface="Times New Roman"/>
              <a:buChar char="●"/>
            </a:pPr>
            <a:r>
              <a:rPr lang="en" sz="2000">
                <a:solidFill>
                  <a:srgbClr val="FFFFFF"/>
                </a:solidFill>
                <a:latin typeface="Times New Roman"/>
                <a:ea typeface="Times New Roman"/>
                <a:cs typeface="Times New Roman"/>
                <a:sym typeface="Times New Roman"/>
              </a:rPr>
              <a:t>we would like to see how we could use machine learning to predict the fluctuation of the entire market or a particular stock based on tweets made by influential personalities.</a:t>
            </a:r>
            <a:endParaRPr sz="20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t/>
            </a:r>
            <a:endParaRPr sz="2000">
              <a:solidFill>
                <a:srgbClr val="FFFFFF"/>
              </a:solidFill>
            </a:endParaRPr>
          </a:p>
          <a:p>
            <a:pPr indent="0" lvl="0" marL="0" rtl="0" algn="l">
              <a:spcBef>
                <a:spcPts val="1000"/>
              </a:spcBef>
              <a:spcAft>
                <a:spcPts val="0"/>
              </a:spcAft>
              <a:buNone/>
            </a:pPr>
            <a:r>
              <a:t/>
            </a:r>
            <a:endParaRPr sz="2000">
              <a:solidFill>
                <a:srgbClr val="FFFFFF"/>
              </a:solidFill>
            </a:endParaRPr>
          </a:p>
        </p:txBody>
      </p:sp>
      <p:pic>
        <p:nvPicPr>
          <p:cNvPr id="98" name="Google Shape;98;p20"/>
          <p:cNvPicPr preferRelativeResize="0"/>
          <p:nvPr/>
        </p:nvPicPr>
        <p:blipFill>
          <a:blip r:embed="rId3">
            <a:alphaModFix/>
          </a:blip>
          <a:stretch>
            <a:fillRect/>
          </a:stretch>
        </p:blipFill>
        <p:spPr>
          <a:xfrm>
            <a:off x="1488900" y="1098775"/>
            <a:ext cx="6003400" cy="3694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EBEBEB"/>
                </a:solidFill>
              </a:rPr>
              <a:t>Preprocessing of the data</a:t>
            </a:r>
            <a:endParaRPr sz="2500"/>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Removing the blank fields in tweets and stock price csv files.</a:t>
            </a:r>
            <a:endParaRPr/>
          </a:p>
          <a:p>
            <a:pPr indent="-342900" lvl="0" marL="457200" rtl="0" algn="l">
              <a:spcBef>
                <a:spcPts val="0"/>
              </a:spcBef>
              <a:spcAft>
                <a:spcPts val="0"/>
              </a:spcAft>
              <a:buSzPts val="1800"/>
              <a:buChar char="●"/>
            </a:pPr>
            <a:r>
              <a:rPr lang="en"/>
              <a:t>Removing the special </a:t>
            </a:r>
            <a:r>
              <a:rPr lang="en"/>
              <a:t>characters</a:t>
            </a:r>
            <a:r>
              <a:rPr lang="en"/>
              <a:t>.</a:t>
            </a:r>
            <a:endParaRPr/>
          </a:p>
          <a:p>
            <a:pPr indent="-342900" lvl="0" marL="457200" rtl="0" algn="l">
              <a:spcBef>
                <a:spcPts val="0"/>
              </a:spcBef>
              <a:spcAft>
                <a:spcPts val="0"/>
              </a:spcAft>
              <a:buSzPts val="1800"/>
              <a:buChar char="●"/>
            </a:pPr>
            <a:r>
              <a:rPr lang="en"/>
              <a:t>Merging the data.</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