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31"/>
  </p:notesMasterIdLst>
  <p:sldIdLst>
    <p:sldId id="256" r:id="rId2"/>
    <p:sldId id="257" r:id="rId3"/>
    <p:sldId id="258" r:id="rId4"/>
    <p:sldId id="259" r:id="rId5"/>
    <p:sldId id="267" r:id="rId6"/>
    <p:sldId id="268" r:id="rId7"/>
    <p:sldId id="260" r:id="rId8"/>
    <p:sldId id="269" r:id="rId9"/>
    <p:sldId id="270" r:id="rId10"/>
    <p:sldId id="261" r:id="rId11"/>
    <p:sldId id="284" r:id="rId12"/>
    <p:sldId id="262" r:id="rId13"/>
    <p:sldId id="271" r:id="rId14"/>
    <p:sldId id="272" r:id="rId15"/>
    <p:sldId id="273" r:id="rId16"/>
    <p:sldId id="274" r:id="rId17"/>
    <p:sldId id="275" r:id="rId18"/>
    <p:sldId id="276" r:id="rId19"/>
    <p:sldId id="277" r:id="rId20"/>
    <p:sldId id="263" r:id="rId21"/>
    <p:sldId id="278" r:id="rId22"/>
    <p:sldId id="279" r:id="rId23"/>
    <p:sldId id="280" r:id="rId24"/>
    <p:sldId id="281" r:id="rId25"/>
    <p:sldId id="264" r:id="rId26"/>
    <p:sldId id="282" r:id="rId27"/>
    <p:sldId id="283" r:id="rId28"/>
    <p:sldId id="265"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8" d="100"/>
          <a:sy n="88" d="100"/>
        </p:scale>
        <p:origin x="50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4C414-E898-40E1-8774-C2F32DA3938A}" type="datetimeFigureOut">
              <a:rPr lang="en-IN" smtClean="0"/>
              <a:t>12-02-2023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3473-C84F-4FC0-A70B-9DACC43F4A99}" type="slidenum">
              <a:rPr lang="en-IN" smtClean="0"/>
              <a:t>‹#›</a:t>
            </a:fld>
            <a:endParaRPr lang="en-IN"/>
          </a:p>
        </p:txBody>
      </p:sp>
    </p:spTree>
    <p:extLst>
      <p:ext uri="{BB962C8B-B14F-4D97-AF65-F5344CB8AC3E}">
        <p14:creationId xmlns:p14="http://schemas.microsoft.com/office/powerpoint/2010/main" val="535026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758177E-8FB6-41A4-A478-D8CE21CAD74C}"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8B766-A975-4142-9B6E-0BAF80FEABEA}" type="slidenum">
              <a:rPr lang="en-IN" smtClean="0"/>
              <a:t>‹#›</a:t>
            </a:fld>
            <a:endParaRPr lang="en-IN"/>
          </a:p>
        </p:txBody>
      </p:sp>
    </p:spTree>
    <p:extLst>
      <p:ext uri="{BB962C8B-B14F-4D97-AF65-F5344CB8AC3E}">
        <p14:creationId xmlns:p14="http://schemas.microsoft.com/office/powerpoint/2010/main" val="1642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58177E-8FB6-41A4-A478-D8CE21CAD74C}"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8B766-A975-4142-9B6E-0BAF80FEABEA}" type="slidenum">
              <a:rPr lang="en-IN" smtClean="0"/>
              <a:t>‹#›</a:t>
            </a:fld>
            <a:endParaRPr lang="en-IN"/>
          </a:p>
        </p:txBody>
      </p:sp>
    </p:spTree>
    <p:extLst>
      <p:ext uri="{BB962C8B-B14F-4D97-AF65-F5344CB8AC3E}">
        <p14:creationId xmlns:p14="http://schemas.microsoft.com/office/powerpoint/2010/main" val="45250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58177E-8FB6-41A4-A478-D8CE21CAD74C}"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8B766-A975-4142-9B6E-0BAF80FEABEA}" type="slidenum">
              <a:rPr lang="en-IN" smtClean="0"/>
              <a:t>‹#›</a:t>
            </a:fld>
            <a:endParaRPr lang="en-IN"/>
          </a:p>
        </p:txBody>
      </p:sp>
    </p:spTree>
    <p:extLst>
      <p:ext uri="{BB962C8B-B14F-4D97-AF65-F5344CB8AC3E}">
        <p14:creationId xmlns:p14="http://schemas.microsoft.com/office/powerpoint/2010/main" val="310951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58177E-8FB6-41A4-A478-D8CE21CAD74C}"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8B766-A975-4142-9B6E-0BAF80FEABEA}" type="slidenum">
              <a:rPr lang="en-IN" smtClean="0"/>
              <a:t>‹#›</a:t>
            </a:fld>
            <a:endParaRPr lang="en-IN"/>
          </a:p>
        </p:txBody>
      </p:sp>
    </p:spTree>
    <p:extLst>
      <p:ext uri="{BB962C8B-B14F-4D97-AF65-F5344CB8AC3E}">
        <p14:creationId xmlns:p14="http://schemas.microsoft.com/office/powerpoint/2010/main" val="306991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58177E-8FB6-41A4-A478-D8CE21CAD74C}"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8B766-A975-4142-9B6E-0BAF80FEABEA}" type="slidenum">
              <a:rPr lang="en-IN" smtClean="0"/>
              <a:t>‹#›</a:t>
            </a:fld>
            <a:endParaRPr lang="en-IN"/>
          </a:p>
        </p:txBody>
      </p:sp>
    </p:spTree>
    <p:extLst>
      <p:ext uri="{BB962C8B-B14F-4D97-AF65-F5344CB8AC3E}">
        <p14:creationId xmlns:p14="http://schemas.microsoft.com/office/powerpoint/2010/main" val="307611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758177E-8FB6-41A4-A478-D8CE21CAD74C}" type="datetimeFigureOut">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8B766-A975-4142-9B6E-0BAF80FEABEA}" type="slidenum">
              <a:rPr lang="en-IN" smtClean="0"/>
              <a:t>‹#›</a:t>
            </a:fld>
            <a:endParaRPr lang="en-IN"/>
          </a:p>
        </p:txBody>
      </p:sp>
    </p:spTree>
    <p:extLst>
      <p:ext uri="{BB962C8B-B14F-4D97-AF65-F5344CB8AC3E}">
        <p14:creationId xmlns:p14="http://schemas.microsoft.com/office/powerpoint/2010/main" val="417471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758177E-8FB6-41A4-A478-D8CE21CAD74C}" type="datetimeFigureOut">
              <a:rPr lang="en-IN" smtClean="0"/>
              <a:t>12-02-2023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68B766-A975-4142-9B6E-0BAF80FEABEA}" type="slidenum">
              <a:rPr lang="en-IN" smtClean="0"/>
              <a:t>‹#›</a:t>
            </a:fld>
            <a:endParaRPr lang="en-IN"/>
          </a:p>
        </p:txBody>
      </p:sp>
    </p:spTree>
    <p:extLst>
      <p:ext uri="{BB962C8B-B14F-4D97-AF65-F5344CB8AC3E}">
        <p14:creationId xmlns:p14="http://schemas.microsoft.com/office/powerpoint/2010/main" val="425769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758177E-8FB6-41A4-A478-D8CE21CAD74C}" type="datetimeFigureOut">
              <a:rPr lang="en-IN" smtClean="0"/>
              <a:t>12-02-2023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68B766-A975-4142-9B6E-0BAF80FEABEA}" type="slidenum">
              <a:rPr lang="en-IN" smtClean="0"/>
              <a:t>‹#›</a:t>
            </a:fld>
            <a:endParaRPr lang="en-IN"/>
          </a:p>
        </p:txBody>
      </p:sp>
    </p:spTree>
    <p:extLst>
      <p:ext uri="{BB962C8B-B14F-4D97-AF65-F5344CB8AC3E}">
        <p14:creationId xmlns:p14="http://schemas.microsoft.com/office/powerpoint/2010/main" val="176358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8177E-8FB6-41A4-A478-D8CE21CAD74C}" type="datetimeFigureOut">
              <a:rPr lang="en-IN" smtClean="0"/>
              <a:t>12-02-2023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68B766-A975-4142-9B6E-0BAF80FEABEA}" type="slidenum">
              <a:rPr lang="en-IN" smtClean="0"/>
              <a:t>‹#›</a:t>
            </a:fld>
            <a:endParaRPr lang="en-IN"/>
          </a:p>
        </p:txBody>
      </p:sp>
    </p:spTree>
    <p:extLst>
      <p:ext uri="{BB962C8B-B14F-4D97-AF65-F5344CB8AC3E}">
        <p14:creationId xmlns:p14="http://schemas.microsoft.com/office/powerpoint/2010/main" val="380835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8177E-8FB6-41A4-A478-D8CE21CAD74C}" type="datetimeFigureOut">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8B766-A975-4142-9B6E-0BAF80FEABEA}" type="slidenum">
              <a:rPr lang="en-IN" smtClean="0"/>
              <a:t>‹#›</a:t>
            </a:fld>
            <a:endParaRPr lang="en-IN"/>
          </a:p>
        </p:txBody>
      </p:sp>
    </p:spTree>
    <p:extLst>
      <p:ext uri="{BB962C8B-B14F-4D97-AF65-F5344CB8AC3E}">
        <p14:creationId xmlns:p14="http://schemas.microsoft.com/office/powerpoint/2010/main" val="324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8177E-8FB6-41A4-A478-D8CE21CAD74C}" type="datetimeFigureOut">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8B766-A975-4142-9B6E-0BAF80FEABEA}" type="slidenum">
              <a:rPr lang="en-IN" smtClean="0"/>
              <a:t>‹#›</a:t>
            </a:fld>
            <a:endParaRPr lang="en-IN"/>
          </a:p>
        </p:txBody>
      </p:sp>
    </p:spTree>
    <p:extLst>
      <p:ext uri="{BB962C8B-B14F-4D97-AF65-F5344CB8AC3E}">
        <p14:creationId xmlns:p14="http://schemas.microsoft.com/office/powerpoint/2010/main" val="424291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8177E-8FB6-41A4-A478-D8CE21CAD74C}" type="datetimeFigureOut">
              <a:rPr lang="en-IN" smtClean="0"/>
              <a:t>12-02-2023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8B766-A975-4142-9B6E-0BAF80FEABEA}" type="slidenum">
              <a:rPr lang="en-IN" smtClean="0"/>
              <a:t>‹#›</a:t>
            </a:fld>
            <a:endParaRPr lang="en-IN"/>
          </a:p>
        </p:txBody>
      </p:sp>
    </p:spTree>
    <p:extLst>
      <p:ext uri="{BB962C8B-B14F-4D97-AF65-F5344CB8AC3E}">
        <p14:creationId xmlns:p14="http://schemas.microsoft.com/office/powerpoint/2010/main" val="778999278"/>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ntellipaat.com/blog/tutorial/salesforce-tutorial/triggers-in-salesforc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intellipaat.com/blog/tutorial/salesforce-tutorial/salesforce-lightning-tutoria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intellipaat.com/blog/tutorial/salesforce-tutorial/salesforce-workben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ntellipaat.com/blog/what-is-salesforce-develop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ducba.com/what-is-software-as-a-service-saa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E0F296-636A-3370-14DC-C8944DB26E94}"/>
              </a:ext>
            </a:extLst>
          </p:cNvPr>
          <p:cNvSpPr>
            <a:spLocks noGrp="1"/>
          </p:cNvSpPr>
          <p:nvPr>
            <p:ph type="ctrTitle"/>
          </p:nvPr>
        </p:nvSpPr>
        <p:spPr>
          <a:xfrm>
            <a:off x="1389530" y="2063750"/>
            <a:ext cx="9144000" cy="2387600"/>
          </a:xfrm>
        </p:spPr>
        <p:txBody>
          <a:bodyPr>
            <a:normAutofit/>
          </a:bodyPr>
          <a:lstStyle/>
          <a:p>
            <a:r>
              <a:rPr lang="en-US" sz="7200" dirty="0">
                <a:solidFill>
                  <a:srgbClr val="C00000"/>
                </a:solidFill>
                <a:latin typeface="Times New Roman" panose="02020603050405020304" pitchFamily="18" charset="0"/>
                <a:cs typeface="Times New Roman" panose="02020603050405020304" pitchFamily="18" charset="0"/>
              </a:rPr>
              <a:t>Salesforce Developer</a:t>
            </a:r>
            <a:br>
              <a:rPr lang="en-US" sz="7200" dirty="0">
                <a:solidFill>
                  <a:srgbClr val="C00000"/>
                </a:solidFill>
                <a:latin typeface="Times New Roman" panose="02020603050405020304" pitchFamily="18" charset="0"/>
                <a:cs typeface="Times New Roman" panose="02020603050405020304" pitchFamily="18" charset="0"/>
              </a:rPr>
            </a:br>
            <a:r>
              <a:rPr lang="en-US" sz="7200" dirty="0">
                <a:solidFill>
                  <a:srgbClr val="C00000"/>
                </a:solidFill>
                <a:latin typeface="Times New Roman" panose="02020603050405020304" pitchFamily="18" charset="0"/>
                <a:cs typeface="Times New Roman" panose="02020603050405020304" pitchFamily="18" charset="0"/>
              </a:rPr>
              <a:t>Internship </a:t>
            </a:r>
            <a:endParaRPr lang="en-IN" sz="7200"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4DDCBBD6-7DD9-E83E-726E-751496987A87}"/>
              </a:ext>
            </a:extLst>
          </p:cNvPr>
          <p:cNvSpPr>
            <a:spLocks noGrp="1"/>
          </p:cNvSpPr>
          <p:nvPr>
            <p:ph type="subTitle" idx="1"/>
          </p:nvPr>
        </p:nvSpPr>
        <p:spPr>
          <a:xfrm>
            <a:off x="1187131" y="4794250"/>
            <a:ext cx="9144000" cy="1655762"/>
          </a:xfrm>
        </p:spPr>
        <p:txBody>
          <a:bodyPr numCol="1">
            <a:normAutofit/>
          </a:bodyPr>
          <a:lstStyle/>
          <a:p>
            <a:pPr algn="l"/>
            <a:r>
              <a:rPr lang="en-IN" dirty="0">
                <a:latin typeface="Times New Roman" panose="02020603050405020304" pitchFamily="18" charset="0"/>
                <a:cs typeface="Times New Roman" panose="02020603050405020304" pitchFamily="18" charset="0"/>
              </a:rPr>
              <a:t>       Name                        : </a:t>
            </a:r>
            <a:r>
              <a:rPr lang="en-IN" dirty="0" err="1" smtClean="0">
                <a:latin typeface="Times New Roman" panose="02020603050405020304" pitchFamily="18" charset="0"/>
                <a:cs typeface="Times New Roman" panose="02020603050405020304" pitchFamily="18" charset="0"/>
              </a:rPr>
              <a:t>Likhitha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Tanguturi</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RoolNo</a:t>
            </a:r>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20121A05R5</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      Branch &amp; Section      : </a:t>
            </a:r>
            <a:r>
              <a:rPr lang="en-IN" dirty="0" smtClean="0">
                <a:latin typeface="Times New Roman" panose="02020603050405020304" pitchFamily="18" charset="0"/>
                <a:cs typeface="Times New Roman" panose="02020603050405020304" pitchFamily="18" charset="0"/>
              </a:rPr>
              <a:t>CSE D</a:t>
            </a:r>
            <a:endParaRPr lang="en-IN" dirty="0">
              <a:latin typeface="Times New Roman" panose="02020603050405020304" pitchFamily="18" charset="0"/>
              <a:cs typeface="Times New Roman" panose="02020603050405020304" pitchFamily="18" charset="0"/>
            </a:endParaRPr>
          </a:p>
        </p:txBody>
      </p:sp>
      <p:pic>
        <p:nvPicPr>
          <p:cNvPr id="4" name="Picture 3" descr="NEW LOGO">
            <a:extLst>
              <a:ext uri="{FF2B5EF4-FFF2-40B4-BE49-F238E27FC236}">
                <a16:creationId xmlns="" xmlns:a16="http://schemas.microsoft.com/office/drawing/2014/main" id="{9E5E8EDA-66D8-D98A-6697-2411EE810CCE}"/>
              </a:ext>
            </a:extLst>
          </p:cNvPr>
          <p:cNvPicPr>
            <a:picLocks noChangeAspect="1"/>
          </p:cNvPicPr>
          <p:nvPr/>
        </p:nvPicPr>
        <p:blipFill>
          <a:blip r:embed="rId2"/>
          <a:srcRect/>
          <a:stretch>
            <a:fillRect/>
          </a:stretch>
        </p:blipFill>
        <p:spPr bwMode="auto">
          <a:xfrm>
            <a:off x="4326889" y="407988"/>
            <a:ext cx="2864485" cy="1921859"/>
          </a:xfrm>
          <a:prstGeom prst="rect">
            <a:avLst/>
          </a:prstGeom>
          <a:noFill/>
          <a:ln w="9525">
            <a:noFill/>
            <a:miter lim="800000"/>
            <a:headEnd/>
            <a:tailEnd/>
          </a:ln>
        </p:spPr>
      </p:pic>
    </p:spTree>
    <p:extLst>
      <p:ext uri="{BB962C8B-B14F-4D97-AF65-F5344CB8AC3E}">
        <p14:creationId xmlns:p14="http://schemas.microsoft.com/office/powerpoint/2010/main" val="2260578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BAF63D-0947-6453-B899-2BE39EDB96DE}"/>
              </a:ext>
            </a:extLst>
          </p:cNvPr>
          <p:cNvSpPr>
            <a:spLocks noGrp="1"/>
          </p:cNvSpPr>
          <p:nvPr>
            <p:ph type="title"/>
          </p:nvPr>
        </p:nvSpPr>
        <p:spPr>
          <a:xfrm>
            <a:off x="838200" y="365126"/>
            <a:ext cx="10515600" cy="558240"/>
          </a:xfrm>
        </p:spPr>
        <p:txBody>
          <a:bodyPr>
            <a:normAutofit fontScale="90000"/>
          </a:bodyPr>
          <a:lstStyle/>
          <a:p>
            <a:r>
              <a:rPr lang="en-US" b="1" dirty="0" smtClean="0">
                <a:solidFill>
                  <a:srgbClr val="C00000"/>
                </a:solidFill>
                <a:latin typeface="Times New Roman" panose="02020603050405020304" pitchFamily="18" charset="0"/>
                <a:cs typeface="Times New Roman" panose="02020603050405020304" pitchFamily="18" charset="0"/>
              </a:rPr>
              <a:t>        Screen </a:t>
            </a:r>
            <a:r>
              <a:rPr lang="en-US" b="1" dirty="0">
                <a:solidFill>
                  <a:srgbClr val="C00000"/>
                </a:solidFill>
                <a:latin typeface="Times New Roman" panose="02020603050405020304" pitchFamily="18" charset="0"/>
                <a:cs typeface="Times New Roman" panose="02020603050405020304" pitchFamily="18" charset="0"/>
              </a:rPr>
              <a:t>shots:</a:t>
            </a: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 xmlns:a16="http://schemas.microsoft.com/office/drawing/2014/main" id="{6667D3E4-C4C2-8453-68C6-86323E5EB51B}"/>
              </a:ext>
            </a:extLst>
          </p:cNvPr>
          <p:cNvPicPr>
            <a:picLocks noGrp="1"/>
          </p:cNvPicPr>
          <p:nvPr>
            <p:ph idx="1"/>
          </p:nvPr>
        </p:nvPicPr>
        <p:blipFill>
          <a:blip r:embed="rId2"/>
          <a:stretch>
            <a:fillRect/>
          </a:stretch>
        </p:blipFill>
        <p:spPr>
          <a:xfrm>
            <a:off x="2814393" y="1825625"/>
            <a:ext cx="6563213" cy="4351338"/>
          </a:xfrm>
          <a:prstGeom prst="rect">
            <a:avLst/>
          </a:prstGeom>
        </p:spPr>
      </p:pic>
      <p:sp>
        <p:nvSpPr>
          <p:cNvPr id="5" name="Rectangle 4">
            <a:extLst>
              <a:ext uri="{FF2B5EF4-FFF2-40B4-BE49-F238E27FC236}">
                <a16:creationId xmlns="" xmlns:a16="http://schemas.microsoft.com/office/drawing/2014/main" id="{0E607109-06EF-2EEF-9C01-F4E70451CE3A}"/>
              </a:ext>
            </a:extLst>
          </p:cNvPr>
          <p:cNvSpPr/>
          <p:nvPr/>
        </p:nvSpPr>
        <p:spPr>
          <a:xfrm>
            <a:off x="2043428" y="982977"/>
            <a:ext cx="8231805"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Apex Specialist Super Badge:</a:t>
            </a:r>
          </a:p>
        </p:txBody>
      </p:sp>
    </p:spTree>
    <p:extLst>
      <p:ext uri="{BB962C8B-B14F-4D97-AF65-F5344CB8AC3E}">
        <p14:creationId xmlns:p14="http://schemas.microsoft.com/office/powerpoint/2010/main" val="2186992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B056C5C2-5651-94C9-84B8-3D388F5B88A0}"/>
              </a:ext>
            </a:extLst>
          </p:cNvPr>
          <p:cNvPicPr>
            <a:picLocks noGrp="1"/>
          </p:cNvPicPr>
          <p:nvPr>
            <p:ph idx="4294967295"/>
          </p:nvPr>
        </p:nvPicPr>
        <p:blipFill>
          <a:blip r:embed="rId2"/>
          <a:stretch>
            <a:fillRect/>
          </a:stretch>
        </p:blipFill>
        <p:spPr>
          <a:xfrm>
            <a:off x="0" y="2682875"/>
            <a:ext cx="7583488" cy="4175125"/>
          </a:xfrm>
          <a:prstGeom prst="rect">
            <a:avLst/>
          </a:prstGeom>
        </p:spPr>
      </p:pic>
      <p:sp>
        <p:nvSpPr>
          <p:cNvPr id="5" name="Rectangle 4">
            <a:extLst>
              <a:ext uri="{FF2B5EF4-FFF2-40B4-BE49-F238E27FC236}">
                <a16:creationId xmlns="" xmlns:a16="http://schemas.microsoft.com/office/drawing/2014/main" id="{F5284A21-2FB4-B33E-DDEA-5C9ADB270498}"/>
              </a:ext>
            </a:extLst>
          </p:cNvPr>
          <p:cNvSpPr/>
          <p:nvPr/>
        </p:nvSpPr>
        <p:spPr>
          <a:xfrm>
            <a:off x="441371" y="770982"/>
            <a:ext cx="11614077" cy="1754326"/>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p>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Process Automation Super </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Badge:</a:t>
            </a:r>
          </a:p>
        </p:txBody>
      </p:sp>
    </p:spTree>
    <p:extLst>
      <p:ext uri="{BB962C8B-B14F-4D97-AF65-F5344CB8AC3E}">
        <p14:creationId xmlns:p14="http://schemas.microsoft.com/office/powerpoint/2010/main" val="2958513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690A40-77F0-4EFC-6DD7-FDCD6C2253C1}"/>
              </a:ext>
            </a:extLst>
          </p:cNvPr>
          <p:cNvSpPr>
            <a:spLocks noGrp="1"/>
          </p:cNvSpPr>
          <p:nvPr>
            <p:ph type="title"/>
          </p:nvPr>
        </p:nvSpPr>
        <p:spPr/>
        <p:txBody>
          <a:bodyPr/>
          <a:lstStyle/>
          <a:p>
            <a:r>
              <a:rPr lang="en-US" b="1" dirty="0">
                <a:solidFill>
                  <a:srgbClr val="C00000"/>
                </a:solidFill>
              </a:rPr>
              <a:t>Important Learning </a:t>
            </a:r>
            <a:endParaRPr lang="en-IN" b="1" dirty="0">
              <a:solidFill>
                <a:srgbClr val="C00000"/>
              </a:solidFill>
            </a:endParaRPr>
          </a:p>
        </p:txBody>
      </p:sp>
      <p:pic>
        <p:nvPicPr>
          <p:cNvPr id="8" name="Content Placeholder 7">
            <a:extLst>
              <a:ext uri="{FF2B5EF4-FFF2-40B4-BE49-F238E27FC236}">
                <a16:creationId xmlns="" xmlns:a16="http://schemas.microsoft.com/office/drawing/2014/main" id="{5194B647-140D-46D1-786A-13C4766D3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9768" y="3212555"/>
            <a:ext cx="4892464" cy="1577477"/>
          </a:xfrm>
        </p:spPr>
      </p:pic>
    </p:spTree>
    <p:extLst>
      <p:ext uri="{BB962C8B-B14F-4D97-AF65-F5344CB8AC3E}">
        <p14:creationId xmlns:p14="http://schemas.microsoft.com/office/powerpoint/2010/main" val="4116059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C9FFF2-167F-31E2-ECE8-91B985B68930}"/>
              </a:ext>
            </a:extLst>
          </p:cNvPr>
          <p:cNvSpPr>
            <a:spLocks noGrp="1"/>
          </p:cNvSpPr>
          <p:nvPr>
            <p:ph type="title"/>
          </p:nvPr>
        </p:nvSpPr>
        <p:spPr>
          <a:xfrm>
            <a:off x="773545" y="681037"/>
            <a:ext cx="10515600" cy="1173018"/>
          </a:xfrm>
        </p:spPr>
        <p:txBody>
          <a:bodyPr>
            <a:normAutofit fontScale="90000"/>
          </a:bodyPr>
          <a:lstStyle/>
          <a:p>
            <a:r>
              <a:rPr lang="en-US" sz="4400" b="1" dirty="0" smtClean="0">
                <a:solidFill>
                  <a:srgbClr val="C00000"/>
                </a:solidFill>
                <a:latin typeface="Times New Roman" panose="02020603050405020304" pitchFamily="18" charset="0"/>
                <a:cs typeface="Times New Roman" panose="02020603050405020304" pitchFamily="18" charset="0"/>
              </a:rPr>
              <a:t>      </a:t>
            </a:r>
            <a:br>
              <a:rPr lang="en-US" sz="4400" b="1" dirty="0" smtClean="0">
                <a:solidFill>
                  <a:srgbClr val="C00000"/>
                </a:solidFill>
                <a:latin typeface="Times New Roman" panose="02020603050405020304" pitchFamily="18" charset="0"/>
                <a:cs typeface="Times New Roman" panose="02020603050405020304" pitchFamily="18" charset="0"/>
              </a:rPr>
            </a:br>
            <a:r>
              <a:rPr lang="en-US" sz="4400" b="1" dirty="0" smtClean="0">
                <a:solidFill>
                  <a:srgbClr val="C00000"/>
                </a:solidFill>
                <a:latin typeface="Times New Roman" panose="02020603050405020304" pitchFamily="18" charset="0"/>
                <a:cs typeface="Times New Roman" panose="02020603050405020304" pitchFamily="18" charset="0"/>
              </a:rPr>
              <a:t>Salesforce </a:t>
            </a:r>
            <a:r>
              <a:rPr lang="en-US" sz="4400" b="1" dirty="0">
                <a:solidFill>
                  <a:srgbClr val="C00000"/>
                </a:solidFill>
                <a:latin typeface="Times New Roman" panose="02020603050405020304" pitchFamily="18" charset="0"/>
                <a:cs typeface="Times New Roman" panose="02020603050405020304" pitchFamily="18" charset="0"/>
              </a:rPr>
              <a:t>Fundamentals(7%): </a:t>
            </a:r>
            <a:r>
              <a:rPr lang="en-US" sz="4400" b="1" dirty="0">
                <a:solidFill>
                  <a:srgbClr val="FF0000"/>
                </a:solidFill>
                <a:latin typeface="Times New Roman" panose="02020603050405020304" pitchFamily="18" charset="0"/>
                <a:cs typeface="Times New Roman" panose="02020603050405020304" pitchFamily="18" charset="0"/>
              </a:rPr>
              <a:t/>
            </a:r>
            <a:br>
              <a:rPr lang="en-US" sz="4400" b="1" dirty="0">
                <a:solidFill>
                  <a:srgbClr val="FF0000"/>
                </a:solidFill>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 xmlns:a16="http://schemas.microsoft.com/office/drawing/2014/main" id="{FB46AC9E-17E8-D90A-741A-05673D4143D5}"/>
              </a:ext>
            </a:extLst>
          </p:cNvPr>
          <p:cNvSpPr>
            <a:spLocks noGrp="1"/>
          </p:cNvSpPr>
          <p:nvPr>
            <p:ph idx="1"/>
          </p:nvPr>
        </p:nvSpPr>
        <p:spPr>
          <a:xfrm>
            <a:off x="1173192" y="1509623"/>
            <a:ext cx="10180608" cy="4667340"/>
          </a:xfrm>
        </p:spPr>
        <p:txBody>
          <a:bodyPr/>
          <a:lstStyle/>
          <a:p>
            <a:pPr marL="0" indent="0">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This module help in how to consider different scenarios while developing an application in a multi-tenant environment.</a:t>
            </a:r>
          </a:p>
          <a:p>
            <a:pPr>
              <a:lnSpc>
                <a:spcPct val="150000"/>
              </a:lnSpc>
            </a:pPr>
            <a:r>
              <a:rPr lang="en-US" sz="2800" dirty="0">
                <a:latin typeface="Times New Roman" panose="02020603050405020304" pitchFamily="18" charset="0"/>
                <a:cs typeface="Times New Roman" panose="02020603050405020304" pitchFamily="18" charset="0"/>
              </a:rPr>
              <a:t>This helps to understand how to use the MVC pattern to map the features of salesforce in it and also helps to learn to use the core CRM objects to build a schema in Salesforce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449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985041-C11C-CE1A-E854-3072C053A88E}"/>
              </a:ext>
            </a:extLst>
          </p:cNvPr>
          <p:cNvSpPr>
            <a:spLocks noGrp="1"/>
          </p:cNvSpPr>
          <p:nvPr>
            <p:ph type="title"/>
          </p:nvPr>
        </p:nvSpPr>
        <p:spPr>
          <a:xfrm>
            <a:off x="780473" y="309707"/>
            <a:ext cx="10515600" cy="1325563"/>
          </a:xfrm>
        </p:spPr>
        <p:txBody>
          <a:bodyPr>
            <a:normAutofit fontScale="90000"/>
          </a:bodyPr>
          <a:lstStyle/>
          <a:p>
            <a:r>
              <a:rPr lang="en-IN" sz="4000" b="1" dirty="0"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4000" b="1" dirty="0"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0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0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br>
            <a:r>
              <a:rPr lang="en-IN" sz="4000" b="1"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4000" b="1" dirty="0"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Data </a:t>
            </a:r>
            <a:r>
              <a:rPr lang="en-IN" sz="4000" b="1"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modeling</a:t>
            </a:r>
            <a:r>
              <a:rPr lang="en-IN" sz="4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and management (13%):</a:t>
            </a:r>
            <a:r>
              <a:rPr lang="en-IN" sz="4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749F6BD-9269-2BBF-4363-B010A504930A}"/>
              </a:ext>
            </a:extLst>
          </p:cNvPr>
          <p:cNvSpPr>
            <a:spLocks noGrp="1"/>
          </p:cNvSpPr>
          <p:nvPr>
            <p:ph idx="1"/>
          </p:nvPr>
        </p:nvSpPr>
        <p:spPr/>
        <p:txBody>
          <a:bodyPr/>
          <a:lstStyle/>
          <a:p>
            <a:pPr>
              <a:lnSpc>
                <a:spcPct val="150000"/>
              </a:lnSpc>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Data </a:t>
            </a:r>
            <a:r>
              <a:rPr lang="en-IN" sz="24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modeling</a:t>
            </a: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is one of the important topics in the Salesforce Developer syllabus, where I will have to learn to design a data model according to the requirements.</a:t>
            </a:r>
          </a:p>
          <a:p>
            <a:pPr>
              <a:lnSpc>
                <a:spcPct val="150000"/>
              </a:lnSpc>
            </a:pPr>
            <a:r>
              <a:rPr lang="en-IN" sz="24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rPr>
              <a:t>It </a:t>
            </a: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also helps </a:t>
            </a:r>
            <a:r>
              <a:rPr lang="en-IN" sz="24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rPr>
              <a:t>me </a:t>
            </a: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need to understand the schema design, the types of relationships for data </a:t>
            </a:r>
            <a:r>
              <a:rPr lang="en-IN" sz="24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modeling</a:t>
            </a: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the import and export of data, etc.</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10174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1C6796-6E3F-EBF6-9166-39CAD04832F5}"/>
              </a:ext>
            </a:extLst>
          </p:cNvPr>
          <p:cNvSpPr>
            <a:spLocks noGrp="1"/>
          </p:cNvSpPr>
          <p:nvPr>
            <p:ph type="title"/>
          </p:nvPr>
        </p:nvSpPr>
        <p:spPr>
          <a:xfrm>
            <a:off x="1647645" y="624110"/>
            <a:ext cx="9856967" cy="1280890"/>
          </a:xfrm>
        </p:spPr>
        <p:txBody>
          <a:bodyPr>
            <a:normAutofit/>
          </a:bodyPr>
          <a:lstStyle/>
          <a:p>
            <a:r>
              <a:rPr lang="en-IN" sz="4000" b="1" dirty="0">
                <a:solidFill>
                  <a:srgbClr val="C00000"/>
                </a:solidFill>
                <a:effectLst/>
                <a:latin typeface="Mongolian Baiti" panose="03000500000000000000" pitchFamily="66" charset="0"/>
                <a:ea typeface="Times New Roman" panose="02020603050405020304" pitchFamily="18" charset="0"/>
                <a:cs typeface="Mongolian Baiti" panose="03000500000000000000" pitchFamily="66" charset="0"/>
              </a:rPr>
              <a:t>Logic and process automation (38%): </a:t>
            </a:r>
            <a:endParaRPr lang="en-IN" sz="4000" b="1" dirty="0">
              <a:solidFill>
                <a:srgbClr val="C00000"/>
              </a:solidFill>
              <a:latin typeface="Mongolian Baiti" panose="03000500000000000000" pitchFamily="66" charset="0"/>
              <a:cs typeface="Mongolian Baiti" panose="03000500000000000000" pitchFamily="66" charset="0"/>
            </a:endParaRPr>
          </a:p>
        </p:txBody>
      </p:sp>
      <p:sp>
        <p:nvSpPr>
          <p:cNvPr id="3" name="Content Placeholder 2">
            <a:extLst>
              <a:ext uri="{FF2B5EF4-FFF2-40B4-BE49-F238E27FC236}">
                <a16:creationId xmlns="" xmlns:a16="http://schemas.microsoft.com/office/drawing/2014/main" id="{B307607C-8377-D97B-CEEE-9D404E0FD8D0}"/>
              </a:ext>
            </a:extLst>
          </p:cNvPr>
          <p:cNvSpPr>
            <a:spLocks noGrp="1"/>
          </p:cNvSpPr>
          <p:nvPr>
            <p:ph idx="1"/>
          </p:nvPr>
        </p:nvSpPr>
        <p:spPr>
          <a:xfrm>
            <a:off x="676836" y="1601508"/>
            <a:ext cx="10515600" cy="4351338"/>
          </a:xfrm>
        </p:spPr>
        <p:txBody>
          <a:bodyPr>
            <a:noAutofit/>
          </a:bodyPr>
          <a:lstStyle/>
          <a:p>
            <a:pPr>
              <a:lnSpc>
                <a:spcPct val="150000"/>
              </a:lnSpc>
            </a:pPr>
            <a:r>
              <a:rPr lang="en-IN" sz="2400" dirty="0">
                <a:solidFill>
                  <a:srgbClr val="212529"/>
                </a:solidFill>
                <a:effectLst/>
                <a:latin typeface="Mongolian Baiti" panose="03000500000000000000" pitchFamily="66" charset="0"/>
                <a:ea typeface="Malgun Gothic" panose="020B0503020000020004" pitchFamily="34" charset="-127"/>
                <a:cs typeface="Mongolian Baiti" panose="03000500000000000000" pitchFamily="66" charset="0"/>
              </a:rPr>
              <a:t>Logic and process automation is the heart of the salesforce automation processes</a:t>
            </a:r>
            <a:r>
              <a:rPr lang="en-IN" sz="2400" dirty="0">
                <a:solidFill>
                  <a:srgbClr val="212529"/>
                </a:solidFill>
                <a:effectLst/>
                <a:latin typeface="Mongolian Baiti" panose="03000500000000000000" pitchFamily="66" charset="0"/>
                <a:ea typeface="Times New Roman" panose="02020603050405020304" pitchFamily="18" charset="0"/>
                <a:cs typeface="Mongolian Baiti" panose="03000500000000000000" pitchFamily="66" charset="0"/>
              </a:rPr>
              <a:t>. </a:t>
            </a:r>
          </a:p>
          <a:p>
            <a:pPr>
              <a:lnSpc>
                <a:spcPct val="150000"/>
              </a:lnSpc>
            </a:pPr>
            <a:r>
              <a:rPr lang="en-IN" sz="2400" dirty="0">
                <a:solidFill>
                  <a:srgbClr val="212529"/>
                </a:solidFill>
                <a:effectLst/>
                <a:latin typeface="Mongolian Baiti" panose="03000500000000000000" pitchFamily="66" charset="0"/>
                <a:ea typeface="Malgun Gothic" panose="020B0503020000020004" pitchFamily="34" charset="-127"/>
                <a:cs typeface="Mongolian Baiti" panose="03000500000000000000" pitchFamily="66" charset="0"/>
              </a:rPr>
              <a:t>this section has a 38 percent weightage, which is higher than the weightage of all other modules; so, you may have to be more alert when you are covering this module. </a:t>
            </a:r>
            <a:endParaRPr lang="en-IN" sz="2400" dirty="0">
              <a:solidFill>
                <a:srgbClr val="212529"/>
              </a:solidFill>
              <a:latin typeface="Mongolian Baiti" panose="03000500000000000000" pitchFamily="66" charset="0"/>
              <a:ea typeface="Malgun Gothic" panose="020B0503020000020004" pitchFamily="34" charset="-127"/>
              <a:cs typeface="Mongolian Baiti" panose="03000500000000000000" pitchFamily="66" charset="0"/>
            </a:endParaRPr>
          </a:p>
          <a:p>
            <a:pPr>
              <a:lnSpc>
                <a:spcPct val="150000"/>
              </a:lnSpc>
              <a:spcBef>
                <a:spcPts val="1500"/>
              </a:spcBef>
              <a:spcAft>
                <a:spcPts val="800"/>
              </a:spcAft>
            </a:pPr>
            <a:r>
              <a:rPr lang="en-IN" sz="2400" dirty="0">
                <a:solidFill>
                  <a:srgbClr val="212529"/>
                </a:solidFill>
                <a:effectLst/>
                <a:latin typeface="Mongolian Baiti" panose="03000500000000000000" pitchFamily="66" charset="0"/>
                <a:ea typeface="Malgun Gothic" panose="020B0503020000020004" pitchFamily="34" charset="-127"/>
                <a:cs typeface="Mongolian Baiti" panose="03000500000000000000" pitchFamily="66" charset="0"/>
              </a:rPr>
              <a:t>you have to understand how to use programming capabilities to design the object schema, create the formula fields and </a:t>
            </a:r>
            <a:r>
              <a:rPr lang="en-IN" sz="2400" dirty="0" smtClean="0">
                <a:solidFill>
                  <a:srgbClr val="212529"/>
                </a:solidFill>
                <a:effectLst/>
                <a:latin typeface="Mongolian Baiti" panose="03000500000000000000" pitchFamily="66" charset="0"/>
                <a:ea typeface="Malgun Gothic" panose="020B0503020000020004" pitchFamily="34" charset="-127"/>
                <a:cs typeface="Mongolian Baiti" panose="03000500000000000000" pitchFamily="66" charset="0"/>
              </a:rPr>
              <a:t>roll-up </a:t>
            </a:r>
            <a:r>
              <a:rPr lang="en-IN" sz="24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rPr>
              <a:t>summary, and use the automation tools. </a:t>
            </a:r>
            <a:endParaRPr lang="en-IN" sz="2400" dirty="0">
              <a:latin typeface="Mongolian Baiti" panose="03000500000000000000" pitchFamily="66" charset="0"/>
              <a:ea typeface="Malgun Gothic" panose="020B0503020000020004" pitchFamily="34" charset="-127"/>
              <a:cs typeface="Mongolian Baiti" panose="03000500000000000000" pitchFamily="66" charset="0"/>
            </a:endParaRPr>
          </a:p>
        </p:txBody>
      </p:sp>
    </p:spTree>
    <p:extLst>
      <p:ext uri="{BB962C8B-B14F-4D97-AF65-F5344CB8AC3E}">
        <p14:creationId xmlns:p14="http://schemas.microsoft.com/office/powerpoint/2010/main" val="1021706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D3EE951-49CA-6BD8-2314-C9691AAF919A}"/>
              </a:ext>
            </a:extLst>
          </p:cNvPr>
          <p:cNvSpPr txBox="1"/>
          <p:nvPr/>
        </p:nvSpPr>
        <p:spPr>
          <a:xfrm>
            <a:off x="1061048" y="147288"/>
            <a:ext cx="10610999" cy="5899051"/>
          </a:xfrm>
          <a:prstGeom prst="rect">
            <a:avLst/>
          </a:prstGeom>
          <a:noFill/>
        </p:spPr>
        <p:txBody>
          <a:bodyPr wrap="square">
            <a:spAutoFit/>
          </a:bodyPr>
          <a:lstStyle/>
          <a:p>
            <a:pPr>
              <a:lnSpc>
                <a:spcPct val="150000"/>
              </a:lnSpc>
              <a:spcBef>
                <a:spcPts val="1500"/>
              </a:spcBef>
              <a:spcAft>
                <a:spcPts val="800"/>
              </a:spcAft>
            </a:pPr>
            <a:r>
              <a:rPr lang="en-IN" sz="2400" dirty="0" smtClean="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We </a:t>
            </a: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should also learn the concepts related to Apex programming such as: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400" dirty="0" smtClean="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Variables </a:t>
            </a: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and constants</a:t>
            </a:r>
            <a:endParaRPr lang="en-IN"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Data types</a:t>
            </a:r>
            <a:endParaRPr lang="en-IN"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Control flow statements</a:t>
            </a:r>
            <a:endParaRPr lang="en-IN"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Classes and interfaces</a:t>
            </a:r>
            <a:endParaRPr lang="en-IN"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400" b="1" u="sng"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Apex</a:t>
            </a:r>
            <a:r>
              <a:rPr lang="en-IN" sz="2400" b="1" i="1" u="none" strike="noStrike"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triggers</a:t>
            </a:r>
            <a:r>
              <a:rPr lang="en-IN" sz="24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and transactions</a:t>
            </a:r>
            <a:endParaRPr lang="en-IN"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Exception handling</a:t>
            </a:r>
            <a:endParaRPr lang="en-IN"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Apex custom controllers</a:t>
            </a:r>
            <a:endParaRPr lang="en-IN"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Standard Visualforce controllers</a:t>
            </a:r>
            <a:endParaRPr lang="en-IN"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1436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955682-A5ED-2702-A7C6-D3E34DB9CDAD}"/>
              </a:ext>
            </a:extLst>
          </p:cNvPr>
          <p:cNvSpPr>
            <a:spLocks noGrp="1"/>
          </p:cNvSpPr>
          <p:nvPr>
            <p:ph type="title"/>
          </p:nvPr>
        </p:nvSpPr>
        <p:spPr/>
        <p:txBody>
          <a:bodyPr>
            <a:normAutofit/>
          </a:bodyPr>
          <a:lstStyle/>
          <a:p>
            <a:r>
              <a:rPr lang="en-IN" sz="4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User interface (25%):</a:t>
            </a:r>
            <a:r>
              <a:rPr lang="en-IN" sz="4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60D8337-705D-572C-633E-094F0CE63D45}"/>
              </a:ext>
            </a:extLst>
          </p:cNvPr>
          <p:cNvSpPr>
            <a:spLocks noGrp="1"/>
          </p:cNvSpPr>
          <p:nvPr>
            <p:ph idx="1"/>
          </p:nvPr>
        </p:nvSpPr>
        <p:spPr/>
        <p:txBody>
          <a:bodyPr>
            <a:normAutofit/>
          </a:bodyPr>
          <a:lstStyle/>
          <a:p>
            <a:pPr>
              <a:lnSpc>
                <a:spcPct val="150000"/>
              </a:lnSpc>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Here you have to learn how to expose the data of a company by using a Visualforce page. </a:t>
            </a:r>
          </a:p>
          <a:p>
            <a:pPr>
              <a:lnSpc>
                <a:spcPct val="150000"/>
              </a:lnSpc>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we must understand the mechanism of the lightning framework. </a:t>
            </a:r>
            <a:endParaRPr lang="en-IN" sz="2400" b="1"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IN" sz="24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rPr>
              <a:t>We</a:t>
            </a: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will have to learn about the different types of content that you can combine by using the Visualforce page. You should also go through the resources that are incorporated with the </a:t>
            </a:r>
            <a:r>
              <a:rPr lang="en-IN" sz="2400" b="1" i="1" u="sng"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Salesforce lightning</a:t>
            </a: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components.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23595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850DD6-272D-2D46-B44A-8DFA3E605BC5}"/>
              </a:ext>
            </a:extLst>
          </p:cNvPr>
          <p:cNvSpPr>
            <a:spLocks noGrp="1"/>
          </p:cNvSpPr>
          <p:nvPr>
            <p:ph type="title"/>
          </p:nvPr>
        </p:nvSpPr>
        <p:spPr/>
        <p:txBody>
          <a:bodyPr>
            <a:normAutofit/>
          </a:bodyPr>
          <a:lstStyle/>
          <a:p>
            <a:r>
              <a:rPr lang="en-IN" sz="4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r>
              <a:rPr lang="en-IN" sz="4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lang="en-IN" sz="4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7C59613-CA0E-0646-DA56-8823B27BCA4C}"/>
              </a:ext>
            </a:extLst>
          </p:cNvPr>
          <p:cNvSpPr>
            <a:spLocks noGrp="1"/>
          </p:cNvSpPr>
          <p:nvPr>
            <p:ph idx="1"/>
          </p:nvPr>
        </p:nvSpPr>
        <p:spPr/>
        <p:txBody>
          <a:bodyPr>
            <a:normAutofit/>
          </a:bodyPr>
          <a:lstStyle/>
          <a:p>
            <a:pPr>
              <a:lnSpc>
                <a:spcPct val="150000"/>
              </a:lnSpc>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Testing is a crucial part of application development as it gives you information about the performance of an app.</a:t>
            </a:r>
          </a:p>
          <a:p>
            <a:pPr>
              <a:lnSpc>
                <a:spcPct val="150000"/>
              </a:lnSpc>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In this module, we have to learn about the testing frameworks along with knowing how to write unit tests for various classes, controllers, and Apex triggers. </a:t>
            </a:r>
          </a:p>
          <a:p>
            <a:pPr>
              <a:lnSpc>
                <a:spcPct val="150000"/>
              </a:lnSpc>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Further, you have to understand the multiple origins of the test data.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9540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4FDA2D-7C13-2806-F3B7-BD66B32AC6EF}"/>
              </a:ext>
            </a:extLst>
          </p:cNvPr>
          <p:cNvSpPr>
            <a:spLocks noGrp="1"/>
          </p:cNvSpPr>
          <p:nvPr>
            <p:ph type="title"/>
          </p:nvPr>
        </p:nvSpPr>
        <p:spPr/>
        <p:txBody>
          <a:bodyPr>
            <a:normAutofit/>
          </a:bodyPr>
          <a:lstStyle/>
          <a:p>
            <a:r>
              <a:rPr lang="en-IN" sz="4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Debug and deployment tools (10%):</a:t>
            </a:r>
            <a:r>
              <a:rPr lang="en-IN" sz="4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367F179-435D-BD96-7D52-3B1AB9C0B5E3}"/>
              </a:ext>
            </a:extLst>
          </p:cNvPr>
          <p:cNvSpPr>
            <a:spLocks noGrp="1"/>
          </p:cNvSpPr>
          <p:nvPr>
            <p:ph idx="1"/>
          </p:nvPr>
        </p:nvSpPr>
        <p:spPr/>
        <p:txBody>
          <a:bodyPr>
            <a:normAutofit/>
          </a:bodyPr>
          <a:lstStyle/>
          <a:p>
            <a:pPr>
              <a:lnSpc>
                <a:spcPct val="150000"/>
              </a:lnSpc>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This section has a 10 percent weightage in the Salesforce Developer certification</a:t>
            </a:r>
          </a:p>
          <a:p>
            <a:pPr>
              <a:lnSpc>
                <a:spcPct val="150000"/>
              </a:lnSpc>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As debugging is a key task while developing a full-fledged application, you have to learn about the various types of debug logs. </a:t>
            </a:r>
            <a:endParaRPr lang="en-IN" sz="24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IN" sz="24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rPr>
              <a:t>We</a:t>
            </a: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should also know how to use the Developer Console and </a:t>
            </a:r>
            <a:r>
              <a:rPr lang="en-IN" sz="2400" b="1" u="none" strike="noStrike"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Workbench</a:t>
            </a: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to develop and deploy a secured application. </a:t>
            </a:r>
          </a:p>
          <a:p>
            <a:pPr>
              <a:lnSpc>
                <a:spcPct val="150000"/>
              </a:lnSpc>
            </a:pP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Besides, </a:t>
            </a:r>
            <a:r>
              <a:rPr lang="en-IN" sz="24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rPr>
              <a:t>We </a:t>
            </a: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will have to learn how different environments and processes are used to build and deploy apps.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27590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97C87C-5BBA-82BD-E635-8AE579B284B8}"/>
              </a:ext>
            </a:extLst>
          </p:cNvPr>
          <p:cNvSpPr>
            <a:spLocks noGrp="1"/>
          </p:cNvSpPr>
          <p:nvPr>
            <p:ph type="title"/>
          </p:nvPr>
        </p:nvSpPr>
        <p:spPr/>
        <p:txBody>
          <a:bodyPr>
            <a:normAutofit/>
          </a:bodyPr>
          <a:lstStyle/>
          <a:p>
            <a:r>
              <a:rPr lang="en-US" b="1" dirty="0">
                <a:solidFill>
                  <a:srgbClr val="C00000"/>
                </a:solidFill>
              </a:rPr>
              <a:t>Internship Organization, Mode &amp; Location</a:t>
            </a:r>
            <a:endParaRPr lang="en-IN" b="1" dirty="0">
              <a:solidFill>
                <a:srgbClr val="C00000"/>
              </a:solidFill>
            </a:endParaRPr>
          </a:p>
        </p:txBody>
      </p:sp>
      <p:sp>
        <p:nvSpPr>
          <p:cNvPr id="3" name="Content Placeholder 2">
            <a:extLst>
              <a:ext uri="{FF2B5EF4-FFF2-40B4-BE49-F238E27FC236}">
                <a16:creationId xmlns="" xmlns:a16="http://schemas.microsoft.com/office/drawing/2014/main" id="{F1EC84F5-6929-9251-8702-3DD4AC6369DB}"/>
              </a:ext>
            </a:extLst>
          </p:cNvPr>
          <p:cNvSpPr>
            <a:spLocks noGrp="1"/>
          </p:cNvSpPr>
          <p:nvPr>
            <p:ph idx="1"/>
          </p:nvPr>
        </p:nvSpPr>
        <p:spPr/>
        <p:txBody>
          <a:bodyPr>
            <a:normAutofit/>
          </a:bodyPr>
          <a:lstStyle/>
          <a:p>
            <a:pPr marL="0" indent="0">
              <a:lnSpc>
                <a:spcPct val="150000"/>
              </a:lnSpc>
              <a:buNone/>
            </a:pPr>
            <a:r>
              <a:rPr lang="en-US" sz="4000" b="1" dirty="0">
                <a:solidFill>
                  <a:srgbClr val="C00000"/>
                </a:solidFill>
                <a:latin typeface="Times New Roman" panose="02020603050405020304" pitchFamily="18" charset="0"/>
                <a:cs typeface="Times New Roman" panose="02020603050405020304" pitchFamily="18" charset="0"/>
              </a:rPr>
              <a:t>Internship Organization </a:t>
            </a:r>
            <a:r>
              <a:rPr lang="en-US" sz="4000" dirty="0">
                <a:latin typeface="Times New Roman" panose="02020603050405020304" pitchFamily="18" charset="0"/>
                <a:cs typeface="Times New Roman" panose="02020603050405020304" pitchFamily="18" charset="0"/>
              </a:rPr>
              <a:t>: Smart </a:t>
            </a:r>
            <a:r>
              <a:rPr lang="en-US" sz="4000" dirty="0" err="1">
                <a:latin typeface="Times New Roman" panose="02020603050405020304" pitchFamily="18" charset="0"/>
                <a:cs typeface="Times New Roman" panose="02020603050405020304" pitchFamily="18" charset="0"/>
              </a:rPr>
              <a:t>Internz</a:t>
            </a:r>
            <a:endParaRPr lang="en-US" sz="4000" dirty="0">
              <a:latin typeface="Times New Roman" panose="02020603050405020304" pitchFamily="18" charset="0"/>
              <a:cs typeface="Times New Roman" panose="02020603050405020304" pitchFamily="18" charset="0"/>
            </a:endParaRPr>
          </a:p>
          <a:p>
            <a:pPr marL="0" indent="0">
              <a:lnSpc>
                <a:spcPct val="150000"/>
              </a:lnSpc>
              <a:buNone/>
            </a:pPr>
            <a:r>
              <a:rPr lang="en-US" sz="4000" b="1" dirty="0">
                <a:solidFill>
                  <a:srgbClr val="C00000"/>
                </a:solidFill>
                <a:latin typeface="Times New Roman" panose="02020603050405020304" pitchFamily="18" charset="0"/>
                <a:cs typeface="Times New Roman" panose="02020603050405020304" pitchFamily="18" charset="0"/>
              </a:rPr>
              <a:t>Mode</a:t>
            </a:r>
            <a:r>
              <a:rPr lang="en-US" sz="4000" b="1" dirty="0">
                <a:solidFill>
                  <a:srgbClr val="FF0000"/>
                </a:solidFill>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 Online</a:t>
            </a:r>
          </a:p>
          <a:p>
            <a:pPr marL="0" indent="0">
              <a:lnSpc>
                <a:spcPct val="150000"/>
              </a:lnSpc>
              <a:buNone/>
            </a:pPr>
            <a:r>
              <a:rPr lang="en-US" sz="4000" b="1" dirty="0">
                <a:solidFill>
                  <a:srgbClr val="C00000"/>
                </a:solidFill>
                <a:latin typeface="Times New Roman" panose="02020603050405020304" pitchFamily="18" charset="0"/>
                <a:cs typeface="Times New Roman" panose="02020603050405020304" pitchFamily="18" charset="0"/>
              </a:rPr>
              <a:t>Location </a:t>
            </a:r>
            <a:r>
              <a:rPr lang="en-US" sz="4000" b="1" dirty="0">
                <a:solidFill>
                  <a:srgbClr val="FF0000"/>
                </a:solidFill>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 Tirupati</a:t>
            </a:r>
          </a:p>
        </p:txBody>
      </p:sp>
    </p:spTree>
    <p:extLst>
      <p:ext uri="{BB962C8B-B14F-4D97-AF65-F5344CB8AC3E}">
        <p14:creationId xmlns:p14="http://schemas.microsoft.com/office/powerpoint/2010/main" val="2758723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558D07-EC1C-464E-CD63-544ED1005C77}"/>
              </a:ext>
            </a:extLst>
          </p:cNvPr>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Challenges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CEBFE04-46CB-D368-CD9C-7861BCFFDB40}"/>
              </a:ext>
            </a:extLst>
          </p:cNvPr>
          <p:cNvSpPr>
            <a:spLocks noGrp="1"/>
          </p:cNvSpPr>
          <p:nvPr>
            <p:ph idx="1"/>
          </p:nvPr>
        </p:nvSpPr>
        <p:spPr>
          <a:xfrm>
            <a:off x="739589" y="1440141"/>
            <a:ext cx="10515600" cy="4969623"/>
          </a:xfrm>
        </p:spPr>
        <p:txBody>
          <a:bodyPr>
            <a:normAutofit/>
          </a:bodyPr>
          <a:lstStyle/>
          <a:p>
            <a:pPr marL="457200" indent="-457200">
              <a:buFont typeface="+mj-lt"/>
              <a:buAutoNum type="arabicPeriod"/>
            </a:pPr>
            <a:endParaRPr lang="en-IN" sz="3200" b="1" dirty="0">
              <a:solidFill>
                <a:srgbClr val="FF0000"/>
              </a:solidFill>
              <a:effectLst/>
              <a:latin typeface="inherit"/>
              <a:ea typeface="Times New Roman" panose="02020603050405020304" pitchFamily="18" charset="0"/>
              <a:cs typeface="Arial" panose="020B0604020202020204" pitchFamily="34" charset="0"/>
            </a:endParaRPr>
          </a:p>
          <a:p>
            <a:pPr marL="457200" indent="-457200">
              <a:buFont typeface="+mj-lt"/>
              <a:buAutoNum type="arabicPeriod"/>
            </a:pPr>
            <a:r>
              <a:rPr lang="en-IN" sz="3200" b="1" dirty="0">
                <a:solidFill>
                  <a:srgbClr val="C00000"/>
                </a:solidFill>
                <a:effectLst/>
                <a:latin typeface="inherit"/>
                <a:ea typeface="Times New Roman" panose="02020603050405020304" pitchFamily="18" charset="0"/>
                <a:cs typeface="Arial" panose="020B0604020202020204" pitchFamily="34" charset="0"/>
              </a:rPr>
              <a:t>Understand Objects Relationship</a:t>
            </a:r>
            <a:r>
              <a:rPr lang="en-IN" sz="3200" b="0" dirty="0">
                <a:solidFill>
                  <a:srgbClr val="C00000"/>
                </a:solidFill>
                <a:effectLst/>
                <a:latin typeface="inherit"/>
                <a:ea typeface="Times New Roman" panose="02020603050405020304" pitchFamily="18" charset="0"/>
                <a:cs typeface="Arial" panose="020B0604020202020204" pitchFamily="34" charset="0"/>
              </a:rPr>
              <a:t>:</a:t>
            </a:r>
            <a:endParaRPr lang="en-IN" sz="3200" b="1" dirty="0">
              <a:solidFill>
                <a:srgbClr val="C00000"/>
              </a:solidFill>
              <a:effectLst/>
              <a:latin typeface="Times New Roman" panose="02020603050405020304" pitchFamily="18" charset="0"/>
              <a:ea typeface="Times New Roman" panose="02020603050405020304" pitchFamily="18" charset="0"/>
            </a:endParaRPr>
          </a:p>
          <a:p>
            <a:pPr>
              <a:lnSpc>
                <a:spcPct val="150000"/>
              </a:lnSpc>
            </a:pPr>
            <a:r>
              <a:rPr lang="en-IN" sz="2400" dirty="0">
                <a:solidFill>
                  <a:srgbClr val="000000"/>
                </a:solidFill>
                <a:effectLst/>
                <a:latin typeface="Mongolian Baiti" panose="03000500000000000000" pitchFamily="66" charset="0"/>
                <a:ea typeface="Calibri" panose="020F0502020204030204" pitchFamily="34" charset="0"/>
                <a:cs typeface="Mongolian Baiti" panose="03000500000000000000" pitchFamily="66" charset="0"/>
              </a:rPr>
              <a:t>It is essential to understand the relationship between objects in Salesforce and external systems. </a:t>
            </a:r>
          </a:p>
          <a:p>
            <a:pPr>
              <a:lnSpc>
                <a:spcPct val="150000"/>
              </a:lnSpc>
            </a:pPr>
            <a:r>
              <a:rPr lang="en-IN" sz="2400" dirty="0">
                <a:solidFill>
                  <a:srgbClr val="000000"/>
                </a:solidFill>
                <a:effectLst/>
                <a:latin typeface="Mongolian Baiti" panose="03000500000000000000" pitchFamily="66" charset="0"/>
                <a:ea typeface="Times New Roman" panose="02020603050405020304" pitchFamily="18" charset="0"/>
                <a:cs typeface="Mongolian Baiti" panose="03000500000000000000" pitchFamily="66" charset="0"/>
              </a:rPr>
              <a:t>Because while syncing data between the systems you would be selecting the right object in Salesforce for a relative object in an external system like selecting standard or custom object in Salesforce</a:t>
            </a:r>
            <a:r>
              <a:rPr lang="en-IN" sz="2400" dirty="0">
                <a:solidFill>
                  <a:srgbClr val="000000"/>
                </a:solidFill>
                <a:effectLst/>
                <a:latin typeface="Arial" panose="020B0604020202020204" pitchFamily="34"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46343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0ACCC2-5A3D-4059-7EEF-75EF1B339F72}"/>
              </a:ext>
            </a:extLst>
          </p:cNvPr>
          <p:cNvSpPr>
            <a:spLocks noGrp="1"/>
          </p:cNvSpPr>
          <p:nvPr>
            <p:ph type="title"/>
          </p:nvPr>
        </p:nvSpPr>
        <p:spPr>
          <a:xfrm>
            <a:off x="838200" y="406399"/>
            <a:ext cx="10515600" cy="549275"/>
          </a:xfrm>
        </p:spPr>
        <p:txBody>
          <a:bodyPr>
            <a:noAutofit/>
          </a:bodyPr>
          <a:lstStyle/>
          <a:p>
            <a:r>
              <a:rPr lang="en-IN" sz="3600" b="1" dirty="0"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2</a:t>
            </a:r>
            <a:r>
              <a:rPr lang="en-IN" sz="36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Duplicate Records:</a:t>
            </a:r>
            <a:r>
              <a:rPr lang="en-IN" sz="3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3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F2CA615-3C59-7D83-4833-5247B5DDBF75}"/>
              </a:ext>
            </a:extLst>
          </p:cNvPr>
          <p:cNvSpPr>
            <a:spLocks noGrp="1"/>
          </p:cNvSpPr>
          <p:nvPr>
            <p:ph idx="1"/>
          </p:nvPr>
        </p:nvSpPr>
        <p:spPr>
          <a:xfrm>
            <a:off x="838200" y="955674"/>
            <a:ext cx="10515600" cy="5723032"/>
          </a:xfrm>
        </p:spPr>
        <p:txBody>
          <a:bodyPr>
            <a:normAutofit/>
          </a:bodyPr>
          <a:lstStyle/>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Duplicate records are a challenge faced by all companies that lead to bad data. It’s important that you have a system that identifies and limits the entry of duplicate data during integration.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importing custom objects, solutions, or personal accounts, you can use external IDs to prevent the import from creating duplicate records. An external ID is a custom field that has the External ID attribute, meaning that it contains unique record identifiers from a system outside of Salesforce. </a:t>
            </a:r>
          </a:p>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you select this option, the import wizard detects existing records in Salesforce with external IDs that match those values in the import file.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786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25F5CF-0665-A264-98B5-C3ADB18BD25D}"/>
              </a:ext>
            </a:extLst>
          </p:cNvPr>
          <p:cNvSpPr>
            <a:spLocks noGrp="1"/>
          </p:cNvSpPr>
          <p:nvPr>
            <p:ph type="title"/>
          </p:nvPr>
        </p:nvSpPr>
        <p:spPr>
          <a:xfrm>
            <a:off x="838200" y="365125"/>
            <a:ext cx="10515600" cy="925793"/>
          </a:xfrm>
        </p:spPr>
        <p:txBody>
          <a:bodyPr>
            <a:normAutofit fontScale="90000"/>
          </a:bodyPr>
          <a:lstStyle/>
          <a:p>
            <a:r>
              <a:rPr lang="en-IN" sz="4000" b="1" dirty="0"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Promoting </a:t>
            </a:r>
            <a:r>
              <a:rPr lang="en-IN" sz="4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Bad Data:</a:t>
            </a:r>
            <a:r>
              <a:rPr lang="en-IN" sz="1800" dirty="0">
                <a:solidFill>
                  <a:srgbClr val="C00000"/>
                </a:solidFill>
                <a:effectLst/>
                <a:latin typeface="Calibri" panose="020F0502020204030204" pitchFamily="34" charset="0"/>
                <a:ea typeface="Calibri" panose="020F0502020204030204" pitchFamily="34" charset="0"/>
                <a:cs typeface="Gautami" panose="020B0502040204020203" pitchFamily="34" charset="0"/>
              </a:rPr>
              <a:t/>
            </a:r>
            <a:br>
              <a:rPr lang="en-IN" sz="1800" dirty="0">
                <a:solidFill>
                  <a:srgbClr val="C00000"/>
                </a:solidFill>
                <a:effectLst/>
                <a:latin typeface="Calibri" panose="020F0502020204030204" pitchFamily="34" charset="0"/>
                <a:ea typeface="Calibri" panose="020F0502020204030204" pitchFamily="34" charset="0"/>
                <a:cs typeface="Gautami" panose="020B0502040204020203" pitchFamily="34" charset="0"/>
              </a:rPr>
            </a:br>
            <a:endParaRPr lang="en-IN" dirty="0">
              <a:solidFill>
                <a:srgbClr val="C00000"/>
              </a:solidFill>
            </a:endParaRPr>
          </a:p>
        </p:txBody>
      </p:sp>
      <p:sp>
        <p:nvSpPr>
          <p:cNvPr id="3" name="Content Placeholder 2">
            <a:extLst>
              <a:ext uri="{FF2B5EF4-FFF2-40B4-BE49-F238E27FC236}">
                <a16:creationId xmlns="" xmlns:a16="http://schemas.microsoft.com/office/drawing/2014/main" id="{B23BD03C-E71C-B89F-287D-9ED3A8002CE9}"/>
              </a:ext>
            </a:extLst>
          </p:cNvPr>
          <p:cNvSpPr>
            <a:spLocks noGrp="1"/>
          </p:cNvSpPr>
          <p:nvPr>
            <p:ph idx="1"/>
          </p:nvPr>
        </p:nvSpPr>
        <p:spPr>
          <a:xfrm>
            <a:off x="838200" y="950258"/>
            <a:ext cx="10515600" cy="5423928"/>
          </a:xfrm>
        </p:spPr>
        <p:txBody>
          <a:bodyPr>
            <a:normAutofit/>
          </a:bodyPr>
          <a:lstStyle/>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Propagating bad data into Salesforce from an external system is not good.</a:t>
            </a:r>
          </a:p>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external system pushes old records or unnecessary information into Salesforce, it will result in data duplication. </a:t>
            </a:r>
            <a:endPar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essential to remove obsolete data and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cleanup</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systems in external systems before integrating with Salesforce.</a:t>
            </a:r>
          </a:p>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other ways to avoid the creation of duplicate records in Salesforce which always counted against additional efforts – like, leverage Salesforce Out-of-the-box features like “Duplicate Management” or a piece of code.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6752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9E87D6-3E32-FA64-3812-2F17C2E06B4A}"/>
              </a:ext>
            </a:extLst>
          </p:cNvPr>
          <p:cNvSpPr>
            <a:spLocks noGrp="1"/>
          </p:cNvSpPr>
          <p:nvPr>
            <p:ph type="title"/>
          </p:nvPr>
        </p:nvSpPr>
        <p:spPr>
          <a:xfrm>
            <a:off x="129988" y="239620"/>
            <a:ext cx="10515600" cy="997510"/>
          </a:xfrm>
        </p:spPr>
        <p:txBody>
          <a:bodyPr>
            <a:normAutofit fontScale="90000"/>
          </a:bodyPr>
          <a:lstStyle/>
          <a:p>
            <a:r>
              <a:rPr lang="en-IN" sz="1800" dirty="0">
                <a:effectLst/>
                <a:latin typeface="Calibri" panose="020F0502020204030204" pitchFamily="34" charset="0"/>
                <a:ea typeface="Calibri" panose="020F0502020204030204" pitchFamily="34" charset="0"/>
                <a:cs typeface="Gautami" panose="020B0502040204020203" pitchFamily="34" charset="0"/>
              </a:rPr>
              <a:t/>
            </a:r>
            <a:br>
              <a:rPr lang="en-IN" sz="1800" dirty="0">
                <a:effectLst/>
                <a:latin typeface="Calibri" panose="020F0502020204030204" pitchFamily="34" charset="0"/>
                <a:ea typeface="Calibri" panose="020F0502020204030204" pitchFamily="34" charset="0"/>
                <a:cs typeface="Gautami" panose="020B0502040204020203" pitchFamily="34" charset="0"/>
              </a:rPr>
            </a:br>
            <a:r>
              <a:rPr lang="en-IN" sz="1800" dirty="0" smtClean="0">
                <a:effectLst/>
                <a:latin typeface="Calibri" panose="020F0502020204030204" pitchFamily="34" charset="0"/>
                <a:ea typeface="Calibri" panose="020F0502020204030204" pitchFamily="34" charset="0"/>
                <a:cs typeface="Gautami" panose="020B0502040204020203" pitchFamily="34" charset="0"/>
              </a:rPr>
              <a:t>                             </a:t>
            </a:r>
            <a:r>
              <a:rPr lang="en-IN" b="1"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Choosing </a:t>
            </a:r>
            <a:r>
              <a:rPr lang="en-IN"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Right Apps on AppExchange:</a:t>
            </a:r>
            <a:endParaRPr lang="en-IN" dirty="0">
              <a:solidFill>
                <a:srgbClr val="C00000"/>
              </a:solidFill>
            </a:endParaRPr>
          </a:p>
        </p:txBody>
      </p:sp>
      <p:sp>
        <p:nvSpPr>
          <p:cNvPr id="3" name="Content Placeholder 2">
            <a:extLst>
              <a:ext uri="{FF2B5EF4-FFF2-40B4-BE49-F238E27FC236}">
                <a16:creationId xmlns="" xmlns:a16="http://schemas.microsoft.com/office/drawing/2014/main" id="{01AE067E-905A-7F3C-F61E-2D17F9B604A8}"/>
              </a:ext>
            </a:extLst>
          </p:cNvPr>
          <p:cNvSpPr>
            <a:spLocks noGrp="1"/>
          </p:cNvSpPr>
          <p:nvPr>
            <p:ph idx="1"/>
          </p:nvPr>
        </p:nvSpPr>
        <p:spPr>
          <a:xfrm>
            <a:off x="838200" y="1488141"/>
            <a:ext cx="10515600" cy="5199530"/>
          </a:xfrm>
        </p:spPr>
        <p:txBody>
          <a:bodyPr>
            <a:normAutofit lnSpcReduction="10000"/>
          </a:bodyPr>
          <a:lstStyle/>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imperative to identify the right application from AppExchange (Free/Licensed) that meets your business needs, for Salesforce integration.</a:t>
            </a:r>
          </a:p>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Choosing the right app will reduce Salesforce development efforts and save your team’s time and effort.</a:t>
            </a:r>
            <a:endPar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none of the apps satisfy your set of requirements, it is suggestable to build your integration.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Also, apps available on AppExchange are available as managed/unmanaged packages. Please note that you can make changes to the unmanaged package and not to managed packages.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5120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84A44F-291B-9F8C-475D-FA7E7F0BC907}"/>
              </a:ext>
            </a:extLst>
          </p:cNvPr>
          <p:cNvSpPr>
            <a:spLocks noGrp="1"/>
          </p:cNvSpPr>
          <p:nvPr>
            <p:ph type="title"/>
          </p:nvPr>
        </p:nvSpPr>
        <p:spPr>
          <a:xfrm>
            <a:off x="76200" y="320302"/>
            <a:ext cx="10515600" cy="827181"/>
          </a:xfrm>
        </p:spPr>
        <p:txBody>
          <a:bodyPr>
            <a:normAutofit/>
          </a:bodyPr>
          <a:lstStyle/>
          <a:p>
            <a:r>
              <a:rPr lang="en-IN" sz="4000" b="1" dirty="0"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en-IN" sz="4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Validation:</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CBEE18E-0F9C-AC2B-1CC0-EFBCDBD4CC63}"/>
              </a:ext>
            </a:extLst>
          </p:cNvPr>
          <p:cNvSpPr>
            <a:spLocks noGrp="1"/>
          </p:cNvSpPr>
          <p:nvPr>
            <p:ph idx="1"/>
          </p:nvPr>
        </p:nvSpPr>
        <p:spPr>
          <a:xfrm>
            <a:off x="244763" y="1193664"/>
            <a:ext cx="11702473" cy="5576592"/>
          </a:xfrm>
        </p:spPr>
        <p:txBody>
          <a:bodyPr>
            <a:noAutofit/>
          </a:bodyPr>
          <a:lstStyle/>
          <a:p>
            <a:pPr>
              <a:lnSpc>
                <a:spcPct val="150000"/>
              </a:lnSpc>
            </a:pPr>
            <a:r>
              <a:rPr lang="en-IN"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validation is one of the key aspects while populating the data from an external system to Salesforce. Especially when you are filling data into Salesforce standard objects.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E.g., to create a contact in Salesforce the field the last name is mandatory, and the record will be successfully updated only when these mandatory fields are populated. All the contacts from the external system should satisfy the validation criteria to sync the data into Salesforce. The same validations apply to all custom objects too.</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should be noted that some fields may be mandatory in Salesforce but optional in external systems. </a:t>
            </a:r>
          </a:p>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 it is essential to understand the impact of any changes done at the data validation level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69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1B1795-3512-117E-F103-C0E68D001299}"/>
              </a:ext>
            </a:extLst>
          </p:cNvPr>
          <p:cNvSpPr>
            <a:spLocks noGrp="1"/>
          </p:cNvSpPr>
          <p:nvPr>
            <p:ph type="title"/>
          </p:nvPr>
        </p:nvSpPr>
        <p:spPr>
          <a:xfrm>
            <a:off x="0" y="29008"/>
            <a:ext cx="10515600" cy="1023937"/>
          </a:xfrm>
        </p:spPr>
        <p:txBody>
          <a:bodyPr/>
          <a:lstStyle/>
          <a:p>
            <a:r>
              <a:rPr lang="en-US" b="1" dirty="0" smtClean="0">
                <a:solidFill>
                  <a:srgbClr val="C00000"/>
                </a:solidFill>
              </a:rPr>
              <a:t>             Learning </a:t>
            </a:r>
            <a:r>
              <a:rPr lang="en-US" b="1" dirty="0">
                <a:solidFill>
                  <a:srgbClr val="C00000"/>
                </a:solidFill>
              </a:rPr>
              <a:t>Outcomes:</a:t>
            </a:r>
            <a:endParaRPr lang="en-IN" b="1" dirty="0">
              <a:solidFill>
                <a:srgbClr val="C00000"/>
              </a:solidFill>
            </a:endParaRPr>
          </a:p>
        </p:txBody>
      </p:sp>
      <p:sp>
        <p:nvSpPr>
          <p:cNvPr id="3" name="Content Placeholder 2">
            <a:extLst>
              <a:ext uri="{FF2B5EF4-FFF2-40B4-BE49-F238E27FC236}">
                <a16:creationId xmlns="" xmlns:a16="http://schemas.microsoft.com/office/drawing/2014/main" id="{14204817-5284-D7BC-2470-08B496BB63E4}"/>
              </a:ext>
            </a:extLst>
          </p:cNvPr>
          <p:cNvSpPr>
            <a:spLocks noGrp="1"/>
          </p:cNvSpPr>
          <p:nvPr>
            <p:ph idx="1"/>
          </p:nvPr>
        </p:nvSpPr>
        <p:spPr>
          <a:xfrm>
            <a:off x="681182" y="952066"/>
            <a:ext cx="11206018" cy="5876925"/>
          </a:xfrm>
        </p:spPr>
        <p:txBody>
          <a:bodyPr>
            <a:noAutofit/>
          </a:bodyPr>
          <a:lstStyle/>
          <a:p>
            <a:pPr>
              <a:lnSpc>
                <a:spcPct val="150000"/>
              </a:lnSpc>
            </a:pPr>
            <a:r>
              <a:rPr lang="en-IN" sz="2400" dirty="0" smtClean="0">
                <a:effectLst/>
                <a:latin typeface="Times New Roman" panose="02020603050405020304" pitchFamily="18" charset="0"/>
                <a:ea typeface="Calibri" panose="020F0502020204030204" pitchFamily="34" charset="0"/>
                <a:cs typeface="Gautami" panose="020B0502040204020203" pitchFamily="34" charset="0"/>
              </a:rPr>
              <a:t>It </a:t>
            </a:r>
            <a:r>
              <a:rPr lang="en-IN" sz="2400" dirty="0">
                <a:effectLst/>
                <a:latin typeface="Times New Roman" panose="02020603050405020304" pitchFamily="18" charset="0"/>
                <a:ea typeface="Calibri" panose="020F0502020204030204" pitchFamily="34" charset="0"/>
                <a:cs typeface="Gautami" panose="020B0502040204020203" pitchFamily="34" charset="0"/>
              </a:rPr>
              <a:t>helps to describe the key features of salesforce technology using different programming languages</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pPr>
              <a:lnSpc>
                <a:spcPct val="150000"/>
              </a:lnSpc>
            </a:pPr>
            <a:r>
              <a:rPr lang="en-IN" sz="2400" dirty="0">
                <a:effectLst/>
                <a:latin typeface="Times New Roman" panose="02020603050405020304" pitchFamily="18" charset="0"/>
                <a:ea typeface="Calibri" panose="020F0502020204030204" pitchFamily="34" charset="0"/>
                <a:cs typeface="Gautami" panose="020B0502040204020203" pitchFamily="34" charset="0"/>
              </a:rPr>
              <a:t>It able to explain Salesforce concepts such as the testing framework.</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pPr>
              <a:lnSpc>
                <a:spcPct val="150000"/>
              </a:lnSpc>
            </a:pPr>
            <a:r>
              <a:rPr lang="en-IN" sz="2400" dirty="0">
                <a:effectLst/>
                <a:latin typeface="Times New Roman" panose="02020603050405020304" pitchFamily="18" charset="0"/>
                <a:ea typeface="Calibri" panose="020F0502020204030204" pitchFamily="34" charset="0"/>
                <a:cs typeface="Gautami" panose="020B0502040204020203" pitchFamily="34" charset="0"/>
              </a:rPr>
              <a:t>Identify common use cases for declarative verses </a:t>
            </a:r>
            <a:r>
              <a:rPr lang="en-IN" sz="2400" dirty="0" err="1">
                <a:effectLst/>
                <a:latin typeface="Times New Roman" panose="02020603050405020304" pitchFamily="18" charset="0"/>
                <a:ea typeface="Calibri" panose="020F0502020204030204" pitchFamily="34" charset="0"/>
                <a:cs typeface="Gautami" panose="020B0502040204020203" pitchFamily="34" charset="0"/>
              </a:rPr>
              <a:t>programmetic</a:t>
            </a:r>
            <a:r>
              <a:rPr lang="en-IN" sz="2400" dirty="0">
                <a:effectLst/>
                <a:latin typeface="Times New Roman" panose="02020603050405020304" pitchFamily="18" charset="0"/>
                <a:ea typeface="Calibri" panose="020F0502020204030204" pitchFamily="34" charset="0"/>
                <a:cs typeface="Gautami" panose="020B0502040204020203" pitchFamily="34" charset="0"/>
              </a:rPr>
              <a:t> customization.</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pPr>
              <a:lnSpc>
                <a:spcPct val="150000"/>
              </a:lnSpc>
            </a:pPr>
            <a:r>
              <a:rPr lang="en-IN" sz="2400" dirty="0">
                <a:effectLst/>
                <a:latin typeface="Times New Roman" panose="02020603050405020304" pitchFamily="18" charset="0"/>
                <a:ea typeface="Calibri" panose="020F0502020204030204" pitchFamily="34" charset="0"/>
                <a:cs typeface="Gautami" panose="020B0502040204020203" pitchFamily="34" charset="0"/>
              </a:rPr>
              <a:t>Use </a:t>
            </a:r>
            <a:r>
              <a:rPr lang="en-IN" sz="2400" dirty="0" err="1">
                <a:effectLst/>
                <a:latin typeface="Times New Roman" panose="02020603050405020304" pitchFamily="18" charset="0"/>
                <a:ea typeface="Calibri" panose="020F0502020204030204" pitchFamily="34" charset="0"/>
                <a:cs typeface="Gautami" panose="020B0502040204020203" pitchFamily="34" charset="0"/>
              </a:rPr>
              <a:t>Programmetic</a:t>
            </a:r>
            <a:r>
              <a:rPr lang="en-IN" sz="2400" dirty="0">
                <a:effectLst/>
                <a:latin typeface="Times New Roman" panose="02020603050405020304" pitchFamily="18" charset="0"/>
                <a:ea typeface="Calibri" panose="020F0502020204030204" pitchFamily="34" charset="0"/>
                <a:cs typeface="Gautami" panose="020B0502040204020203" pitchFamily="34" charset="0"/>
              </a:rPr>
              <a:t> techniques to prevent security vulnerabilities.</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pPr>
              <a:lnSpc>
                <a:spcPct val="150000"/>
              </a:lnSpc>
            </a:pPr>
            <a:r>
              <a:rPr lang="en-IN" sz="2400" dirty="0">
                <a:effectLst/>
                <a:latin typeface="Times New Roman" panose="02020603050405020304" pitchFamily="18" charset="0"/>
                <a:ea typeface="Calibri" panose="020F0502020204030204" pitchFamily="34" charset="0"/>
                <a:cs typeface="Gautami" panose="020B0502040204020203" pitchFamily="34" charset="0"/>
              </a:rPr>
              <a:t>It helps how to write the Apex classes and Triggers.</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pPr>
              <a:lnSpc>
                <a:spcPct val="150000"/>
              </a:lnSpc>
            </a:pPr>
            <a:r>
              <a:rPr lang="en-IN" sz="2400" dirty="0">
                <a:effectLst/>
                <a:latin typeface="Times New Roman" panose="02020603050405020304" pitchFamily="18" charset="0"/>
                <a:ea typeface="Calibri" panose="020F0502020204030204" pitchFamily="34" charset="0"/>
                <a:cs typeface="Gautami" panose="020B0502040204020203" pitchFamily="34" charset="0"/>
              </a:rPr>
              <a:t>It helps to obtain modern salesforce programming skills.</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pPr>
              <a:lnSpc>
                <a:spcPct val="150000"/>
              </a:lnSpc>
            </a:pPr>
            <a:r>
              <a:rPr lang="en-IN" sz="2400" dirty="0">
                <a:effectLst/>
                <a:latin typeface="Times New Roman" panose="02020603050405020304" pitchFamily="18" charset="0"/>
                <a:ea typeface="Calibri" panose="020F0502020204030204" pitchFamily="34" charset="0"/>
                <a:cs typeface="Gautami" panose="020B0502040204020203" pitchFamily="34" charset="0"/>
              </a:rPr>
              <a:t>Gain </a:t>
            </a:r>
            <a:r>
              <a:rPr lang="en-IN" sz="2400" dirty="0" err="1">
                <a:effectLst/>
                <a:latin typeface="Times New Roman" panose="02020603050405020304" pitchFamily="18" charset="0"/>
                <a:ea typeface="Calibri" panose="020F0502020204030204" pitchFamily="34" charset="0"/>
                <a:cs typeface="Gautami" panose="020B0502040204020203" pitchFamily="34" charset="0"/>
              </a:rPr>
              <a:t>Knowladge</a:t>
            </a:r>
            <a:r>
              <a:rPr lang="en-IN" sz="2400" dirty="0">
                <a:effectLst/>
                <a:latin typeface="Times New Roman" panose="02020603050405020304" pitchFamily="18" charset="0"/>
                <a:ea typeface="Calibri" panose="020F0502020204030204" pitchFamily="34" charset="0"/>
                <a:cs typeface="Gautami" panose="020B0502040204020203" pitchFamily="34" charset="0"/>
              </a:rPr>
              <a:t> and get certified on different technologies into Programming, Testing and Report customization.</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endParaRPr lang="en-IN" sz="2400" dirty="0"/>
          </a:p>
        </p:txBody>
      </p:sp>
    </p:spTree>
    <p:extLst>
      <p:ext uri="{BB962C8B-B14F-4D97-AF65-F5344CB8AC3E}">
        <p14:creationId xmlns:p14="http://schemas.microsoft.com/office/powerpoint/2010/main" val="2701414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6C337AD-A621-4732-B9DB-BAD0EDD57534}"/>
              </a:ext>
            </a:extLst>
          </p:cNvPr>
          <p:cNvSpPr txBox="1"/>
          <p:nvPr/>
        </p:nvSpPr>
        <p:spPr>
          <a:xfrm>
            <a:off x="73891" y="115907"/>
            <a:ext cx="12044218" cy="6740307"/>
          </a:xfrm>
          <a:prstGeom prst="rect">
            <a:avLst/>
          </a:prstGeom>
          <a:noFill/>
        </p:spPr>
        <p:txBody>
          <a:bodyPr wrap="square">
            <a:spAutoFit/>
          </a:bodyPr>
          <a:lstStyle/>
          <a:p>
            <a:pPr marL="342900" lvl="0" indent="-342900">
              <a:lnSpc>
                <a:spcPct val="150000"/>
              </a:lnSpc>
              <a:buFont typeface="Arial" panose="020B0604020202020204" pitchFamily="34" charset="0"/>
              <a:buChar char="•"/>
            </a:pPr>
            <a:endParaRPr lang="en-IN" sz="2000" dirty="0" smtClean="0">
              <a:effectLst/>
              <a:latin typeface="Times New Roman" panose="02020603050405020304" pitchFamily="18"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endParaRPr lang="en-IN" sz="2000" dirty="0">
              <a:latin typeface="Times New Roman" panose="02020603050405020304" pitchFamily="18"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endParaRPr lang="en-IN" sz="2000" dirty="0" smtClean="0">
              <a:effectLst/>
              <a:latin typeface="Times New Roman" panose="02020603050405020304" pitchFamily="18"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r>
              <a:rPr lang="en-IN" sz="2000" dirty="0" smtClean="0">
                <a:effectLst/>
                <a:latin typeface="Times New Roman" panose="02020603050405020304" pitchFamily="18" charset="0"/>
                <a:ea typeface="Calibri" panose="020F0502020204030204" pitchFamily="34" charset="0"/>
                <a:cs typeface="Gautami" panose="020B0502040204020203" pitchFamily="34" charset="0"/>
              </a:rPr>
              <a:t>Build </a:t>
            </a:r>
            <a:r>
              <a:rPr lang="en-IN" sz="2000" dirty="0">
                <a:effectLst/>
                <a:latin typeface="Times New Roman" panose="02020603050405020304" pitchFamily="18" charset="0"/>
                <a:ea typeface="Calibri" panose="020F0502020204030204" pitchFamily="34" charset="0"/>
                <a:cs typeface="Gautami" panose="020B0502040204020203" pitchFamily="34" charset="0"/>
              </a:rPr>
              <a:t>up different data model or frame work using different technics and Automation.</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Gautami" panose="020B0502040204020203" pitchFamily="34" charset="0"/>
              </a:rPr>
              <a:t>It helps to obtain professional / skilled certification in different programming languages and also upgrade using different technologies.</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Gautami" panose="020B0502040204020203" pitchFamily="34" charset="0"/>
              </a:rPr>
              <a:t>Learn to make programmatic customization using Apex and get a solid foundation to become salesforce platform developer</a:t>
            </a:r>
            <a:r>
              <a:rPr lang="en-IN" sz="2400" dirty="0">
                <a:effectLst/>
                <a:latin typeface="Times New Roman" panose="02020603050405020304" pitchFamily="18" charset="0"/>
                <a:ea typeface="Calibri" panose="020F0502020204030204" pitchFamily="34" charset="0"/>
                <a:cs typeface="Gautami" panose="020B0502040204020203" pitchFamily="34" charset="0"/>
              </a:rPr>
              <a:t>.</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Gautami" panose="020B0502040204020203" pitchFamily="34" charset="0"/>
              </a:rPr>
              <a:t>This helps to gain </a:t>
            </a:r>
            <a:r>
              <a:rPr lang="en-IN" sz="2000" dirty="0" err="1">
                <a:effectLst/>
                <a:latin typeface="Times New Roman" panose="02020603050405020304" pitchFamily="18" charset="0"/>
                <a:ea typeface="Calibri" panose="020F0502020204030204" pitchFamily="34" charset="0"/>
                <a:cs typeface="Gautami" panose="020B0502040204020203" pitchFamily="34" charset="0"/>
              </a:rPr>
              <a:t>Knowladge</a:t>
            </a:r>
            <a:r>
              <a:rPr lang="en-IN" sz="2000" dirty="0">
                <a:effectLst/>
                <a:latin typeface="Times New Roman" panose="02020603050405020304" pitchFamily="18" charset="0"/>
                <a:ea typeface="Calibri" panose="020F0502020204030204" pitchFamily="34" charset="0"/>
                <a:cs typeface="Gautami" panose="020B0502040204020203" pitchFamily="34" charset="0"/>
              </a:rPr>
              <a:t> about salesforce from scratch.</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Gautami" panose="020B0502040204020203" pitchFamily="34" charset="0"/>
              </a:rPr>
              <a:t>A salesforce developer helps to builds functionality using tools like Apex and </a:t>
            </a:r>
            <a:r>
              <a:rPr lang="en-IN" sz="2000" dirty="0" err="1">
                <a:effectLst/>
                <a:latin typeface="Times New Roman" panose="02020603050405020304" pitchFamily="18" charset="0"/>
                <a:ea typeface="Calibri" panose="020F0502020204030204" pitchFamily="34" charset="0"/>
                <a:cs typeface="Gautami" panose="020B0502040204020203" pitchFamily="34" charset="0"/>
              </a:rPr>
              <a:t>visualforce</a:t>
            </a:r>
            <a:r>
              <a:rPr lang="en-IN" sz="2000" dirty="0">
                <a:effectLst/>
                <a:latin typeface="Times New Roman" panose="02020603050405020304" pitchFamily="18" charset="0"/>
                <a:ea typeface="Calibri" panose="020F0502020204030204" pitchFamily="34" charset="0"/>
                <a:cs typeface="Gautami" panose="020B0502040204020203" pitchFamily="34" charset="0"/>
              </a:rPr>
              <a:t> and frameworks like lightning components in a sandbox before handing it over to the administrator to schedule deployment.</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Gautami" panose="020B0502040204020203" pitchFamily="34" charset="0"/>
              </a:rPr>
              <a:t>Helps to build </a:t>
            </a:r>
            <a:r>
              <a:rPr lang="en-IN" sz="2000" dirty="0" err="1">
                <a:effectLst/>
                <a:latin typeface="Times New Roman" panose="02020603050405020304" pitchFamily="18" charset="0"/>
                <a:ea typeface="Calibri" panose="020F0502020204030204" pitchFamily="34" charset="0"/>
                <a:cs typeface="Gautami" panose="020B0502040204020203" pitchFamily="34" charset="0"/>
              </a:rPr>
              <a:t>Build</a:t>
            </a:r>
            <a:r>
              <a:rPr lang="en-IN" sz="2000" dirty="0">
                <a:effectLst/>
                <a:latin typeface="Times New Roman" panose="02020603050405020304" pitchFamily="18" charset="0"/>
                <a:ea typeface="Calibri" panose="020F0502020204030204" pitchFamily="34" charset="0"/>
                <a:cs typeface="Gautami" panose="020B0502040204020203" pitchFamily="34" charset="0"/>
              </a:rPr>
              <a:t> functionality and system Integration and Testing and Change control.</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Gautami" panose="020B0502040204020203" pitchFamily="34" charset="0"/>
              </a:rPr>
              <a:t>Helps in gaining the knowledge and experience of developing a working functionality using some kind of platform and some code</a:t>
            </a:r>
            <a:r>
              <a:rPr lang="en-IN" sz="2400" dirty="0">
                <a:effectLst/>
                <a:latin typeface="Times New Roman" panose="02020603050405020304" pitchFamily="18" charset="0"/>
                <a:ea typeface="Calibri" panose="020F0502020204030204" pitchFamily="34" charset="0"/>
                <a:cs typeface="Gautami" panose="020B0502040204020203" pitchFamily="34" charset="0"/>
              </a:rPr>
              <a:t>.</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653205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525D7DA-C586-28EB-E20D-591DA3797A25}"/>
              </a:ext>
            </a:extLst>
          </p:cNvPr>
          <p:cNvSpPr txBox="1"/>
          <p:nvPr/>
        </p:nvSpPr>
        <p:spPr>
          <a:xfrm>
            <a:off x="203200" y="83373"/>
            <a:ext cx="11730182" cy="6555641"/>
          </a:xfrm>
          <a:prstGeom prst="rect">
            <a:avLst/>
          </a:prstGeom>
          <a:noFill/>
        </p:spPr>
        <p:txBody>
          <a:bodyPr wrap="square">
            <a:spAutoFit/>
          </a:bodyPr>
          <a:lstStyle/>
          <a:p>
            <a:pPr marL="342900" lvl="0" indent="-342900">
              <a:lnSpc>
                <a:spcPct val="150000"/>
              </a:lnSpc>
              <a:buFont typeface="Arial" panose="020B0604020202020204" pitchFamily="34" charset="0"/>
              <a:buChar char="•"/>
            </a:pPr>
            <a:endParaRPr lang="en-IN" sz="2000" dirty="0" smtClean="0">
              <a:effectLst/>
              <a:latin typeface="Times New Roman" panose="02020603050405020304" pitchFamily="18"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endParaRPr lang="en-IN" sz="2000" dirty="0">
              <a:latin typeface="Times New Roman" panose="02020603050405020304" pitchFamily="18"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endParaRPr lang="en-IN" sz="2000" dirty="0" smtClean="0">
              <a:effectLst/>
              <a:latin typeface="Times New Roman" panose="02020603050405020304" pitchFamily="18"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r>
              <a:rPr lang="en-IN" sz="2000" dirty="0" smtClean="0">
                <a:effectLst/>
                <a:latin typeface="Times New Roman" panose="02020603050405020304" pitchFamily="18" charset="0"/>
                <a:ea typeface="Calibri" panose="020F0502020204030204" pitchFamily="34" charset="0"/>
                <a:cs typeface="Gautami" panose="020B0502040204020203" pitchFamily="34" charset="0"/>
              </a:rPr>
              <a:t>It </a:t>
            </a:r>
            <a:r>
              <a:rPr lang="en-IN" sz="2000" dirty="0">
                <a:effectLst/>
                <a:latin typeface="Times New Roman" panose="02020603050405020304" pitchFamily="18" charset="0"/>
                <a:ea typeface="Calibri" panose="020F0502020204030204" pitchFamily="34" charset="0"/>
                <a:cs typeface="Gautami" panose="020B0502040204020203" pitchFamily="34" charset="0"/>
              </a:rPr>
              <a:t>help me in covering basic salesforce technology functionality utilizing several programming languages.</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Gautami" panose="020B0502040204020203" pitchFamily="34" charset="0"/>
              </a:rPr>
              <a:t>It taught how to use programmable strategies to minimize security flaws and how to write classes and triggers in Apex.</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Gautami" panose="020B0502040204020203" pitchFamily="34" charset="0"/>
              </a:rPr>
              <a:t>I gain the knowledge on how to develop various data models or architectures employing various techniques and automation.</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Gautami" panose="020B0502040204020203" pitchFamily="34" charset="0"/>
              </a:rPr>
              <a:t>It helps in comprehension of many technologies </a:t>
            </a:r>
            <a:r>
              <a:rPr lang="en-IN" sz="2000" dirty="0" err="1">
                <a:effectLst/>
                <a:latin typeface="Times New Roman" panose="02020603050405020304" pitchFamily="18" charset="0"/>
                <a:ea typeface="Calibri" panose="020F0502020204030204" pitchFamily="34" charset="0"/>
                <a:cs typeface="Gautami" panose="020B0502040204020203" pitchFamily="34" charset="0"/>
              </a:rPr>
              <a:t>development,validation,and</a:t>
            </a:r>
            <a:r>
              <a:rPr lang="en-IN" sz="2000" dirty="0">
                <a:effectLst/>
                <a:latin typeface="Times New Roman" panose="02020603050405020304" pitchFamily="18" charset="0"/>
                <a:ea typeface="Calibri" panose="020F0502020204030204" pitchFamily="34" charset="0"/>
                <a:cs typeface="Gautami" panose="020B0502040204020203" pitchFamily="34" charset="0"/>
              </a:rPr>
              <a:t> report modification by the end of this training.</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Gautami" panose="020B0502040204020203" pitchFamily="34" charset="0"/>
              </a:rPr>
              <a:t>Gains Knowledge of data modelling, data security , Apex </a:t>
            </a:r>
            <a:r>
              <a:rPr lang="en-IN" sz="2000" dirty="0" err="1">
                <a:effectLst/>
                <a:latin typeface="Times New Roman" panose="02020603050405020304" pitchFamily="18" charset="0"/>
                <a:ea typeface="Calibri" panose="020F0502020204030204" pitchFamily="34" charset="0"/>
                <a:cs typeface="Gautami" panose="020B0502040204020203" pitchFamily="34" charset="0"/>
              </a:rPr>
              <a:t>triggers,and</a:t>
            </a:r>
            <a:r>
              <a:rPr lang="en-IN" sz="2000" dirty="0">
                <a:effectLst/>
                <a:latin typeface="Times New Roman" panose="02020603050405020304" pitchFamily="18" charset="0"/>
                <a:ea typeface="Calibri" panose="020F0502020204030204" pitchFamily="34" charset="0"/>
                <a:cs typeface="Gautami" panose="020B0502040204020203" pitchFamily="34" charset="0"/>
              </a:rPr>
              <a:t> classes and validation methodologies as well as Apex Integration services skills.</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50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Gautami" panose="020B0502040204020203" pitchFamily="34" charset="0"/>
              </a:rPr>
              <a:t>Customize apps using formulas and validation rules, as well as build business process models utilizing process builders and flows.</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235320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887DC2-343F-4021-0173-893EFF49E1BE}"/>
              </a:ext>
            </a:extLst>
          </p:cNvPr>
          <p:cNvSpPr>
            <a:spLocks noGrp="1"/>
          </p:cNvSpPr>
          <p:nvPr>
            <p:ph type="title"/>
          </p:nvPr>
        </p:nvSpPr>
        <p:spPr/>
        <p:txBody>
          <a:bodyPr/>
          <a:lstStyle/>
          <a:p>
            <a:r>
              <a:rPr lang="en-US" b="1" dirty="0">
                <a:solidFill>
                  <a:srgbClr val="C00000"/>
                </a:solidFill>
              </a:rPr>
              <a:t>References(if any)</a:t>
            </a:r>
            <a:endParaRPr lang="en-IN" b="1" dirty="0">
              <a:solidFill>
                <a:srgbClr val="C00000"/>
              </a:solidFill>
            </a:endParaRPr>
          </a:p>
        </p:txBody>
      </p:sp>
      <p:sp>
        <p:nvSpPr>
          <p:cNvPr id="3" name="Content Placeholder 2">
            <a:extLst>
              <a:ext uri="{FF2B5EF4-FFF2-40B4-BE49-F238E27FC236}">
                <a16:creationId xmlns="" xmlns:a16="http://schemas.microsoft.com/office/drawing/2014/main" id="{CF8CF65C-D359-7310-EACE-3FA98B7C43AE}"/>
              </a:ext>
            </a:extLst>
          </p:cNvPr>
          <p:cNvSpPr>
            <a:spLocks noGrp="1"/>
          </p:cNvSpPr>
          <p:nvPr>
            <p:ph idx="1"/>
          </p:nvPr>
        </p:nvSpPr>
        <p:spPr>
          <a:xfrm>
            <a:off x="838200" y="1335740"/>
            <a:ext cx="10515600" cy="5522259"/>
          </a:xfrm>
        </p:spPr>
        <p:txBody>
          <a:bodyPr>
            <a:normAutofit lnSpcReduction="10000"/>
          </a:bodyPr>
          <a:lstStyle/>
          <a:p>
            <a:pPr marL="342900" marR="40640" lvl="0" indent="-342900" algn="just" fontAlgn="base">
              <a:lnSpc>
                <a:spcPct val="150000"/>
              </a:lnSpc>
              <a:spcAft>
                <a:spcPts val="25"/>
              </a:spcAft>
              <a:buClr>
                <a:srgbClr val="000000"/>
              </a:buClr>
              <a:buSzPts val="1600"/>
              <a:buFont typeface="Wingdings" panose="05000000000000000000" pitchFamily="2" charset="2"/>
              <a:buChar char=""/>
            </a:pPr>
            <a:r>
              <a:rPr lang="en-IN" sz="1800" u="none" strike="noStrike" dirty="0">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https://www.forcetalks.com/blog/sales-cloud-in-salesforce-all-about-it/</a:t>
            </a:r>
            <a:r>
              <a:rPr lang="en-IN" sz="1800" b="1" u="none" strike="noStrike" dirty="0">
                <a:effectLst/>
                <a:uFill>
                  <a:solidFill>
                    <a:srgbClr val="000000"/>
                  </a:solidFill>
                </a:uFill>
                <a:latin typeface="Times New Roman" panose="02020603050405020304" pitchFamily="18" charset="0"/>
                <a:ea typeface="Times New Roman" panose="02020603050405020304" pitchFamily="18" charset="0"/>
                <a:cs typeface="Wingdings" panose="05000000000000000000" pitchFamily="2" charset="2"/>
              </a:rPr>
              <a:t> </a:t>
            </a:r>
            <a:endParaRPr lang="en-IN" sz="18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40640" lvl="0" indent="-342900" algn="just" fontAlgn="base">
              <a:lnSpc>
                <a:spcPct val="150000"/>
              </a:lnSpc>
              <a:spcAft>
                <a:spcPts val="25"/>
              </a:spcAft>
              <a:buClr>
                <a:srgbClr val="000000"/>
              </a:buClr>
              <a:buSzPts val="1600"/>
              <a:buFont typeface="Wingdings" panose="05000000000000000000" pitchFamily="2" charset="2"/>
              <a:buChar char=""/>
            </a:pPr>
            <a:r>
              <a:rPr lang="en-IN" sz="1800" u="none" strike="noStrike" dirty="0">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https://www.forcetalks.com/blog/oauth-2-0-client-credentials-flow-salesforcedeveloper-guide/ </a:t>
            </a:r>
            <a:endParaRPr lang="en-IN" sz="18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40640" lvl="0" indent="-342900" algn="just" fontAlgn="base">
              <a:lnSpc>
                <a:spcPct val="150000"/>
              </a:lnSpc>
              <a:spcAft>
                <a:spcPts val="25"/>
              </a:spcAft>
              <a:buClr>
                <a:srgbClr val="000000"/>
              </a:buClr>
              <a:buSzPts val="1600"/>
              <a:buFont typeface="Wingdings" panose="05000000000000000000" pitchFamily="2" charset="2"/>
              <a:buChar char=""/>
            </a:pPr>
            <a:r>
              <a:rPr lang="en-IN" sz="1800" u="none" strike="noStrike" dirty="0">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https://www.forcetalks.com/blog/salesforce-crm-implementation-challengesand-solutions/ </a:t>
            </a:r>
            <a:endParaRPr lang="en-IN" sz="18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40640" lvl="0" indent="-342900" algn="just" fontAlgn="base">
              <a:lnSpc>
                <a:spcPct val="150000"/>
              </a:lnSpc>
              <a:spcAft>
                <a:spcPts val="25"/>
              </a:spcAft>
              <a:buClr>
                <a:srgbClr val="000000"/>
              </a:buClr>
              <a:buSzPts val="1600"/>
              <a:buFont typeface="Wingdings" panose="05000000000000000000" pitchFamily="2" charset="2"/>
              <a:buChar char=""/>
            </a:pPr>
            <a:r>
              <a:rPr lang="en-IN" sz="1800" u="none" strike="noStrike" dirty="0">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https://www.forcetalks.com/blog/managed-services-the-go-to-model-forsalesforce-users/ </a:t>
            </a:r>
            <a:endParaRPr lang="en-IN" sz="18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40640" lvl="0" indent="-342900" algn="just" fontAlgn="base">
              <a:lnSpc>
                <a:spcPct val="150000"/>
              </a:lnSpc>
              <a:spcAft>
                <a:spcPts val="25"/>
              </a:spcAft>
              <a:buClr>
                <a:srgbClr val="000000"/>
              </a:buClr>
              <a:buSzPts val="1600"/>
              <a:buFont typeface="Wingdings" panose="05000000000000000000" pitchFamily="2" charset="2"/>
              <a:buChar char=""/>
            </a:pPr>
            <a:r>
              <a:rPr lang="en-IN" sz="1800" u="none" strike="noStrike" dirty="0">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https://www.forcetalks.com/videos/data-migration-salesforce-admin-tutorial/ </a:t>
            </a:r>
            <a:endParaRPr lang="en-IN" sz="18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40640" lvl="0" indent="-342900" algn="just" fontAlgn="base">
              <a:lnSpc>
                <a:spcPct val="150000"/>
              </a:lnSpc>
              <a:spcAft>
                <a:spcPts val="25"/>
              </a:spcAft>
              <a:buClr>
                <a:srgbClr val="000000"/>
              </a:buClr>
              <a:buSzPts val="1600"/>
              <a:buFont typeface="Wingdings" panose="05000000000000000000" pitchFamily="2" charset="2"/>
              <a:buChar char=""/>
            </a:pPr>
            <a:r>
              <a:rPr lang="en-IN" sz="1800" u="none" strike="noStrike" dirty="0">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https://www.forcetalks.com/videos/salesforce-salaries-in-current-market/ </a:t>
            </a:r>
            <a:endParaRPr lang="en-IN" sz="18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40640" lvl="0" indent="-342900" algn="just" fontAlgn="base">
              <a:lnSpc>
                <a:spcPct val="150000"/>
              </a:lnSpc>
              <a:spcAft>
                <a:spcPts val="25"/>
              </a:spcAft>
              <a:buClr>
                <a:srgbClr val="000000"/>
              </a:buClr>
              <a:buSzPts val="1600"/>
              <a:buFont typeface="Wingdings" panose="05000000000000000000" pitchFamily="2" charset="2"/>
              <a:buChar char=""/>
            </a:pPr>
            <a:r>
              <a:rPr lang="en-IN" sz="1800" u="none" strike="noStrike" dirty="0">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https://www.forcetalks.com/videos/is-salesforce-career-recession-proof/ </a:t>
            </a:r>
            <a:endParaRPr lang="en-IN" sz="18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40640" lvl="0" indent="-342900" algn="just" fontAlgn="base">
              <a:lnSpc>
                <a:spcPct val="150000"/>
              </a:lnSpc>
              <a:spcAft>
                <a:spcPts val="25"/>
              </a:spcAft>
              <a:buClr>
                <a:srgbClr val="000000"/>
              </a:buClr>
              <a:buSzPts val="1600"/>
              <a:buFont typeface="Wingdings" panose="05000000000000000000" pitchFamily="2" charset="2"/>
              <a:buChar char=""/>
            </a:pPr>
            <a:r>
              <a:rPr lang="en-IN" sz="1800" u="none" strike="noStrike" dirty="0">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https://www.forcetalks.com/videos/validation-rules-in-salesforce-video-tutorialguide/ </a:t>
            </a:r>
            <a:endParaRPr lang="en-IN" sz="18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40640" lvl="0" indent="-342900" algn="just" fontAlgn="base">
              <a:lnSpc>
                <a:spcPct val="150000"/>
              </a:lnSpc>
              <a:spcAft>
                <a:spcPts val="25"/>
              </a:spcAft>
              <a:buClr>
                <a:srgbClr val="000000"/>
              </a:buClr>
              <a:buSzPts val="1600"/>
              <a:buFont typeface="Wingdings" panose="05000000000000000000" pitchFamily="2" charset="2"/>
              <a:buChar char=""/>
            </a:pPr>
            <a:r>
              <a:rPr lang="en-IN" sz="1800" u="none" strike="noStrike" dirty="0">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https://www.forcetalks.com/blog/user-agent-flow-in-salesforce-the-developerguide/ </a:t>
            </a:r>
            <a:endParaRPr lang="en-IN" sz="18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40640" lvl="0" indent="-342900" algn="just" fontAlgn="base">
              <a:lnSpc>
                <a:spcPct val="150000"/>
              </a:lnSpc>
              <a:spcAft>
                <a:spcPts val="25"/>
              </a:spcAft>
              <a:buClr>
                <a:srgbClr val="000000"/>
              </a:buClr>
              <a:buSzPts val="1600"/>
              <a:buFont typeface="Wingdings" panose="05000000000000000000" pitchFamily="2" charset="2"/>
              <a:buChar char=""/>
            </a:pPr>
            <a:r>
              <a:rPr lang="en-IN" sz="1800" u="none" strike="noStrike" dirty="0">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https://www.forcetalks.com/blog/top-5-ways-salesforce-cdp-solves-customerdata-challenges-and-benefits-business-growth/ </a:t>
            </a:r>
            <a:endParaRPr lang="en-IN" sz="18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endParaRPr lang="en-IN" dirty="0"/>
          </a:p>
        </p:txBody>
      </p:sp>
    </p:spTree>
    <p:extLst>
      <p:ext uri="{BB962C8B-B14F-4D97-AF65-F5344CB8AC3E}">
        <p14:creationId xmlns:p14="http://schemas.microsoft.com/office/powerpoint/2010/main" val="3844923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9DB063-1021-F525-2D8E-3EA4D4911C0F}"/>
              </a:ext>
            </a:extLst>
          </p:cNvPr>
          <p:cNvSpPr>
            <a:spLocks noGrp="1"/>
          </p:cNvSpPr>
          <p:nvPr>
            <p:ph type="title"/>
          </p:nvPr>
        </p:nvSpPr>
        <p:spPr>
          <a:xfrm>
            <a:off x="4276725" y="3429000"/>
            <a:ext cx="10515600" cy="1325563"/>
          </a:xfrm>
        </p:spPr>
        <p:txBody>
          <a:bodyPr/>
          <a:lstStyle/>
          <a:p>
            <a:r>
              <a:rPr lang="en-US" dirty="0">
                <a:solidFill>
                  <a:srgbClr val="C00000"/>
                </a:solidFill>
              </a:rPr>
              <a:t>Thank you</a:t>
            </a:r>
            <a:endParaRPr lang="en-IN" dirty="0">
              <a:solidFill>
                <a:srgbClr val="C00000"/>
              </a:solidFill>
            </a:endParaRPr>
          </a:p>
        </p:txBody>
      </p:sp>
    </p:spTree>
    <p:extLst>
      <p:ext uri="{BB962C8B-B14F-4D97-AF65-F5344CB8AC3E}">
        <p14:creationId xmlns:p14="http://schemas.microsoft.com/office/powerpoint/2010/main" val="141112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13165B-DC14-3A18-5865-ACAA8A01C9FA}"/>
              </a:ext>
            </a:extLst>
          </p:cNvPr>
          <p:cNvSpPr>
            <a:spLocks noGrp="1"/>
          </p:cNvSpPr>
          <p:nvPr>
            <p:ph type="title"/>
          </p:nvPr>
        </p:nvSpPr>
        <p:spPr/>
        <p:txBody>
          <a:bodyPr>
            <a:normAutofit/>
          </a:bodyPr>
          <a:lstStyle/>
          <a:p>
            <a:r>
              <a:rPr lang="en-US" b="1" dirty="0">
                <a:solidFill>
                  <a:srgbClr val="C00000"/>
                </a:solidFill>
              </a:rPr>
              <a:t>Role or Internship Training Undertaken</a:t>
            </a:r>
            <a:endParaRPr lang="en-IN" b="1" dirty="0">
              <a:solidFill>
                <a:srgbClr val="C00000"/>
              </a:solidFill>
            </a:endParaRPr>
          </a:p>
        </p:txBody>
      </p:sp>
      <p:sp>
        <p:nvSpPr>
          <p:cNvPr id="3" name="Content Placeholder 2">
            <a:extLst>
              <a:ext uri="{FF2B5EF4-FFF2-40B4-BE49-F238E27FC236}">
                <a16:creationId xmlns="" xmlns:a16="http://schemas.microsoft.com/office/drawing/2014/main" id="{876BF762-20F5-E57C-C1DB-350CD123FCD1}"/>
              </a:ext>
            </a:extLst>
          </p:cNvPr>
          <p:cNvSpPr>
            <a:spLocks noGrp="1"/>
          </p:cNvSpPr>
          <p:nvPr>
            <p:ph idx="1"/>
          </p:nvPr>
        </p:nvSpPr>
        <p:spPr/>
        <p:txBody>
          <a:bodyPr>
            <a:normAutofit/>
          </a:bodyPr>
          <a:lstStyle/>
          <a:p>
            <a:pPr marL="0" indent="0">
              <a:buNone/>
            </a:pPr>
            <a:r>
              <a:rPr lang="en-US" sz="4000" b="1" dirty="0">
                <a:latin typeface="Times New Roman" panose="02020603050405020304" pitchFamily="18" charset="0"/>
                <a:cs typeface="Times New Roman" panose="02020603050405020304" pitchFamily="18" charset="0"/>
              </a:rPr>
              <a:t>                    </a:t>
            </a:r>
            <a:endParaRPr lang="en-IN" sz="40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3B600829-B46F-F2D3-67AE-2EE9BD33C9FA}"/>
              </a:ext>
            </a:extLst>
          </p:cNvPr>
          <p:cNvSpPr/>
          <p:nvPr/>
        </p:nvSpPr>
        <p:spPr>
          <a:xfrm>
            <a:off x="2975376" y="2967335"/>
            <a:ext cx="624126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Salesforce Developer</a:t>
            </a:r>
          </a:p>
        </p:txBody>
      </p:sp>
    </p:spTree>
    <p:extLst>
      <p:ext uri="{BB962C8B-B14F-4D97-AF65-F5344CB8AC3E}">
        <p14:creationId xmlns:p14="http://schemas.microsoft.com/office/powerpoint/2010/main" val="257075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CAF91F-08CD-40BE-DEB3-1DD7E2BD3F57}"/>
              </a:ext>
            </a:extLst>
          </p:cNvPr>
          <p:cNvSpPr>
            <a:spLocks noGrp="1"/>
          </p:cNvSpPr>
          <p:nvPr>
            <p:ph type="title"/>
          </p:nvPr>
        </p:nvSpPr>
        <p:spPr/>
        <p:txBody>
          <a:bodyPr>
            <a:normAutofit/>
          </a:bodyPr>
          <a:lstStyle/>
          <a:p>
            <a:r>
              <a:rPr lang="en-US" b="1" dirty="0">
                <a:solidFill>
                  <a:srgbClr val="C00000"/>
                </a:solidFill>
              </a:rPr>
              <a:t>Activity undertaken in Internship(More than one slide)</a:t>
            </a:r>
            <a:endParaRPr lang="en-IN" b="1" dirty="0">
              <a:solidFill>
                <a:srgbClr val="C00000"/>
              </a:solidFill>
            </a:endParaRPr>
          </a:p>
        </p:txBody>
      </p:sp>
      <p:sp>
        <p:nvSpPr>
          <p:cNvPr id="3" name="Content Placeholder 2">
            <a:extLst>
              <a:ext uri="{FF2B5EF4-FFF2-40B4-BE49-F238E27FC236}">
                <a16:creationId xmlns="" xmlns:a16="http://schemas.microsoft.com/office/drawing/2014/main" id="{A1E9F94D-3E1C-64BC-45FF-17758D84C52F}"/>
              </a:ext>
            </a:extLst>
          </p:cNvPr>
          <p:cNvSpPr>
            <a:spLocks noGrp="1"/>
          </p:cNvSpPr>
          <p:nvPr>
            <p:ph idx="1"/>
          </p:nvPr>
        </p:nvSpPr>
        <p:spPr/>
        <p:txBody>
          <a:bodyPr>
            <a:normAutofit fontScale="70000" lnSpcReduction="20000"/>
          </a:bodyPr>
          <a:lstStyle/>
          <a:p>
            <a:pPr marL="0" indent="0">
              <a:lnSpc>
                <a:spcPct val="150000"/>
              </a:lnSpc>
              <a:buNone/>
            </a:pPr>
            <a:r>
              <a:rPr lang="en-US" sz="4000" b="1" dirty="0">
                <a:solidFill>
                  <a:srgbClr val="C00000"/>
                </a:solidFill>
              </a:rPr>
              <a:t>1</a:t>
            </a:r>
            <a:r>
              <a:rPr lang="en-US" dirty="0">
                <a:solidFill>
                  <a:srgbClr val="C00000"/>
                </a:solidFill>
                <a:latin typeface="Times New Roman" panose="02020603050405020304" pitchFamily="18" charset="0"/>
                <a:cs typeface="Times New Roman" panose="02020603050405020304" pitchFamily="18" charset="0"/>
              </a:rPr>
              <a:t>.</a:t>
            </a:r>
            <a:r>
              <a:rPr lang="en-US" sz="4000" b="1" dirty="0">
                <a:solidFill>
                  <a:srgbClr val="C00000"/>
                </a:solidFill>
                <a:latin typeface="Times New Roman" panose="02020603050405020304" pitchFamily="18" charset="0"/>
                <a:cs typeface="Times New Roman" panose="02020603050405020304" pitchFamily="18" charset="0"/>
              </a:rPr>
              <a:t>Master the Fundamental Concepts of Salesforce</a:t>
            </a:r>
            <a:r>
              <a:rPr lang="en-US" sz="4000" b="1" dirty="0">
                <a:latin typeface="Times New Roman" panose="02020603050405020304" pitchFamily="18" charset="0"/>
                <a:cs typeface="Times New Roman" panose="02020603050405020304" pitchFamily="18" charset="0"/>
              </a:rPr>
              <a:t>:</a:t>
            </a:r>
          </a:p>
          <a:p>
            <a:pPr marL="0" indent="0">
              <a:lnSpc>
                <a:spcPct val="150000"/>
              </a:lnSpc>
              <a:buNone/>
            </a:pPr>
            <a:r>
              <a:rPr lang="en-US" sz="4000" b="1" dirty="0">
                <a:solidFill>
                  <a:srgbClr val="C00000"/>
                </a:solidFill>
                <a:latin typeface="Times New Roman" panose="02020603050405020304" pitchFamily="18" charset="0"/>
                <a:cs typeface="Times New Roman" panose="02020603050405020304" pitchFamily="18" charset="0"/>
              </a:rPr>
              <a:t>Salesforce Fundamentals: </a:t>
            </a:r>
          </a:p>
          <a:p>
            <a:pPr>
              <a:lnSpc>
                <a:spcPct val="150000"/>
              </a:lnSpc>
            </a:pPr>
            <a:r>
              <a:rPr lang="en-US" sz="3800" dirty="0">
                <a:latin typeface="Times New Roman" panose="02020603050405020304" pitchFamily="18" charset="0"/>
                <a:cs typeface="Times New Roman" panose="02020603050405020304" pitchFamily="18" charset="0"/>
              </a:rPr>
              <a:t>This module help in how to consider different scenarios while developing an application in a multi-tenant environment.</a:t>
            </a:r>
          </a:p>
          <a:p>
            <a:pPr>
              <a:lnSpc>
                <a:spcPct val="150000"/>
              </a:lnSpc>
            </a:pPr>
            <a:r>
              <a:rPr lang="en-US" sz="3800" dirty="0">
                <a:latin typeface="Times New Roman" panose="02020603050405020304" pitchFamily="18" charset="0"/>
                <a:cs typeface="Times New Roman" panose="02020603050405020304" pitchFamily="18" charset="0"/>
              </a:rPr>
              <a:t>This helps to understand how to use the MVC pattern to map the features of salesforce in it and also helps to learn to use the core CRM objects to build a schema in Salesforce.</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20840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6CB15F-4119-6C2A-62C1-B78193D9BD62}"/>
              </a:ext>
            </a:extLst>
          </p:cNvPr>
          <p:cNvSpPr>
            <a:spLocks noGrp="1"/>
          </p:cNvSpPr>
          <p:nvPr>
            <p:ph type="title"/>
          </p:nvPr>
        </p:nvSpPr>
        <p:spPr>
          <a:xfrm>
            <a:off x="838200" y="365126"/>
            <a:ext cx="10515600" cy="585133"/>
          </a:xfrm>
        </p:spPr>
        <p:txBody>
          <a:bodyPr>
            <a:noAutofit/>
          </a:bodyPr>
          <a:lstStyle/>
          <a:p>
            <a:r>
              <a:rPr lang="en-US" sz="3600" b="1" dirty="0" smtClean="0">
                <a:solidFill>
                  <a:srgbClr val="C00000"/>
                </a:solidFill>
              </a:rPr>
              <a:t>      </a:t>
            </a:r>
            <a:br>
              <a:rPr lang="en-US" sz="3600" b="1" dirty="0" smtClean="0">
                <a:solidFill>
                  <a:srgbClr val="C00000"/>
                </a:solidFill>
              </a:rPr>
            </a:br>
            <a:r>
              <a:rPr lang="en-US" sz="3600" b="1" dirty="0" smtClean="0">
                <a:solidFill>
                  <a:srgbClr val="C00000"/>
                </a:solidFill>
              </a:rPr>
              <a:t/>
            </a:r>
            <a:br>
              <a:rPr lang="en-US" sz="3600" b="1" dirty="0" smtClean="0">
                <a:solidFill>
                  <a:srgbClr val="C00000"/>
                </a:solidFill>
              </a:rPr>
            </a:br>
            <a:r>
              <a:rPr lang="en-US" sz="3600" b="1" dirty="0" smtClean="0">
                <a:solidFill>
                  <a:srgbClr val="C00000"/>
                </a:solidFill>
              </a:rPr>
              <a:t>2.</a:t>
            </a:r>
            <a:r>
              <a:rPr lang="en-US" sz="2800" b="1" dirty="0" smtClean="0">
                <a:solidFill>
                  <a:srgbClr val="C00000"/>
                </a:solidFill>
                <a:latin typeface="Times New Roman" panose="02020603050405020304" pitchFamily="18" charset="0"/>
                <a:cs typeface="Times New Roman" panose="02020603050405020304" pitchFamily="18" charset="0"/>
              </a:rPr>
              <a:t>Identify </a:t>
            </a:r>
            <a:r>
              <a:rPr lang="en-US" sz="2800" b="1" dirty="0">
                <a:solidFill>
                  <a:srgbClr val="C00000"/>
                </a:solidFill>
                <a:latin typeface="Times New Roman" panose="02020603050405020304" pitchFamily="18" charset="0"/>
                <a:cs typeface="Times New Roman" panose="02020603050405020304" pitchFamily="18" charset="0"/>
              </a:rPr>
              <a:t>the Areas of Improvement</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B2332CA-27CA-F1FB-E1E8-F0894D1238D6}"/>
              </a:ext>
            </a:extLst>
          </p:cNvPr>
          <p:cNvSpPr>
            <a:spLocks noGrp="1"/>
          </p:cNvSpPr>
          <p:nvPr>
            <p:ph idx="1"/>
          </p:nvPr>
        </p:nvSpPr>
        <p:spPr>
          <a:xfrm>
            <a:off x="838200" y="2078966"/>
            <a:ext cx="10515600" cy="4692768"/>
          </a:xfrm>
        </p:spPr>
        <p:txBody>
          <a:bodyPr>
            <a:normAutofit fontScale="77500" lnSpcReduction="20000"/>
          </a:bodyPr>
          <a:lstStyle/>
          <a:p>
            <a:pPr>
              <a:lnSpc>
                <a:spcPct val="150000"/>
              </a:lnSpc>
            </a:pPr>
            <a:r>
              <a:rPr lang="en-IN" dirty="0" smtClean="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Good preparation requires a lot of practice, which you can do by giving mock tests.</a:t>
            </a:r>
          </a:p>
          <a:p>
            <a:pPr>
              <a:lnSpc>
                <a:spcPct val="150000"/>
              </a:lnSpc>
            </a:pPr>
            <a:r>
              <a:rPr lang="en-IN" dirty="0" smtClean="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attempting mock tests will help you to identify the areas where you need to improve. Once you identify the areas, you can focus more on those while you prepare for the </a:t>
            </a:r>
            <a:r>
              <a:rPr lang="en-IN" b="1" i="1" u="sng" dirty="0" smtClean="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Salesforce Developer</a:t>
            </a:r>
            <a:r>
              <a:rPr lang="en-IN" b="1" i="1" u="sng" dirty="0" smtClean="0">
                <a:solidFill>
                  <a:srgbClr val="007B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 </a:t>
            </a:r>
            <a:r>
              <a:rPr lang="en-IN" dirty="0" smtClean="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certificate. </a:t>
            </a:r>
          </a:p>
          <a:p>
            <a:pPr>
              <a:lnSpc>
                <a:spcPct val="150000"/>
              </a:lnSpc>
            </a:pPr>
            <a:endParaRPr lang="en-IN" b="1" i="1"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3200" b="1" dirty="0" smtClean="0">
                <a:solidFill>
                  <a:srgbClr val="C00000"/>
                </a:solidFill>
                <a:latin typeface="Times New Roman" panose="02020603050405020304" pitchFamily="18" charset="0"/>
                <a:cs typeface="Times New Roman" panose="02020603050405020304" pitchFamily="18" charset="0"/>
              </a:rPr>
              <a:t>3. Working on a Demo Project</a:t>
            </a:r>
            <a:r>
              <a:rPr lang="en-US" sz="3200" dirty="0" smtClean="0">
                <a:solidFill>
                  <a:srgbClr val="C00000"/>
                </a:solidFill>
                <a:latin typeface="Times New Roman" panose="02020603050405020304" pitchFamily="18" charset="0"/>
                <a:cs typeface="Times New Roman" panose="02020603050405020304" pitchFamily="18" charset="0"/>
              </a:rPr>
              <a:t>:</a:t>
            </a:r>
          </a:p>
          <a:p>
            <a:pPr>
              <a:lnSpc>
                <a:spcPct val="150000"/>
              </a:lnSpc>
            </a:pPr>
            <a:r>
              <a:rPr lang="en-US" dirty="0" smtClean="0">
                <a:latin typeface="Times New Roman" panose="02020603050405020304" pitchFamily="18" charset="0"/>
                <a:cs typeface="Times New Roman" panose="02020603050405020304" pitchFamily="18" charset="0"/>
              </a:rPr>
              <a:t>Projects are the best means of learning because they involve implementing all the skills that you have acquired during learning process.</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777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C630B4-742C-AB67-3D6D-D0F3CB78D484}"/>
              </a:ext>
            </a:extLst>
          </p:cNvPr>
          <p:cNvSpPr>
            <a:spLocks noGrp="1"/>
          </p:cNvSpPr>
          <p:nvPr>
            <p:ph type="title"/>
          </p:nvPr>
        </p:nvSpPr>
        <p:spPr>
          <a:xfrm>
            <a:off x="0" y="589244"/>
            <a:ext cx="10515600" cy="845110"/>
          </a:xfrm>
        </p:spPr>
        <p:txBody>
          <a:bodyPr>
            <a:normAutofit fontScale="90000"/>
          </a:bodyPr>
          <a:lstStyle/>
          <a:p>
            <a:r>
              <a:rPr lang="en-IN" sz="3200" b="1"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3200" b="1"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3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IN" sz="3200"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IN" sz="3200" b="1" dirty="0" smtClean="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4.Improve </a:t>
            </a:r>
            <a:r>
              <a:rPr lang="en-IN" sz="3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Yourself through </a:t>
            </a:r>
            <a:r>
              <a:rPr lang="en-IN" sz="3200" b="1" dirty="0" smtClean="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Self-assessment</a:t>
            </a:r>
            <a:endParaRPr lang="en-IN" sz="6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73C7A58-C025-49AD-B018-D5C505993DF9}"/>
              </a:ext>
            </a:extLst>
          </p:cNvPr>
          <p:cNvSpPr>
            <a:spLocks noGrp="1"/>
          </p:cNvSpPr>
          <p:nvPr>
            <p:ph idx="1"/>
          </p:nvPr>
        </p:nvSpPr>
        <p:spPr>
          <a:xfrm>
            <a:off x="838200" y="1673225"/>
            <a:ext cx="10515600" cy="4351338"/>
          </a:xfrm>
        </p:spPr>
        <p:txBody>
          <a:bodyPr/>
          <a:lstStyle/>
          <a:p>
            <a:pPr>
              <a:lnSpc>
                <a:spcPct val="150000"/>
              </a:lnSpc>
            </a:pPr>
            <a:r>
              <a:rPr lang="en-IN"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Self-assessment is the best way to track our preparation and get the metrics for improvement.</a:t>
            </a:r>
          </a:p>
          <a:p>
            <a:pPr>
              <a:lnSpc>
                <a:spcPct val="150000"/>
              </a:lnSpc>
            </a:pPr>
            <a:r>
              <a:rPr lang="en-IN"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By attempting  mock tests and working on a project, I can identify the areas where I need to improve.</a:t>
            </a:r>
          </a:p>
          <a:p>
            <a:pPr>
              <a:lnSpc>
                <a:spcPct val="150000"/>
              </a:lnSpc>
            </a:pPr>
            <a:r>
              <a:rPr lang="en-IN" sz="24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rPr>
              <a:t>I </a:t>
            </a:r>
            <a:r>
              <a:rPr lang="en-IN"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can  do a self-assessment of whether I am  ready to get a good score in the Salesforce Developer certification  or you still need to work harder</a:t>
            </a:r>
            <a:r>
              <a:rPr lang="en-IN" sz="1800" dirty="0">
                <a:solidFill>
                  <a:srgbClr val="212529"/>
                </a:solidFill>
                <a:effectLst/>
                <a:latin typeface="Open Sans" panose="020B060603050402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43007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9B292D-DD74-C889-D527-879A2BF50B10}"/>
              </a:ext>
            </a:extLst>
          </p:cNvPr>
          <p:cNvSpPr>
            <a:spLocks noGrp="1"/>
          </p:cNvSpPr>
          <p:nvPr>
            <p:ph type="title"/>
          </p:nvPr>
        </p:nvSpPr>
        <p:spPr>
          <a:xfrm>
            <a:off x="838200" y="365126"/>
            <a:ext cx="10515600" cy="836146"/>
          </a:xfrm>
        </p:spPr>
        <p:txBody>
          <a:bodyPr>
            <a:normAutofit fontScale="90000"/>
          </a:bodyPr>
          <a:lstStyle/>
          <a:p>
            <a:r>
              <a:rPr lang="en-US" b="1" dirty="0" smtClean="0">
                <a:solidFill>
                  <a:srgbClr val="C00000"/>
                </a:solidFill>
              </a:rPr>
              <a:t>      </a:t>
            </a:r>
            <a:br>
              <a:rPr lang="en-US" b="1" dirty="0" smtClean="0">
                <a:solidFill>
                  <a:srgbClr val="C00000"/>
                </a:solidFill>
              </a:rPr>
            </a:br>
            <a:r>
              <a:rPr lang="en-US" b="1" dirty="0" smtClean="0">
                <a:solidFill>
                  <a:srgbClr val="C00000"/>
                </a:solidFill>
              </a:rPr>
              <a:t>       Technology </a:t>
            </a:r>
            <a:r>
              <a:rPr lang="en-US" b="1" dirty="0">
                <a:solidFill>
                  <a:srgbClr val="C00000"/>
                </a:solidFill>
              </a:rPr>
              <a:t>Used</a:t>
            </a:r>
            <a:endParaRPr lang="en-IN" b="1" dirty="0">
              <a:solidFill>
                <a:srgbClr val="C00000"/>
              </a:solidFill>
            </a:endParaRPr>
          </a:p>
        </p:txBody>
      </p:sp>
      <p:sp>
        <p:nvSpPr>
          <p:cNvPr id="3" name="Content Placeholder 2">
            <a:extLst>
              <a:ext uri="{FF2B5EF4-FFF2-40B4-BE49-F238E27FC236}">
                <a16:creationId xmlns="" xmlns:a16="http://schemas.microsoft.com/office/drawing/2014/main" id="{441CF3F2-53F9-A76D-257B-193C22B6B16A}"/>
              </a:ext>
            </a:extLst>
          </p:cNvPr>
          <p:cNvSpPr>
            <a:spLocks noGrp="1"/>
          </p:cNvSpPr>
          <p:nvPr>
            <p:ph idx="1"/>
          </p:nvPr>
        </p:nvSpPr>
        <p:spPr>
          <a:xfrm>
            <a:off x="838200" y="1317812"/>
            <a:ext cx="10515600" cy="4859151"/>
          </a:xfrm>
        </p:spPr>
        <p:txBody>
          <a:bodyPr>
            <a:normAutofit fontScale="92500" lnSpcReduction="10000"/>
          </a:bodyPr>
          <a:lstStyle/>
          <a:p>
            <a:pPr>
              <a:lnSpc>
                <a:spcPct val="160000"/>
              </a:lnSpc>
            </a:pPr>
            <a:r>
              <a:rPr lang="en-IN" sz="2400" dirty="0">
                <a:solidFill>
                  <a:srgbClr val="4D5968"/>
                </a:solidFill>
                <a:effectLst/>
                <a:latin typeface="Times New Roman" panose="02020603050405020304" pitchFamily="18" charset="0"/>
                <a:ea typeface="Calibri" panose="020F0502020204030204" pitchFamily="34" charset="0"/>
              </a:rPr>
              <a:t>The cloud computing service that specially looks into Customer Relationship Management is called Salesforce. </a:t>
            </a:r>
          </a:p>
          <a:p>
            <a:pPr>
              <a:lnSpc>
                <a:spcPct val="150000"/>
              </a:lnSpc>
            </a:pPr>
            <a:r>
              <a:rPr lang="en-IN" sz="2400" dirty="0">
                <a:solidFill>
                  <a:srgbClr val="4D5968"/>
                </a:solidFill>
                <a:effectLst/>
                <a:latin typeface="Times New Roman" panose="02020603050405020304" pitchFamily="18" charset="0"/>
                <a:ea typeface="Calibri" panose="020F0502020204030204" pitchFamily="34" charset="0"/>
              </a:rPr>
              <a:t>The cloud platform used in salesforce technology is </a:t>
            </a:r>
            <a:r>
              <a:rPr lang="en-IN" sz="2400" u="none" strike="noStrike" dirty="0">
                <a:solidFill>
                  <a:srgbClr val="E93F33"/>
                </a:solidFill>
                <a:effectLst/>
                <a:latin typeface="Times New Roman" panose="02020603050405020304" pitchFamily="18" charset="0"/>
                <a:ea typeface="Calibri" panose="020F0502020204030204" pitchFamily="34" charset="0"/>
                <a:cs typeface="Gautami" panose="020B0502040204020203" pitchFamily="34" charset="0"/>
                <a:hlinkClick r:id="rId2"/>
              </a:rPr>
              <a:t>Software as a Service</a:t>
            </a:r>
            <a:r>
              <a:rPr lang="en-IN" sz="2400" dirty="0">
                <a:solidFill>
                  <a:srgbClr val="4D5968"/>
                </a:solidFill>
                <a:effectLst/>
                <a:latin typeface="Times New Roman" panose="02020603050405020304" pitchFamily="18" charset="0"/>
                <a:ea typeface="Calibri" panose="020F0502020204030204" pitchFamily="34" charset="0"/>
              </a:rPr>
              <a:t>(</a:t>
            </a:r>
            <a:r>
              <a:rPr lang="en-IN" sz="2400" dirty="0" err="1">
                <a:solidFill>
                  <a:srgbClr val="4D5968"/>
                </a:solidFill>
                <a:effectLst/>
                <a:latin typeface="Times New Roman" panose="02020603050405020304" pitchFamily="18" charset="0"/>
                <a:ea typeface="Calibri" panose="020F0502020204030204" pitchFamily="34" charset="0"/>
              </a:rPr>
              <a:t>Saas</a:t>
            </a:r>
            <a:r>
              <a:rPr lang="en-IN" sz="2400" dirty="0">
                <a:solidFill>
                  <a:srgbClr val="4D5968"/>
                </a:solidFill>
                <a:effectLst/>
                <a:latin typeface="Times New Roman" panose="02020603050405020304" pitchFamily="18" charset="0"/>
                <a:ea typeface="Calibri" panose="020F0502020204030204" pitchFamily="34" charset="0"/>
              </a:rPr>
              <a:t>). This helps in connecting with existing and future customers and partners in business. </a:t>
            </a:r>
            <a:endParaRPr lang="en-IN" sz="2400" dirty="0">
              <a:solidFill>
                <a:srgbClr val="4D5968"/>
              </a:solidFill>
              <a:latin typeface="Times New Roman" panose="02020603050405020304" pitchFamily="18" charset="0"/>
              <a:ea typeface="Calibri" panose="020F0502020204030204" pitchFamily="34" charset="0"/>
            </a:endParaRPr>
          </a:p>
          <a:p>
            <a:pPr>
              <a:lnSpc>
                <a:spcPct val="150000"/>
              </a:lnSpc>
            </a:pPr>
            <a:r>
              <a:rPr lang="en-IN" sz="2400" dirty="0">
                <a:solidFill>
                  <a:srgbClr val="4D5968"/>
                </a:solidFill>
                <a:effectLst/>
                <a:latin typeface="Times New Roman" panose="02020603050405020304" pitchFamily="18" charset="0"/>
                <a:ea typeface="Calibri" panose="020F0502020204030204" pitchFamily="34" charset="0"/>
              </a:rPr>
              <a:t>The relationship with the customers can be maintained well with this technology, and new customers can be created.</a:t>
            </a:r>
          </a:p>
          <a:p>
            <a:pPr>
              <a:lnSpc>
                <a:spcPct val="150000"/>
              </a:lnSpc>
            </a:pPr>
            <a:r>
              <a:rPr lang="en-IN" sz="2400" dirty="0">
                <a:solidFill>
                  <a:srgbClr val="4D5968"/>
                </a:solidFill>
                <a:effectLst/>
                <a:latin typeface="Times New Roman" panose="02020603050405020304" pitchFamily="18" charset="0"/>
                <a:ea typeface="Calibri" panose="020F0502020204030204" pitchFamily="34" charset="0"/>
              </a:rPr>
              <a:t>The platform integrates all the domains such as marketing, sales, customer service, supply chain, data analysis, and many others so that customers can have an integrated view of the business</a:t>
            </a:r>
            <a:endParaRPr lang="en-IN" sz="2400" dirty="0"/>
          </a:p>
        </p:txBody>
      </p:sp>
    </p:spTree>
    <p:extLst>
      <p:ext uri="{BB962C8B-B14F-4D97-AF65-F5344CB8AC3E}">
        <p14:creationId xmlns:p14="http://schemas.microsoft.com/office/powerpoint/2010/main" val="3408082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0C1FF8-4794-AE11-0543-F3B23E5933F5}"/>
              </a:ext>
            </a:extLst>
          </p:cNvPr>
          <p:cNvSpPr>
            <a:spLocks noGrp="1"/>
          </p:cNvSpPr>
          <p:nvPr>
            <p:ph type="title"/>
          </p:nvPr>
        </p:nvSpPr>
        <p:spPr>
          <a:xfrm>
            <a:off x="838200" y="365125"/>
            <a:ext cx="10515600" cy="485107"/>
          </a:xfrm>
        </p:spPr>
        <p:txBody>
          <a:bodyPr>
            <a:noAutofit/>
          </a:bodyPr>
          <a:lstStyle/>
          <a:p>
            <a:r>
              <a:rPr lang="en-US" sz="3600" b="1" dirty="0" smtClean="0">
                <a:solidFill>
                  <a:srgbClr val="C00000"/>
                </a:solidFill>
                <a:latin typeface="Times New Roman" panose="02020603050405020304" pitchFamily="18" charset="0"/>
                <a:cs typeface="Times New Roman" panose="02020603050405020304" pitchFamily="18" charset="0"/>
              </a:rPr>
              <a:t>       The </a:t>
            </a:r>
            <a:r>
              <a:rPr lang="en-US" sz="3600" b="1" dirty="0">
                <a:solidFill>
                  <a:srgbClr val="C00000"/>
                </a:solidFill>
                <a:latin typeface="Times New Roman" panose="02020603050405020304" pitchFamily="18" charset="0"/>
                <a:cs typeface="Times New Roman" panose="02020603050405020304" pitchFamily="18" charset="0"/>
              </a:rPr>
              <a:t>Salesforce Technology used:</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AE61602-FE78-9536-8B58-47EDA4AD3B96}"/>
              </a:ext>
            </a:extLst>
          </p:cNvPr>
          <p:cNvSpPr>
            <a:spLocks noGrp="1"/>
          </p:cNvSpPr>
          <p:nvPr>
            <p:ph idx="1"/>
          </p:nvPr>
        </p:nvSpPr>
        <p:spPr>
          <a:xfrm>
            <a:off x="838200" y="850232"/>
            <a:ext cx="10515600" cy="5326731"/>
          </a:xfrm>
        </p:spPr>
        <p:txBody>
          <a:bodyPr>
            <a:normAutofit/>
          </a:bodyPr>
          <a:lstStyle/>
          <a:p>
            <a:endParaRPr lang="en-US" dirty="0"/>
          </a:p>
          <a:p>
            <a:pPr marL="514350" indent="-514350">
              <a:buFont typeface="+mj-lt"/>
              <a:buAutoNum type="arabicPeriod"/>
            </a:pPr>
            <a:r>
              <a:rPr lang="en-IN" b="1" dirty="0">
                <a:solidFill>
                  <a:srgbClr val="C00000"/>
                </a:solidFill>
                <a:latin typeface="Times New Roman" panose="02020603050405020304" pitchFamily="18" charset="0"/>
                <a:cs typeface="Times New Roman" panose="02020603050405020304" pitchFamily="18" charset="0"/>
              </a:rPr>
              <a:t>Apex:</a:t>
            </a:r>
          </a:p>
          <a:p>
            <a:pPr>
              <a:lnSpc>
                <a:spcPct val="150000"/>
              </a:lnSpc>
            </a:pPr>
            <a:r>
              <a:rPr lang="en-IN" sz="2400" u="sng" strike="noStrike"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Apex is a programming </a:t>
            </a:r>
            <a:r>
              <a:rPr lang="en-IN" sz="2400" u="sng" strike="noStrike"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language</a:t>
            </a:r>
            <a:r>
              <a:rPr lang="en-IN" sz="2400" u="sng" dirty="0">
                <a:solidFill>
                  <a:srgbClr val="4D5968"/>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smtClean="0">
                <a:solidFill>
                  <a:srgbClr val="4D5968"/>
                </a:solidFill>
                <a:effectLst/>
                <a:latin typeface="Times New Roman" panose="02020603050405020304" pitchFamily="18" charset="0"/>
                <a:ea typeface="Times New Roman" panose="02020603050405020304" pitchFamily="18" charset="0"/>
                <a:cs typeface="Times New Roman" panose="02020603050405020304" pitchFamily="18" charset="0"/>
              </a:rPr>
              <a:t>similar </a:t>
            </a:r>
            <a:r>
              <a:rPr lang="en-IN" sz="2400" dirty="0">
                <a:solidFill>
                  <a:srgbClr val="4D5968"/>
                </a:solidFill>
                <a:effectLst/>
                <a:latin typeface="Times New Roman" panose="02020603050405020304" pitchFamily="18" charset="0"/>
                <a:ea typeface="Times New Roman" panose="02020603050405020304" pitchFamily="18" charset="0"/>
                <a:cs typeface="Times New Roman" panose="02020603050405020304" pitchFamily="18" charset="0"/>
              </a:rPr>
              <a:t>to Java, used to develop and enhance the Salesforce CRM application.</a:t>
            </a:r>
          </a:p>
          <a:p>
            <a:pPr>
              <a:lnSpc>
                <a:spcPct val="150000"/>
              </a:lnSpc>
            </a:pPr>
            <a:r>
              <a:rPr lang="en-IN" sz="2400" dirty="0">
                <a:solidFill>
                  <a:srgbClr val="4D5968"/>
                </a:solidFill>
                <a:effectLst/>
                <a:latin typeface="Times New Roman" panose="02020603050405020304" pitchFamily="18" charset="0"/>
                <a:ea typeface="Times New Roman" panose="02020603050405020304" pitchFamily="18" charset="0"/>
                <a:cs typeface="Times New Roman" panose="02020603050405020304" pitchFamily="18" charset="0"/>
              </a:rPr>
              <a:t>It is used to access data from the CRM’s database and manipulate it as well by using an API (application user interface).</a:t>
            </a:r>
          </a:p>
          <a:p>
            <a:pPr>
              <a:lnSpc>
                <a:spcPct val="150000"/>
              </a:lnSpc>
            </a:pPr>
            <a:r>
              <a:rPr lang="en-IN" sz="2400" dirty="0">
                <a:solidFill>
                  <a:srgbClr val="4D5968"/>
                </a:solidFill>
                <a:effectLst/>
                <a:latin typeface="Times New Roman" panose="02020603050405020304" pitchFamily="18" charset="0"/>
                <a:ea typeface="Times New Roman" panose="02020603050405020304" pitchFamily="18" charset="0"/>
                <a:cs typeface="Times New Roman" panose="02020603050405020304" pitchFamily="18" charset="0"/>
              </a:rPr>
              <a:t>Developers also use it to customize and personalize the application as per the requisites of the business. It is very easy to control and execute flow, add business logic, trigger various events, etc., by using simple stored procedures.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65755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EE5170-44DD-1186-B79E-9EE2798827AB}"/>
              </a:ext>
            </a:extLst>
          </p:cNvPr>
          <p:cNvSpPr>
            <a:spLocks noGrp="1"/>
          </p:cNvSpPr>
          <p:nvPr>
            <p:ph type="title"/>
          </p:nvPr>
        </p:nvSpPr>
        <p:spPr>
          <a:xfrm>
            <a:off x="838200" y="338231"/>
            <a:ext cx="10515600" cy="638922"/>
          </a:xfrm>
        </p:spPr>
        <p:txBody>
          <a:bodyPr>
            <a:normAutofit fontScale="90000"/>
          </a:bodyPr>
          <a:lstStyle/>
          <a:p>
            <a:r>
              <a:rPr lang="en-US" b="1" dirty="0" smtClean="0">
                <a:solidFill>
                  <a:srgbClr val="C00000"/>
                </a:solidFill>
                <a:latin typeface="Times New Roman" panose="02020603050405020304" pitchFamily="18" charset="0"/>
                <a:cs typeface="Times New Roman" panose="02020603050405020304" pitchFamily="18" charset="0"/>
              </a:rPr>
              <a:t>          </a:t>
            </a:r>
            <a:br>
              <a:rPr lang="en-US" b="1" dirty="0" smtClean="0">
                <a:solidFill>
                  <a:srgbClr val="C00000"/>
                </a:solidFill>
                <a:latin typeface="Times New Roman" panose="02020603050405020304" pitchFamily="18" charset="0"/>
                <a:cs typeface="Times New Roman" panose="02020603050405020304" pitchFamily="18" charset="0"/>
              </a:rPr>
            </a:br>
            <a:r>
              <a:rPr lang="en-US" b="1" dirty="0">
                <a:solidFill>
                  <a:srgbClr val="C00000"/>
                </a:solidFill>
                <a:latin typeface="Times New Roman" panose="02020603050405020304" pitchFamily="18" charset="0"/>
                <a:cs typeface="Times New Roman" panose="02020603050405020304" pitchFamily="18" charset="0"/>
              </a:rPr>
              <a:t/>
            </a:r>
            <a:br>
              <a:rPr lang="en-US" b="1" dirty="0">
                <a:solidFill>
                  <a:srgbClr val="C00000"/>
                </a:solidFill>
                <a:latin typeface="Times New Roman" panose="02020603050405020304" pitchFamily="18" charset="0"/>
                <a:cs typeface="Times New Roman" panose="02020603050405020304" pitchFamily="18" charset="0"/>
              </a:rPr>
            </a:br>
            <a:r>
              <a:rPr lang="en-US" b="1" dirty="0" smtClean="0">
                <a:solidFill>
                  <a:srgbClr val="C00000"/>
                </a:solidFill>
                <a:latin typeface="Times New Roman" panose="02020603050405020304" pitchFamily="18" charset="0"/>
                <a:cs typeface="Times New Roman" panose="02020603050405020304" pitchFamily="18" charset="0"/>
              </a:rPr>
              <a:t>Visual </a:t>
            </a:r>
            <a:r>
              <a:rPr lang="en-US" b="1" dirty="0">
                <a:solidFill>
                  <a:srgbClr val="C00000"/>
                </a:solidFill>
                <a:latin typeface="Times New Roman" panose="02020603050405020304" pitchFamily="18" charset="0"/>
                <a:cs typeface="Times New Roman" panose="02020603050405020304" pitchFamily="18" charset="0"/>
              </a:rPr>
              <a:t>force:</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8ABAA87-621B-A7DA-B6C9-8949F61DE555}"/>
              </a:ext>
            </a:extLst>
          </p:cNvPr>
          <p:cNvSpPr>
            <a:spLocks noGrp="1"/>
          </p:cNvSpPr>
          <p:nvPr>
            <p:ph idx="1"/>
          </p:nvPr>
        </p:nvSpPr>
        <p:spPr>
          <a:xfrm>
            <a:off x="838200" y="1801906"/>
            <a:ext cx="10515600" cy="4401951"/>
          </a:xfrm>
        </p:spPr>
        <p:txBody>
          <a:bodyPr/>
          <a:lstStyle/>
          <a:p>
            <a:pPr>
              <a:lnSpc>
                <a:spcPct val="150000"/>
              </a:lnSpc>
            </a:pPr>
            <a:r>
              <a:rPr lang="en-IN" sz="2400" dirty="0">
                <a:solidFill>
                  <a:srgbClr val="4D5968"/>
                </a:solidFill>
                <a:effectLst/>
                <a:latin typeface="Times New Roman" panose="02020603050405020304" pitchFamily="18" charset="0"/>
                <a:ea typeface="Times New Roman" panose="02020603050405020304" pitchFamily="18" charset="0"/>
                <a:cs typeface="Times New Roman" panose="02020603050405020304" pitchFamily="18" charset="0"/>
              </a:rPr>
              <a:t>Salesforce CRM uses Visualforce to create custom interactive user interfaces (UI) for mobile and web apps.</a:t>
            </a:r>
          </a:p>
          <a:p>
            <a:pPr>
              <a:lnSpc>
                <a:spcPct val="150000"/>
              </a:lnSpc>
            </a:pPr>
            <a:r>
              <a:rPr lang="en-IN" sz="2400" dirty="0">
                <a:solidFill>
                  <a:srgbClr val="4D5968"/>
                </a:solidFill>
                <a:effectLst/>
                <a:latin typeface="Times New Roman" panose="02020603050405020304" pitchFamily="18" charset="0"/>
                <a:ea typeface="Times New Roman" panose="02020603050405020304" pitchFamily="18" charset="0"/>
                <a:cs typeface="Times New Roman" panose="02020603050405020304" pitchFamily="18" charset="0"/>
              </a:rPr>
              <a:t>It is </a:t>
            </a:r>
            <a:r>
              <a:rPr lang="en-IN" sz="2400" u="sng" strike="noStrike"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similar to HTML</a:t>
            </a:r>
            <a:r>
              <a:rPr lang="en-IN" sz="2400" dirty="0">
                <a:solidFill>
                  <a:srgbClr val="4D5968"/>
                </a:solidFill>
                <a:effectLst/>
                <a:latin typeface="Times New Roman" panose="02020603050405020304" pitchFamily="18" charset="0"/>
                <a:ea typeface="Times New Roman" panose="02020603050405020304" pitchFamily="18" charset="0"/>
                <a:cs typeface="Times New Roman" panose="02020603050405020304" pitchFamily="18" charset="0"/>
              </a:rPr>
              <a:t> and uses tags just like any other Mark-up language. </a:t>
            </a:r>
            <a:endParaRPr lang="en-IN" sz="2400" dirty="0">
              <a:solidFill>
                <a:srgbClr val="4D5968"/>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IN" sz="2400" dirty="0">
                <a:solidFill>
                  <a:srgbClr val="4D5968"/>
                </a:solidFill>
                <a:effectLst/>
                <a:latin typeface="Times New Roman" panose="02020603050405020304" pitchFamily="18" charset="0"/>
                <a:ea typeface="Times New Roman" panose="02020603050405020304" pitchFamily="18" charset="0"/>
                <a:cs typeface="Times New Roman" panose="02020603050405020304" pitchFamily="18" charset="0"/>
              </a:rPr>
              <a:t>It is very easy to learn and execute and helps in enhancing the look and feel of mobile and web apps in Salesforce technology.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43549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1659</Words>
  <Application>Microsoft Office PowerPoint</Application>
  <PresentationFormat>Widescreen</PresentationFormat>
  <Paragraphs>145</Paragraphs>
  <Slides>29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Malgun Gothic</vt:lpstr>
      <vt:lpstr>Arial</vt:lpstr>
      <vt:lpstr>Calibri</vt:lpstr>
      <vt:lpstr>Calibri Light</vt:lpstr>
      <vt:lpstr>Gautami</vt:lpstr>
      <vt:lpstr>inherit</vt:lpstr>
      <vt:lpstr>Mongolian Baiti</vt:lpstr>
      <vt:lpstr>Open Sans</vt:lpstr>
      <vt:lpstr>Symbol</vt:lpstr>
      <vt:lpstr>Times New Roman</vt:lpstr>
      <vt:lpstr>Wingdings</vt:lpstr>
      <vt:lpstr>Office Theme</vt:lpstr>
      <vt:lpstr>Salesforce Developer Internship </vt:lpstr>
      <vt:lpstr>Internship Organization, Mode &amp; Location</vt:lpstr>
      <vt:lpstr>Role or Internship Training Undertaken</vt:lpstr>
      <vt:lpstr>Activity undertaken in Internship(More than one slide)</vt:lpstr>
      <vt:lpstr>        2.Identify the Areas of Improvement</vt:lpstr>
      <vt:lpstr>                  4.Improve Yourself through Self-assessment</vt:lpstr>
      <vt:lpstr>              Technology Used</vt:lpstr>
      <vt:lpstr>       The Salesforce Technology used:</vt:lpstr>
      <vt:lpstr>            Visual force:</vt:lpstr>
      <vt:lpstr>        Screen shots:</vt:lpstr>
      <vt:lpstr>PowerPoint Presentation</vt:lpstr>
      <vt:lpstr>Important Learning </vt:lpstr>
      <vt:lpstr>       Salesforce Fundamentals(7%):  </vt:lpstr>
      <vt:lpstr>                    Data modeling and management (13%): </vt:lpstr>
      <vt:lpstr>Logic and process automation (38%): </vt:lpstr>
      <vt:lpstr>PowerPoint Presentation</vt:lpstr>
      <vt:lpstr>User interface (25%): </vt:lpstr>
      <vt:lpstr>Testing (7%): </vt:lpstr>
      <vt:lpstr>Debug and deployment tools (10%): </vt:lpstr>
      <vt:lpstr>Challenges</vt:lpstr>
      <vt:lpstr>       2. Duplicate Records: </vt:lpstr>
      <vt:lpstr>       Promoting Bad Data: </vt:lpstr>
      <vt:lpstr>                              Choosing Right Apps on AppExchange:</vt:lpstr>
      <vt:lpstr>              Data Validation:</vt:lpstr>
      <vt:lpstr>             Learning Outcomes:</vt:lpstr>
      <vt:lpstr>PowerPoint Presentation</vt:lpstr>
      <vt:lpstr>PowerPoint Presentation</vt:lpstr>
      <vt:lpstr>References(if any)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dc:title>
  <dc:creator>HP</dc:creator>
  <cp:lastModifiedBy>upendrareddy</cp:lastModifiedBy>
  <cp:revision>23</cp:revision>
  <dcterms:created xsi:type="dcterms:W3CDTF">2022-11-09T01:56:57Z</dcterms:created>
  <dcterms:modified xsi:type="dcterms:W3CDTF">2023-02-12T10:48:55Z</dcterms:modified>
</cp:coreProperties>
</file>