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68" r:id="rId7"/>
    <p:sldId id="289" r:id="rId8"/>
    <p:sldId id="295" r:id="rId9"/>
    <p:sldId id="296" r:id="rId10"/>
    <p:sldId id="297" r:id="rId11"/>
    <p:sldId id="305" r:id="rId12"/>
    <p:sldId id="298" r:id="rId13"/>
    <p:sldId id="299" r:id="rId14"/>
    <p:sldId id="300" r:id="rId15"/>
    <p:sldId id="301" r:id="rId16"/>
    <p:sldId id="293" r:id="rId17"/>
    <p:sldId id="302" r:id="rId18"/>
    <p:sldId id="303" r:id="rId19"/>
    <p:sldId id="306" r:id="rId20"/>
    <p:sldId id="30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701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834635"/>
            <a:ext cx="5074920" cy="1715531"/>
          </a:xfrm>
        </p:spPr>
        <p:txBody>
          <a:bodyPr/>
          <a:lstStyle/>
          <a:p>
            <a:r>
              <a:rPr lang="en-US" dirty="0"/>
              <a:t>INTERNSHIP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05800" y="4230900"/>
            <a:ext cx="3740943" cy="2450927"/>
          </a:xfr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Team ID: LTVIP2025TMID35183</a:t>
            </a:r>
          </a:p>
          <a:p>
            <a:pPr marL="0" indent="0" algn="just">
              <a:buNone/>
            </a:pPr>
            <a:r>
              <a:rPr lang="en-US" sz="2400" b="1" dirty="0"/>
              <a:t>TEAM: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Mada Akhila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Kaja Likhitha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Lanka Nandini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err="1"/>
              <a:t>Dandugula</a:t>
            </a:r>
            <a:r>
              <a:rPr lang="en-US" sz="2000" dirty="0"/>
              <a:t> Lalitha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44C18-0AE9-D8E9-6F9A-3F31341D5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81AE-D1AC-A16F-FBBA-C762F4288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007" y="1202717"/>
            <a:ext cx="9868791" cy="424732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sz="2400" cap="none" dirty="0"/>
              <a:t>Data Exploration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3A520D8-E0EB-35C2-80E2-1E57110414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4582" y="1686142"/>
            <a:ext cx="9632597" cy="3472746"/>
          </a:xfrm>
        </p:spPr>
        <p:txBody>
          <a:bodyPr>
            <a:spAutoFit/>
          </a:bodyPr>
          <a:lstStyle/>
          <a:p>
            <a:pPr algn="just"/>
            <a:r>
              <a:rPr lang="en-US" sz="2000" b="1" spc="50" dirty="0"/>
              <a:t>Visualizations: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Correlation Heatmap</a:t>
            </a:r>
          </a:p>
          <a:p>
            <a:pPr marL="342900" indent="-342900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sz="2000" spc="50" dirty="0"/>
              <a:t>Distribution plots</a:t>
            </a:r>
          </a:p>
          <a:p>
            <a:pPr marL="1028700" lvl="1" indent="-342900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000" spc="50" dirty="0"/>
              <a:t>e.g., Bilirubin levels vs. diagnosis</a:t>
            </a:r>
          </a:p>
          <a:p>
            <a:pPr algn="just"/>
            <a:endParaRPr lang="en-US" sz="2000" b="1" spc="50" dirty="0"/>
          </a:p>
          <a:p>
            <a:pPr algn="just"/>
            <a:r>
              <a:rPr lang="en-US" sz="2000" b="1" spc="50" dirty="0"/>
              <a:t>Initial Insights: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AST and ALT are strong indicators.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Albumin / Globulin Ratio shows significant separation.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7C03A19-5D46-B161-EF23-EC71B749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35" y="438991"/>
            <a:ext cx="10598465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Phase-3: Project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3C9F93-20E1-E566-1A1C-E6046A1C2E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2" b="5245"/>
          <a:stretch>
            <a:fillRect/>
          </a:stretch>
        </p:blipFill>
        <p:spPr>
          <a:xfrm>
            <a:off x="6649114" y="977815"/>
            <a:ext cx="5373976" cy="2651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94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DFD5F-91DB-6600-60FB-D8A006ED1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34CC-9546-0BC2-415E-E56759A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882" y="2091926"/>
            <a:ext cx="3880318" cy="867930"/>
          </a:xfrm>
        </p:spPr>
        <p:txBody>
          <a:bodyPr wrap="square">
            <a:spAutoFit/>
          </a:bodyPr>
          <a:lstStyle/>
          <a:p>
            <a:r>
              <a:rPr lang="en-US" dirty="0"/>
              <a:t>Machine Learning Models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26D46-ACE4-4C38-0740-4064C98F4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4925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b="1" dirty="0"/>
              <a:t>Baseline Models: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4138A-1B52-4770-A722-B28351F200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836126"/>
          </a:xfr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Logistic Regression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F9D26-2A49-E907-E538-E6F403F9DD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105545"/>
            <a:ext cx="5433204" cy="36512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Advanced Models: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89726B-4124-0ED8-180D-F3E9615DE2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546995"/>
            <a:ext cx="5431971" cy="836126"/>
          </a:xfr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Random Forest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Neural Networks (MLP)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0E0CACFC-97B1-111D-75EB-8900E1B3102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297AA0E-7E85-7BB8-B4A6-DCF48B36EF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757176D-13FC-16D4-860E-2886408EF69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F27C14AF-7692-3B37-95DF-8F5A2CBFDC2F}"/>
              </a:ext>
            </a:extLst>
          </p:cNvPr>
          <p:cNvSpPr txBox="1">
            <a:spLocks/>
          </p:cNvSpPr>
          <p:nvPr/>
        </p:nvSpPr>
        <p:spPr>
          <a:xfrm>
            <a:off x="2933700" y="438990"/>
            <a:ext cx="8421688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Phase-4: 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264298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3A6B7-C6FE-0A15-72DB-2C099AC25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D91E-C737-F628-F139-9564C718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882" y="2091926"/>
            <a:ext cx="3880318" cy="867930"/>
          </a:xfrm>
        </p:spPr>
        <p:txBody>
          <a:bodyPr wrap="square">
            <a:spAutoFit/>
          </a:bodyPr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0ECF-B900-81BC-067C-01CA35D88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4798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b="1" dirty="0"/>
              <a:t>Why Multiple Metrics Matter: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68325-5F39-CC46-828A-675ACA1A42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3375283"/>
          </a:xfr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Accuracy: General correctness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Precision: Correctness of positives (False Positive impact)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Recall (Sensitivity): Correct detection of actual liver patients (critical in healthcare)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F1 Score: Balance between Precision and Recall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ROC-AUC: Model's ability to distinguish between classes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B05297F8-BC54-00A9-E8FC-2B53D88DF14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8988F74E-DD94-5C0D-A8F0-F1D2B403671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E5DCBBC-7C59-A8AB-ABEB-3AED78D6CFD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CA06B0D8-68E7-750C-80E2-21E386107B24}"/>
              </a:ext>
            </a:extLst>
          </p:cNvPr>
          <p:cNvSpPr txBox="1">
            <a:spLocks/>
          </p:cNvSpPr>
          <p:nvPr/>
        </p:nvSpPr>
        <p:spPr>
          <a:xfrm>
            <a:off x="2933700" y="438990"/>
            <a:ext cx="8421688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Phase-4: 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74543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945"/>
            <a:ext cx="10515600" cy="576943"/>
          </a:xfrm>
        </p:spPr>
        <p:txBody>
          <a:bodyPr lIns="0">
            <a:normAutofit/>
          </a:bodyPr>
          <a:lstStyle/>
          <a:p>
            <a:r>
              <a:rPr lang="en-US" sz="2400" dirty="0"/>
              <a:t>Model Performance Comparison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7BC1A7-1D48-6D3C-A2E2-6CFC642F0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37111"/>
              </p:ext>
            </p:extLst>
          </p:nvPr>
        </p:nvGraphicFramePr>
        <p:xfrm>
          <a:off x="838200" y="2409825"/>
          <a:ext cx="11049001" cy="2029683"/>
        </p:xfrm>
        <a:graphic>
          <a:graphicData uri="http://schemas.openxmlformats.org/drawingml/2006/table">
            <a:tbl>
              <a:tblPr firstRow="1" bandRow="1"/>
              <a:tblGrid>
                <a:gridCol w="2616457">
                  <a:extLst>
                    <a:ext uri="{9D8B030D-6E8A-4147-A177-3AD203B41FA5}">
                      <a16:colId xmlns:a16="http://schemas.microsoft.com/office/drawing/2014/main" val="3839547069"/>
                    </a:ext>
                  </a:extLst>
                </a:gridCol>
                <a:gridCol w="1826113">
                  <a:extLst>
                    <a:ext uri="{9D8B030D-6E8A-4147-A177-3AD203B41FA5}">
                      <a16:colId xmlns:a16="http://schemas.microsoft.com/office/drawing/2014/main" val="891507799"/>
                    </a:ext>
                  </a:extLst>
                </a:gridCol>
                <a:gridCol w="1531292">
                  <a:extLst>
                    <a:ext uri="{9D8B030D-6E8A-4147-A177-3AD203B41FA5}">
                      <a16:colId xmlns:a16="http://schemas.microsoft.com/office/drawing/2014/main" val="3250871710"/>
                    </a:ext>
                  </a:extLst>
                </a:gridCol>
                <a:gridCol w="1389100">
                  <a:extLst>
                    <a:ext uri="{9D8B030D-6E8A-4147-A177-3AD203B41FA5}">
                      <a16:colId xmlns:a16="http://schemas.microsoft.com/office/drawing/2014/main" val="2022230166"/>
                    </a:ext>
                  </a:extLst>
                </a:gridCol>
                <a:gridCol w="2121933">
                  <a:extLst>
                    <a:ext uri="{9D8B030D-6E8A-4147-A177-3AD203B41FA5}">
                      <a16:colId xmlns:a16="http://schemas.microsoft.com/office/drawing/2014/main" val="3934284260"/>
                    </a:ext>
                  </a:extLst>
                </a:gridCol>
                <a:gridCol w="1564106">
                  <a:extLst>
                    <a:ext uri="{9D8B030D-6E8A-4147-A177-3AD203B41FA5}">
                      <a16:colId xmlns:a16="http://schemas.microsoft.com/office/drawing/2014/main" val="3251494193"/>
                    </a:ext>
                  </a:extLst>
                </a:gridCol>
              </a:tblGrid>
              <a:tr h="8446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Model 	</a:t>
                      </a:r>
                    </a:p>
                  </a:txBody>
                  <a:tcPr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j-lt"/>
                        </a:rPr>
                        <a:t>AUC-ROC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579245"/>
                  </a:ext>
                </a:extLst>
              </a:tr>
              <a:tr h="592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Logistic Regression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78%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004821"/>
                  </a:ext>
                </a:extLst>
              </a:tr>
              <a:tr h="5925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Neural Network</a:t>
                      </a:r>
                    </a:p>
                  </a:txBody>
                  <a:tcPr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88%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90051"/>
                  </a:ext>
                </a:extLst>
              </a:tr>
            </a:tbl>
          </a:graphicData>
        </a:graphic>
      </p:graphicFrame>
      <p:sp>
        <p:nvSpPr>
          <p:cNvPr id="13" name="Title 3">
            <a:extLst>
              <a:ext uri="{FF2B5EF4-FFF2-40B4-BE49-F238E27FC236}">
                <a16:creationId xmlns:a16="http://schemas.microsoft.com/office/drawing/2014/main" id="{AB85D17D-8625-98E0-0586-16D3BFC678D2}"/>
              </a:ext>
            </a:extLst>
          </p:cNvPr>
          <p:cNvSpPr txBox="1">
            <a:spLocks/>
          </p:cNvSpPr>
          <p:nvPr/>
        </p:nvSpPr>
        <p:spPr>
          <a:xfrm>
            <a:off x="901699" y="438990"/>
            <a:ext cx="10985501" cy="4801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Phase-5: Functional &amp;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A9B0F-43B8-82B5-0770-11E4C7B3B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5AB5B-7C0F-C19E-BAE1-533267FC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055844"/>
            <a:ext cx="3924300" cy="823912"/>
          </a:xfrm>
        </p:spPr>
        <p:txBody>
          <a:bodyPr/>
          <a:lstStyle/>
          <a:p>
            <a:r>
              <a:rPr lang="en-US" sz="2400" dirty="0"/>
              <a:t>Data-related: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B2B7A-1B64-4892-644A-76FA30978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113514"/>
            <a:ext cx="3924300" cy="1579920"/>
          </a:xfrm>
        </p:spPr>
        <p:txBody>
          <a:bodyPr vert="horz" lIns="91440" tIns="45720" rIns="91440" bIns="45720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Small dataset size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Missing medical history or comorbidities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000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B677B9-5724-E6C6-9314-FA1BB7C4E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055844"/>
            <a:ext cx="3943627" cy="823912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Model-related: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28ECF2-E739-E235-5977-1491CA562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113514"/>
            <a:ext cx="4477027" cy="1579920"/>
          </a:xfr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noProof="1"/>
              <a:t>Risk of overfitting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noProof="1"/>
              <a:t>Interpretability challenges in complex models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noProof="1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686F1FC-2442-B419-794E-E7718494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735" y="385830"/>
            <a:ext cx="7740965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Phase-6: Conclusion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97F084B-C843-C2AE-3FD8-6D751499CC67}"/>
              </a:ext>
            </a:extLst>
          </p:cNvPr>
          <p:cNvSpPr txBox="1">
            <a:spLocks/>
          </p:cNvSpPr>
          <p:nvPr/>
        </p:nvSpPr>
        <p:spPr>
          <a:xfrm>
            <a:off x="2984500" y="1609045"/>
            <a:ext cx="7137400" cy="5769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Limitations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635829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B3B40-68C3-3A0E-56C3-943A87A4A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B8F3-E8F8-E651-2F69-0CE98762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882" y="1634293"/>
            <a:ext cx="313944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07D5-3673-FBA3-A69A-011F753AF7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b="1" dirty="0"/>
              <a:t>Key Takeaways: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56F8E-20AB-F36F-1AC1-BFE513961B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101360"/>
            <a:ext cx="5431971" cy="1451679"/>
          </a:xfr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Machine learning can significantly aid early liver cirrhosis detection.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Deployment-ready solutions are feasible but require careful validation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45CA625E-C56C-4733-CEE6-32A011284DA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7EA0DC0-062B-E140-E9E6-6DB2EB6EC6A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DFCA626-4850-6A6C-6CEF-C0C4C52883E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4F409162-FCAB-AB29-783C-525EB55E1516}"/>
              </a:ext>
            </a:extLst>
          </p:cNvPr>
          <p:cNvSpPr txBox="1">
            <a:spLocks/>
          </p:cNvSpPr>
          <p:nvPr/>
        </p:nvSpPr>
        <p:spPr>
          <a:xfrm>
            <a:off x="3636804" y="449043"/>
            <a:ext cx="5029200" cy="480131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Phase-6: Conclusion</a:t>
            </a:r>
          </a:p>
        </p:txBody>
      </p:sp>
    </p:spTree>
    <p:extLst>
      <p:ext uri="{BB962C8B-B14F-4D97-AF65-F5344CB8AC3E}">
        <p14:creationId xmlns:p14="http://schemas.microsoft.com/office/powerpoint/2010/main" val="28256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86913-4BF3-D461-E714-6C380B12E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8BAA6906-DE5B-5DA6-2CA0-64B5F9E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35" y="438991"/>
            <a:ext cx="10598465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Phase-6: Conclusion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BBA503-2690-974A-7F5E-7DF461E6F419}"/>
              </a:ext>
            </a:extLst>
          </p:cNvPr>
          <p:cNvSpPr txBox="1">
            <a:spLocks/>
          </p:cNvSpPr>
          <p:nvPr/>
        </p:nvSpPr>
        <p:spPr>
          <a:xfrm>
            <a:off x="1105702" y="3005915"/>
            <a:ext cx="3880318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Front 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B51441-E8AA-453D-2EC4-F0CCFEAB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636" y="1143000"/>
            <a:ext cx="7991855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75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27BC3-CDEA-4508-1D06-A1FCB066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86A1-AB96-0C04-B5A7-94D30A6F3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882" y="2479725"/>
            <a:ext cx="3880318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E1748-07CB-5967-16A8-B12CEDD55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37528" y="1567960"/>
            <a:ext cx="7121072" cy="4247317"/>
          </a:xfr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Accuracy: General correctness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Data Expansion: Multicenter datasets and large data sets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Model Improvements: Multimodal learning (lab + imaging + notes)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Clinical Implementation: Real-time decision support tools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Cloud-Based Infrastructure: Scalable, flexible, and accessible from anywhere.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Seamless API Integration: Enables interoperability with healthcare systems, EHRs, and third-party tools.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Enterprise-Grade Security: Ensures patient data privacy, and robust protection against cyber threats.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F06BC465-B726-6967-0245-CD71084CF08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B42D30A7-4350-C361-3C41-4DDA97F143F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C77F5E2-BFD4-C612-C1D1-EAA16D97871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3540E75A-8BC1-FD9E-DF75-F75CA6B9AD55}"/>
              </a:ext>
            </a:extLst>
          </p:cNvPr>
          <p:cNvSpPr txBox="1">
            <a:spLocks/>
          </p:cNvSpPr>
          <p:nvPr/>
        </p:nvSpPr>
        <p:spPr>
          <a:xfrm>
            <a:off x="2933700" y="438990"/>
            <a:ext cx="8421688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enorite" panose="00000500000000000000" pitchFamily="2" charset="0"/>
              </a:rPr>
              <a:t>Phase-7: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9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9"/>
            <a:ext cx="10505875" cy="120491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Title: Predicting Liver Cirrhosis Using Advanced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189137"/>
            <a:ext cx="10621379" cy="152558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Subtitle: A Comprehensive Data-Driven Approach for Early Detection and Intervention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E48B4-3E2A-1F21-1A2C-72D4EF60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69" r="14008"/>
          <a:stretch>
            <a:fillRect/>
          </a:stretch>
        </p:blipFill>
        <p:spPr>
          <a:xfrm>
            <a:off x="1241663" y="4389120"/>
            <a:ext cx="2996096" cy="24688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C3312B-01D6-91DA-5A3A-EC4471C8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635" y="4389120"/>
            <a:ext cx="31951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38990"/>
            <a:ext cx="8421688" cy="480131"/>
          </a:xfrm>
        </p:spPr>
        <p:txBody>
          <a:bodyPr>
            <a:spAutoFit/>
          </a:bodyPr>
          <a:lstStyle/>
          <a:p>
            <a:r>
              <a:rPr lang="en-US" dirty="0"/>
              <a:t>Phase-1: Brainstorming &amp; Ideation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217644"/>
            <a:ext cx="3924300" cy="823912"/>
          </a:xfrm>
        </p:spPr>
        <p:txBody>
          <a:bodyPr/>
          <a:lstStyle/>
          <a:p>
            <a:r>
              <a:rPr lang="en-US" sz="2400" dirty="0"/>
              <a:t>What is Liver Cirrhosis?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275314"/>
            <a:ext cx="3924300" cy="2503249"/>
          </a:xfrm>
        </p:spPr>
        <p:txBody>
          <a:bodyPr vert="horz" lIns="91440" tIns="45720" rIns="91440" bIns="45720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Chronic liver disease leading to scarring (fibrosis)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b="1" noProof="1"/>
              <a:t>Causes: </a:t>
            </a:r>
            <a:r>
              <a:rPr lang="en-US" sz="2000" noProof="1"/>
              <a:t>Hepatitis, Alcohol abuse, Non-Alcoholic Fatty Liver Disease (NAFLD)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High morbidity and mortality rates worldwide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217644"/>
            <a:ext cx="3943627" cy="823912"/>
          </a:xfrm>
        </p:spPr>
        <p:txBody>
          <a:bodyPr/>
          <a:lstStyle/>
          <a:p>
            <a:r>
              <a:rPr lang="en-US" sz="2400" dirty="0"/>
              <a:t>Why Early Prediction?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275314"/>
            <a:ext cx="3943627" cy="1997867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Early detection improves outcomes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Reduces the burden on healthcare systems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Enables timely intervention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882" y="1634293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b="1" dirty="0"/>
              <a:t>Problem Statement: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707886"/>
          </a:xfrm>
        </p:spPr>
        <p:txBody>
          <a:bodyPr>
            <a:spAutoFit/>
          </a:bodyPr>
          <a:lstStyle/>
          <a:p>
            <a:r>
              <a:rPr lang="en-US" sz="2000" dirty="0"/>
              <a:t>Need for reliable non-invasive liver cirrhosis prediction tools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130945"/>
            <a:ext cx="5433204" cy="36512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Challenges in Traditional Diagnosis: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546995"/>
            <a:ext cx="5431971" cy="1272143"/>
          </a:xfr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Invasive methods like liver biopsy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Expensive imaging techniques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Late-stage detection is common</a:t>
            </a:r>
            <a:endParaRPr lang="en-US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3" name="Title 3">
            <a:extLst>
              <a:ext uri="{FF2B5EF4-FFF2-40B4-BE49-F238E27FC236}">
                <a16:creationId xmlns:a16="http://schemas.microsoft.com/office/drawing/2014/main" id="{D83391D0-4807-DD30-B91C-E24BB77E7020}"/>
              </a:ext>
            </a:extLst>
          </p:cNvPr>
          <p:cNvSpPr txBox="1">
            <a:spLocks/>
          </p:cNvSpPr>
          <p:nvPr/>
        </p:nvSpPr>
        <p:spPr>
          <a:xfrm>
            <a:off x="2933700" y="438990"/>
            <a:ext cx="8421688" cy="480131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Phase-1: Brainstorming &amp; Ideation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2ABBE-44C0-10AE-AEBB-FA4F6FA4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1CEF5B-35EA-98CE-5196-DF1BBD98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38990"/>
            <a:ext cx="8421688" cy="480131"/>
          </a:xfrm>
        </p:spPr>
        <p:txBody>
          <a:bodyPr>
            <a:spAutoFit/>
          </a:bodyPr>
          <a:lstStyle/>
          <a:p>
            <a:r>
              <a:rPr lang="en-US" dirty="0"/>
              <a:t>Phase-1: Brainstorming &amp; Ideation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AA6E9-7E13-AB50-68D7-D0C8B74D1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217644"/>
            <a:ext cx="3924300" cy="823912"/>
          </a:xfrm>
        </p:spPr>
        <p:txBody>
          <a:bodyPr/>
          <a:lstStyle/>
          <a:p>
            <a:r>
              <a:rPr lang="en-US" sz="2400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07CF2-FDD8-B879-614B-E28A3E0C7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275314"/>
            <a:ext cx="3924300" cy="2811026"/>
          </a:xfrm>
        </p:spPr>
        <p:txBody>
          <a:bodyPr vert="horz" lIns="91440" tIns="45720" rIns="91440" bIns="45720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Develop machine learning models to predict liver cirrhosis.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Achieve high sensitivity to minimize false negatives.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Build an interpretable, deployable system for clinical settings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8A2751-4176-F53D-5AA8-B88AA5856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217644"/>
            <a:ext cx="3943627" cy="823912"/>
          </a:xfrm>
        </p:spPr>
        <p:txBody>
          <a:bodyPr/>
          <a:lstStyle/>
          <a:p>
            <a:r>
              <a:rPr lang="en-US" sz="2400" dirty="0"/>
              <a:t>Target Users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8FD5AC3-5B25-A52F-EC69-9A5734F74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275314"/>
            <a:ext cx="4477027" cy="19978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noProof="1"/>
              <a:t>Primary Users: Hepatologists, Gastroenterologist, etc.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noProof="1"/>
              <a:t>Secondary Users: Researchers, Pharmaceutical Professionals, etc.n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6A23FBE-3113-47DC-1B97-71172BEF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BE05E2F-BA22-A383-0884-E939A7C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5A46E22-EF2D-191A-8789-830C633B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A358A-44FE-F636-3D4A-104F6BFF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35" r="13524"/>
          <a:stretch>
            <a:fillRect/>
          </a:stretch>
        </p:blipFill>
        <p:spPr>
          <a:xfrm>
            <a:off x="381000" y="4898385"/>
            <a:ext cx="2805363" cy="1645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D38915-A92C-09C3-AA43-027AD87CD9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743" b="6953"/>
          <a:stretch>
            <a:fillRect/>
          </a:stretch>
        </p:blipFill>
        <p:spPr>
          <a:xfrm>
            <a:off x="7460034" y="4898385"/>
            <a:ext cx="4427166" cy="1645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841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A4481-972C-6B16-EAF7-830CDABE6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8463-9FD3-29D0-CC56-0FFF835FF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007" y="1202717"/>
            <a:ext cx="9868791" cy="424732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sz="2400" cap="none" dirty="0"/>
              <a:t>Technical requirements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01B10C4-6232-EA7F-2E9F-DE44DAC503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4582" y="1686142"/>
            <a:ext cx="9632597" cy="1272143"/>
          </a:xfrm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EHRs, imaging data, laboratory results, other manual inputs </a:t>
            </a:r>
            <a:r>
              <a:rPr lang="en-US" sz="2000" spc="50" dirty="0" err="1"/>
              <a:t>etc</a:t>
            </a:r>
            <a:r>
              <a:rPr lang="en-US" sz="2000" spc="50" dirty="0"/>
              <a:t> 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Machine Learning Framework (TensorFlow, </a:t>
            </a:r>
            <a:r>
              <a:rPr lang="en-US" sz="2000" spc="50" dirty="0" err="1"/>
              <a:t>PyTorch</a:t>
            </a:r>
            <a:r>
              <a:rPr lang="en-US" sz="2000" spc="50" dirty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Advanced algorithms, APIs, Front End: HTML-CSS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C14C7F3-95D3-D81F-42E9-8366F6E8EC6C}"/>
              </a:ext>
            </a:extLst>
          </p:cNvPr>
          <p:cNvSpPr txBox="1">
            <a:spLocks/>
          </p:cNvSpPr>
          <p:nvPr/>
        </p:nvSpPr>
        <p:spPr>
          <a:xfrm>
            <a:off x="1485007" y="3200741"/>
            <a:ext cx="9868791" cy="424732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Functional Requirements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A1C8F86B-4DBF-4C3D-F38E-D6F74688E750}"/>
              </a:ext>
            </a:extLst>
          </p:cNvPr>
          <p:cNvSpPr txBox="1">
            <a:spLocks/>
          </p:cNvSpPr>
          <p:nvPr/>
        </p:nvSpPr>
        <p:spPr>
          <a:xfrm>
            <a:off x="1484582" y="3684166"/>
            <a:ext cx="9632597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Data Collection, Data preprocessing, Model training, etc...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2EC76B-4521-570D-0007-75DB04BAD5C7}"/>
              </a:ext>
            </a:extLst>
          </p:cNvPr>
          <p:cNvSpPr txBox="1">
            <a:spLocks/>
          </p:cNvSpPr>
          <p:nvPr/>
        </p:nvSpPr>
        <p:spPr>
          <a:xfrm>
            <a:off x="1505060" y="4290513"/>
            <a:ext cx="9868791" cy="424732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cap="none" dirty="0"/>
              <a:t>Constraints &amp; Challenges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016D4FC-8D80-4977-A0CB-E385D628E2EC}"/>
              </a:ext>
            </a:extLst>
          </p:cNvPr>
          <p:cNvSpPr txBox="1">
            <a:spLocks/>
          </p:cNvSpPr>
          <p:nvPr/>
        </p:nvSpPr>
        <p:spPr>
          <a:xfrm>
            <a:off x="1504635" y="4773938"/>
            <a:ext cx="9632597" cy="127214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Medical data like blood reports, medical imaging data, Patient inputs </a:t>
            </a:r>
            <a:r>
              <a:rPr lang="en-US" sz="2000" spc="50" dirty="0" err="1"/>
              <a:t>etc</a:t>
            </a:r>
            <a:endParaRPr lang="en-US" sz="2000" spc="5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Data quality and availability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Model complexity and interpretability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55912F70-734B-D523-B86F-2744179A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35" y="438991"/>
            <a:ext cx="10598465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Phase-2: Technical and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6238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65352-8B1A-99A6-931E-BE91C58A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2E272-28CC-3364-FB17-CAA607B3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217644"/>
            <a:ext cx="3924300" cy="823912"/>
          </a:xfrm>
        </p:spPr>
        <p:txBody>
          <a:bodyPr/>
          <a:lstStyle/>
          <a:p>
            <a:r>
              <a:rPr lang="en-US" sz="2400" dirty="0"/>
              <a:t>Dataset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903A0-1A01-B9F3-236A-32A0C43A0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275314"/>
            <a:ext cx="3924300" cy="3452227"/>
          </a:xfrm>
        </p:spPr>
        <p:txBody>
          <a:bodyPr vert="horz" lIns="91440" tIns="45720" rIns="91440" bIns="45720" rtlCol="0" anchor="t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Age, Gender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Total Bilirubin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Direct Bilirubin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Alkaline Phosphatase (ALP)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SGPT / SGOT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Total Proteins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Albumin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noProof="1"/>
              <a:t>Albumin/Globulin Ratio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CA449A-E7FC-EDC6-E8F5-134114BFF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217644"/>
            <a:ext cx="3943627" cy="823912"/>
          </a:xfrm>
        </p:spPr>
        <p:txBody>
          <a:bodyPr/>
          <a:lstStyle/>
          <a:p>
            <a:r>
              <a:rPr lang="en-US" sz="2400" dirty="0"/>
              <a:t>Target Variable: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7E0C74-FD70-27CC-0E55-151DD34C8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2275314"/>
            <a:ext cx="4477027" cy="2323713"/>
          </a:xfrm>
        </p:spPr>
        <p:txBody>
          <a:bodyPr>
            <a:spAutoFit/>
          </a:bodyPr>
          <a:lstStyle/>
          <a:p>
            <a:r>
              <a:rPr lang="en-US" sz="2000" b="1" noProof="1"/>
              <a:t>Step-1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noProof="1"/>
              <a:t>Liver Cirrhosis patient vs. Normal patient</a:t>
            </a:r>
          </a:p>
          <a:p>
            <a:r>
              <a:rPr lang="en-US" sz="2000" b="1" noProof="1"/>
              <a:t>Step-2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noProof="1"/>
              <a:t>compensated vs decompensated cirrhosis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6F6138D-8C7E-0379-FE35-F68BFAAD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35" y="438991"/>
            <a:ext cx="10598465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Phase-2: Technical and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119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5D74E-EB3C-9528-B412-E4C22A4AA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2AE82A9-A7AB-6729-B496-62E1106C4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27" y="919122"/>
            <a:ext cx="8201025" cy="5715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CF27721-2A94-E5C8-806E-3424BA18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35" y="438991"/>
            <a:ext cx="10598465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Phase-2: Technical and functional requirements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04DEABE-8FAE-CA0A-8DFE-9A85EEB45BD6}"/>
              </a:ext>
            </a:extLst>
          </p:cNvPr>
          <p:cNvSpPr txBox="1">
            <a:spLocks/>
          </p:cNvSpPr>
          <p:nvPr/>
        </p:nvSpPr>
        <p:spPr>
          <a:xfrm>
            <a:off x="1105702" y="2812016"/>
            <a:ext cx="3880318" cy="8679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 </a:t>
            </a:r>
          </a:p>
          <a:p>
            <a:r>
              <a:rPr lang="en-US" dirty="0"/>
              <a:t>Window</a:t>
            </a:r>
          </a:p>
        </p:txBody>
      </p:sp>
    </p:spTree>
    <p:extLst>
      <p:ext uri="{BB962C8B-B14F-4D97-AF65-F5344CB8AC3E}">
        <p14:creationId xmlns:p14="http://schemas.microsoft.com/office/powerpoint/2010/main" val="341862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DF9F4-F059-6475-5347-E08365A3C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AD55-C86B-66BE-E23C-7B22591B6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007" y="1202717"/>
            <a:ext cx="9868791" cy="424732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sz="2400" cap="none" dirty="0"/>
              <a:t>Data Preprocessing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B331E02-E152-B5DD-962F-5EB4425956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4582" y="1686142"/>
            <a:ext cx="9632597" cy="2144177"/>
          </a:xfrm>
        </p:spPr>
        <p:txBody>
          <a:bodyPr>
            <a:spAutoFit/>
          </a:bodyPr>
          <a:lstStyle/>
          <a:p>
            <a:pPr algn="just"/>
            <a:r>
              <a:rPr lang="en-US" sz="2000" b="1" spc="50" dirty="0"/>
              <a:t>Steps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Handling missing values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Encoding categorical variables (e.g., Gender)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Outlier detection and removal in data sets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000" spc="50" dirty="0"/>
              <a:t>Feature scaling (Standardization/Normalization)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32924829-BC73-8726-734F-4053A335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635" y="438991"/>
            <a:ext cx="10598465" cy="480131"/>
          </a:xfrm>
        </p:spPr>
        <p:txBody>
          <a:bodyPr wrap="square">
            <a:spAutoFit/>
          </a:bodyPr>
          <a:lstStyle/>
          <a:p>
            <a:r>
              <a:rPr lang="en-US" dirty="0"/>
              <a:t>Phase-3: Project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A496B-051E-FA2D-4E22-51E27ED9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180" y="3314700"/>
            <a:ext cx="3309618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758649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674</Words>
  <Application>Microsoft Office PowerPoint</Application>
  <PresentationFormat>Widescreen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Tenorite</vt:lpstr>
      <vt:lpstr>Wingdings</vt:lpstr>
      <vt:lpstr>Monoline</vt:lpstr>
      <vt:lpstr>INTERNSHIP PROJECT</vt:lpstr>
      <vt:lpstr>Title: Predicting Liver Cirrhosis Using Advanced Machine Learning Techniques</vt:lpstr>
      <vt:lpstr>Phase-1: Brainstorming &amp; Ideation</vt:lpstr>
      <vt:lpstr>PRODUCT OVERVIEW</vt:lpstr>
      <vt:lpstr>Phase-1: Brainstorming &amp; Ideation</vt:lpstr>
      <vt:lpstr>Phase-2: Technical and functional requirements</vt:lpstr>
      <vt:lpstr>Phase-2: Technical and functional requirements</vt:lpstr>
      <vt:lpstr>Phase-2: Technical and functional requirements</vt:lpstr>
      <vt:lpstr>Phase-3: Project Design</vt:lpstr>
      <vt:lpstr>Phase-3: Project Design</vt:lpstr>
      <vt:lpstr>Machine Learning Models Applied</vt:lpstr>
      <vt:lpstr>Evaluation Metrics</vt:lpstr>
      <vt:lpstr>Model Performance Comparison</vt:lpstr>
      <vt:lpstr>Phase-6: Conclusion</vt:lpstr>
      <vt:lpstr>Conclusion</vt:lpstr>
      <vt:lpstr>Phase-6: 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Balaji Maganti</cp:lastModifiedBy>
  <cp:revision>11</cp:revision>
  <dcterms:created xsi:type="dcterms:W3CDTF">2024-01-18T07:35:09Z</dcterms:created>
  <dcterms:modified xsi:type="dcterms:W3CDTF">2025-06-29T17:00:37Z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