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75" r:id="rId5"/>
    <p:sldId id="276" r:id="rId6"/>
    <p:sldId id="273" r:id="rId7"/>
    <p:sldId id="280" r:id="rId8"/>
    <p:sldId id="279" r:id="rId9"/>
    <p:sldId id="272" r:id="rId10"/>
    <p:sldId id="281" r:id="rId11"/>
    <p:sldId id="277" r:id="rId12"/>
    <p:sldId id="268" r:id="rId13"/>
    <p:sldId id="265" r:id="rId14"/>
    <p:sldId id="282" r:id="rId15"/>
    <p:sldId id="283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8" autoAdjust="0"/>
    <p:restoredTop sz="86381" autoAdjust="0"/>
  </p:normalViewPr>
  <p:slideViewPr>
    <p:cSldViewPr snapToGrid="0">
      <p:cViewPr varScale="1">
        <p:scale>
          <a:sx n="69" d="100"/>
          <a:sy n="69" d="100"/>
        </p:scale>
        <p:origin x="582" y="60"/>
      </p:cViewPr>
      <p:guideLst/>
    </p:cSldViewPr>
  </p:slideViewPr>
  <p:outlineViewPr>
    <p:cViewPr>
      <p:scale>
        <a:sx n="33" d="100"/>
        <a:sy n="33" d="100"/>
      </p:scale>
      <p:origin x="0" y="-145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1309747-77BA-76A4-4104-A682EC27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A16294B-3FE7-1811-5310-E713D66F3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00E30ED-4B9B-668B-671E-B339281A6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94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85A27C-E9D2-0BFC-37DF-8E53B709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3C60444-FCB1-1B14-01AA-F296F079B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D561B6DD-C0B3-3693-EB8B-E28DA800B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44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EBF4E04-CA24-4B03-2626-2DA2F5A11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D1D3773B-260B-C586-40BF-F6FE4BCCC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0A1A774-ED1C-FF06-4857-7F135D417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84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9210C3D-E1CA-B285-5D52-90078FCD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2EA0A589-1073-6D4A-B107-39DFCE1CE5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8C421491-899E-B290-CC8D-EC9EA1EC4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394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33CF217-E664-9AC9-BEED-D59FD05E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C2FEF2A-9BCD-9096-EBC9-23223A892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6E30C1E-57C9-11B8-F7C1-BD08DD191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6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AC0D70F-5A2F-3169-57F8-6D406208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1F8FA91-3433-5039-F2C2-EAA2283AF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EFAE18F1-C005-F088-E9B8-6A61745B8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583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0060E50-1874-A5B4-F62E-FDC6572A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52031AE-EB8B-6E4C-16DA-B7AECBBC85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1675F10-BD4C-8010-FB13-6CE304717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56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4E835E77-A3BE-70DA-3B47-D962A883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C9A67D6C-9DB7-BDB6-35B9-A2556E86E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2B50C7E6-BE8B-F812-AF83-22835D6C0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131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kith1804/Geo-Tagging-of-Land-Properties-Using-Dron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is.utwente.nl/ws/files/284378453/Xia_2019_Extracting_cadastral_boundaries_fro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8.03344.pdf" TargetMode="External"/><Relationship Id="rId5" Type="http://schemas.openxmlformats.org/officeDocument/2006/relationships/hyperlink" Target="https://research.utwente.nl/files/121598376/Crommelinck_2019_Towards_Cadastral_Intelligenc.pdf" TargetMode="External"/><Relationship Id="rId4" Type="http://schemas.openxmlformats.org/officeDocument/2006/relationships/hyperlink" Target="https://arxiv.org/pdf/1709.0181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203.2386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tnuopen.ntnu.no/ntnu-xmlui/bitstream/handle/11250/2673476/Instant%20bridge%20visual%20inspection%20using%20an%20unmanned%20aerial%20vehicle.pdf" TargetMode="External"/><Relationship Id="rId5" Type="http://schemas.openxmlformats.org/officeDocument/2006/relationships/hyperlink" Target="https://arxiv.org/pdf/2502.11044.pdf" TargetMode="External"/><Relationship Id="rId4" Type="http://schemas.openxmlformats.org/officeDocument/2006/relationships/hyperlink" Target="https://arxiv.org/pdf/1205.5742.pdf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205.5742.pdf" TargetMode="External"/><Relationship Id="rId3" Type="http://schemas.openxmlformats.org/officeDocument/2006/relationships/hyperlink" Target="https://ris.utwente.nl/ws/files/284378453/Xia_2019_Extracting_cadastral_boundaries_fro.pdf" TargetMode="External"/><Relationship Id="rId7" Type="http://schemas.openxmlformats.org/officeDocument/2006/relationships/hyperlink" Target="https://arxiv.org/pdf/1203.2386.pdf" TargetMode="External"/><Relationship Id="rId12" Type="http://schemas.openxmlformats.org/officeDocument/2006/relationships/hyperlink" Target="https://www.tandfonline.com/doi/pdf/10.1080/10106049.2024.235769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8.03344.pdf" TargetMode="External"/><Relationship Id="rId11" Type="http://schemas.openxmlformats.org/officeDocument/2006/relationships/hyperlink" Target="https://arxiv.org/pdf/2508.14558.pdf" TargetMode="External"/><Relationship Id="rId5" Type="http://schemas.openxmlformats.org/officeDocument/2006/relationships/hyperlink" Target="https://research.utwente.nl/files/121598376/Crommelinck_2019_Towards_Cadastral_Intelligenc.pdf" TargetMode="External"/><Relationship Id="rId10" Type="http://schemas.openxmlformats.org/officeDocument/2006/relationships/hyperlink" Target="https://ntnuopen.ntnu.no/ntnu-xmlui/bitstream/handle/11250/2673476/Instant%20bridge%20visual%20inspection%20using%20an%20unmanned%20aerial%20vehicle.pdf" TargetMode="External"/><Relationship Id="rId4" Type="http://schemas.openxmlformats.org/officeDocument/2006/relationships/hyperlink" Target="https://arxiv.org/pdf/1709.01813" TargetMode="External"/><Relationship Id="rId9" Type="http://schemas.openxmlformats.org/officeDocument/2006/relationships/hyperlink" Target="https://arxiv.org/pdf/2502.11044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Geo Tagging of Land Properties Using Drones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sz="1800" dirty="0"/>
              <a:t>CSG_30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92649" y="2513339"/>
            <a:ext cx="4839551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sz="18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Riya Sanjesh</a:t>
            </a:r>
            <a:endParaRPr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541577" y="94298"/>
            <a:ext cx="7356804" cy="106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95022" y="47043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B-tech, CST-AIML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Saira Banu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H M Manjula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D55F6-16C8-BDC3-2097-A16E3457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8" y="2513339"/>
            <a:ext cx="5911990" cy="196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47ABF85-9B5C-A080-9EF5-E8D62638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7F8330E-70B9-4596-43CE-1402A3520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559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(Gantt Chart)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E7186-8093-3984-3263-5111BBEC3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86099" y="3382574"/>
            <a:ext cx="47026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DF21A-2A5F-0414-94BE-5F13411D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48363"/>
            <a:ext cx="10778837" cy="4668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98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0C462B9-3D92-9AED-B80B-FDF058B2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040F21DA-453B-EEAC-9BE8-B84F694BE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(Gantt Chart) : (contd...)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18F9A69A-BAD3-C741-AC84-B155448F8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B4DD0889-D297-C350-B078-F16C7AC3CA83}"/>
              </a:ext>
            </a:extLst>
          </p:cNvPr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75606C3C-B857-AFD0-CD6F-D2443EFD85D3}"/>
              </a:ext>
            </a:extLst>
          </p:cNvPr>
          <p:cNvSpPr txBox="1">
            <a:spLocks/>
          </p:cNvSpPr>
          <p:nvPr/>
        </p:nvSpPr>
        <p:spPr>
          <a:xfrm>
            <a:off x="660400" y="153035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F4942-D270-C7D6-E774-15CC11AD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71" y="1668027"/>
            <a:ext cx="3966329" cy="26442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2C1911-2B58-C51D-1111-F815B5CC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59317"/>
              </p:ext>
            </p:extLst>
          </p:nvPr>
        </p:nvGraphicFramePr>
        <p:xfrm>
          <a:off x="812801" y="1039235"/>
          <a:ext cx="6854070" cy="4876822"/>
        </p:xfrm>
        <a:graphic>
          <a:graphicData uri="http://schemas.openxmlformats.org/drawingml/2006/table">
            <a:tbl>
              <a:tblPr/>
              <a:tblGrid>
                <a:gridCol w="2284690">
                  <a:extLst>
                    <a:ext uri="{9D8B030D-6E8A-4147-A177-3AD203B41FA5}">
                      <a16:colId xmlns:a16="http://schemas.microsoft.com/office/drawing/2014/main" val="1002513696"/>
                    </a:ext>
                  </a:extLst>
                </a:gridCol>
                <a:gridCol w="2284690">
                  <a:extLst>
                    <a:ext uri="{9D8B030D-6E8A-4147-A177-3AD203B41FA5}">
                      <a16:colId xmlns:a16="http://schemas.microsoft.com/office/drawing/2014/main" val="2649915607"/>
                    </a:ext>
                  </a:extLst>
                </a:gridCol>
                <a:gridCol w="2284690">
                  <a:extLst>
                    <a:ext uri="{9D8B030D-6E8A-4147-A177-3AD203B41FA5}">
                      <a16:colId xmlns:a16="http://schemas.microsoft.com/office/drawing/2014/main" val="3922264776"/>
                    </a:ext>
                  </a:extLst>
                </a:gridCol>
              </a:tblGrid>
              <a:tr h="2865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88704"/>
                  </a:ext>
                </a:extLst>
              </a:tr>
              <a:tr h="109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1 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Planning &amp; Research – Requirement analysis, literature review, hardware &amp; software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 – 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17677"/>
                  </a:ext>
                </a:extLst>
              </a:tr>
              <a:tr h="109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2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Development – Drone setup, GPS integration, image capture protocol, GIS processing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4 – Week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46872"/>
                  </a:ext>
                </a:extLst>
              </a:tr>
              <a:tr h="109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3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Implementation &amp; Testing – Field trials, data collection, boundary detection, database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9 – Week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73824"/>
                  </a:ext>
                </a:extLst>
              </a:tr>
              <a:tr h="1097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4</a:t>
                      </a:r>
                      <a:endParaRPr lang="en-I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Finalization &amp; Deployment – User interface, documentation, final testing, project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13 – Week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2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77272" y="31606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 of the Project: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821873"/>
            <a:ext cx="10668000" cy="3103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spcBef>
                <a:spcPts val="0"/>
              </a:spcBef>
              <a:buSzPct val="100000"/>
              <a:buNone/>
            </a:pPr>
            <a:r>
              <a:rPr lang="en-IN" u="sng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 Code Repository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indent="-190500">
              <a:spcBef>
                <a:spcPts val="0"/>
              </a:spcBef>
              <a:buSzPct val="100000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spcBef>
                <a:spcPts val="0"/>
              </a:spcBef>
              <a:buSzPct val="100000"/>
              <a:buNone/>
            </a:pPr>
            <a:r>
              <a:rPr lang="en-US" sz="33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https://github.com/Likith1804/Geo-Tagging-of-Land-Properties-Using-Drones</a:t>
            </a:r>
            <a:endParaRPr lang="en-US" sz="3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5F00D-ABEA-8F5E-6E38-332DFC36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4" y="992524"/>
            <a:ext cx="1128683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[1] J. Xia, J. Li, H. Wang, and M. Lemmen,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“Extracting cadastral boundaries from UAV imagery using deep learning,”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Int. Arch.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Photogramm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. Remote Sens. Spatial Inf. Sci.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vol. XLII-2/W13, pp. 1–8, 2019.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https://ris.utwente.nl/ws/files/284378453/Xia_2019_Extracting_cadastral_boundaries_fro.pdf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[2] A. Radwan and M. E. Hassib,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“Geo-localization using aerial imagery: Progress and future outlook,”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 preprint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arXiv:1709.01813, Sep. 2017.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https://arxiv.org/pdf/1709.01813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[3] S. Crommelinck, M.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Koeva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M. Gerke,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“Towards cadastral intelligence: Boundary delineation from UAV imagery using deep learning,”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Remote Sens.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vol. 11, no. 14, p. 1725, 2019.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https://research.utwente.nl/files/121598376/Crommelinck_2019_Towards_Cadastral_Intelligenc.pdf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[4] J. Wang, L. Zhang, and Z. Chen,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“Cross-view geo-localization with aerial and ground images,”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 preprint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arXiv:2108.03344, Aug. 2021.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https://arxiv.org/pdf/2108.03344.pdf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374429B-13BE-2203-E085-9B48F5CF7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4D827543-B788-2A80-92A0-068AA7765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93E45-1E5A-A41E-CEEA-07987C96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0" y="1177637"/>
            <a:ext cx="116516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[5] T. Weyand, I.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Kostrikov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J. Philbin,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“Planet-photo geolocation with convolutional neural networks,”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 preprint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arXiv:1203.2386, Mar. 2012.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https://arxiv.org/pdf/1203.2386.pdf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[6] J. Hays and A. A. Efros,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“IM2GPS: Estimating geographic information from a single image,”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 preprint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arXiv:1205.5742, May 2012.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https://arxiv.org/pdf/1205.5742.pdf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[7] H. Chen, Z. Li, and W. Sun,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“Drone-based geo-localization using multi-modal data fusion,” </a:t>
            </a:r>
            <a:r>
              <a:rPr lang="en-US" sz="18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 preprint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arXiv:2502.11044, Feb. 2025.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https://arxiv.org/pdf/2502.11044.pdf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[8] M. K. Petersen, S. O. Andersen, and T. G. Santos,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“Instant bridge visual inspection using an unmanned aerial vehicle,” </a:t>
            </a:r>
            <a:r>
              <a:rPr lang="en-US" sz="1800" i="1" dirty="0">
                <a:latin typeface="Cambria" panose="02040503050406030204" pitchFamily="18" charset="0"/>
                <a:ea typeface="Cambria" panose="02040503050406030204" pitchFamily="18" charset="0"/>
              </a:rPr>
              <a:t>NTNU Open Archive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Master Thesis, 2020.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https://ntnuopen.ntnu.no/ntnu-xmlui/bitstream/handle/11250/2673476/Instant%20bridge%20visual%20inspection%20using%20an%20unmanned%20aerial%20vehicle.pdf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99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2CA3289-AFEC-8D02-3E3D-E1D5FB5F4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A39BFE4F-BB1C-295D-0BDB-1EE33058E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in Excel  Format)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A40B6E-B915-D499-A97E-2A3A77C79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45869"/>
              </p:ext>
            </p:extLst>
          </p:nvPr>
        </p:nvGraphicFramePr>
        <p:xfrm>
          <a:off x="207819" y="1052944"/>
          <a:ext cx="11776361" cy="4835237"/>
        </p:xfrm>
        <a:graphic>
          <a:graphicData uri="http://schemas.openxmlformats.org/drawingml/2006/table">
            <a:tbl>
              <a:tblPr/>
              <a:tblGrid>
                <a:gridCol w="1889653">
                  <a:extLst>
                    <a:ext uri="{9D8B030D-6E8A-4147-A177-3AD203B41FA5}">
                      <a16:colId xmlns:a16="http://schemas.microsoft.com/office/drawing/2014/main" val="3820100958"/>
                    </a:ext>
                  </a:extLst>
                </a:gridCol>
                <a:gridCol w="2848373">
                  <a:extLst>
                    <a:ext uri="{9D8B030D-6E8A-4147-A177-3AD203B41FA5}">
                      <a16:colId xmlns:a16="http://schemas.microsoft.com/office/drawing/2014/main" val="1306531312"/>
                    </a:ext>
                  </a:extLst>
                </a:gridCol>
                <a:gridCol w="1117736">
                  <a:extLst>
                    <a:ext uri="{9D8B030D-6E8A-4147-A177-3AD203B41FA5}">
                      <a16:colId xmlns:a16="http://schemas.microsoft.com/office/drawing/2014/main" val="1531634209"/>
                    </a:ext>
                  </a:extLst>
                </a:gridCol>
                <a:gridCol w="1241241">
                  <a:extLst>
                    <a:ext uri="{9D8B030D-6E8A-4147-A177-3AD203B41FA5}">
                      <a16:colId xmlns:a16="http://schemas.microsoft.com/office/drawing/2014/main" val="2585298162"/>
                    </a:ext>
                  </a:extLst>
                </a:gridCol>
                <a:gridCol w="413748">
                  <a:extLst>
                    <a:ext uri="{9D8B030D-6E8A-4147-A177-3AD203B41FA5}">
                      <a16:colId xmlns:a16="http://schemas.microsoft.com/office/drawing/2014/main" val="3658618608"/>
                    </a:ext>
                  </a:extLst>
                </a:gridCol>
                <a:gridCol w="236206">
                  <a:extLst>
                    <a:ext uri="{9D8B030D-6E8A-4147-A177-3AD203B41FA5}">
                      <a16:colId xmlns:a16="http://schemas.microsoft.com/office/drawing/2014/main" val="4177220252"/>
                    </a:ext>
                  </a:extLst>
                </a:gridCol>
                <a:gridCol w="236206">
                  <a:extLst>
                    <a:ext uri="{9D8B030D-6E8A-4147-A177-3AD203B41FA5}">
                      <a16:colId xmlns:a16="http://schemas.microsoft.com/office/drawing/2014/main" val="114986696"/>
                    </a:ext>
                  </a:extLst>
                </a:gridCol>
                <a:gridCol w="236206">
                  <a:extLst>
                    <a:ext uri="{9D8B030D-6E8A-4147-A177-3AD203B41FA5}">
                      <a16:colId xmlns:a16="http://schemas.microsoft.com/office/drawing/2014/main" val="1295244680"/>
                    </a:ext>
                  </a:extLst>
                </a:gridCol>
                <a:gridCol w="236206">
                  <a:extLst>
                    <a:ext uri="{9D8B030D-6E8A-4147-A177-3AD203B41FA5}">
                      <a16:colId xmlns:a16="http://schemas.microsoft.com/office/drawing/2014/main" val="833654305"/>
                    </a:ext>
                  </a:extLst>
                </a:gridCol>
                <a:gridCol w="3320786">
                  <a:extLst>
                    <a:ext uri="{9D8B030D-6E8A-4147-A177-3AD203B41FA5}">
                      <a16:colId xmlns:a16="http://schemas.microsoft.com/office/drawing/2014/main" val="1488828375"/>
                    </a:ext>
                  </a:extLst>
                </a:gridCol>
              </a:tblGrid>
              <a:tr h="2420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Authors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Title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Journal/Conference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Volume/Issue/Pages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Year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Link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18095"/>
                  </a:ext>
                </a:extLst>
              </a:tr>
              <a:tr h="4985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J. Xia, J. Li, H. Wang, and M. Lemmen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Extracting cadastral boundaries from UAV imagery using deep learning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Int. Arch. Photogramm. Remote Sens. Spatial Inf. Sci.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l-PL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vol. XLII-2/W13, pp. 1–8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2019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3"/>
                        </a:rPr>
                        <a:t>https://ris.utwente.nl/ws/files/284378453/Xia_2019_Extracting_cadastral_boundaries_fro.pdf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35855"/>
                  </a:ext>
                </a:extLst>
              </a:tr>
              <a:tr h="38724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A. Radwan and M. E. Hassib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Geo-localization using aerial imagery: Progress and future outlook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 preprint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arXiv:1709.01813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2017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4"/>
                        </a:rPr>
                        <a:t>https://arxiv.org/pdf/1709.01813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74617"/>
                  </a:ext>
                </a:extLst>
              </a:tr>
              <a:tr h="6099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l-NL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S. Crommelinck, M. Koeva, and M. Gerke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Towards cadastral intelligence: Boundary delineation from UAV imagery using deep learning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Remote Sens.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vol. 11, no. 14, p. 1725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2019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5"/>
                        </a:rPr>
                        <a:t>https://research.utwente.nl/files/121598376/Crommelinck_2019_Towards_Cadastral_Intelligenc.pdf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48638"/>
                  </a:ext>
                </a:extLst>
              </a:tr>
              <a:tr h="3194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J. Wang, L. Zhang, and Z. Chen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Cross-view geo-localization with aerial and ground images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 preprint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arXiv:2108.03344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2021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6"/>
                        </a:rPr>
                        <a:t>https://arxiv.org/pdf/2108.03344.pdf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14855"/>
                  </a:ext>
                </a:extLst>
              </a:tr>
              <a:tr h="8659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T. Weyand, I. Kostrikov, and J. Philbin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Planet-photo geolocation with convolutional neural networks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 preprint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arXiv:1203.2386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2012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7"/>
                        </a:rPr>
                        <a:t>https://arxiv.org/pdf/1203.2386.pdf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829216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J. Hays and A. A. Efros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IM2GPS: Estimating geographic information from a single image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 preprint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arXiv:1205.5742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2012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8"/>
                        </a:rPr>
                        <a:t>https://arxiv.org/pdf/1205.5742.pdf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9491"/>
                  </a:ext>
                </a:extLst>
              </a:tr>
              <a:tr h="30495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H. Chen, Z. Li, and W. Sun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Drone-based geo-localization using multi-modal data fusion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 preprint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arXiv:2502.11044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2025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9"/>
                        </a:rPr>
                        <a:t>https://arxiv.org/pdf/2502.11044.pdf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47428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M. K. Petersen, S. O. Andersen, and T. G. Santos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Instant bridge visual inspection using an unmanned aerial vehicle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NTNU Open Archive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Master Thesis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2020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10"/>
                        </a:rPr>
                        <a:t>https://ntnuopen.ntnu.no/ntnu-xmlui/bitstream/handle/11250/2673476/Instant%20bridge%20visual%20inspection%20using%20an%20unmanned%20aerial%20vehicle.pdf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38690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K. Liu, F. Zhang, and J. Luo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Semantic aerial-ground image geo-localization with contrastive learning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 preprint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arXiv:2508.14558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2025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11"/>
                        </a:rPr>
                        <a:t>https://arxiv.org/pdf/2508.14558.pdf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12937"/>
                  </a:ext>
                </a:extLst>
              </a:tr>
              <a:tr h="4066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D. Li, Y. Zhao, and H. Huang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Deep learning for cadastral mapping: Opportunities and challenges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Geocarto Int.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pp. 1–19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2024</a:t>
                      </a:r>
                    </a:p>
                  </a:txBody>
                  <a:tcPr marL="4198" marR="4198" marT="41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hlinkClick r:id="rId12"/>
                        </a:rPr>
                        <a:t>https://www.tandfonline.com/doi/pdf/10.1080/10106049.2024.2357690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198" marR="4198" marT="41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1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08503"/>
            <a:ext cx="10668000" cy="484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Proposed Methods &amp; Feasibility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Timeline (Gnatt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GitHub Link of the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4614" y="32362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 :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432398"/>
            <a:ext cx="10668000" cy="399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Geo-tagging of land properties is a critical requirement in modern urban planning, real estate, and land management. Traditional surveying methods are time-consuming, labor-intensive, and prone to human error. With the rapid development of Unmanned Aerial Vehicles (UAVs), drones offer a cost-effective, accurate, and efficient approach to land mapping. This project focuses on designing a drone-based system to capture aerial imagery, process the data using Geographic Information Systems (GIS), and automatically assign geo-tags to land parcels. The approach aims to improve land records, reduce disputes, and support government digitization initiatives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212837C-3955-236E-9D1C-2A32C74A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09BACDD-CA99-FEEC-767D-4651652C2B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559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 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75CA3-41ED-8569-E4CF-E1CFD5382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43418"/>
            <a:ext cx="10668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design a cost-effective drone-based surveying framework.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achieve accuracy levels comparable to or better than manual cadastral surveys.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automate property boundary detection using computer vision.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integrate data with GIS for scalable land management.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support government e-governance and smart city initiatives.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reduce survey timelines by at least 50% compared to conventional methods.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make the system user-friendly for field officers and non-technical staff.</a:t>
            </a:r>
          </a:p>
        </p:txBody>
      </p:sp>
    </p:spTree>
    <p:extLst>
      <p:ext uri="{BB962C8B-B14F-4D97-AF65-F5344CB8AC3E}">
        <p14:creationId xmlns:p14="http://schemas.microsoft.com/office/powerpoint/2010/main" val="38646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5711B7F-9435-54A1-BC5E-EBE0B39C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8BC1868C-AFEE-D4BA-797F-1818BBD4B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559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 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782FB4-8C41-25FB-9FC4-C80E8C1F1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1998" y="1240971"/>
            <a:ext cx="10668001" cy="455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Conventional Ground Surveys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Precise but extremely time-consuming and labor-intensive.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Satellite Remote Sensing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Large coverage but lacks resolution for small plots, affected by cloud cover.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Handheld GPS Survey Devices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Portable but prone to operator error, and often lack integration with GIS.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Aerial Photogrammetry (Manned Aircrafts)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Accurate but expensive and requires skilled pilots.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Commercial Drone Surveying Services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Available but cost-prohibitive for small landowners and local governments.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GIS-based Manual Entry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Requires heavy manpower to digitize land records, prone to data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34772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Methods &amp; Feasibility Study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D0F2-7E07-FE48-6A16-82EB9A933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63781"/>
            <a:ext cx="10668000" cy="490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Drone System: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Deploy UAVs with GPS and high-resolution cameras for aerial image capture.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Processing Pipeline: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Apply photogrammetry to stitch images into an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orthomosaic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map.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Boundary Extraction: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 computer vision and machine learning to detect land parcel boundaries.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Geo-Tagging: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Assign latitude–longitude coordinates to detected boundaries and integrate with GIS.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Feasibility Justification: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Readily available UAVs and open-source GIS software.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Cost: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Lower operational costs than manual or satellite surveys.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Can be applied in both rural and urban contexts.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Capable of centimeter-level precision depending on drone sensors.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Legal Compliance: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Aligns with digital land record initiatives like India’s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Digital India Land Records Modernization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Programme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(DILRMP)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A40FA89-5E42-85CB-B298-3145801E7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830B4EED-D407-1563-4CCD-C8B435F7C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559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81162-30B6-9CFE-0A6E-C2A72E562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86099" y="3382574"/>
            <a:ext cx="47026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A6F0D-FE2A-A51B-E4C7-5D7FE97A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1459922"/>
            <a:ext cx="10450286" cy="449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963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F87B9F0A-F07F-5C74-2750-73900F91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5D045E71-69EA-3364-8340-A21871D3E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5378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 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4ABD95-A9F1-C34A-ADA7-4CDB7750D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025882"/>
            <a:ext cx="106680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Drone Data Acquisition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Flight planning, aerial image capture with GPS tagging.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Image Pre-processing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Noise removal, correction of distortions, calibration of images.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Photogrammetry &amp; Stitching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Generation of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orthomosaic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maps and 3D terrain models.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Boundary Detection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ML algorithms identify property boundaries automatically.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Geo-Tagging &amp; Database Integration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Each parcel gets unique coordinates stored in GIS.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Visualization Module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Interactive map display with zoom, search, and overlay features.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Module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Cross-check with government records and ground truthing.</a:t>
            </a:r>
          </a:p>
        </p:txBody>
      </p:sp>
    </p:spTree>
    <p:extLst>
      <p:ext uri="{BB962C8B-B14F-4D97-AF65-F5344CB8AC3E}">
        <p14:creationId xmlns:p14="http://schemas.microsoft.com/office/powerpoint/2010/main" val="109753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63418" y="31957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 :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7426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CDF9E6-70D8-0E41-DF96-F073B3D4D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9449"/>
              </p:ext>
            </p:extLst>
          </p:nvPr>
        </p:nvGraphicFramePr>
        <p:xfrm>
          <a:off x="812800" y="1214252"/>
          <a:ext cx="10668000" cy="4131126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313464315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56995453"/>
                    </a:ext>
                  </a:extLst>
                </a:gridCol>
              </a:tblGrid>
              <a:tr h="6885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Software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85461"/>
                  </a:ext>
                </a:extLst>
              </a:tr>
              <a:tr h="6885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UAV with GPS + IMU (Inertial Measurement Unit)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Photogrammetry: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Pix4D,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Agisoft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Metashape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DroneDeploy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826"/>
                  </a:ext>
                </a:extLst>
              </a:tr>
              <a:tr h="6885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High-resolution RGB camera (12–20 MP minimum)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GIS Mapping: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ArcGIS, QGIS (open source)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64617"/>
                  </a:ext>
                </a:extLst>
              </a:tr>
              <a:tr h="6885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Optional LiDAR sensor for terrain mapping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Programming/ML: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Python, TensorFlow, OpenCV for boundary detection</a:t>
                      </a:r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31105"/>
                  </a:ext>
                </a:extLst>
              </a:tr>
              <a:tr h="6885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Ground Control Station (laptop, tablet)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Database: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PostgreSQL +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PostGIS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for spatial data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41957"/>
                  </a:ext>
                </a:extLst>
              </a:tr>
              <a:tr h="6885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Battery packs, charging station, communication modules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Visualization: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WebGIS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dashboards (Leaflet,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Mapbox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Google Earth Engine)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2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1823</Words>
  <Application>Microsoft Office PowerPoint</Application>
  <PresentationFormat>Widescreen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</vt:lpstr>
      <vt:lpstr>Verdana</vt:lpstr>
      <vt:lpstr>Wingdings</vt:lpstr>
      <vt:lpstr>Bioinformatics</vt:lpstr>
      <vt:lpstr>Geo Tagging of Land Properties Using Drones</vt:lpstr>
      <vt:lpstr>Content</vt:lpstr>
      <vt:lpstr>Abstract :</vt:lpstr>
      <vt:lpstr>Objectives :</vt:lpstr>
      <vt:lpstr>Existing Methods and Drawbacks :</vt:lpstr>
      <vt:lpstr>Proposed Methods &amp; Feasibility Study :</vt:lpstr>
      <vt:lpstr>Architecture Diagram :</vt:lpstr>
      <vt:lpstr>Modules : </vt:lpstr>
      <vt:lpstr>Software and Hardware Requirements : </vt:lpstr>
      <vt:lpstr>Timeline (Gantt Chart) :</vt:lpstr>
      <vt:lpstr>Timeline (Gantt Chart) : (contd...)</vt:lpstr>
      <vt:lpstr>GitHub Link of the Project:</vt:lpstr>
      <vt:lpstr>References (IEEE Paper format)</vt:lpstr>
      <vt:lpstr>References (IEEE Paper format) : (contd...)</vt:lpstr>
      <vt:lpstr>References (IEEE Paper in Excel  Format) : (contd...)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Likith R</cp:lastModifiedBy>
  <cp:revision>51</cp:revision>
  <dcterms:modified xsi:type="dcterms:W3CDTF">2025-09-09T10:28:16Z</dcterms:modified>
</cp:coreProperties>
</file>