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9" r:id="rId4"/>
    <p:sldId id="274" r:id="rId5"/>
    <p:sldId id="275" r:id="rId6"/>
    <p:sldId id="276" r:id="rId7"/>
    <p:sldId id="273" r:id="rId8"/>
    <p:sldId id="272" r:id="rId9"/>
    <p:sldId id="268" r:id="rId10"/>
    <p:sldId id="277" r:id="rId11"/>
    <p:sldId id="27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87" autoAdjust="0"/>
    <p:restoredTop sz="86473" autoAdjust="0"/>
  </p:normalViewPr>
  <p:slideViewPr>
    <p:cSldViewPr snapToGrid="0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85A27C-E9D2-0BFC-37DF-8E53B709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3C60444-FCB1-1B14-01AA-F296F079B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D561B6DD-C0B3-3693-EB8B-E28DA800B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6441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D455D4D-2852-62C6-3A05-B0A688E7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3CEBB1B-B06F-8B48-5D0F-5A2B20F45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BA3E15C-BB22-4AC6-24D4-71DB521B6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28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33CF217-E664-9AC9-BEED-D59FD05E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C2FEF2A-9BCD-9096-EBC9-23223A892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6E30C1E-57C9-11B8-F7C1-BD08DD191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66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AC0D70F-5A2F-3169-57F8-6D406208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1F8FA91-3433-5039-F2C2-EAA2283AF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EFAE18F1-C005-F088-E9B8-6A61745B8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58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0-9964/11/5/298" TargetMode="External"/><Relationship Id="rId2" Type="http://schemas.openxmlformats.org/officeDocument/2006/relationships/hyperlink" Target="https://isprs-archives.copernicus.org/articles/XLVIII-4-W5-2022/121/202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6.02994" TargetMode="External"/><Relationship Id="rId5" Type="http://schemas.openxmlformats.org/officeDocument/2006/relationships/hyperlink" Target="https://arxiv.org/abs/2201.09206" TargetMode="External"/><Relationship Id="rId4" Type="http://schemas.openxmlformats.org/officeDocument/2006/relationships/hyperlink" Target="https://www.mdpi.com/2072-4292/14/17/435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sprs-archives.copernicus.org/articles/XLVIII-4-W5-2022/121/2022/?utm_source=chatgpt.com" TargetMode="External"/><Relationship Id="rId7" Type="http://schemas.openxmlformats.org/officeDocument/2006/relationships/hyperlink" Target="https://arxiv.org/abs/2306.0299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201.09206" TargetMode="External"/><Relationship Id="rId5" Type="http://schemas.openxmlformats.org/officeDocument/2006/relationships/hyperlink" Target="https://www.mdpi.com/2072-4292/14/17/4359" TargetMode="External"/><Relationship Id="rId4" Type="http://schemas.openxmlformats.org/officeDocument/2006/relationships/hyperlink" Target="https://www.mdpi.com/2220-9964/11/5/29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kith1804/Geo-Tagging-of-Land-Properties-Using-Dron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Geo Tagging of Land Properties Using Drones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sz="1800" dirty="0"/>
              <a:t>CSG_30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92649" y="2513339"/>
            <a:ext cx="4839551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sz="18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Riya Sanjesh</a:t>
            </a:r>
            <a:endParaRPr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95022" y="47043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B-tech, CST-AIML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Saira Banu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H M Manjula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D55F6-16C8-BDC3-2097-A16E3457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68" y="2513339"/>
            <a:ext cx="5911990" cy="1960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0C462B9-3D92-9AED-B80B-FDF058B29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040F21DA-453B-EEAC-9BE8-B84F694BE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18F9A69A-BAD3-C741-AC84-B155448F8B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>
            <a:extLst>
              <a:ext uri="{FF2B5EF4-FFF2-40B4-BE49-F238E27FC236}">
                <a16:creationId xmlns:a16="http://schemas.microsoft.com/office/drawing/2014/main" id="{B4DD0889-D297-C350-B078-F16C7AC3CA83}"/>
              </a:ext>
            </a:extLst>
          </p:cNvPr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75606C3C-B857-AFD0-CD6F-D2443EFD85D3}"/>
              </a:ext>
            </a:extLst>
          </p:cNvPr>
          <p:cNvSpPr txBox="1">
            <a:spLocks/>
          </p:cNvSpPr>
          <p:nvPr/>
        </p:nvSpPr>
        <p:spPr>
          <a:xfrm>
            <a:off x="660400" y="153035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F4942-D270-C7D6-E774-15CC11AD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75" y="1668027"/>
            <a:ext cx="3966329" cy="26442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2C1911-2B58-C51D-1111-F815B5CC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12172"/>
              </p:ext>
            </p:extLst>
          </p:nvPr>
        </p:nvGraphicFramePr>
        <p:xfrm>
          <a:off x="504596" y="1061220"/>
          <a:ext cx="7162275" cy="5000220"/>
        </p:xfrm>
        <a:graphic>
          <a:graphicData uri="http://schemas.openxmlformats.org/drawingml/2006/table">
            <a:tbl>
              <a:tblPr/>
              <a:tblGrid>
                <a:gridCol w="2387425">
                  <a:extLst>
                    <a:ext uri="{9D8B030D-6E8A-4147-A177-3AD203B41FA5}">
                      <a16:colId xmlns:a16="http://schemas.microsoft.com/office/drawing/2014/main" val="1002513696"/>
                    </a:ext>
                  </a:extLst>
                </a:gridCol>
                <a:gridCol w="2387425">
                  <a:extLst>
                    <a:ext uri="{9D8B030D-6E8A-4147-A177-3AD203B41FA5}">
                      <a16:colId xmlns:a16="http://schemas.microsoft.com/office/drawing/2014/main" val="2649915607"/>
                    </a:ext>
                  </a:extLst>
                </a:gridCol>
                <a:gridCol w="2387425">
                  <a:extLst>
                    <a:ext uri="{9D8B030D-6E8A-4147-A177-3AD203B41FA5}">
                      <a16:colId xmlns:a16="http://schemas.microsoft.com/office/drawing/2014/main" val="3922264776"/>
                    </a:ext>
                  </a:extLst>
                </a:gridCol>
              </a:tblGrid>
              <a:tr h="2977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88704"/>
                  </a:ext>
                </a:extLst>
              </a:tr>
              <a:tr h="1163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1 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Planning &amp; Research – Requirement analysis, literature review, hardware &amp; software selection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 – Week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17677"/>
                  </a:ext>
                </a:extLst>
              </a:tr>
              <a:tr h="1163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2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Development – Drone setup, GPS integration, image capture protocol, GIS processing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4 – Week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46872"/>
                  </a:ext>
                </a:extLst>
              </a:tr>
              <a:tr h="1163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3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Implementation &amp; Testing – Field trials, data collection, boundary detection, database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9 – Week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73824"/>
                  </a:ext>
                </a:extLst>
              </a:tr>
              <a:tr h="1163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 4</a:t>
                      </a:r>
                      <a:endParaRPr lang="en-IN" sz="14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Finalization &amp; Deployment – User interface, documentation, final testing, project 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5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13 – Week 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521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7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D106-579F-8811-0F56-1253019A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 In Excel Format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8F0F08-6E91-04D2-7A55-84317E636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77313"/>
              </p:ext>
            </p:extLst>
          </p:nvPr>
        </p:nvGraphicFramePr>
        <p:xfrm>
          <a:off x="355077" y="1007884"/>
          <a:ext cx="11481846" cy="5092554"/>
        </p:xfrm>
        <a:graphic>
          <a:graphicData uri="http://schemas.openxmlformats.org/drawingml/2006/table">
            <a:tbl>
              <a:tblPr/>
              <a:tblGrid>
                <a:gridCol w="2833045">
                  <a:extLst>
                    <a:ext uri="{9D8B030D-6E8A-4147-A177-3AD203B41FA5}">
                      <a16:colId xmlns:a16="http://schemas.microsoft.com/office/drawing/2014/main" val="21224857"/>
                    </a:ext>
                  </a:extLst>
                </a:gridCol>
                <a:gridCol w="3153766">
                  <a:extLst>
                    <a:ext uri="{9D8B030D-6E8A-4147-A177-3AD203B41FA5}">
                      <a16:colId xmlns:a16="http://schemas.microsoft.com/office/drawing/2014/main" val="4114146129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3943679667"/>
                    </a:ext>
                  </a:extLst>
                </a:gridCol>
                <a:gridCol w="1037001">
                  <a:extLst>
                    <a:ext uri="{9D8B030D-6E8A-4147-A177-3AD203B41FA5}">
                      <a16:colId xmlns:a16="http://schemas.microsoft.com/office/drawing/2014/main" val="197024931"/>
                    </a:ext>
                  </a:extLst>
                </a:gridCol>
                <a:gridCol w="748351">
                  <a:extLst>
                    <a:ext uri="{9D8B030D-6E8A-4147-A177-3AD203B41FA5}">
                      <a16:colId xmlns:a16="http://schemas.microsoft.com/office/drawing/2014/main" val="95455011"/>
                    </a:ext>
                  </a:extLst>
                </a:gridCol>
                <a:gridCol w="630753">
                  <a:extLst>
                    <a:ext uri="{9D8B030D-6E8A-4147-A177-3AD203B41FA5}">
                      <a16:colId xmlns:a16="http://schemas.microsoft.com/office/drawing/2014/main" val="4020422192"/>
                    </a:ext>
                  </a:extLst>
                </a:gridCol>
                <a:gridCol w="684207">
                  <a:extLst>
                    <a:ext uri="{9D8B030D-6E8A-4147-A177-3AD203B41FA5}">
                      <a16:colId xmlns:a16="http://schemas.microsoft.com/office/drawing/2014/main" val="1514525481"/>
                    </a:ext>
                  </a:extLst>
                </a:gridCol>
                <a:gridCol w="1229433">
                  <a:extLst>
                    <a:ext uri="{9D8B030D-6E8A-4147-A177-3AD203B41FA5}">
                      <a16:colId xmlns:a16="http://schemas.microsoft.com/office/drawing/2014/main" val="2612574826"/>
                    </a:ext>
                  </a:extLst>
                </a:gridCol>
              </a:tblGrid>
              <a:tr h="67552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Authors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Journal/Conference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Volume/Issue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Pages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Publisher/Organization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DOI/Link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088023"/>
                  </a:ext>
                </a:extLst>
              </a:tr>
              <a:tr h="13260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 E. Mohtich, M. El-Ayachi, S. Bensiali, A. Idri, and I. A. Hou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 learning approach applied to drone imagery for real estate tax assessment: Case of the tax on unbuilt land, Kenitra-Morocco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Int. Arch. Photogramm. Remote Sens. Spatial Inf. Sci.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vol. XLVIII-4/W5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pp. 121–127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ISPRS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https://isprs-archives.copernicus.org/articles/XLVIII-4-W5-2022/121/2022/</a:t>
                      </a:r>
                      <a:endParaRPr lang="en-IN" sz="15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61477"/>
                  </a:ext>
                </a:extLst>
              </a:tr>
              <a:tr h="67552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 Fetai, D. Grigillo, and A. Lisec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Revising cadastral data on land boundaries using deep learning in image-based mapping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ISPRS Int. J. Geo-Inf.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vol. 11, no. 5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298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MDPI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https://www.mdpi.com/2220-9964/11/5/298</a:t>
                      </a:r>
                      <a:endParaRPr lang="en-IN" sz="15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179250"/>
                  </a:ext>
                </a:extLst>
              </a:tr>
              <a:tr h="88743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 Koeva et al.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sensing for land administration 2.0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Remote Sens.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vol. 14, no. 17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p. 4359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MDPI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https://www.mdpi.com/2072-4292/14/17/4359</a:t>
                      </a:r>
                      <a:endParaRPr lang="en-IN" sz="15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71577"/>
                  </a:ext>
                </a:extLst>
              </a:tr>
              <a:tr h="67002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 Dai, J. Hu, J. Zhuang, and E. Zheng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transformer-based feature segmentation and region alignment method for UAV-view geo-localization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 preprint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arXiv:2201.09206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Jan. 2022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https://arxiv.org/abs/2201.09206</a:t>
                      </a:r>
                      <a:endParaRPr lang="en-IN" sz="15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364467"/>
                  </a:ext>
                </a:extLst>
              </a:tr>
              <a:tr h="66811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J. Xiao, D. Tortei, E. Roura, and G. Loianno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Long-range UAV thermal geo-localization with satellite imagery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 preprint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arXiv:2306.02994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Jun. 2023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arXiv</a:t>
                      </a: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5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https://arxiv.org/abs/2306.02994</a:t>
                      </a:r>
                      <a:endParaRPr lang="en-IN" sz="15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0" marR="5960" marT="10559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77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5F00D-ABEA-8F5E-6E38-332DFC36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80" y="1004304"/>
            <a:ext cx="1106392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[1] F. E.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Mohtich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M. El-Ayachi, S.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Bensiali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A.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Idri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and I. A. Hou,</a:t>
            </a:r>
            <a:b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“Deep learning approach applied to drone imagery for real estate tax assessment: Case of the tax on unbuilt land, Kenitra-Morocco,” 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Int. Arch. </a:t>
            </a:r>
            <a:r>
              <a:rPr lang="en-IN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Photogramm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. Remote Sens. Spatial Inf. Sci.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vol. XLVIII-4/W5, pp. 121–127, 2022.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https://isprs-archives.copernicus.org/articles/XLVIII-4-W5-2022/121/2022/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[2] B.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Fetai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D.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Grigillo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and A. Lisec,</a:t>
            </a:r>
            <a:b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“Revising cadastral data on land boundaries using deep learning in image-based mapping,” 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ISPRS Int. J. Geo-Inf.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vol. 11, no. 5, p. 298, 2022.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https://www.mdpi.com/2220-9964/11/5/298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[3] M.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Koeva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et al.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“Remote sensing for land administration 2.0,” 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Remote Sens.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vol. 14, no. 17, p. 4359, 2022.</a:t>
            </a: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https://www.mdpi.com/2072-4292/14/17/4359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[4] M. Dai, J. Hu, J. Zhuang, and E. Zheng,</a:t>
            </a:r>
            <a:b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“A transformer-based feature segmentation and region alignment method for UAV-view geo-localization,” </a:t>
            </a:r>
            <a:r>
              <a:rPr lang="en-IN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 preprint arXiv:2201.09206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Jan. 2022.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https://arxiv.org/abs/2201.09206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[5] J. Xiao, D.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Tortei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E. Roura, and G. </a:t>
            </a:r>
            <a:r>
              <a:rPr lang="en-IN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Loianno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b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“Long-range UAV thermal geo-localization with satellite imagery,” </a:t>
            </a:r>
            <a:r>
              <a:rPr lang="en-IN" sz="1600" i="1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IN" sz="1600" i="1" dirty="0">
                <a:latin typeface="Cambria" panose="02040503050406030204" pitchFamily="18" charset="0"/>
                <a:ea typeface="Cambria" panose="02040503050406030204" pitchFamily="18" charset="0"/>
              </a:rPr>
              <a:t> preprint arXiv:2306.02994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, Jun. 2023.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https://arxiv.org/abs/2306.02994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89794" y="762138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PSCS_700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Both Hardware &amp;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This problem invites the development of a novel solution leveraging digital technology to address societal or administrative challenges within public services, sustainability, or governance.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27C7217-D95A-667B-80F0-C475F5E7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3F09AE7-9BEF-884C-290D-AB594FC65F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58959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3797FC7F-FC6C-0468-47E2-2073B1750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2000" y="1466850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Inaccurate land records and disputes over property boundaries are major challenges in land administration. Traditional surveying methods are often time-consuming, labor-intensive, and prone to human error. In rural and urban settings, lack of proper geospatial tagging leads to legal disputes, encroachments, and inefficiencies in land management.</a:t>
            </a:r>
          </a:p>
          <a:p>
            <a:pPr marL="76200" indent="0" algn="just">
              <a:buNone/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need for a cost-effective, accurate, and scalable solution is crucial. Drones equipped with GPS and high-resolution imaging capabilities can provide an efficient means of capturing real-time geospatial data for land properties, enabling accurate geo-tagging and digital record creation.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2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212837C-3955-236E-9D1C-2A32C74A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09BACDD-CA99-FEEC-767D-4651652C2B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559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r>
              <a:rPr lang="en-US" dirty="0"/>
              <a:t>: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78FE3957-AA45-9BA7-5F0E-A9C6B5E7BC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142" y="152723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design a drone-based system for capturing high-resolution aerial images of land areas.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integrate GPS data with captured images for accurate geo-tagging of land properties.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process aerial images using GIS (Geographical Information System) tools for boundary detection and mapping.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store geo-tagged property data in a secure, retrievable digital database.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develop a user-friendly interface for government agencies, surveyors, and property owners to access verified land records.</a:t>
            </a:r>
          </a:p>
        </p:txBody>
      </p:sp>
    </p:spTree>
    <p:extLst>
      <p:ext uri="{BB962C8B-B14F-4D97-AF65-F5344CB8AC3E}">
        <p14:creationId xmlns:p14="http://schemas.microsoft.com/office/powerpoint/2010/main" val="38646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5711B7F-9435-54A1-BC5E-EBE0B39C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8BC1868C-AFEE-D4BA-797F-1818BBD4B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3559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Work: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7980008A-490D-A2CD-82EA-5E73478EA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8142" y="152723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Traditional Methods: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Land surveying with theodolites, chains, or handheld GPS devices requires skilled personnel and is slow in covering large areas.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Emerging Technologies: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Drone-based surveys have been successfully used in agriculture, infrastructure inspection, and disaster management due to their speed, accuracy, and cost-effectiveness.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Related Work: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Indian government's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Digital India Land Records Modernization Program  (DILRMP)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aims at digitizing land records but still relies heavily on manual surveys.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Projects like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Google Earth Engine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have demonstrated the potential of aerial imaging for mapping, though not specifically for land ownership verification.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Some startups are integrating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UAVs with GIS platforms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automate boundary detection and documentation.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builds on these advancements but specifically focuses on accurate, scalable geo-tagging of individual land parcels for legal and administrative purposes.</a:t>
            </a:r>
          </a:p>
        </p:txBody>
      </p:sp>
    </p:spTree>
    <p:extLst>
      <p:ext uri="{BB962C8B-B14F-4D97-AF65-F5344CB8AC3E}">
        <p14:creationId xmlns:p14="http://schemas.microsoft.com/office/powerpoint/2010/main" val="34772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Analysis: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Inaccurate land records → disputes, encroachments.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Manual surveys → slow, costly, prone to errors.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Fragmented/unsafe data storage.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Lack of uniform tech-driven surveying standards.</a:t>
            </a:r>
          </a:p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Opportunities: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Drones with RTK GPS → cm-level accuracy.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Automated aerial image processing &amp; GIS integration.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Secure cloud/blockchain storage for tamper-proof records.</a:t>
            </a:r>
          </a:p>
          <a:p>
            <a:pPr marL="76200" indent="0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Impact: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80% faster surveys.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Verifiable digital proof of boundaries.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Efficient digitization of land records.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Supports smart city &amp; agricultural planning.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CDF9E6-70D8-0E41-DF96-F073B3D4D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77034"/>
              </p:ext>
            </p:extLst>
          </p:nvPr>
        </p:nvGraphicFramePr>
        <p:xfrm>
          <a:off x="812800" y="2475872"/>
          <a:ext cx="10668000" cy="3170784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313464315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456995453"/>
                    </a:ext>
                  </a:extLst>
                </a:gridCol>
              </a:tblGrid>
              <a:tr h="528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Hardware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Software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585461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Drone with GPS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Python, OpenCV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826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HD Camera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QGIS / ArcGIS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664617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Onboard Computer (Raspberry Pi / Jetson Nano)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Database (MySQL / PostgreSQL)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931105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Battery (30+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Cloud (AWS / GCP)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241957"/>
                  </a:ext>
                </a:extLst>
              </a:tr>
              <a:tr h="528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Storage (MicroSD/SSD)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Flask / Django (UI)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2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of the Project: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679254" y="153035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spcBef>
                <a:spcPts val="0"/>
              </a:spcBef>
              <a:buSzPct val="100000"/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Source Code Repository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https://github.com/Likith1804/Geo-Tagging-of-Land-Properties-Using-Drones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1355</Words>
  <Application>Microsoft Office PowerPoint</Application>
  <PresentationFormat>Widescreen</PresentationFormat>
  <Paragraphs>168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Verdana</vt:lpstr>
      <vt:lpstr>Wingdings</vt:lpstr>
      <vt:lpstr>Bioinformatics</vt:lpstr>
      <vt:lpstr>Geo Tagging of Land Properties Using Drones</vt:lpstr>
      <vt:lpstr>Content</vt:lpstr>
      <vt:lpstr>Problem Statement Number: PSCS_700</vt:lpstr>
      <vt:lpstr>Problem Statement: </vt:lpstr>
      <vt:lpstr>Objectives:</vt:lpstr>
      <vt:lpstr>Background and Related Work:</vt:lpstr>
      <vt:lpstr>Analysis of Problem Statement:</vt:lpstr>
      <vt:lpstr>Analysis of Problem Statement (contd...)</vt:lpstr>
      <vt:lpstr>Github Link of the Project:</vt:lpstr>
      <vt:lpstr>Timeline of the Project (Gantt Chart):</vt:lpstr>
      <vt:lpstr>References (IEEE Paper format) In Excel Format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Likith R</cp:lastModifiedBy>
  <cp:revision>48</cp:revision>
  <dcterms:modified xsi:type="dcterms:W3CDTF">2025-09-02T04:16:45Z</dcterms:modified>
</cp:coreProperties>
</file>