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13" r:id="rId1"/>
  </p:sldMasterIdLst>
  <p:notesMasterIdLst>
    <p:notesMasterId r:id="rId13"/>
  </p:notesMasterIdLst>
  <p:sldIdLst>
    <p:sldId id="256" r:id="rId2"/>
    <p:sldId id="257" r:id="rId3"/>
    <p:sldId id="258" r:id="rId4"/>
    <p:sldId id="260" r:id="rId5"/>
    <p:sldId id="265" r:id="rId6"/>
    <p:sldId id="264" r:id="rId7"/>
    <p:sldId id="266" r:id="rId8"/>
    <p:sldId id="263" r:id="rId9"/>
    <p:sldId id="262" r:id="rId10"/>
    <p:sldId id="261" r:id="rId11"/>
    <p:sldId id="259" r:id="rId12"/>
  </p:sldIdLst>
  <p:sldSz cx="12192000" cy="6858000"/>
  <p:notesSz cx="6858000" cy="9144000"/>
  <p:embeddedFontLst>
    <p:embeddedFont>
      <p:font typeface="Lato Black" panose="020F0502020204030203" pitchFamily="34" charset="0"/>
      <p:bold r:id="rId14"/>
      <p:boldItalic r:id="rId15"/>
    </p:embeddedFont>
    <p:embeddedFont>
      <p:font typeface="Libre Baskerville" panose="02000000000000000000" pitchFamily="2" charset="0"/>
      <p:regular r:id="rId16"/>
      <p:bold r:id="rId17"/>
      <p:italic r:id="rId18"/>
    </p:embeddedFont>
    <p:embeddedFont>
      <p:font typeface="Trebuchet MS" panose="020B0603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EFFA8BF-283E-8A15-E777-385806913F88}"/>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BDC3936-855B-8617-B983-206A6356623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852D0EF3-9826-F498-08AB-A8AD16958D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24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AC1C52-4E0E-E2BD-ED34-C1D025A194F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C81C19F7-4C78-8ECD-1938-1E6FC8AA8A5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2F6F01C7-D6B7-6055-A878-CF811BEF6FB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70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3174F7E-A0AA-2B15-F158-4E55DC0EE05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5FCE8CF-9AFE-7C5D-CC0E-970A049EF69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121D2194-70E5-C03D-C0C8-A8FD652768B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736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DFD8DDC-78C4-09CA-BE01-0C66B6C7F90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0FB18C3-4112-6E6A-6D66-AFA41A2641F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8F388AB4-20E9-AB51-D27C-B93B80B627B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32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7805921-1334-E161-592B-C0137B83E93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EDFF8EF-D837-7EEC-D7C9-358E004B1B1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DA62061-DC2D-4AB7-A874-02924716B22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4467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B7AF543-D848-349E-E582-9E52D73CCD73}"/>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6D1907-623F-F4B7-DDF5-69C30ED1FCF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A2DDEF6E-CAC3-ACEE-0080-22D528CABD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841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F2C726B-8948-2F41-AA79-349CD4FFAC3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243A2380-820C-9F08-A1F1-2CF48E2070B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8F9F52AF-19E3-6BFD-2F03-CC4572C330A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79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5701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326103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714854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043964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91408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892113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22839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4841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5131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4245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1723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9324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5256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6855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63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775937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66419000"/>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p:nvSpPr>
          <p:cNvPr id="99" name="Google Shape;99;p1"/>
          <p:cNvSpPr txBox="1"/>
          <p:nvPr/>
        </p:nvSpPr>
        <p:spPr>
          <a:xfrm>
            <a:off x="2472904" y="3717986"/>
            <a:ext cx="7246189" cy="86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Building AI-Powered Solutions for Assisting Visually Impaired Individuals</a:t>
            </a:r>
            <a:endParaRPr sz="2500"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5357993-4D69-77B9-9E2B-210D8108D830}"/>
              </a:ext>
            </a:extLst>
          </p:cNvPr>
          <p:cNvPicPr>
            <a:picLocks noChangeAspect="1"/>
          </p:cNvPicPr>
          <p:nvPr/>
        </p:nvPicPr>
        <p:blipFill>
          <a:blip r:embed="rId3"/>
          <a:stretch>
            <a:fillRect/>
          </a:stretch>
        </p:blipFill>
        <p:spPr>
          <a:xfrm>
            <a:off x="0" y="0"/>
            <a:ext cx="9339943" cy="357051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C35C6C-C53F-B26D-0B5D-E54823EA7710}"/>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69F42381-D7C3-CFAA-0A4A-60E450964C5F}"/>
              </a:ext>
            </a:extLst>
          </p:cNvPr>
          <p:cNvSpPr txBox="1">
            <a:spLocks noGrp="1"/>
          </p:cNvSpPr>
          <p:nvPr>
            <p:ph idx="1"/>
          </p:nvPr>
        </p:nvSpPr>
        <p:spPr>
          <a:xfrm>
            <a:off x="1393371" y="1001485"/>
            <a:ext cx="9285515" cy="546462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endParaRPr lang="en-US" sz="8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buClr>
                <a:schemeClr val="dk1"/>
              </a:buClr>
              <a:buSzPct val="120000"/>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app demonstrates how AI can enhance the lives of visually impaired individuals by providing real-time scene understanding, text-to-speech, object detection, and personalized assistance. It empowers users to interact with their environment more independently and safely, improving their daily experience.</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Benefits:</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Makes them more independent.</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Helps them feel more confident in daily life.</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What’s Next?</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Add video analysis for real-time help.</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Make it work on phones for easier use.</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Add support for more languages.</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111;p4">
            <a:extLst>
              <a:ext uri="{FF2B5EF4-FFF2-40B4-BE49-F238E27FC236}">
                <a16:creationId xmlns:a16="http://schemas.microsoft.com/office/drawing/2014/main" id="{038EAABE-FCFB-50F6-F8EC-B33ECDCC1C66}"/>
              </a:ext>
            </a:extLst>
          </p:cNvPr>
          <p:cNvSpPr txBox="1">
            <a:spLocks/>
          </p:cNvSpPr>
          <p:nvPr/>
        </p:nvSpPr>
        <p:spPr>
          <a:xfrm>
            <a:off x="1186542" y="391887"/>
            <a:ext cx="7881260" cy="718455"/>
          </a:xfrm>
          <a:prstGeom prst="rect">
            <a:avLst/>
          </a:prstGeom>
          <a:noFill/>
          <a:ln>
            <a:noFill/>
          </a:ln>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Clr>
                <a:schemeClr val="dk1"/>
              </a:buClr>
              <a:buSzPct val="100000"/>
              <a:buNone/>
            </a:pPr>
            <a:r>
              <a:rPr lang="en-IN" sz="3000" b="0" i="0" u="none" strike="noStrike" cap="none" dirty="0">
                <a:solidFill>
                  <a:srgbClr val="FF0000"/>
                </a:solidFill>
                <a:latin typeface="Lato Black"/>
                <a:ea typeface="Lato Black"/>
                <a:cs typeface="Lato Black"/>
                <a:sym typeface="Lato Black"/>
              </a:rPr>
              <a:t>Conclusion and Future Scope</a:t>
            </a:r>
          </a:p>
          <a:p>
            <a:pPr marL="0" indent="0" algn="just">
              <a:lnSpc>
                <a:spcPct val="150000"/>
              </a:lnSpc>
              <a:spcBef>
                <a:spcPts val="0"/>
              </a:spcBef>
              <a:buClr>
                <a:schemeClr val="dk1"/>
              </a:buClr>
              <a:buSzPct val="100000"/>
              <a:buNone/>
            </a:pPr>
            <a:endParaRPr lang="en-US" dirty="0"/>
          </a:p>
        </p:txBody>
      </p:sp>
    </p:spTree>
    <p:extLst>
      <p:ext uri="{BB962C8B-B14F-4D97-AF65-F5344CB8AC3E}">
        <p14:creationId xmlns:p14="http://schemas.microsoft.com/office/powerpoint/2010/main" val="405155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382486" y="1074529"/>
            <a:ext cx="9329058" cy="51706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ct val="120000"/>
              <a:buFont typeface="Arial" panose="020B0604020202020204" pitchFamily="34" charset="0"/>
              <a:buChar char="•"/>
            </a:pPr>
            <a:r>
              <a:rPr lang="en-US" sz="2000" dirty="0">
                <a:latin typeface="Calibri"/>
                <a:ea typeface="Calibri"/>
                <a:cs typeface="Calibri"/>
                <a:sym typeface="Calibri"/>
              </a:rPr>
              <a:t>Hello, I'm Angad Gupta, currently pursuing a Bachelor of Technology (B-Tech) degree in Computer Engineering at RK University.</a:t>
            </a:r>
          </a:p>
          <a:p>
            <a:pPr marL="342900" marR="0" lvl="0" indent="-342900" algn="just" rtl="0">
              <a:lnSpc>
                <a:spcPct val="150000"/>
              </a:lnSpc>
              <a:spcBef>
                <a:spcPts val="0"/>
              </a:spcBef>
              <a:spcAft>
                <a:spcPts val="0"/>
              </a:spcAft>
              <a:buClr>
                <a:schemeClr val="dk1"/>
              </a:buClr>
              <a:buSzPct val="120000"/>
              <a:buFont typeface="Arial" panose="020B0604020202020204" pitchFamily="34" charset="0"/>
              <a:buChar char="•"/>
            </a:pPr>
            <a:r>
              <a:rPr lang="en-US" sz="2000" dirty="0">
                <a:latin typeface="Calibri"/>
                <a:ea typeface="Calibri"/>
                <a:cs typeface="Calibri"/>
                <a:sym typeface="Calibri"/>
              </a:rPr>
              <a:t>I want to learn data science because it's incredibly useful. It has a big impact on different industries and can help find important information in complicated data. Learning about data science is not just interesting, but it also gives me lots of chances to work in cool areas like artificial intelligence, machine learning, and generative ai.</a:t>
            </a:r>
          </a:p>
          <a:p>
            <a:pPr marL="342900" marR="0" lvl="0" indent="-342900" algn="just" rtl="0">
              <a:lnSpc>
                <a:spcPct val="150000"/>
              </a:lnSpc>
              <a:spcBef>
                <a:spcPts val="0"/>
              </a:spcBef>
              <a:spcAft>
                <a:spcPts val="0"/>
              </a:spcAft>
              <a:buClr>
                <a:schemeClr val="dk1"/>
              </a:buClr>
              <a:buSzPct val="120000"/>
              <a:buFont typeface="Arial" panose="020B0604020202020204" pitchFamily="34" charset="0"/>
              <a:buChar char="•"/>
            </a:pPr>
            <a:r>
              <a:rPr lang="en-US" sz="2000" b="1" dirty="0">
                <a:latin typeface="Calibri"/>
                <a:ea typeface="Calibri"/>
                <a:cs typeface="Calibri"/>
                <a:sym typeface="Calibri"/>
              </a:rPr>
              <a:t>Below are my GitHub and LinkedIn profiles:</a:t>
            </a:r>
          </a:p>
          <a:p>
            <a:pPr marR="0" lvl="0" algn="just" rtl="0">
              <a:lnSpc>
                <a:spcPct val="150000"/>
              </a:lnSpc>
              <a:spcBef>
                <a:spcPts val="0"/>
              </a:spcBef>
              <a:spcAft>
                <a:spcPts val="0"/>
              </a:spcAft>
              <a:buClr>
                <a:schemeClr val="dk1"/>
              </a:buClr>
              <a:buSzPct val="120000"/>
            </a:pPr>
            <a:r>
              <a:rPr lang="en-US" sz="2000" dirty="0">
                <a:latin typeface="Calibri"/>
                <a:ea typeface="Calibri"/>
                <a:cs typeface="Calibri"/>
                <a:sym typeface="Calibri"/>
              </a:rPr>
              <a:t>       GitHub: </a:t>
            </a:r>
            <a:r>
              <a:rPr lang="en-US" sz="2000" dirty="0">
                <a:solidFill>
                  <a:srgbClr val="0070C0"/>
                </a:solidFill>
                <a:latin typeface="Calibri"/>
                <a:ea typeface="Calibri"/>
                <a:cs typeface="Calibri"/>
                <a:sym typeface="Calibri"/>
              </a:rPr>
              <a:t>https://github.com/Angad143</a:t>
            </a:r>
          </a:p>
          <a:p>
            <a:pPr marR="0" lvl="0" algn="just" rtl="0">
              <a:lnSpc>
                <a:spcPct val="150000"/>
              </a:lnSpc>
              <a:spcBef>
                <a:spcPts val="0"/>
              </a:spcBef>
              <a:spcAft>
                <a:spcPts val="0"/>
              </a:spcAft>
              <a:buClr>
                <a:schemeClr val="dk1"/>
              </a:buClr>
              <a:buSzPct val="120000"/>
            </a:pPr>
            <a:r>
              <a:rPr lang="en-US" sz="2000" dirty="0">
                <a:latin typeface="Calibri"/>
                <a:ea typeface="Calibri"/>
                <a:cs typeface="Calibri"/>
                <a:sym typeface="Calibri"/>
              </a:rPr>
              <a:t>       LinkedIn: </a:t>
            </a:r>
            <a:r>
              <a:rPr lang="en-US" sz="2000" dirty="0">
                <a:solidFill>
                  <a:srgbClr val="0070C0"/>
                </a:solidFill>
                <a:latin typeface="Calibri"/>
                <a:ea typeface="Calibri"/>
                <a:cs typeface="Calibri"/>
                <a:sym typeface="Calibri"/>
              </a:rPr>
              <a:t>https://www.linkedin.com/in/angadgupta143/</a:t>
            </a:r>
          </a:p>
          <a:p>
            <a:pPr marR="0" lvl="0" algn="just" rtl="0">
              <a:lnSpc>
                <a:spcPct val="150000"/>
              </a:lnSpc>
              <a:spcBef>
                <a:spcPts val="0"/>
              </a:spcBef>
              <a:spcAft>
                <a:spcPts val="0"/>
              </a:spcAft>
              <a:buClr>
                <a:schemeClr val="dk1"/>
              </a:buClr>
              <a:buSzPct val="120000"/>
            </a:pPr>
            <a:endParaRPr sz="2000" dirty="0">
              <a:latin typeface="Calibri"/>
              <a:ea typeface="Calibri"/>
              <a:cs typeface="Calibri"/>
              <a:sym typeface="Calibri"/>
            </a:endParaRPr>
          </a:p>
        </p:txBody>
      </p:sp>
      <p:sp>
        <p:nvSpPr>
          <p:cNvPr id="105" name="Google Shape;105;p3"/>
          <p:cNvSpPr txBox="1"/>
          <p:nvPr/>
        </p:nvSpPr>
        <p:spPr>
          <a:xfrm>
            <a:off x="1127793" y="572933"/>
            <a:ext cx="2344749" cy="461624"/>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000" b="0" i="0" u="none" strike="noStrike" cap="none" dirty="0">
                <a:solidFill>
                  <a:srgbClr val="FF0000"/>
                </a:solidFill>
                <a:latin typeface="Lato Black"/>
                <a:ea typeface="Lato Black"/>
                <a:cs typeface="Lato Black"/>
                <a:sym typeface="Lato Black"/>
              </a:rPr>
              <a:t>About me</a:t>
            </a:r>
            <a:endParaRPr sz="30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idx="1"/>
          </p:nvPr>
        </p:nvSpPr>
        <p:spPr>
          <a:xfrm>
            <a:off x="1393372" y="1001486"/>
            <a:ext cx="9329058" cy="5323114"/>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endParaRPr lang="en-US" sz="8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buClr>
                <a:schemeClr val="dk1"/>
              </a:buClr>
              <a:buSzPct val="120000"/>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project aims to leverage Generative AI to assist visually impaired individuals in perceiving and interacting with their surroundings.</a:t>
            </a:r>
          </a:p>
          <a:p>
            <a:pPr algn="just">
              <a:lnSpc>
                <a:spcPct val="150000"/>
              </a:lnSpc>
              <a:spcBef>
                <a:spcPts val="0"/>
              </a:spcBef>
              <a:buClr>
                <a:schemeClr val="dk1"/>
              </a:buClr>
              <a:buSzPct val="120000"/>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Visually impaired individuals often face challenges in understanding their environment, reading visual content, and performing tasks that rely on sight.</a:t>
            </a:r>
          </a:p>
          <a:p>
            <a:pPr marL="0" indent="0" algn="just">
              <a:lnSpc>
                <a:spcPct val="150000"/>
              </a:lnSpc>
              <a:spcBef>
                <a:spcPts val="0"/>
              </a:spcBef>
              <a:buClr>
                <a:schemeClr val="dk1"/>
              </a:buClr>
              <a:buSzPct val="120000"/>
              <a:buNone/>
            </a:pP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There is a need for an intelligent, adaptable, and user-friendly solution that provides:</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Real-time scene understanding.</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Text-to-speech conversion for reading visual content.</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Object and obstacle detection for safe navigation.</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Personalized assistance for daily tasks.</a:t>
            </a:r>
          </a:p>
          <a:p>
            <a:pPr algn="just">
              <a:lnSpc>
                <a:spcPct val="150000"/>
              </a:lnSpc>
              <a:spcBef>
                <a:spcPts val="0"/>
              </a:spcBef>
              <a:buClr>
                <a:schemeClr val="dk1"/>
              </a:buClr>
              <a:buSzPct val="120000"/>
              <a:buFont typeface="Arial" panose="020B0604020202020204" pitchFamily="34" charset="0"/>
              <a:buChar char="•"/>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111;p4">
            <a:extLst>
              <a:ext uri="{FF2B5EF4-FFF2-40B4-BE49-F238E27FC236}">
                <a16:creationId xmlns:a16="http://schemas.microsoft.com/office/drawing/2014/main" id="{3081240B-9FE5-F7F5-74A3-07E04D2422BC}"/>
              </a:ext>
            </a:extLst>
          </p:cNvPr>
          <p:cNvSpPr txBox="1">
            <a:spLocks/>
          </p:cNvSpPr>
          <p:nvPr/>
        </p:nvSpPr>
        <p:spPr>
          <a:xfrm>
            <a:off x="1186542" y="391887"/>
            <a:ext cx="7881260" cy="718455"/>
          </a:xfrm>
          <a:prstGeom prst="rect">
            <a:avLst/>
          </a:prstGeom>
          <a:noFill/>
          <a:ln>
            <a:noFill/>
          </a:ln>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Clr>
                <a:schemeClr val="dk1"/>
              </a:buClr>
              <a:buSzPct val="100000"/>
              <a:buNone/>
            </a:pPr>
            <a:r>
              <a:rPr lang="en-IN" sz="3000" b="0" i="0" u="none" strike="noStrike" cap="none" dirty="0">
                <a:solidFill>
                  <a:srgbClr val="FF0000"/>
                </a:solidFill>
                <a:latin typeface="Lato Black"/>
                <a:ea typeface="Lato Black"/>
                <a:cs typeface="Lato Black"/>
                <a:sym typeface="Lato Black"/>
              </a:rPr>
              <a:t>Problem Statement</a:t>
            </a:r>
          </a:p>
          <a:p>
            <a:pPr marL="0" indent="0" algn="just">
              <a:lnSpc>
                <a:spcPct val="150000"/>
              </a:lnSpc>
              <a:spcBef>
                <a:spcPts val="0"/>
              </a:spcBef>
              <a:buClr>
                <a:schemeClr val="dk1"/>
              </a:buClr>
              <a:buSzPct val="10000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0A0B0B9-8847-BB1F-5BC7-9A0726B9FCD0}"/>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2ACAF96C-F8FC-B549-0CF4-66B60178B955}"/>
              </a:ext>
            </a:extLst>
          </p:cNvPr>
          <p:cNvSpPr txBox="1">
            <a:spLocks noGrp="1"/>
          </p:cNvSpPr>
          <p:nvPr>
            <p:ph idx="1"/>
          </p:nvPr>
        </p:nvSpPr>
        <p:spPr>
          <a:xfrm>
            <a:off x="1393371" y="1001486"/>
            <a:ext cx="9285515" cy="48768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endParaRPr lang="en-US" sz="8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Develop an AI-powered application that assists visually impaired users by providing:</a:t>
            </a:r>
          </a:p>
          <a:p>
            <a:pPr lvl="1" algn="just">
              <a:lnSpc>
                <a:spcPct val="150000"/>
              </a:lnSpc>
              <a:spcBef>
                <a:spcPts val="0"/>
              </a:spcBef>
              <a:buClr>
                <a:schemeClr val="dk1"/>
              </a:buClr>
              <a:buSzPct val="120000"/>
              <a:buFont typeface="Wingdings" panose="05000000000000000000" pitchFamily="2" charset="2"/>
              <a:buChar char="ü"/>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Real-Time Scene Understanding:</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Interpreting and describing visual surroundings.</a:t>
            </a:r>
          </a:p>
          <a:p>
            <a:pPr lvl="1" algn="just">
              <a:lnSpc>
                <a:spcPct val="150000"/>
              </a:lnSpc>
              <a:spcBef>
                <a:spcPts val="0"/>
              </a:spcBef>
              <a:buClr>
                <a:schemeClr val="dk1"/>
              </a:buClr>
              <a:buSzPct val="120000"/>
              <a:buFont typeface="Wingdings" panose="05000000000000000000" pitchFamily="2" charset="2"/>
              <a:buChar char="ü"/>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Text-to-Speech Conversion: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Making textual content accessible through audio.</a:t>
            </a:r>
          </a:p>
          <a:p>
            <a:pPr lvl="1" algn="just">
              <a:lnSpc>
                <a:spcPct val="150000"/>
              </a:lnSpc>
              <a:spcBef>
                <a:spcPts val="0"/>
              </a:spcBef>
              <a:buClr>
                <a:schemeClr val="dk1"/>
              </a:buClr>
              <a:buSzPct val="120000"/>
              <a:buFont typeface="Wingdings" panose="05000000000000000000" pitchFamily="2" charset="2"/>
              <a:buChar char="ü"/>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Object and Obstacle Detection: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Ensuring safer navigation.</a:t>
            </a:r>
          </a:p>
          <a:p>
            <a:pPr lvl="1" algn="just">
              <a:lnSpc>
                <a:spcPct val="150000"/>
              </a:lnSpc>
              <a:spcBef>
                <a:spcPts val="0"/>
              </a:spcBef>
              <a:buClr>
                <a:schemeClr val="dk1"/>
              </a:buClr>
              <a:buSzPct val="120000"/>
              <a:buFont typeface="Wingdings" panose="05000000000000000000" pitchFamily="2" charset="2"/>
              <a:buChar char="ü"/>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Personalized Assistance: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Delivering tailored support for specific daily tasks.</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111;p4">
            <a:extLst>
              <a:ext uri="{FF2B5EF4-FFF2-40B4-BE49-F238E27FC236}">
                <a16:creationId xmlns:a16="http://schemas.microsoft.com/office/drawing/2014/main" id="{6917BD4F-5F66-DFBE-844D-06F62E8E6D9C}"/>
              </a:ext>
            </a:extLst>
          </p:cNvPr>
          <p:cNvSpPr txBox="1">
            <a:spLocks/>
          </p:cNvSpPr>
          <p:nvPr/>
        </p:nvSpPr>
        <p:spPr>
          <a:xfrm>
            <a:off x="1186542" y="391887"/>
            <a:ext cx="7881260" cy="718455"/>
          </a:xfrm>
          <a:prstGeom prst="rect">
            <a:avLst/>
          </a:prstGeom>
          <a:noFill/>
          <a:ln>
            <a:noFill/>
          </a:ln>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Clr>
                <a:schemeClr val="dk1"/>
              </a:buClr>
              <a:buSzPct val="100000"/>
              <a:buNone/>
            </a:pPr>
            <a:r>
              <a:rPr lang="en-IN" sz="3000" b="0" i="0" u="none" strike="noStrike" cap="none" dirty="0">
                <a:solidFill>
                  <a:srgbClr val="FF0000"/>
                </a:solidFill>
                <a:latin typeface="Lato Black"/>
                <a:ea typeface="Lato Black"/>
                <a:cs typeface="Lato Black"/>
                <a:sym typeface="Lato Black"/>
              </a:rPr>
              <a:t>Project Objectives</a:t>
            </a:r>
          </a:p>
          <a:p>
            <a:pPr marL="0" indent="0" algn="just">
              <a:lnSpc>
                <a:spcPct val="150000"/>
              </a:lnSpc>
              <a:spcBef>
                <a:spcPts val="0"/>
              </a:spcBef>
              <a:buClr>
                <a:schemeClr val="dk1"/>
              </a:buClr>
              <a:buSzPct val="100000"/>
              <a:buNone/>
            </a:pPr>
            <a:endParaRPr lang="en-US" dirty="0"/>
          </a:p>
        </p:txBody>
      </p:sp>
    </p:spTree>
    <p:extLst>
      <p:ext uri="{BB962C8B-B14F-4D97-AF65-F5344CB8AC3E}">
        <p14:creationId xmlns:p14="http://schemas.microsoft.com/office/powerpoint/2010/main" val="152337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20B1542-8ABE-0434-A05F-877319873125}"/>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D5530B87-D49E-479D-20F0-8D88755F50E1}"/>
              </a:ext>
            </a:extLst>
          </p:cNvPr>
          <p:cNvSpPr txBox="1">
            <a:spLocks noGrp="1"/>
          </p:cNvSpPr>
          <p:nvPr>
            <p:ph idx="1"/>
          </p:nvPr>
        </p:nvSpPr>
        <p:spPr>
          <a:xfrm>
            <a:off x="1393371" y="1001486"/>
            <a:ext cx="9263743" cy="48768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endParaRPr lang="en-US" sz="8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buClr>
                <a:schemeClr val="dk1"/>
              </a:buClr>
              <a:buSzPct val="120000"/>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 user-friendly web application built using advanced AI technologies to assist visually impaired individuals.</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Key Features:</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Users can upload images to analyze their content.</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The app generates a detailed textual description of the image for understanding the scene.</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Extracted text is converted into audio for seamless accessibility.</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Objects and obstacles within the image are identified and highlighted to enhance situational awareness.</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Personalized guidance is provided based on the context of the image.</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111;p4">
            <a:extLst>
              <a:ext uri="{FF2B5EF4-FFF2-40B4-BE49-F238E27FC236}">
                <a16:creationId xmlns:a16="http://schemas.microsoft.com/office/drawing/2014/main" id="{64FDD86D-C6A0-0DA9-5C79-3AAB28DE386B}"/>
              </a:ext>
            </a:extLst>
          </p:cNvPr>
          <p:cNvSpPr txBox="1">
            <a:spLocks/>
          </p:cNvSpPr>
          <p:nvPr/>
        </p:nvSpPr>
        <p:spPr>
          <a:xfrm>
            <a:off x="1186542" y="391887"/>
            <a:ext cx="7881260" cy="718455"/>
          </a:xfrm>
          <a:prstGeom prst="rect">
            <a:avLst/>
          </a:prstGeom>
          <a:noFill/>
          <a:ln>
            <a:noFill/>
          </a:ln>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Clr>
                <a:schemeClr val="dk1"/>
              </a:buClr>
              <a:buSzPct val="100000"/>
              <a:buNone/>
            </a:pPr>
            <a:r>
              <a:rPr lang="en-IN" sz="3000" b="0" i="0" u="none" strike="noStrike" cap="none" dirty="0">
                <a:solidFill>
                  <a:srgbClr val="FF0000"/>
                </a:solidFill>
                <a:latin typeface="Lato Black"/>
                <a:ea typeface="Lato Black"/>
                <a:cs typeface="Lato Black"/>
                <a:sym typeface="Lato Black"/>
              </a:rPr>
              <a:t>AI-Powered Application Overview</a:t>
            </a:r>
          </a:p>
          <a:p>
            <a:pPr marL="0" indent="0" algn="just">
              <a:lnSpc>
                <a:spcPct val="150000"/>
              </a:lnSpc>
              <a:spcBef>
                <a:spcPts val="0"/>
              </a:spcBef>
              <a:buClr>
                <a:schemeClr val="dk1"/>
              </a:buClr>
              <a:buSzPct val="100000"/>
              <a:buNone/>
            </a:pPr>
            <a:endParaRPr lang="en-US" dirty="0"/>
          </a:p>
        </p:txBody>
      </p:sp>
    </p:spTree>
    <p:extLst>
      <p:ext uri="{BB962C8B-B14F-4D97-AF65-F5344CB8AC3E}">
        <p14:creationId xmlns:p14="http://schemas.microsoft.com/office/powerpoint/2010/main" val="2625307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136F01E-EABD-A0F4-F961-A7FE62A29F39}"/>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8B9A7B96-C5AB-2A96-FE90-F2BA498F90E1}"/>
              </a:ext>
            </a:extLst>
          </p:cNvPr>
          <p:cNvSpPr txBox="1">
            <a:spLocks noGrp="1"/>
          </p:cNvSpPr>
          <p:nvPr>
            <p:ph idx="1"/>
          </p:nvPr>
        </p:nvSpPr>
        <p:spPr>
          <a:xfrm>
            <a:off x="1393371" y="1001486"/>
            <a:ext cx="9372600" cy="48768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endParaRPr lang="en-US" sz="8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Real-Time Scene Understanding</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Use of advanced AI models to analyze the uploaded image and generate descriptive text.</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Text-to-Speech Conversion</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Optical Character Recognition (OCR) extracts text from the image and converted into audible speech using AI-powered TTS engines.</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Object and Obstacle Detection</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Identify key objects or obstacles in the image using computer vision models (Yolov5).</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Personalized Assistance</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Provide task-specific guidance based on the uploaded image, such as recognizing items, providing context-specific information.</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111;p4">
            <a:extLst>
              <a:ext uri="{FF2B5EF4-FFF2-40B4-BE49-F238E27FC236}">
                <a16:creationId xmlns:a16="http://schemas.microsoft.com/office/drawing/2014/main" id="{BAFFA3FE-06A2-6105-915D-2055225776D1}"/>
              </a:ext>
            </a:extLst>
          </p:cNvPr>
          <p:cNvSpPr txBox="1">
            <a:spLocks/>
          </p:cNvSpPr>
          <p:nvPr/>
        </p:nvSpPr>
        <p:spPr>
          <a:xfrm>
            <a:off x="1186542" y="391887"/>
            <a:ext cx="7881260" cy="718455"/>
          </a:xfrm>
          <a:prstGeom prst="rect">
            <a:avLst/>
          </a:prstGeom>
          <a:noFill/>
          <a:ln>
            <a:noFill/>
          </a:ln>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Clr>
                <a:schemeClr val="dk1"/>
              </a:buClr>
              <a:buSzPct val="100000"/>
              <a:buNone/>
            </a:pPr>
            <a:r>
              <a:rPr lang="en-IN" sz="3000" b="0" i="0" u="none" strike="noStrike" cap="none" dirty="0">
                <a:solidFill>
                  <a:srgbClr val="FF0000"/>
                </a:solidFill>
                <a:latin typeface="Lato Black"/>
                <a:ea typeface="Lato Black"/>
                <a:cs typeface="Lato Black"/>
                <a:sym typeface="Lato Black"/>
              </a:rPr>
              <a:t>Key Features and Workflow</a:t>
            </a:r>
          </a:p>
          <a:p>
            <a:pPr marL="0" indent="0" algn="just">
              <a:lnSpc>
                <a:spcPct val="150000"/>
              </a:lnSpc>
              <a:spcBef>
                <a:spcPts val="0"/>
              </a:spcBef>
              <a:buClr>
                <a:schemeClr val="dk1"/>
              </a:buClr>
              <a:buSzPct val="100000"/>
              <a:buNone/>
            </a:pPr>
            <a:endParaRPr lang="en-US" dirty="0"/>
          </a:p>
        </p:txBody>
      </p:sp>
    </p:spTree>
    <p:extLst>
      <p:ext uri="{BB962C8B-B14F-4D97-AF65-F5344CB8AC3E}">
        <p14:creationId xmlns:p14="http://schemas.microsoft.com/office/powerpoint/2010/main" val="252710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0120948-C846-B565-9641-24799752ABFD}"/>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E315A51C-14AB-809D-5C91-283BEE4B7DB2}"/>
              </a:ext>
            </a:extLst>
          </p:cNvPr>
          <p:cNvSpPr txBox="1">
            <a:spLocks noGrp="1"/>
          </p:cNvSpPr>
          <p:nvPr>
            <p:ph idx="1"/>
          </p:nvPr>
        </p:nvSpPr>
        <p:spPr>
          <a:xfrm>
            <a:off x="1589314" y="1219200"/>
            <a:ext cx="9165772" cy="914400"/>
          </a:xfrm>
          <a:prstGeom prst="rect">
            <a:avLst/>
          </a:prstGeom>
          <a:noFill/>
          <a:ln>
            <a:noFill/>
          </a:ln>
        </p:spPr>
        <p:txBody>
          <a:bodyPr spcFirstLastPara="1" wrap="square" lIns="91425" tIns="45700" rIns="91425" bIns="45700" anchor="t" anchorCtr="0">
            <a:noAutofit/>
          </a:bodyPr>
          <a:lstStyle/>
          <a:p>
            <a:pPr algn="just">
              <a:lnSpc>
                <a:spcPct val="90000"/>
              </a:lnSpc>
              <a:spcBef>
                <a:spcPts val="0"/>
              </a:spcBef>
              <a:buClr>
                <a:schemeClr val="dk1"/>
              </a:buClr>
              <a:buSzPct val="120000"/>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The interface is built using </a:t>
            </a:r>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Streamlit</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ensuring accessibility and ease of use for visually impaired users.</a:t>
            </a:r>
            <a:endPar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111;p4">
            <a:extLst>
              <a:ext uri="{FF2B5EF4-FFF2-40B4-BE49-F238E27FC236}">
                <a16:creationId xmlns:a16="http://schemas.microsoft.com/office/drawing/2014/main" id="{E7A21787-B035-F182-B8AF-27CF6330DED7}"/>
              </a:ext>
            </a:extLst>
          </p:cNvPr>
          <p:cNvSpPr txBox="1">
            <a:spLocks/>
          </p:cNvSpPr>
          <p:nvPr/>
        </p:nvSpPr>
        <p:spPr>
          <a:xfrm>
            <a:off x="1186542" y="391887"/>
            <a:ext cx="7881260" cy="718455"/>
          </a:xfrm>
          <a:prstGeom prst="rect">
            <a:avLst/>
          </a:prstGeom>
          <a:noFill/>
          <a:ln>
            <a:noFill/>
          </a:ln>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Clr>
                <a:schemeClr val="dk1"/>
              </a:buClr>
              <a:buSzPct val="100000"/>
              <a:buNone/>
            </a:pPr>
            <a:r>
              <a:rPr lang="en-IN" sz="3000" b="0" i="0" u="none" strike="noStrike" cap="none" dirty="0">
                <a:solidFill>
                  <a:srgbClr val="FF0000"/>
                </a:solidFill>
                <a:latin typeface="Lato Black"/>
                <a:ea typeface="Lato Black"/>
                <a:cs typeface="Lato Black"/>
                <a:sym typeface="Lato Black"/>
              </a:rPr>
              <a:t>User Interface and Output</a:t>
            </a:r>
            <a:endParaRPr lang="en-US" dirty="0"/>
          </a:p>
        </p:txBody>
      </p:sp>
      <p:pic>
        <p:nvPicPr>
          <p:cNvPr id="8" name="Picture 7">
            <a:extLst>
              <a:ext uri="{FF2B5EF4-FFF2-40B4-BE49-F238E27FC236}">
                <a16:creationId xmlns:a16="http://schemas.microsoft.com/office/drawing/2014/main" id="{5E0C1D6B-32F4-78FE-0413-A5E970AE4CFA}"/>
              </a:ext>
            </a:extLst>
          </p:cNvPr>
          <p:cNvPicPr>
            <a:picLocks noChangeAspect="1"/>
          </p:cNvPicPr>
          <p:nvPr/>
        </p:nvPicPr>
        <p:blipFill>
          <a:blip r:embed="rId3"/>
          <a:stretch>
            <a:fillRect/>
          </a:stretch>
        </p:blipFill>
        <p:spPr>
          <a:xfrm>
            <a:off x="1687286" y="1877662"/>
            <a:ext cx="7239372" cy="4800847"/>
          </a:xfrm>
          <a:prstGeom prst="rect">
            <a:avLst/>
          </a:prstGeom>
        </p:spPr>
      </p:pic>
    </p:spTree>
    <p:extLst>
      <p:ext uri="{BB962C8B-B14F-4D97-AF65-F5344CB8AC3E}">
        <p14:creationId xmlns:p14="http://schemas.microsoft.com/office/powerpoint/2010/main" val="149023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04A58DF-3E22-1521-D3E0-FF86A4538D3C}"/>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5FC8F7DF-D7D8-2E69-093A-5CA2CF9594A9}"/>
              </a:ext>
            </a:extLst>
          </p:cNvPr>
          <p:cNvSpPr txBox="1">
            <a:spLocks noGrp="1"/>
          </p:cNvSpPr>
          <p:nvPr>
            <p:ph idx="1"/>
          </p:nvPr>
        </p:nvSpPr>
        <p:spPr>
          <a:xfrm>
            <a:off x="1393371" y="1001485"/>
            <a:ext cx="9241972" cy="5279571"/>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endParaRPr lang="en-US" sz="8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LangChain:</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Makes the app communicate in simple, natural language..</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Streamlit:</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Simplifies the creation of interactive and accessible web applications.</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Google Generative AI:</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Powers advanced descriptive text generation for scene understanding.</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OCR (Tesseract or Google Vision API):</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Extracts text from images with high accuracy.</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Computer Vision Models:</a:t>
            </a:r>
          </a:p>
          <a:p>
            <a:pPr lvl="1" algn="just">
              <a:lnSpc>
                <a:spcPct val="150000"/>
              </a:lnSpc>
              <a:spcBef>
                <a:spcPts val="0"/>
              </a:spcBef>
              <a:buClr>
                <a:schemeClr val="dk1"/>
              </a:buClr>
              <a:buSzPct val="1200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Implements object detection algorithms for obstacle recognition.</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111;p4">
            <a:extLst>
              <a:ext uri="{FF2B5EF4-FFF2-40B4-BE49-F238E27FC236}">
                <a16:creationId xmlns:a16="http://schemas.microsoft.com/office/drawing/2014/main" id="{164997A0-0EB3-008F-CC10-EC95D7F401DE}"/>
              </a:ext>
            </a:extLst>
          </p:cNvPr>
          <p:cNvSpPr txBox="1">
            <a:spLocks/>
          </p:cNvSpPr>
          <p:nvPr/>
        </p:nvSpPr>
        <p:spPr>
          <a:xfrm>
            <a:off x="1186542" y="391887"/>
            <a:ext cx="7881260" cy="718455"/>
          </a:xfrm>
          <a:prstGeom prst="rect">
            <a:avLst/>
          </a:prstGeom>
          <a:noFill/>
          <a:ln>
            <a:noFill/>
          </a:ln>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Clr>
                <a:schemeClr val="dk1"/>
              </a:buClr>
              <a:buSzPct val="100000"/>
              <a:buNone/>
            </a:pPr>
            <a:r>
              <a:rPr lang="en-IN" sz="3000" b="0" i="0" u="none" strike="noStrike" cap="none" dirty="0">
                <a:solidFill>
                  <a:srgbClr val="FF0000"/>
                </a:solidFill>
                <a:latin typeface="Lato Black"/>
                <a:ea typeface="Lato Black"/>
                <a:cs typeface="Lato Black"/>
                <a:sym typeface="Lato Black"/>
              </a:rPr>
              <a:t>Tools and Technologies Used</a:t>
            </a:r>
          </a:p>
          <a:p>
            <a:pPr marL="0" indent="0" algn="just">
              <a:lnSpc>
                <a:spcPct val="150000"/>
              </a:lnSpc>
              <a:spcBef>
                <a:spcPts val="0"/>
              </a:spcBef>
              <a:buClr>
                <a:schemeClr val="dk1"/>
              </a:buClr>
              <a:buSzPct val="100000"/>
              <a:buNone/>
            </a:pPr>
            <a:endParaRPr lang="en-US" dirty="0"/>
          </a:p>
        </p:txBody>
      </p:sp>
    </p:spTree>
    <p:extLst>
      <p:ext uri="{BB962C8B-B14F-4D97-AF65-F5344CB8AC3E}">
        <p14:creationId xmlns:p14="http://schemas.microsoft.com/office/powerpoint/2010/main" val="36978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7D4B491-2E41-8977-7279-20DA9E4FD364}"/>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E0419956-FE69-3C99-84DF-133C1EBFC337}"/>
              </a:ext>
            </a:extLst>
          </p:cNvPr>
          <p:cNvSpPr txBox="1">
            <a:spLocks noGrp="1"/>
          </p:cNvSpPr>
          <p:nvPr>
            <p:ph idx="1"/>
          </p:nvPr>
        </p:nvSpPr>
        <p:spPr>
          <a:xfrm>
            <a:off x="1393371" y="1001486"/>
            <a:ext cx="9209315" cy="28956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endParaRPr lang="en-US" sz="8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Unique Idea: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Using AI to make everyday life easier for visually impaired people.</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Useful Features: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All the key tools in one app – scene descriptions, text reading, and safety features.</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Accurate Results: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Reliable and works well in real situations.</a:t>
            </a:r>
          </a:p>
          <a:p>
            <a:pPr algn="just">
              <a:lnSpc>
                <a:spcPct val="150000"/>
              </a:lnSpc>
              <a:spcBef>
                <a:spcPts val="0"/>
              </a:spcBef>
              <a:buClr>
                <a:schemeClr val="dk1"/>
              </a:buClr>
              <a:buSzPct val="120000"/>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Well-Documented:</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Easy to understand and improve for future use.</a:t>
            </a:r>
            <a:endParaRPr lang="en-US" sz="28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111;p4">
            <a:extLst>
              <a:ext uri="{FF2B5EF4-FFF2-40B4-BE49-F238E27FC236}">
                <a16:creationId xmlns:a16="http://schemas.microsoft.com/office/drawing/2014/main" id="{AF634877-420B-44E5-1C6F-3A06D496B99D}"/>
              </a:ext>
            </a:extLst>
          </p:cNvPr>
          <p:cNvSpPr txBox="1">
            <a:spLocks/>
          </p:cNvSpPr>
          <p:nvPr/>
        </p:nvSpPr>
        <p:spPr>
          <a:xfrm>
            <a:off x="1186542" y="391887"/>
            <a:ext cx="7881260" cy="718455"/>
          </a:xfrm>
          <a:prstGeom prst="rect">
            <a:avLst/>
          </a:prstGeom>
          <a:noFill/>
          <a:ln>
            <a:noFill/>
          </a:ln>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Clr>
                <a:schemeClr val="dk1"/>
              </a:buClr>
              <a:buSzPct val="100000"/>
              <a:buNone/>
            </a:pPr>
            <a:r>
              <a:rPr lang="en-US" sz="3000" b="0" i="0" u="none" strike="noStrike" cap="none" dirty="0">
                <a:solidFill>
                  <a:srgbClr val="FF0000"/>
                </a:solidFill>
                <a:latin typeface="Lato Black"/>
                <a:ea typeface="Lato Black"/>
                <a:cs typeface="Lato Black"/>
                <a:sym typeface="Lato Black"/>
              </a:rPr>
              <a:t>What Makes This Project Special?</a:t>
            </a:r>
          </a:p>
          <a:p>
            <a:pPr marL="0" indent="0" algn="just">
              <a:lnSpc>
                <a:spcPct val="150000"/>
              </a:lnSpc>
              <a:spcBef>
                <a:spcPts val="0"/>
              </a:spcBef>
              <a:buClr>
                <a:schemeClr val="dk1"/>
              </a:buClr>
              <a:buSzPct val="100000"/>
              <a:buNone/>
            </a:pPr>
            <a:endParaRPr lang="en-US" dirty="0"/>
          </a:p>
        </p:txBody>
      </p:sp>
    </p:spTree>
    <p:extLst>
      <p:ext uri="{BB962C8B-B14F-4D97-AF65-F5344CB8AC3E}">
        <p14:creationId xmlns:p14="http://schemas.microsoft.com/office/powerpoint/2010/main" val="544781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235</TotalTime>
  <Words>682</Words>
  <Application>Microsoft Office PowerPoint</Application>
  <PresentationFormat>Widescreen</PresentationFormat>
  <Paragraphs>74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Wingdings 3</vt:lpstr>
      <vt:lpstr>Trebuchet MS</vt:lpstr>
      <vt:lpstr>Calibri</vt:lpstr>
      <vt:lpstr>Arial</vt:lpstr>
      <vt:lpstr>Lato Black</vt:lpstr>
      <vt:lpstr>Libre Baskerville</vt:lpstr>
      <vt:lpstr>Wingdings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Angad Gupta</cp:lastModifiedBy>
  <cp:revision>7</cp:revision>
  <dcterms:created xsi:type="dcterms:W3CDTF">2021-02-16T05:19:01Z</dcterms:created>
  <dcterms:modified xsi:type="dcterms:W3CDTF">2024-11-28T14:18:52Z</dcterms:modified>
</cp:coreProperties>
</file>