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26951E3-958F-4611-B170-D081BA0250F9}" type="datetimeFigureOut">
              <a:rPr lang="en-US" smtClean="0"/>
              <a:t>11/30/2023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871EFB-7B9E-4E86-A89E-697E8EBB06F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9745" y="1621904"/>
            <a:ext cx="5964407" cy="3082952"/>
          </a:xfrm>
        </p:spPr>
        <p:txBody>
          <a:bodyPr>
            <a:normAutofit fontScale="90000"/>
          </a:bodyPr>
          <a:lstStyle/>
          <a:p>
            <a:r>
              <a:rPr lang="en-IN" dirty="0"/>
              <a:t>ARTIFICIAL INTELLIGENCE TERM PROJECT PROPOSAL</a:t>
            </a:r>
          </a:p>
        </p:txBody>
      </p:sp>
      <p:sp>
        <p:nvSpPr>
          <p:cNvPr id="3" name="Subtitle 2"/>
          <p:cNvSpPr>
            <a:spLocks noGrp="1"/>
          </p:cNvSpPr>
          <p:nvPr>
            <p:ph type="subTitle" idx="1"/>
          </p:nvPr>
        </p:nvSpPr>
        <p:spPr>
          <a:xfrm>
            <a:off x="1894395" y="5219147"/>
            <a:ext cx="9440034" cy="1049867"/>
          </a:xfrm>
        </p:spPr>
        <p:txBody>
          <a:bodyPr/>
          <a:lstStyle/>
          <a:p>
            <a:pPr algn="r"/>
            <a:r>
              <a:rPr lang="en-IN" dirty="0">
                <a:solidFill>
                  <a:srgbClr val="FFC000"/>
                </a:solidFill>
              </a:rPr>
              <a:t>LIKITH KAGITA</a:t>
            </a:r>
          </a:p>
          <a:p>
            <a:pPr algn="r"/>
            <a:r>
              <a:rPr lang="en-IN" dirty="0">
                <a:solidFill>
                  <a:srgbClr val="FFC000"/>
                </a:solidFill>
              </a:rPr>
              <a:t>SURENDRA MEKALA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49805" y="1943904"/>
            <a:ext cx="4583022" cy="2633146"/>
          </a:xfrm>
        </p:spPr>
        <p:txBody>
          <a:bodyPr>
            <a:normAutofit/>
          </a:bodyPr>
          <a:lstStyle/>
          <a:p>
            <a:r>
              <a:rPr lang="en-IN" dirty="0"/>
              <a:t>Implementing a Baroque Chess Agent</a:t>
            </a:r>
          </a:p>
        </p:txBody>
      </p:sp>
      <p:pic>
        <p:nvPicPr>
          <p:cNvPr id="8" name="Picture 7"/>
          <p:cNvPicPr>
            <a:picLocks noChangeAspect="1"/>
          </p:cNvPicPr>
          <p:nvPr/>
        </p:nvPicPr>
        <p:blipFill>
          <a:blip r:embed="rId3"/>
          <a:stretch>
            <a:fillRect/>
          </a:stretch>
        </p:blipFill>
        <p:spPr>
          <a:xfrm>
            <a:off x="1263954" y="1262260"/>
            <a:ext cx="4405326" cy="41742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3550" y="221212"/>
            <a:ext cx="5056507" cy="1127760"/>
          </a:xfrm>
        </p:spPr>
        <p:txBody>
          <a:bodyPr>
            <a:normAutofit/>
          </a:bodyPr>
          <a:lstStyle/>
          <a:p>
            <a:pPr algn="l"/>
            <a:r>
              <a:rPr lang="en-IN" sz="3600" dirty="0"/>
              <a:t>Statement of Objectives</a:t>
            </a:r>
          </a:p>
        </p:txBody>
      </p:sp>
      <p:sp>
        <p:nvSpPr>
          <p:cNvPr id="11" name="Content Placeholder 8"/>
          <p:cNvSpPr>
            <a:spLocks noGrp="1"/>
          </p:cNvSpPr>
          <p:nvPr>
            <p:ph idx="1"/>
          </p:nvPr>
        </p:nvSpPr>
        <p:spPr>
          <a:xfrm>
            <a:off x="334371" y="1348971"/>
            <a:ext cx="11195382" cy="2133600"/>
          </a:xfrm>
        </p:spPr>
        <p:txBody>
          <a:bodyPr anchor="ctr">
            <a:normAutofit lnSpcReduction="10000"/>
          </a:bodyPr>
          <a:lstStyle/>
          <a:p>
            <a:pPr marL="36830" indent="0">
              <a:buNone/>
            </a:pPr>
            <a:r>
              <a:rPr lang="en-US" b="1" dirty="0">
                <a:effectLst/>
              </a:rPr>
              <a:t>Objective 1: Develop a Baroque Chess Agent</a:t>
            </a:r>
            <a:endParaRPr lang="en-US" b="1" dirty="0"/>
          </a:p>
          <a:p>
            <a:pPr marL="36830" indent="0">
              <a:buNone/>
            </a:pPr>
            <a:r>
              <a:rPr lang="en-US" sz="1800" dirty="0">
                <a:effectLst/>
              </a:rPr>
              <a:t>The primary objective of this project is to understand and develop a Baroque Chess Agent that can play the game at a high level of proficiency. In Baroque, the king is the one piece alone that is limited to moving exactly one square at a time. All of the remaining pieces on the first rank may move like the queen, in all directions. The pawns, on the other hand, move just like the rook moves in chess, unable to move diagonally. The agent should be able to make strategic moves and decisions based on the rules and objectives of the game, as well as adapt to different playing styles and opponent strategies.</a:t>
            </a:r>
            <a:endParaRPr lang="en-US" sz="1800" dirty="0"/>
          </a:p>
          <a:p>
            <a:pPr>
              <a:buClr>
                <a:srgbClr val="FEB648"/>
              </a:buClr>
            </a:pPr>
            <a:endParaRPr lang="en-US" dirty="0"/>
          </a:p>
        </p:txBody>
      </p:sp>
      <p:sp>
        <p:nvSpPr>
          <p:cNvPr id="8" name="Content Placeholder 8"/>
          <p:cNvSpPr txBox="1"/>
          <p:nvPr/>
        </p:nvSpPr>
        <p:spPr>
          <a:xfrm>
            <a:off x="334370" y="2847663"/>
            <a:ext cx="11195382" cy="21336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30" indent="0">
              <a:buNone/>
            </a:pPr>
            <a:r>
              <a:rPr lang="en-US" b="1" dirty="0">
                <a:effectLst/>
              </a:rPr>
              <a:t>Objective 2: Optimize the Baroque Chess Agent's Performance(What’s new?)</a:t>
            </a:r>
            <a:endParaRPr lang="en-US" b="1" dirty="0"/>
          </a:p>
          <a:p>
            <a:pPr marL="36830" indent="0">
              <a:buNone/>
            </a:pPr>
            <a:r>
              <a:rPr lang="en-US" sz="1800" dirty="0">
                <a:effectLst/>
              </a:rPr>
              <a:t>In addition to developing a functional Baroque Chess Agent, the project also aims to optimize its performance. Zobrist hashing is also implemented , which will help to reduce the search time by at least 30%.</a:t>
            </a:r>
            <a:endParaRPr lang="en-US" sz="2800" dirty="0"/>
          </a:p>
        </p:txBody>
      </p:sp>
      <p:sp>
        <p:nvSpPr>
          <p:cNvPr id="10" name="Content Placeholder 8"/>
          <p:cNvSpPr txBox="1"/>
          <p:nvPr/>
        </p:nvSpPr>
        <p:spPr>
          <a:xfrm>
            <a:off x="334370" y="4540596"/>
            <a:ext cx="11195382" cy="21336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30" indent="0">
              <a:buNone/>
            </a:pPr>
            <a:r>
              <a:rPr lang="en-US" b="1" dirty="0">
                <a:effectLst/>
              </a:rPr>
              <a:t>Objective 3: Test and Evaluate the Baroque Chess Agent</a:t>
            </a:r>
            <a:endParaRPr lang="en-US" b="1" dirty="0"/>
          </a:p>
          <a:p>
            <a:pPr marL="36830" indent="0">
              <a:buNone/>
            </a:pPr>
            <a:r>
              <a:rPr lang="en-US" sz="1800" dirty="0">
                <a:effectLst/>
              </a:rPr>
              <a:t>The final objective of the project is to test and evaluate the performance of the Baroque Chess Agent. This will involve playing the agent against other computer programs, analyzing its strengths and weaknesses, and identifying areas for further improvement and development.</a:t>
            </a:r>
            <a:endParaRPr lang="en-US" sz="1800" dirty="0"/>
          </a:p>
          <a:p>
            <a:pPr>
              <a:buClr>
                <a:srgbClr val="FEB648"/>
              </a:buCl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88109" y="-322304"/>
            <a:ext cx="5125489" cy="1560716"/>
          </a:xfrm>
        </p:spPr>
        <p:txBody>
          <a:bodyPr>
            <a:normAutofit/>
          </a:bodyPr>
          <a:lstStyle/>
          <a:p>
            <a:r>
              <a:rPr lang="en-IN" dirty="0"/>
              <a:t>Approach</a:t>
            </a:r>
          </a:p>
        </p:txBody>
      </p:sp>
      <p:sp>
        <p:nvSpPr>
          <p:cNvPr id="13" name="Content Placeholder 12"/>
          <p:cNvSpPr>
            <a:spLocks noGrp="1"/>
          </p:cNvSpPr>
          <p:nvPr>
            <p:ph idx="1"/>
          </p:nvPr>
        </p:nvSpPr>
        <p:spPr>
          <a:xfrm>
            <a:off x="6334725" y="3180466"/>
            <a:ext cx="5125488" cy="1992372"/>
          </a:xfrm>
        </p:spPr>
        <p:txBody>
          <a:bodyPr>
            <a:normAutofit/>
          </a:bodyPr>
          <a:lstStyle/>
          <a:p>
            <a:pPr marL="36830" indent="0">
              <a:buClr>
                <a:srgbClr val="FBB554"/>
              </a:buClr>
              <a:buNone/>
            </a:pPr>
            <a:r>
              <a:rPr lang="en-US" sz="1800" b="1" i="0" dirty="0">
                <a:effectLst/>
              </a:rPr>
              <a:t>Alpha-Beta Pruning</a:t>
            </a:r>
            <a:r>
              <a:rPr lang="en-US" sz="1800" b="1" i="0" dirty="0">
                <a:solidFill>
                  <a:schemeClr val="tx1"/>
                </a:solidFill>
                <a:effectLst/>
              </a:rPr>
              <a:t>:</a:t>
            </a:r>
            <a:r>
              <a:rPr lang="en-US" sz="1800" b="0" i="0" dirty="0">
                <a:solidFill>
                  <a:schemeClr val="tx1"/>
                </a:solidFill>
                <a:effectLst/>
              </a:rPr>
              <a:t> An enhancement to the minimax algorithm, alpha-beta pruning reduces the number of nodes evaluated in the search tree. This optimization allows the algorithm to disregard branches of the tree that are proven to be suboptimal.</a:t>
            </a:r>
            <a:endParaRPr lang="en-US" sz="1800" dirty="0">
              <a:solidFill>
                <a:schemeClr val="tx1"/>
              </a:solidFill>
            </a:endParaRPr>
          </a:p>
        </p:txBody>
      </p:sp>
      <p:sp>
        <p:nvSpPr>
          <p:cNvPr id="10" name="Content Placeholder 12"/>
          <p:cNvSpPr txBox="1"/>
          <p:nvPr/>
        </p:nvSpPr>
        <p:spPr>
          <a:xfrm>
            <a:off x="6334725" y="1839672"/>
            <a:ext cx="5125488" cy="199237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effectLst/>
              </a:rPr>
              <a:t>Algorithm Development(Techniques)</a:t>
            </a:r>
            <a:endParaRPr lang="en-US" b="1" dirty="0"/>
          </a:p>
          <a:p>
            <a:pPr marL="36830" indent="0">
              <a:buClr>
                <a:srgbClr val="FBB554"/>
              </a:buClr>
              <a:buNone/>
            </a:pPr>
            <a:r>
              <a:rPr lang="en-US" sz="1800" dirty="0">
                <a:solidFill>
                  <a:schemeClr val="tx1"/>
                </a:solidFill>
              </a:rPr>
              <a:t>We are using minimax search algorithm with alpha beta pruning for finding the most optimal move given a board state.</a:t>
            </a:r>
          </a:p>
        </p:txBody>
      </p:sp>
      <p:sp>
        <p:nvSpPr>
          <p:cNvPr id="11" name="Content Placeholder 12"/>
          <p:cNvSpPr txBox="1"/>
          <p:nvPr/>
        </p:nvSpPr>
        <p:spPr>
          <a:xfrm>
            <a:off x="6334725" y="4930769"/>
            <a:ext cx="5125488" cy="199237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30" indent="0">
              <a:buNone/>
            </a:pPr>
            <a:r>
              <a:rPr lang="en-US" sz="1800" b="1" i="0" dirty="0">
                <a:effectLst/>
              </a:rPr>
              <a:t>Zobrist Hashing:</a:t>
            </a:r>
            <a:r>
              <a:rPr lang="en-US" sz="1800" b="0" i="0" dirty="0">
                <a:solidFill>
                  <a:srgbClr val="374151"/>
                </a:solidFill>
                <a:effectLst/>
              </a:rPr>
              <a:t> </a:t>
            </a:r>
            <a:r>
              <a:rPr lang="en-US" sz="1800" b="0" i="0" dirty="0">
                <a:solidFill>
                  <a:schemeClr val="tx1"/>
                </a:solidFill>
                <a:effectLst/>
              </a:rPr>
              <a:t>This technique is used to store the hash value of each piece at each square on the chessboard. Zobrist hashing helps in identifying repeated board positions efficiently, reducing the time needed for certain operations, especially in the context of transposition tables.</a:t>
            </a:r>
            <a:endParaRPr lang="en-US" sz="1800" dirty="0">
              <a:solidFill>
                <a:schemeClr val="tx1"/>
              </a:solidFill>
            </a:endParaRPr>
          </a:p>
        </p:txBody>
      </p:sp>
      <p:pic>
        <p:nvPicPr>
          <p:cNvPr id="25" name="Picture 24" descr="A screenshot of a chess gam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64" y="3832044"/>
            <a:ext cx="4829499" cy="26815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diagram of a tre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065" y="458054"/>
            <a:ext cx="4829499" cy="28702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Content Placeholder 12">
            <a:extLst>
              <a:ext uri="{FF2B5EF4-FFF2-40B4-BE49-F238E27FC236}">
                <a16:creationId xmlns:a16="http://schemas.microsoft.com/office/drawing/2014/main" id="{F6CF8DDB-8756-6EE1-F0A2-D30969F69164}"/>
              </a:ext>
            </a:extLst>
          </p:cNvPr>
          <p:cNvSpPr txBox="1"/>
          <p:nvPr/>
        </p:nvSpPr>
        <p:spPr>
          <a:xfrm>
            <a:off x="6326412" y="786151"/>
            <a:ext cx="5125488" cy="199237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effectLst/>
              </a:rPr>
              <a:t>Tools</a:t>
            </a:r>
          </a:p>
          <a:p>
            <a:pPr marL="36830" indent="0">
              <a:buNone/>
            </a:pPr>
            <a:r>
              <a:rPr lang="en-US" sz="1800" dirty="0">
                <a:solidFill>
                  <a:schemeClr val="tx1"/>
                </a:solidFill>
                <a:effectLst/>
              </a:rPr>
              <a:t>Used PyCharm, Windows </a:t>
            </a:r>
            <a:r>
              <a:rPr lang="en-US" sz="1800" dirty="0" err="1">
                <a:solidFill>
                  <a:schemeClr val="tx1"/>
                </a:solidFill>
                <a:effectLst/>
              </a:rPr>
              <a:t>Powershell</a:t>
            </a:r>
            <a:r>
              <a:rPr lang="en-US" sz="1800" dirty="0">
                <a:solidFill>
                  <a:schemeClr val="tx1"/>
                </a:solidFill>
                <a:effectLst/>
              </a:rPr>
              <a:t>, Visual Studio Code.</a:t>
            </a: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1181" y="785302"/>
            <a:ext cx="3455005" cy="957020"/>
          </a:xfrm>
        </p:spPr>
        <p:txBody>
          <a:bodyPr anchor="ctr">
            <a:normAutofit/>
          </a:bodyPr>
          <a:lstStyle/>
          <a:p>
            <a:r>
              <a:rPr lang="en-IN" sz="2800" dirty="0"/>
              <a:t>Deliverables</a:t>
            </a:r>
            <a:endParaRPr lang="en-IN" sz="5400" dirty="0"/>
          </a:p>
        </p:txBody>
      </p:sp>
      <p:sp>
        <p:nvSpPr>
          <p:cNvPr id="13" name="Content Placeholder 12"/>
          <p:cNvSpPr>
            <a:spLocks noGrp="1"/>
          </p:cNvSpPr>
          <p:nvPr>
            <p:ph idx="1"/>
          </p:nvPr>
        </p:nvSpPr>
        <p:spPr>
          <a:xfrm>
            <a:off x="792345" y="1650882"/>
            <a:ext cx="10607310" cy="1909542"/>
          </a:xfrm>
        </p:spPr>
        <p:txBody>
          <a:bodyPr anchor="ctr">
            <a:normAutofit/>
          </a:bodyPr>
          <a:lstStyle/>
          <a:p>
            <a:r>
              <a:rPr lang="en-US" b="1" dirty="0">
                <a:effectLst/>
              </a:rPr>
              <a:t>Single .</a:t>
            </a:r>
            <a:r>
              <a:rPr lang="en-US" b="1" dirty="0" err="1">
                <a:effectLst/>
              </a:rPr>
              <a:t>py</a:t>
            </a:r>
            <a:r>
              <a:rPr lang="en-US" b="1" dirty="0">
                <a:effectLst/>
              </a:rPr>
              <a:t> file</a:t>
            </a:r>
            <a:endParaRPr lang="en-US" b="1" dirty="0"/>
          </a:p>
          <a:p>
            <a:pPr marL="36830" indent="0">
              <a:buNone/>
            </a:pPr>
            <a:r>
              <a:rPr lang="en-US" dirty="0">
                <a:effectLst/>
              </a:rPr>
              <a:t>Our team will deliver a fully functional Baroque Chess with main file containing the code and supporting file to run the main file.</a:t>
            </a:r>
            <a:endParaRPr lang="en-US" dirty="0"/>
          </a:p>
        </p:txBody>
      </p:sp>
      <p:sp>
        <p:nvSpPr>
          <p:cNvPr id="10" name="Content Placeholder 12"/>
          <p:cNvSpPr txBox="1"/>
          <p:nvPr/>
        </p:nvSpPr>
        <p:spPr>
          <a:xfrm>
            <a:off x="792345" y="3297576"/>
            <a:ext cx="10737408" cy="190954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err="1">
                <a:effectLst/>
              </a:rPr>
              <a:t>Github</a:t>
            </a:r>
            <a:endParaRPr lang="en-US" b="1" dirty="0"/>
          </a:p>
          <a:p>
            <a:pPr marL="36830" indent="0">
              <a:buNone/>
            </a:pPr>
            <a:r>
              <a:rPr lang="en-US" dirty="0">
                <a:effectLst/>
              </a:rPr>
              <a:t>Will compare the results with different methods and upload the file in </a:t>
            </a:r>
            <a:r>
              <a:rPr lang="en-US" dirty="0" err="1">
                <a:effectLst/>
              </a:rPr>
              <a:t>github</a:t>
            </a:r>
            <a:r>
              <a:rPr lang="en-US" dirty="0">
                <a:effectLst/>
              </a:rPr>
              <a:t>.</a:t>
            </a:r>
            <a:endParaRPr lang="en-US" dirty="0"/>
          </a:p>
          <a:p>
            <a:endParaRPr lang="en-US" dirty="0"/>
          </a:p>
        </p:txBody>
      </p:sp>
      <p:sp>
        <p:nvSpPr>
          <p:cNvPr id="11" name="Content Placeholder 12"/>
          <p:cNvSpPr txBox="1"/>
          <p:nvPr/>
        </p:nvSpPr>
        <p:spPr>
          <a:xfrm>
            <a:off x="792345" y="4517444"/>
            <a:ext cx="10055764" cy="190954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a:effectLst/>
              </a:rPr>
              <a:t>Documentation</a:t>
            </a:r>
            <a:endParaRPr lang="en-US" b="1" dirty="0"/>
          </a:p>
          <a:p>
            <a:pPr marL="36830" indent="0">
              <a:buNone/>
            </a:pPr>
            <a:r>
              <a:rPr lang="en-US" dirty="0">
                <a:effectLst/>
              </a:rPr>
              <a:t>We will provide comprehensive documentation outlining the design, implementation, and testing of the Baroque Chess Agent.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1094824"/>
            <a:ext cx="5978072" cy="970450"/>
          </a:xfrm>
        </p:spPr>
        <p:txBody>
          <a:bodyPr>
            <a:normAutofit fontScale="90000"/>
          </a:bodyPr>
          <a:lstStyle/>
          <a:p>
            <a:r>
              <a:rPr lang="en-US" sz="4000" b="1" dirty="0">
                <a:effectLst/>
              </a:rPr>
              <a:t>Evaluation Methodology</a:t>
            </a:r>
            <a:br>
              <a:rPr lang="en-US" sz="4000" b="1" dirty="0"/>
            </a:br>
            <a:endParaRPr lang="en-IN" dirty="0"/>
          </a:p>
        </p:txBody>
      </p:sp>
      <p:sp>
        <p:nvSpPr>
          <p:cNvPr id="3" name="Content Placeholder 2"/>
          <p:cNvSpPr>
            <a:spLocks noGrp="1"/>
          </p:cNvSpPr>
          <p:nvPr>
            <p:ph idx="1"/>
          </p:nvPr>
        </p:nvSpPr>
        <p:spPr>
          <a:xfrm>
            <a:off x="913795" y="1580049"/>
            <a:ext cx="5978072" cy="4166787"/>
          </a:xfrm>
        </p:spPr>
        <p:txBody>
          <a:bodyPr anchor="ctr">
            <a:normAutofit/>
          </a:bodyPr>
          <a:lstStyle/>
          <a:p>
            <a:pPr marL="36830" indent="0">
              <a:lnSpc>
                <a:spcPct val="90000"/>
              </a:lnSpc>
              <a:buClr>
                <a:srgbClr val="FDC264"/>
              </a:buClr>
              <a:buNone/>
            </a:pPr>
            <a:endParaRPr lang="en-US" sz="1600" b="1" dirty="0"/>
          </a:p>
          <a:p>
            <a:pPr marL="36830" indent="0">
              <a:lnSpc>
                <a:spcPct val="90000"/>
              </a:lnSpc>
              <a:buClr>
                <a:srgbClr val="FDC264"/>
              </a:buClr>
              <a:buNone/>
            </a:pPr>
            <a:r>
              <a:rPr lang="en-US" sz="1800" dirty="0">
                <a:effectLst/>
              </a:rPr>
              <a:t>To ensure the success of our Baroque Chess Agent project, we will use the following evaluation methodology:</a:t>
            </a:r>
            <a:endParaRPr lang="en-US" sz="1800" dirty="0"/>
          </a:p>
          <a:p>
            <a:pPr>
              <a:lnSpc>
                <a:spcPct val="90000"/>
              </a:lnSpc>
              <a:buClr>
                <a:srgbClr val="FDC264"/>
              </a:buClr>
              <a:buFont typeface="Arial" panose="020B0604020202020204" pitchFamily="34" charset="0"/>
              <a:buChar char="•"/>
            </a:pPr>
            <a:r>
              <a:rPr lang="en-US" sz="1600" dirty="0">
                <a:effectLst/>
              </a:rPr>
              <a:t>Success rate: We will conduct functional testing to ensure that the Baroque Chess Agent meets the requirements specified in the Statement of Objectives. There are two players(black and white). They will compete against each other to win the tournament.</a:t>
            </a:r>
          </a:p>
          <a:p>
            <a:pPr>
              <a:lnSpc>
                <a:spcPct val="90000"/>
              </a:lnSpc>
              <a:buClr>
                <a:srgbClr val="FDC264"/>
              </a:buClr>
              <a:buFont typeface="Arial" panose="020B0604020202020204" pitchFamily="34" charset="0"/>
              <a:buChar char="•"/>
            </a:pPr>
            <a:r>
              <a:rPr lang="en-US" sz="1600" dirty="0">
                <a:effectLst/>
              </a:rPr>
              <a:t>Accuracy: We will conduct usability testing to ensure that the Baroque Chess Agent is user-friendly and easy to use. There is a time limit of 100 which is equal to 100 turns. The players must complete the game within the time limit. If the time limit exceeds then the outcome is a draw.</a:t>
            </a:r>
          </a:p>
        </p:txBody>
      </p:sp>
      <p:pic>
        <p:nvPicPr>
          <p:cNvPr id="5" name="Picture 4" descr="A chess board with a gold frame&#10;&#10;Description automatically generated"/>
          <p:cNvPicPr>
            <a:picLocks noChangeAspect="1"/>
          </p:cNvPicPr>
          <p:nvPr/>
        </p:nvPicPr>
        <p:blipFill rotWithShape="1">
          <a:blip r:embed="rId3"/>
          <a:srcRect l="3036" r="6186" b="-3"/>
          <a:stretch>
            <a:fillRect/>
          </a:stretch>
        </p:blipFill>
        <p:spPr>
          <a:xfrm>
            <a:off x="7552945" y="643465"/>
            <a:ext cx="3995592" cy="51033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570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Calisto MT</vt:lpstr>
      <vt:lpstr>Wingdings 2</vt:lpstr>
      <vt:lpstr>Slate</vt:lpstr>
      <vt:lpstr>ARTIFICIAL INTELLIGENCE TERM PROJECT PROPOSAL</vt:lpstr>
      <vt:lpstr>Implementing a Baroque Chess Agent</vt:lpstr>
      <vt:lpstr>Statement of Objectives</vt:lpstr>
      <vt:lpstr>Approach</vt:lpstr>
      <vt:lpstr>Deliverables</vt:lpstr>
      <vt:lpstr>Evaluation 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Baroque Chess Agent</dc:title>
  <dc:creator>Likith Kagita</dc:creator>
  <cp:lastModifiedBy>Likith Kagita</cp:lastModifiedBy>
  <cp:revision>10</cp:revision>
  <dcterms:created xsi:type="dcterms:W3CDTF">2023-11-09T22:02:00Z</dcterms:created>
  <dcterms:modified xsi:type="dcterms:W3CDTF">2023-11-30T20:21:40Z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A5B1AD505BDA4FA78C16FF71856BD749_12</vt:lpwstr>
  </property>
  <property fmtid="{D5CDD505-2E9C-101B-9397-08002B2CF9AE}" pid="3" name="KSOProductBuildVer">
    <vt:lpwstr>1033-12.2.0.13306</vt:lpwstr>
  </property>
</Properties>
</file>