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EADC5F0-EA52-4673-ADE9-1E994E071E62}" type="datetimeFigureOut">
              <a:rPr lang="en-IN" smtClean="0"/>
              <a:t>09-05-2022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C4F8C438-FCBB-4015-A985-DC8070750FE6}"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9027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ADC5F0-EA52-4673-ADE9-1E994E071E62}"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F8C438-FCBB-4015-A985-DC8070750FE6}" type="slidenum">
              <a:rPr lang="en-IN" smtClean="0"/>
              <a:t>‹#›</a:t>
            </a:fld>
            <a:endParaRPr lang="en-IN"/>
          </a:p>
        </p:txBody>
      </p:sp>
    </p:spTree>
    <p:extLst>
      <p:ext uri="{BB962C8B-B14F-4D97-AF65-F5344CB8AC3E}">
        <p14:creationId xmlns:p14="http://schemas.microsoft.com/office/powerpoint/2010/main" val="1346135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ADC5F0-EA52-4673-ADE9-1E994E071E62}"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8C438-FCBB-4015-A985-DC8070750FE6}"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027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ADC5F0-EA52-4673-ADE9-1E994E071E62}"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8C438-FCBB-4015-A985-DC8070750FE6}"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8627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ADC5F0-EA52-4673-ADE9-1E994E071E62}"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8C438-FCBB-4015-A985-DC8070750FE6}" type="slidenum">
              <a:rPr lang="en-IN" smtClean="0"/>
              <a:t>‹#›</a:t>
            </a:fld>
            <a:endParaRPr lang="en-IN"/>
          </a:p>
        </p:txBody>
      </p:sp>
    </p:spTree>
    <p:extLst>
      <p:ext uri="{BB962C8B-B14F-4D97-AF65-F5344CB8AC3E}">
        <p14:creationId xmlns:p14="http://schemas.microsoft.com/office/powerpoint/2010/main" val="1710359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ADC5F0-EA52-4673-ADE9-1E994E071E62}"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8C438-FCBB-4015-A985-DC8070750FE6}"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6194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ADC5F0-EA52-4673-ADE9-1E994E071E62}"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8C438-FCBB-4015-A985-DC8070750FE6}"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1893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ADC5F0-EA52-4673-ADE9-1E994E071E62}"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8C438-FCBB-4015-A985-DC8070750FE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7745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ADC5F0-EA52-4673-ADE9-1E994E071E62}"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8C438-FCBB-4015-A985-DC8070750FE6}"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3693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ADC5F0-EA52-4673-ADE9-1E994E071E62}"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8C438-FCBB-4015-A985-DC8070750FE6}" type="slidenum">
              <a:rPr lang="en-IN" smtClean="0"/>
              <a:t>‹#›</a:t>
            </a:fld>
            <a:endParaRPr lang="en-IN"/>
          </a:p>
        </p:txBody>
      </p:sp>
    </p:spTree>
    <p:extLst>
      <p:ext uri="{BB962C8B-B14F-4D97-AF65-F5344CB8AC3E}">
        <p14:creationId xmlns:p14="http://schemas.microsoft.com/office/powerpoint/2010/main" val="3954839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ADC5F0-EA52-4673-ADE9-1E994E071E62}"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8C438-FCBB-4015-A985-DC8070750FE6}"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5036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ADC5F0-EA52-4673-ADE9-1E994E071E62}"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F8C438-FCBB-4015-A985-DC8070750FE6}" type="slidenum">
              <a:rPr lang="en-IN" smtClean="0"/>
              <a:t>‹#›</a:t>
            </a:fld>
            <a:endParaRPr lang="en-IN"/>
          </a:p>
        </p:txBody>
      </p:sp>
    </p:spTree>
    <p:extLst>
      <p:ext uri="{BB962C8B-B14F-4D97-AF65-F5344CB8AC3E}">
        <p14:creationId xmlns:p14="http://schemas.microsoft.com/office/powerpoint/2010/main" val="2189604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ADC5F0-EA52-4673-ADE9-1E994E071E62}" type="datetimeFigureOut">
              <a:rPr lang="en-IN" smtClean="0"/>
              <a:t>09-05-2022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F8C438-FCBB-4015-A985-DC8070750FE6}"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2624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ADC5F0-EA52-4673-ADE9-1E994E071E62}" type="datetimeFigureOut">
              <a:rPr lang="en-IN" smtClean="0"/>
              <a:t>09-05-2022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F8C438-FCBB-4015-A985-DC8070750FE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2208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ADC5F0-EA52-4673-ADE9-1E994E071E62}" type="datetimeFigureOut">
              <a:rPr lang="en-IN" smtClean="0"/>
              <a:t>09-05-2022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F8C438-FCBB-4015-A985-DC8070750FE6}" type="slidenum">
              <a:rPr lang="en-IN" smtClean="0"/>
              <a:t>‹#›</a:t>
            </a:fld>
            <a:endParaRPr lang="en-IN"/>
          </a:p>
        </p:txBody>
      </p:sp>
    </p:spTree>
    <p:extLst>
      <p:ext uri="{BB962C8B-B14F-4D97-AF65-F5344CB8AC3E}">
        <p14:creationId xmlns:p14="http://schemas.microsoft.com/office/powerpoint/2010/main" val="560192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ADC5F0-EA52-4673-ADE9-1E994E071E62}"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F8C438-FCBB-4015-A985-DC8070750FE6}"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3305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ADC5F0-EA52-4673-ADE9-1E994E071E62}"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F8C438-FCBB-4015-A985-DC8070750FE6}" type="slidenum">
              <a:rPr lang="en-IN" smtClean="0"/>
              <a:t>‹#›</a:t>
            </a:fld>
            <a:endParaRPr lang="en-IN"/>
          </a:p>
        </p:txBody>
      </p:sp>
    </p:spTree>
    <p:extLst>
      <p:ext uri="{BB962C8B-B14F-4D97-AF65-F5344CB8AC3E}">
        <p14:creationId xmlns:p14="http://schemas.microsoft.com/office/powerpoint/2010/main" val="3160960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EADC5F0-EA52-4673-ADE9-1E994E071E62}" type="datetimeFigureOut">
              <a:rPr lang="en-IN" smtClean="0"/>
              <a:t>09-05-2022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F8C438-FCBB-4015-A985-DC8070750FE6}" type="slidenum">
              <a:rPr lang="en-IN" smtClean="0"/>
              <a:t>‹#›</a:t>
            </a:fld>
            <a:endParaRPr lang="en-IN"/>
          </a:p>
        </p:txBody>
      </p:sp>
    </p:spTree>
    <p:extLst>
      <p:ext uri="{BB962C8B-B14F-4D97-AF65-F5344CB8AC3E}">
        <p14:creationId xmlns:p14="http://schemas.microsoft.com/office/powerpoint/2010/main" val="70095580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4233-927F-4A41-A5C8-8D8491A53D73}"/>
              </a:ext>
            </a:extLst>
          </p:cNvPr>
          <p:cNvSpPr>
            <a:spLocks noGrp="1"/>
          </p:cNvSpPr>
          <p:nvPr>
            <p:ph type="ctrTitle"/>
          </p:nvPr>
        </p:nvSpPr>
        <p:spPr/>
        <p:txBody>
          <a:bodyPr/>
          <a:lstStyle/>
          <a:p>
            <a:r>
              <a:rPr lang="en-IN" dirty="0"/>
              <a:t>LOW LIGHT IMAGE ENHANCEMENT		</a:t>
            </a:r>
          </a:p>
        </p:txBody>
      </p:sp>
      <p:sp>
        <p:nvSpPr>
          <p:cNvPr id="3" name="Subtitle 2">
            <a:extLst>
              <a:ext uri="{FF2B5EF4-FFF2-40B4-BE49-F238E27FC236}">
                <a16:creationId xmlns:a16="http://schemas.microsoft.com/office/drawing/2014/main" id="{734F0745-0E89-486E-8267-38B95283CE8D}"/>
              </a:ext>
            </a:extLst>
          </p:cNvPr>
          <p:cNvSpPr>
            <a:spLocks noGrp="1"/>
          </p:cNvSpPr>
          <p:nvPr>
            <p:ph type="subTitle" idx="1"/>
          </p:nvPr>
        </p:nvSpPr>
        <p:spPr/>
        <p:txBody>
          <a:bodyPr>
            <a:normAutofit lnSpcReduction="10000"/>
          </a:bodyPr>
          <a:lstStyle/>
          <a:p>
            <a:r>
              <a:rPr lang="en-IN" dirty="0"/>
              <a:t>	     19BCE1499 Vishwanath B Bhat</a:t>
            </a:r>
          </a:p>
          <a:p>
            <a:r>
              <a:rPr lang="en-IN" dirty="0"/>
              <a:t>19BCE1668 </a:t>
            </a:r>
            <a:r>
              <a:rPr lang="en-IN" dirty="0" err="1"/>
              <a:t>Likith</a:t>
            </a:r>
            <a:r>
              <a:rPr lang="en-IN" dirty="0"/>
              <a:t> M D</a:t>
            </a:r>
          </a:p>
          <a:p>
            <a:r>
              <a:rPr lang="en-IN" dirty="0"/>
              <a:t>19BCE1476 C R Dhruv</a:t>
            </a:r>
          </a:p>
        </p:txBody>
      </p:sp>
    </p:spTree>
    <p:extLst>
      <p:ext uri="{BB962C8B-B14F-4D97-AF65-F5344CB8AC3E}">
        <p14:creationId xmlns:p14="http://schemas.microsoft.com/office/powerpoint/2010/main" val="2237110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20BD1-0686-4E01-B240-4D766F902A8C}"/>
              </a:ext>
            </a:extLst>
          </p:cNvPr>
          <p:cNvSpPr>
            <a:spLocks noGrp="1"/>
          </p:cNvSpPr>
          <p:nvPr>
            <p:ph type="title"/>
          </p:nvPr>
        </p:nvSpPr>
        <p:spPr/>
        <p:txBody>
          <a:bodyPr/>
          <a:lstStyle/>
          <a:p>
            <a:r>
              <a:rPr lang="en-IN" dirty="0"/>
              <a:t>References: </a:t>
            </a:r>
          </a:p>
        </p:txBody>
      </p:sp>
      <p:sp>
        <p:nvSpPr>
          <p:cNvPr id="3" name="Content Placeholder 2">
            <a:extLst>
              <a:ext uri="{FF2B5EF4-FFF2-40B4-BE49-F238E27FC236}">
                <a16:creationId xmlns:a16="http://schemas.microsoft.com/office/drawing/2014/main" id="{79307410-9BA7-47CA-B688-B1654C4B10BB}"/>
              </a:ext>
            </a:extLst>
          </p:cNvPr>
          <p:cNvSpPr>
            <a:spLocks noGrp="1"/>
          </p:cNvSpPr>
          <p:nvPr>
            <p:ph idx="1"/>
          </p:nvPr>
        </p:nvSpPr>
        <p:spPr/>
        <p:txBody>
          <a:bodyPr>
            <a:normAutofit fontScale="85000" lnSpcReduction="20000"/>
          </a:bodyPr>
          <a:lstStyle/>
          <a:p>
            <a:pPr marL="0" indent="0">
              <a:buNone/>
            </a:pPr>
            <a:r>
              <a:rPr lang="en-IN" dirty="0"/>
              <a:t>[1] C. Lee, C. Lee, C.S. Kim, Contrast enhancement based on layered difference</a:t>
            </a:r>
          </a:p>
          <a:p>
            <a:pPr marL="0" indent="0">
              <a:buNone/>
            </a:pPr>
            <a:r>
              <a:rPr lang="en-IN" dirty="0"/>
              <a:t>representation of 2d histograms, IEEE Trans. Image Process. 22 (12) (2013)</a:t>
            </a:r>
          </a:p>
          <a:p>
            <a:pPr marL="0" indent="0">
              <a:buNone/>
            </a:pPr>
            <a:r>
              <a:rPr lang="en-IN" dirty="0"/>
              <a:t>5372–5384.</a:t>
            </a:r>
          </a:p>
          <a:p>
            <a:pPr marL="0" indent="0">
              <a:buNone/>
            </a:pPr>
            <a:r>
              <a:rPr lang="en-IN" dirty="0"/>
              <a:t>[2] Z. Zhou, S. Li, B. Wang, Multi-scale weighted gradient-based fusion for </a:t>
            </a:r>
            <a:r>
              <a:rPr lang="en-IN" dirty="0" err="1"/>
              <a:t>multifocus</a:t>
            </a:r>
            <a:r>
              <a:rPr lang="en-IN" dirty="0"/>
              <a:t> images, Inf. Fusion 20 (2014) 60–72.</a:t>
            </a:r>
          </a:p>
          <a:p>
            <a:pPr marL="0" indent="0">
              <a:buNone/>
            </a:pPr>
            <a:r>
              <a:rPr lang="en-IN" dirty="0"/>
              <a:t>[3] T. Mertens, J. Kautz, F.V. Reeth, Exposure fusion, in: Proceedings of 15th Pacific</a:t>
            </a:r>
          </a:p>
          <a:p>
            <a:pPr marL="0" indent="0">
              <a:buNone/>
            </a:pPr>
            <a:r>
              <a:rPr lang="en-IN" dirty="0"/>
              <a:t>Conference on Computer Graphics and Applications, 2007, pp. 382–390.</a:t>
            </a:r>
          </a:p>
          <a:p>
            <a:pPr marL="0" indent="0">
              <a:buNone/>
            </a:pPr>
            <a:r>
              <a:rPr lang="en-IN" dirty="0"/>
              <a:t>[4] Z.G. Li, J.H. Zheng, S. </a:t>
            </a:r>
            <a:r>
              <a:rPr lang="en-IN" dirty="0" err="1"/>
              <a:t>Rahardja</a:t>
            </a:r>
            <a:r>
              <a:rPr lang="en-IN" dirty="0"/>
              <a:t>, Detail-enhanced exposure fusion, IEEE Trans.</a:t>
            </a:r>
          </a:p>
          <a:p>
            <a:pPr marL="0" indent="0">
              <a:buNone/>
            </a:pPr>
            <a:r>
              <a:rPr lang="en-IN" dirty="0"/>
              <a:t>Image Process. 21 (11) (2012) 4672–4676.</a:t>
            </a:r>
          </a:p>
        </p:txBody>
      </p:sp>
    </p:spTree>
    <p:extLst>
      <p:ext uri="{BB962C8B-B14F-4D97-AF65-F5344CB8AC3E}">
        <p14:creationId xmlns:p14="http://schemas.microsoft.com/office/powerpoint/2010/main" val="3874254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1DBAA7-55B6-4FA4-A68A-BDA40BCE7C00}"/>
              </a:ext>
            </a:extLst>
          </p:cNvPr>
          <p:cNvSpPr>
            <a:spLocks noGrp="1"/>
          </p:cNvSpPr>
          <p:nvPr>
            <p:ph idx="1"/>
          </p:nvPr>
        </p:nvSpPr>
        <p:spPr>
          <a:xfrm>
            <a:off x="1295401" y="1389529"/>
            <a:ext cx="9601196" cy="4486339"/>
          </a:xfrm>
        </p:spPr>
        <p:txBody>
          <a:bodyPr>
            <a:normAutofit fontScale="62500" lnSpcReduction="20000"/>
          </a:bodyPr>
          <a:lstStyle/>
          <a:p>
            <a:pPr marL="0" indent="0">
              <a:buNone/>
            </a:pPr>
            <a:r>
              <a:rPr lang="en-IN" dirty="0"/>
              <a:t>[5] R.C. Gonzalez, R.E. Woods, Digital Image Processing, Prentice-Hall, Englewood</a:t>
            </a:r>
          </a:p>
          <a:p>
            <a:pPr marL="0" indent="0">
              <a:buNone/>
            </a:pPr>
            <a:r>
              <a:rPr lang="en-IN" dirty="0"/>
              <a:t>Cliffs, NJ, USA, 2007.</a:t>
            </a:r>
          </a:p>
          <a:p>
            <a:pPr marL="0" indent="0">
              <a:buNone/>
            </a:pPr>
            <a:r>
              <a:rPr lang="en-IN" dirty="0"/>
              <a:t>[6] E.D. Pisano, S. </a:t>
            </a:r>
            <a:r>
              <a:rPr lang="en-IN" dirty="0" err="1"/>
              <a:t>Zong</a:t>
            </a:r>
            <a:r>
              <a:rPr lang="en-IN" dirty="0"/>
              <a:t>, B.M. </a:t>
            </a:r>
            <a:r>
              <a:rPr lang="en-IN" dirty="0" err="1"/>
              <a:t>Hemminger</a:t>
            </a:r>
            <a:r>
              <a:rPr lang="en-IN" dirty="0"/>
              <a:t>, Contrast limited adaptive histogram</a:t>
            </a:r>
          </a:p>
          <a:p>
            <a:pPr marL="0" indent="0">
              <a:buNone/>
            </a:pPr>
            <a:r>
              <a:rPr lang="en-IN" dirty="0"/>
              <a:t>image processing to improve the detection of simulated spiculations in dense</a:t>
            </a:r>
          </a:p>
          <a:p>
            <a:pPr marL="0" indent="0">
              <a:buNone/>
            </a:pPr>
            <a:r>
              <a:rPr lang="en-IN" dirty="0"/>
              <a:t>mammograms, J. Digit. Imaging 11 (4) (1998) 193–200.</a:t>
            </a:r>
          </a:p>
          <a:p>
            <a:pPr marL="0" indent="0">
              <a:buNone/>
            </a:pPr>
            <a:r>
              <a:rPr lang="en-IN" dirty="0"/>
              <a:t>[7] Y.T. Kim, Contrast enhancement using brightness preserving bi-histogram</a:t>
            </a:r>
          </a:p>
          <a:p>
            <a:pPr marL="0" indent="0">
              <a:buNone/>
            </a:pPr>
            <a:r>
              <a:rPr lang="en-IN" dirty="0"/>
              <a:t>equalization, IEEE Trans. </a:t>
            </a:r>
            <a:r>
              <a:rPr lang="en-IN" dirty="0" err="1"/>
              <a:t>Consum</a:t>
            </a:r>
            <a:r>
              <a:rPr lang="en-IN" dirty="0"/>
              <a:t>. Electron. 43 (1) (1997) 1–8.</a:t>
            </a:r>
          </a:p>
          <a:p>
            <a:pPr marL="0" indent="0">
              <a:buNone/>
            </a:pPr>
            <a:r>
              <a:rPr lang="en-IN" dirty="0"/>
              <a:t>[8] D. </a:t>
            </a:r>
            <a:r>
              <a:rPr lang="en-IN" dirty="0" err="1"/>
              <a:t>Coltuc</a:t>
            </a:r>
            <a:r>
              <a:rPr lang="en-IN" dirty="0"/>
              <a:t>, P. Bolon, J.M. </a:t>
            </a:r>
            <a:r>
              <a:rPr lang="en-IN" dirty="0" err="1"/>
              <a:t>Chassery</a:t>
            </a:r>
            <a:r>
              <a:rPr lang="en-IN" dirty="0"/>
              <a:t>, Exact histogram specification, IEEE Trans.</a:t>
            </a:r>
          </a:p>
          <a:p>
            <a:pPr marL="0" indent="0">
              <a:buNone/>
            </a:pPr>
            <a:r>
              <a:rPr lang="en-IN" dirty="0"/>
              <a:t>Image Process. 15 (5) (2006) 1143–1152.</a:t>
            </a:r>
          </a:p>
          <a:p>
            <a:pPr marL="0" indent="0">
              <a:buNone/>
            </a:pPr>
            <a:r>
              <a:rPr lang="en-IN" dirty="0"/>
              <a:t>[9] T. </a:t>
            </a:r>
            <a:r>
              <a:rPr lang="en-IN" dirty="0" err="1"/>
              <a:t>Arici</a:t>
            </a:r>
            <a:r>
              <a:rPr lang="en-IN" dirty="0"/>
              <a:t>, S. </a:t>
            </a:r>
            <a:r>
              <a:rPr lang="en-IN" dirty="0" err="1"/>
              <a:t>Dikbas</a:t>
            </a:r>
            <a:r>
              <a:rPr lang="en-IN" dirty="0"/>
              <a:t>, Y. </a:t>
            </a:r>
            <a:r>
              <a:rPr lang="en-IN" dirty="0" err="1"/>
              <a:t>Altunbasak</a:t>
            </a:r>
            <a:r>
              <a:rPr lang="en-IN" dirty="0"/>
              <a:t>, A histogram modification framework and its</a:t>
            </a:r>
          </a:p>
          <a:p>
            <a:pPr marL="0" indent="0">
              <a:buNone/>
            </a:pPr>
            <a:r>
              <a:rPr lang="en-IN" dirty="0"/>
              <a:t>application for image contrast enhancement, IEEE Trans. Image Process. 18 (9)</a:t>
            </a:r>
          </a:p>
          <a:p>
            <a:pPr marL="0" indent="0">
              <a:buNone/>
            </a:pPr>
            <a:r>
              <a:rPr lang="en-IN" dirty="0"/>
              <a:t>(2009) 1921–1935.</a:t>
            </a:r>
          </a:p>
          <a:p>
            <a:pPr marL="0" indent="0">
              <a:buNone/>
            </a:pPr>
            <a:r>
              <a:rPr lang="en-IN" dirty="0"/>
              <a:t>[10] T. </a:t>
            </a:r>
            <a:r>
              <a:rPr lang="en-IN" dirty="0" err="1"/>
              <a:t>Celik</a:t>
            </a:r>
            <a:r>
              <a:rPr lang="en-IN" dirty="0"/>
              <a:t>, T. </a:t>
            </a:r>
            <a:r>
              <a:rPr lang="en-IN" dirty="0" err="1"/>
              <a:t>Tjahjadi</a:t>
            </a:r>
            <a:r>
              <a:rPr lang="en-IN" dirty="0"/>
              <a:t>, Contextual and variational contrast enhancement, IEEE</a:t>
            </a:r>
          </a:p>
          <a:p>
            <a:pPr marL="0" indent="0">
              <a:buNone/>
            </a:pPr>
            <a:r>
              <a:rPr lang="en-IN" dirty="0"/>
              <a:t>Trans. Image Process. 20 (12) (2011) 3431–3441.</a:t>
            </a:r>
          </a:p>
          <a:p>
            <a:pPr marL="0" indent="0">
              <a:buNone/>
            </a:pPr>
            <a:endParaRPr lang="en-IN" dirty="0"/>
          </a:p>
        </p:txBody>
      </p:sp>
    </p:spTree>
    <p:extLst>
      <p:ext uri="{BB962C8B-B14F-4D97-AF65-F5344CB8AC3E}">
        <p14:creationId xmlns:p14="http://schemas.microsoft.com/office/powerpoint/2010/main" val="2132018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A88E-B50E-46B6-B832-C18DC042E8A0}"/>
              </a:ext>
            </a:extLst>
          </p:cNvPr>
          <p:cNvSpPr>
            <a:spLocks noGrp="1"/>
          </p:cNvSpPr>
          <p:nvPr>
            <p:ph type="title"/>
          </p:nvPr>
        </p:nvSpPr>
        <p:spPr/>
        <p:txBody>
          <a:bodyPr/>
          <a:lstStyle/>
          <a:p>
            <a:r>
              <a:rPr lang="en-IN" dirty="0"/>
              <a:t>ABSTRACT			</a:t>
            </a:r>
          </a:p>
        </p:txBody>
      </p:sp>
      <p:sp>
        <p:nvSpPr>
          <p:cNvPr id="3" name="Content Placeholder 2">
            <a:extLst>
              <a:ext uri="{FF2B5EF4-FFF2-40B4-BE49-F238E27FC236}">
                <a16:creationId xmlns:a16="http://schemas.microsoft.com/office/drawing/2014/main" id="{24E920E3-7AE6-4141-92AB-C9CF12A20CB0}"/>
              </a:ext>
            </a:extLst>
          </p:cNvPr>
          <p:cNvSpPr>
            <a:spLocks noGrp="1"/>
          </p:cNvSpPr>
          <p:nvPr>
            <p:ph idx="1"/>
          </p:nvPr>
        </p:nvSpPr>
        <p:spPr/>
        <p:txBody>
          <a:bodyPr>
            <a:normAutofit fontScale="85000" lnSpcReduction="20000"/>
          </a:bodyPr>
          <a:lstStyle/>
          <a:p>
            <a:r>
              <a:rPr lang="en-US" dirty="0"/>
              <a:t>In this Project, we are going to implement an efficient fusion-based process for enhancement of the weakly illuminated images which takes use of several image processing techniques. Firstly, we would deploy an illumination estimating algorithm based on the morphological closing methodology for decomposing an input image into a reflectance image and an illumination image. Next, we get two inputs which represent the luminance-improved and contrast-enhanced images of the previous illuminated images using the sigmoid function and adaptive histogram equalization. Then we produce an adjusted illumination by combining the developed inputs with their corresponding weights in a multi-scale way. By using a proper weighting and fusion plan, we will merge the benefits of different techniques to develop the adjusted illumination. Finally, the enhanced image shall be obtained by compensating the already adjusted illumination back to the reflectance. By this fusion-based technique, images of weak illumination conditions like night time images and backlight images can be enhanced</a:t>
            </a:r>
            <a:endParaRPr lang="en-IN" dirty="0"/>
          </a:p>
        </p:txBody>
      </p:sp>
    </p:spTree>
    <p:extLst>
      <p:ext uri="{BB962C8B-B14F-4D97-AF65-F5344CB8AC3E}">
        <p14:creationId xmlns:p14="http://schemas.microsoft.com/office/powerpoint/2010/main" val="2532942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923A4-2E76-4794-B2F3-114788A07B3D}"/>
              </a:ext>
            </a:extLst>
          </p:cNvPr>
          <p:cNvSpPr>
            <a:spLocks noGrp="1"/>
          </p:cNvSpPr>
          <p:nvPr>
            <p:ph type="title"/>
          </p:nvPr>
        </p:nvSpPr>
        <p:spPr/>
        <p:txBody>
          <a:bodyPr/>
          <a:lstStyle/>
          <a:p>
            <a:r>
              <a:rPr lang="en-IN" dirty="0"/>
              <a:t>LITERATURE SURVEY		</a:t>
            </a:r>
          </a:p>
        </p:txBody>
      </p:sp>
      <p:sp>
        <p:nvSpPr>
          <p:cNvPr id="3" name="Content Placeholder 2">
            <a:extLst>
              <a:ext uri="{FF2B5EF4-FFF2-40B4-BE49-F238E27FC236}">
                <a16:creationId xmlns:a16="http://schemas.microsoft.com/office/drawing/2014/main" id="{269B4FE4-6089-42AA-9FD5-336326192437}"/>
              </a:ext>
            </a:extLst>
          </p:cNvPr>
          <p:cNvSpPr>
            <a:spLocks noGrp="1"/>
          </p:cNvSpPr>
          <p:nvPr>
            <p:ph idx="1"/>
          </p:nvPr>
        </p:nvSpPr>
        <p:spPr/>
        <p:txBody>
          <a:bodyPr>
            <a:normAutofit fontScale="92500" lnSpcReduction="20000"/>
          </a:bodyPr>
          <a:lstStyle/>
          <a:p>
            <a:r>
              <a:rPr lang="en-IN" b="1" dirty="0"/>
              <a:t>Photographic Tone Reproduction for Digital Images</a:t>
            </a:r>
            <a:endParaRPr lang="en-US" b="1" dirty="0"/>
          </a:p>
          <a:p>
            <a:pPr marL="0" indent="0">
              <a:buNone/>
            </a:pPr>
            <a:r>
              <a:rPr lang="en-US" dirty="0"/>
              <a:t>The paper first describes an existing classic photography challenge that is, the conversion of real-world high luminance range images to the range of low dynamic range of the photographic print. The same tone reproduction issue is faced by professionals working in the field of animation and computer graphics and they must deal with the mapping of digital images to a screen or to a print of low dynamic range. Within this paper, the research reported uses tried-and-true photography approaches such as dodging and burning and luminance mapping to create a novel tone reproduction operator. Ansel Adams' approach for dealing with digital photographs is utilized in this regard. The final resultant method is elementary and has been proved to deliver decent outputs over a diverse range of photos.</a:t>
            </a:r>
            <a:endParaRPr lang="en-IN" dirty="0"/>
          </a:p>
        </p:txBody>
      </p:sp>
    </p:spTree>
    <p:extLst>
      <p:ext uri="{BB962C8B-B14F-4D97-AF65-F5344CB8AC3E}">
        <p14:creationId xmlns:p14="http://schemas.microsoft.com/office/powerpoint/2010/main" val="1901157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45A24-547B-4178-860D-CFD01658F499}"/>
              </a:ext>
            </a:extLst>
          </p:cNvPr>
          <p:cNvSpPr>
            <a:spLocks noGrp="1"/>
          </p:cNvSpPr>
          <p:nvPr>
            <p:ph type="title"/>
          </p:nvPr>
        </p:nvSpPr>
        <p:spPr/>
        <p:txBody>
          <a:bodyPr/>
          <a:lstStyle/>
          <a:p>
            <a:r>
              <a:rPr lang="en-IN" dirty="0"/>
              <a:t>METHODOLOGY	</a:t>
            </a:r>
          </a:p>
        </p:txBody>
      </p:sp>
      <p:sp>
        <p:nvSpPr>
          <p:cNvPr id="3" name="Content Placeholder 2">
            <a:extLst>
              <a:ext uri="{FF2B5EF4-FFF2-40B4-BE49-F238E27FC236}">
                <a16:creationId xmlns:a16="http://schemas.microsoft.com/office/drawing/2014/main" id="{440FD9B3-7B86-4132-B282-C36EC84DCD75}"/>
              </a:ext>
            </a:extLst>
          </p:cNvPr>
          <p:cNvSpPr>
            <a:spLocks noGrp="1"/>
          </p:cNvSpPr>
          <p:nvPr>
            <p:ph idx="1"/>
          </p:nvPr>
        </p:nvSpPr>
        <p:spPr/>
        <p:txBody>
          <a:bodyPr>
            <a:normAutofit lnSpcReduction="10000"/>
          </a:bodyPr>
          <a:lstStyle/>
          <a:p>
            <a:pPr marL="0" indent="0">
              <a:buNone/>
            </a:pPr>
            <a:r>
              <a:rPr lang="en-US" dirty="0"/>
              <a:t>Based on the research paper  we decided to implement the proposed architecture in that paper. There were other alternatives but this particular model is extremely simple as well as powerful. The suggested fusion-based method works by combining numerous inputs and weights obtained from a single estimated illumination. Global brightness improvement, local contrast enhancement, and preservation of detail are the three criteria for enhancing weakly light images, as stated above. As a result, these criteria are used to create and process inputs and weights. The proposed boosting method is made up of four basic steps that correspond to the four subsections below: </a:t>
            </a:r>
            <a:endParaRPr lang="en-IN" dirty="0"/>
          </a:p>
        </p:txBody>
      </p:sp>
    </p:spTree>
    <p:extLst>
      <p:ext uri="{BB962C8B-B14F-4D97-AF65-F5344CB8AC3E}">
        <p14:creationId xmlns:p14="http://schemas.microsoft.com/office/powerpoint/2010/main" val="2573570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C91B4C-B1CF-4653-978D-DFC15881AB61}"/>
              </a:ext>
            </a:extLst>
          </p:cNvPr>
          <p:cNvSpPr>
            <a:spLocks noGrp="1"/>
          </p:cNvSpPr>
          <p:nvPr>
            <p:ph idx="1"/>
          </p:nvPr>
        </p:nvSpPr>
        <p:spPr/>
        <p:txBody>
          <a:bodyPr/>
          <a:lstStyle/>
          <a:p>
            <a:pPr marL="0" indent="0">
              <a:buNone/>
            </a:pPr>
            <a:r>
              <a:rPr lang="en-US" dirty="0"/>
              <a:t>• Illumination estimation </a:t>
            </a:r>
          </a:p>
          <a:p>
            <a:pPr marL="0" indent="0">
              <a:buNone/>
            </a:pPr>
            <a:r>
              <a:rPr lang="en-US" dirty="0"/>
              <a:t>• Input derivation, </a:t>
            </a:r>
          </a:p>
          <a:p>
            <a:pPr marL="0" indent="0">
              <a:buNone/>
            </a:pPr>
            <a:r>
              <a:rPr lang="en-US" dirty="0"/>
              <a:t>• Weight definition </a:t>
            </a:r>
          </a:p>
          <a:p>
            <a:pPr marL="0" indent="0">
              <a:buNone/>
            </a:pPr>
            <a:r>
              <a:rPr lang="en-US" dirty="0"/>
              <a:t>• Multi-scale for input and weight fusion. </a:t>
            </a:r>
            <a:endParaRPr lang="en-IN" dirty="0"/>
          </a:p>
        </p:txBody>
      </p:sp>
    </p:spTree>
    <p:extLst>
      <p:ext uri="{BB962C8B-B14F-4D97-AF65-F5344CB8AC3E}">
        <p14:creationId xmlns:p14="http://schemas.microsoft.com/office/powerpoint/2010/main" val="2526147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8DA67A-E36A-4D6A-9BB2-B0C8968CA4EC}"/>
              </a:ext>
            </a:extLst>
          </p:cNvPr>
          <p:cNvPicPr>
            <a:picLocks noChangeAspect="1"/>
          </p:cNvPicPr>
          <p:nvPr/>
        </p:nvPicPr>
        <p:blipFill>
          <a:blip r:embed="rId2"/>
          <a:stretch>
            <a:fillRect/>
          </a:stretch>
        </p:blipFill>
        <p:spPr>
          <a:xfrm>
            <a:off x="526111" y="546353"/>
            <a:ext cx="10885959" cy="5746871"/>
          </a:xfrm>
          <a:prstGeom prst="rect">
            <a:avLst/>
          </a:prstGeom>
        </p:spPr>
      </p:pic>
    </p:spTree>
    <p:extLst>
      <p:ext uri="{BB962C8B-B14F-4D97-AF65-F5344CB8AC3E}">
        <p14:creationId xmlns:p14="http://schemas.microsoft.com/office/powerpoint/2010/main" val="3924633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267E7-70A6-4B2C-A4AE-FD2EA031DA61}"/>
              </a:ext>
            </a:extLst>
          </p:cNvPr>
          <p:cNvSpPr>
            <a:spLocks noGrp="1"/>
          </p:cNvSpPr>
          <p:nvPr>
            <p:ph type="title"/>
          </p:nvPr>
        </p:nvSpPr>
        <p:spPr/>
        <p:txBody>
          <a:bodyPr/>
          <a:lstStyle/>
          <a:p>
            <a:r>
              <a:rPr lang="en-IN" dirty="0"/>
              <a:t>OUTPUTS	</a:t>
            </a:r>
          </a:p>
        </p:txBody>
      </p:sp>
      <p:pic>
        <p:nvPicPr>
          <p:cNvPr id="5" name="Content Placeholder 4">
            <a:extLst>
              <a:ext uri="{FF2B5EF4-FFF2-40B4-BE49-F238E27FC236}">
                <a16:creationId xmlns:a16="http://schemas.microsoft.com/office/drawing/2014/main" id="{63ECB618-E04A-446B-83EE-570082336938}"/>
              </a:ext>
            </a:extLst>
          </p:cNvPr>
          <p:cNvPicPr>
            <a:picLocks noGrp="1" noChangeAspect="1"/>
          </p:cNvPicPr>
          <p:nvPr>
            <p:ph idx="1"/>
          </p:nvPr>
        </p:nvPicPr>
        <p:blipFill>
          <a:blip r:embed="rId2"/>
          <a:stretch>
            <a:fillRect/>
          </a:stretch>
        </p:blipFill>
        <p:spPr>
          <a:xfrm>
            <a:off x="2758151" y="2825630"/>
            <a:ext cx="6675698" cy="2781541"/>
          </a:xfrm>
        </p:spPr>
      </p:pic>
    </p:spTree>
    <p:extLst>
      <p:ext uri="{BB962C8B-B14F-4D97-AF65-F5344CB8AC3E}">
        <p14:creationId xmlns:p14="http://schemas.microsoft.com/office/powerpoint/2010/main" val="3092574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21E9DC4-169E-4ECE-90DE-425D6AF3A5CD}"/>
              </a:ext>
            </a:extLst>
          </p:cNvPr>
          <p:cNvPicPr>
            <a:picLocks noGrp="1" noChangeAspect="1"/>
          </p:cNvPicPr>
          <p:nvPr>
            <p:ph idx="1"/>
          </p:nvPr>
        </p:nvPicPr>
        <p:blipFill>
          <a:blip r:embed="rId2"/>
          <a:stretch>
            <a:fillRect/>
          </a:stretch>
        </p:blipFill>
        <p:spPr>
          <a:xfrm>
            <a:off x="3497355" y="2642734"/>
            <a:ext cx="5197290" cy="3147333"/>
          </a:xfrm>
        </p:spPr>
      </p:pic>
    </p:spTree>
    <p:extLst>
      <p:ext uri="{BB962C8B-B14F-4D97-AF65-F5344CB8AC3E}">
        <p14:creationId xmlns:p14="http://schemas.microsoft.com/office/powerpoint/2010/main" val="2330880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561EB-2E34-47D6-A3BA-C82F0B1FD99C}"/>
              </a:ext>
            </a:extLst>
          </p:cNvPr>
          <p:cNvSpPr>
            <a:spLocks noGrp="1"/>
          </p:cNvSpPr>
          <p:nvPr>
            <p:ph type="title"/>
          </p:nvPr>
        </p:nvSpPr>
        <p:spPr/>
        <p:txBody>
          <a:bodyPr/>
          <a:lstStyle/>
          <a:p>
            <a:r>
              <a:rPr lang="en-IN" dirty="0"/>
              <a:t>Conclusion and Future work: </a:t>
            </a:r>
          </a:p>
        </p:txBody>
      </p:sp>
      <p:sp>
        <p:nvSpPr>
          <p:cNvPr id="3" name="Content Placeholder 2">
            <a:extLst>
              <a:ext uri="{FF2B5EF4-FFF2-40B4-BE49-F238E27FC236}">
                <a16:creationId xmlns:a16="http://schemas.microsoft.com/office/drawing/2014/main" id="{7753E83D-CD24-424F-84BE-6A99A073653C}"/>
              </a:ext>
            </a:extLst>
          </p:cNvPr>
          <p:cNvSpPr>
            <a:spLocks noGrp="1"/>
          </p:cNvSpPr>
          <p:nvPr>
            <p:ph idx="1"/>
          </p:nvPr>
        </p:nvSpPr>
        <p:spPr/>
        <p:txBody>
          <a:bodyPr/>
          <a:lstStyle/>
          <a:p>
            <a:pPr marL="0" indent="0">
              <a:buNone/>
            </a:pPr>
            <a:r>
              <a:rPr lang="en-US" dirty="0"/>
              <a:t>The model is able to enhance low light image excellently considering it is computational inexpensiveness compared other neural network models The model seems to be struggling for images having extreme noise. Additional noise removal algorithms can also be added to model to improve the overall model.</a:t>
            </a:r>
            <a:endParaRPr lang="en-IN" dirty="0"/>
          </a:p>
        </p:txBody>
      </p:sp>
    </p:spTree>
    <p:extLst>
      <p:ext uri="{BB962C8B-B14F-4D97-AF65-F5344CB8AC3E}">
        <p14:creationId xmlns:p14="http://schemas.microsoft.com/office/powerpoint/2010/main" val="50048117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AB4B96D0D4E04D87297DB8868D6D70" ma:contentTypeVersion="8" ma:contentTypeDescription="Create a new document." ma:contentTypeScope="" ma:versionID="9796d6c18a9d2e247d9dc347e518a57a">
  <xsd:schema xmlns:xsd="http://www.w3.org/2001/XMLSchema" xmlns:xs="http://www.w3.org/2001/XMLSchema" xmlns:p="http://schemas.microsoft.com/office/2006/metadata/properties" xmlns:ns3="90d98e62-09e1-4990-91aa-0808b4454674" xmlns:ns4="5dbb3f87-1e03-4563-805e-bc48924c0efd" targetNamespace="http://schemas.microsoft.com/office/2006/metadata/properties" ma:root="true" ma:fieldsID="2953413432cc43c07120a79cf42c2152" ns3:_="" ns4:_="">
    <xsd:import namespace="90d98e62-09e1-4990-91aa-0808b4454674"/>
    <xsd:import namespace="5dbb3f87-1e03-4563-805e-bc48924c0ef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98e62-09e1-4990-91aa-0808b44546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dbb3f87-1e03-4563-805e-bc48924c0ef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4021E5-2088-4EEE-9565-1462F282564B}">
  <ds:schemaRefs>
    <ds:schemaRef ds:uri="http://schemas.microsoft.com/office/2006/documentManagement/types"/>
    <ds:schemaRef ds:uri="http://schemas.microsoft.com/office/infopath/2007/PartnerControls"/>
    <ds:schemaRef ds:uri="90d98e62-09e1-4990-91aa-0808b4454674"/>
    <ds:schemaRef ds:uri="http://schemas.openxmlformats.org/package/2006/metadata/core-properties"/>
    <ds:schemaRef ds:uri="http://purl.org/dc/terms/"/>
    <ds:schemaRef ds:uri="http://schemas.microsoft.com/office/2006/metadata/properties"/>
    <ds:schemaRef ds:uri="http://purl.org/dc/dcmitype/"/>
    <ds:schemaRef ds:uri="5dbb3f87-1e03-4563-805e-bc48924c0efd"/>
    <ds:schemaRef ds:uri="http://www.w3.org/XML/1998/namespace"/>
    <ds:schemaRef ds:uri="http://purl.org/dc/elements/1.1/"/>
  </ds:schemaRefs>
</ds:datastoreItem>
</file>

<file path=customXml/itemProps2.xml><?xml version="1.0" encoding="utf-8"?>
<ds:datastoreItem xmlns:ds="http://schemas.openxmlformats.org/officeDocument/2006/customXml" ds:itemID="{0BCA53EE-A36D-48A2-85C0-7B1006D1FB2F}">
  <ds:schemaRefs>
    <ds:schemaRef ds:uri="http://schemas.microsoft.com/sharepoint/v3/contenttype/forms"/>
  </ds:schemaRefs>
</ds:datastoreItem>
</file>

<file path=customXml/itemProps3.xml><?xml version="1.0" encoding="utf-8"?>
<ds:datastoreItem xmlns:ds="http://schemas.openxmlformats.org/officeDocument/2006/customXml" ds:itemID="{72AEA749-C785-486D-A453-AACC0A224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98e62-09e1-4990-91aa-0808b4454674"/>
    <ds:schemaRef ds:uri="5dbb3f87-1e03-4563-805e-bc48924c0e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Organic</Template>
  <TotalTime>14</TotalTime>
  <Words>899</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Garamond</vt:lpstr>
      <vt:lpstr>Organic</vt:lpstr>
      <vt:lpstr>LOW LIGHT IMAGE ENHANCEMENT  </vt:lpstr>
      <vt:lpstr>ABSTRACT   </vt:lpstr>
      <vt:lpstr>LITERATURE SURVEY  </vt:lpstr>
      <vt:lpstr>METHODOLOGY </vt:lpstr>
      <vt:lpstr>PowerPoint Presentation</vt:lpstr>
      <vt:lpstr>PowerPoint Presentation</vt:lpstr>
      <vt:lpstr>OUTPUTS </vt:lpstr>
      <vt:lpstr>PowerPoint Presentation</vt:lpstr>
      <vt:lpstr>Conclusion and Future work: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 LIGHT IMAGE ENHANCEMENT</dc:title>
  <dc:creator>BHASKAR BHAT</dc:creator>
  <cp:lastModifiedBy>BHASKAR BHAT</cp:lastModifiedBy>
  <cp:revision>2</cp:revision>
  <dcterms:created xsi:type="dcterms:W3CDTF">2022-04-27T04:34:48Z</dcterms:created>
  <dcterms:modified xsi:type="dcterms:W3CDTF">2022-05-09T14:35:23Z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0x0101000FAB4B96D0D4E04D87297DB8868D6D70</vt:lpwstr>
  </property>
</Properties>
</file>