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3" r:id="rId3"/>
    <p:sldId id="275" r:id="rId4"/>
    <p:sldId id="279" r:id="rId5"/>
    <p:sldId id="257" r:id="rId6"/>
    <p:sldId id="262" r:id="rId7"/>
    <p:sldId id="263" r:id="rId8"/>
    <p:sldId id="278" r:id="rId9"/>
    <p:sldId id="280" r:id="rId10"/>
    <p:sldId id="281" r:id="rId11"/>
    <p:sldId id="282" r:id="rId12"/>
    <p:sldId id="265" r:id="rId13"/>
    <p:sldId id="264" r:id="rId14"/>
    <p:sldId id="266" r:id="rId15"/>
    <p:sldId id="267" r:id="rId16"/>
    <p:sldId id="284" r:id="rId17"/>
    <p:sldId id="277" r:id="rId18"/>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Californian FB" panose="0207040306080B030204" pitchFamily="18" charset="0"/>
      <p:regular r:id="rId23"/>
      <p:bold r:id="rId24"/>
      <p:italic r:id="rId25"/>
    </p:embeddedFont>
    <p:embeddedFont>
      <p:font typeface="Cambria" panose="02040503050406030204" pitchFamily="18" charset="0"/>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Nunito" pitchFamily="2" charset="0"/>
      <p:regular r:id="rId34"/>
      <p:bold r:id="rId35"/>
      <p:italic r:id="rId36"/>
      <p:boldItalic r:id="rId37"/>
    </p:embeddedFont>
    <p:embeddedFont>
      <p:font typeface="Playfair Display" panose="00000500000000000000" pitchFamily="2" charset="0"/>
      <p:regular r:id="rId38"/>
      <p:bold r:id="rId39"/>
      <p:italic r:id="rId40"/>
      <p:boldItalic r:id="rId41"/>
    </p:embeddedFont>
    <p:embeddedFont>
      <p:font typeface="Public Sans" panose="020B0604020202020204" charset="0"/>
      <p:regular r:id="rId42"/>
    </p:embeddedFont>
    <p:embeddedFont>
      <p:font typeface="Public Sans Bold" panose="020B0604020202020204"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30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theme" Target="theme/theme1.xml"/><Relationship Id="rId20" Type="http://schemas.openxmlformats.org/officeDocument/2006/relationships/font" Target="fonts/font2.fntdata"/><Relationship Id="rId41" Type="http://schemas.openxmlformats.org/officeDocument/2006/relationships/font" Target="fonts/font2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code/kunal2350/disease-prediction-and-analytics" TargetMode="External"/><Relationship Id="rId2" Type="http://schemas.openxmlformats.org/officeDocument/2006/relationships/hyperlink" Target="https://www.geeksforgeeks.org/disease-prediction-using-machine-learning/" TargetMode="External"/><Relationship Id="rId1" Type="http://schemas.openxmlformats.org/officeDocument/2006/relationships/slideLayout" Target="../slideLayouts/slideLayout7.xml"/><Relationship Id="rId4" Type="http://schemas.openxmlformats.org/officeDocument/2006/relationships/hyperlink" Target="https://doi.org/10.1007/s42979-022-01399-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itachi9604/disease-symptom-description-dataset/data?select=dataset.csv" TargetMode="External"/><Relationship Id="rId2" Type="http://schemas.openxmlformats.org/officeDocument/2006/relationships/hyperlink" Target="https://www.kaggle.com/kaushil268/disease-prediction-using-machine-learning" TargetMode="Externa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kaggle.com/datasets/itachi9604/disease-symptom-description-dataset/data?select=Symptom-severity.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11" y="4799856"/>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3875787" y="901575"/>
            <a:ext cx="10006111" cy="648601"/>
          </a:xfrm>
          <a:prstGeom prst="rect">
            <a:avLst/>
          </a:prstGeom>
        </p:spPr>
        <p:txBody>
          <a:bodyPr lIns="0" tIns="0" rIns="0" bIns="0" rtlCol="0" anchor="t">
            <a:spAutoFit/>
          </a:bodyPr>
          <a:lstStyle/>
          <a:p>
            <a:pPr>
              <a:lnSpc>
                <a:spcPts val="5200"/>
              </a:lnSpc>
              <a:spcBef>
                <a:spcPct val="0"/>
              </a:spcBef>
            </a:pPr>
            <a:r>
              <a:rPr lang="en-US" sz="3714" spc="505">
                <a:solidFill>
                  <a:srgbClr val="2B2C30"/>
                </a:solidFill>
                <a:latin typeface="Public Sans Bold"/>
              </a:rPr>
              <a:t>19CSE305 - MACHINE LEARNING</a:t>
            </a:r>
          </a:p>
        </p:txBody>
      </p:sp>
      <p:sp>
        <p:nvSpPr>
          <p:cNvPr id="4" name="TextBox 4"/>
          <p:cNvSpPr txBox="1"/>
          <p:nvPr/>
        </p:nvSpPr>
        <p:spPr>
          <a:xfrm>
            <a:off x="939842" y="2407427"/>
            <a:ext cx="16408332" cy="2150745"/>
          </a:xfrm>
          <a:prstGeom prst="rect">
            <a:avLst/>
          </a:prstGeom>
        </p:spPr>
        <p:txBody>
          <a:bodyPr lIns="0" tIns="0" rIns="0" bIns="0" rtlCol="0" anchor="t">
            <a:spAutoFit/>
          </a:bodyPr>
          <a:lstStyle/>
          <a:p>
            <a:pPr algn="ctr">
              <a:lnSpc>
                <a:spcPts val="8190"/>
              </a:lnSpc>
            </a:pPr>
            <a:r>
              <a:rPr lang="en-US" sz="9000" spc="44" dirty="0">
                <a:solidFill>
                  <a:srgbClr val="2B2C30"/>
                </a:solidFill>
                <a:latin typeface="Playfair Display"/>
              </a:rPr>
              <a:t>DISEASE PREDICTION FROM SYMPTOMS</a:t>
            </a:r>
          </a:p>
        </p:txBody>
      </p:sp>
      <p:sp>
        <p:nvSpPr>
          <p:cNvPr id="5" name="TextBox 5"/>
          <p:cNvSpPr txBox="1"/>
          <p:nvPr/>
        </p:nvSpPr>
        <p:spPr>
          <a:xfrm>
            <a:off x="4963328" y="6414444"/>
            <a:ext cx="8361345" cy="2846070"/>
          </a:xfrm>
          <a:prstGeom prst="rect">
            <a:avLst/>
          </a:prstGeom>
        </p:spPr>
        <p:txBody>
          <a:bodyPr lIns="0" tIns="0" rIns="0" bIns="0" rtlCol="0" anchor="t">
            <a:spAutoFit/>
          </a:bodyPr>
          <a:lstStyle/>
          <a:p>
            <a:pPr>
              <a:lnSpc>
                <a:spcPts val="4739"/>
              </a:lnSpc>
            </a:pPr>
            <a:r>
              <a:rPr lang="en-US" sz="2999" spc="149" dirty="0">
                <a:solidFill>
                  <a:srgbClr val="2B2C30"/>
                </a:solidFill>
                <a:latin typeface="Public Sans"/>
              </a:rPr>
              <a:t>KRISHNA MURTHY - CB.EN.U4CSE21016</a:t>
            </a:r>
          </a:p>
          <a:p>
            <a:pPr>
              <a:lnSpc>
                <a:spcPts val="4739"/>
              </a:lnSpc>
            </a:pPr>
            <a:r>
              <a:rPr lang="en-US" sz="2999" spc="149" dirty="0">
                <a:solidFill>
                  <a:srgbClr val="2B2C30"/>
                </a:solidFill>
                <a:latin typeface="Public Sans"/>
              </a:rPr>
              <a:t>S MEENAKSHI - CB.EN.U4CSE21035</a:t>
            </a:r>
          </a:p>
          <a:p>
            <a:pPr>
              <a:lnSpc>
                <a:spcPts val="4739"/>
              </a:lnSpc>
            </a:pPr>
            <a:r>
              <a:rPr lang="en-US" sz="2999" spc="149" dirty="0">
                <a:solidFill>
                  <a:srgbClr val="2B2C30"/>
                </a:solidFill>
                <a:latin typeface="Public Sans"/>
              </a:rPr>
              <a:t>LIKITHA PICHERI - CB.EN.U4CSE21044</a:t>
            </a:r>
          </a:p>
          <a:p>
            <a:pPr>
              <a:lnSpc>
                <a:spcPts val="4739"/>
              </a:lnSpc>
            </a:pPr>
            <a:r>
              <a:rPr lang="en-US" sz="2999" spc="149" dirty="0">
                <a:solidFill>
                  <a:srgbClr val="2B2C30"/>
                </a:solidFill>
                <a:latin typeface="Public Sans"/>
              </a:rPr>
              <a:t>RAGALA TEJDEEP - CB.EN.U4CSE21046</a:t>
            </a:r>
          </a:p>
          <a:p>
            <a:pPr>
              <a:lnSpc>
                <a:spcPts val="3450"/>
              </a:lnSpc>
            </a:pPr>
            <a:endParaRPr lang="en-US" sz="2999" spc="149" dirty="0">
              <a:solidFill>
                <a:srgbClr val="2B2C30"/>
              </a:solidFill>
              <a:latin typeface="Public Sans"/>
            </a:endParaRPr>
          </a:p>
        </p:txBody>
      </p:sp>
      <p:sp>
        <p:nvSpPr>
          <p:cNvPr id="6" name="TextBox 6"/>
          <p:cNvSpPr txBox="1"/>
          <p:nvPr/>
        </p:nvSpPr>
        <p:spPr>
          <a:xfrm>
            <a:off x="7143090" y="5509548"/>
            <a:ext cx="3471505" cy="573406"/>
          </a:xfrm>
          <a:prstGeom prst="rect">
            <a:avLst/>
          </a:prstGeom>
        </p:spPr>
        <p:txBody>
          <a:bodyPr lIns="0" tIns="0" rIns="0" bIns="0" rtlCol="0" anchor="t">
            <a:spAutoFit/>
          </a:bodyPr>
          <a:lstStyle/>
          <a:p>
            <a:pPr algn="ctr">
              <a:lnSpc>
                <a:spcPts val="4619"/>
              </a:lnSpc>
              <a:spcBef>
                <a:spcPct val="0"/>
              </a:spcBef>
            </a:pPr>
            <a:r>
              <a:rPr lang="en-US" sz="3299" u="sng">
                <a:solidFill>
                  <a:srgbClr val="2B2C30"/>
                </a:solidFill>
                <a:latin typeface="Public Sans Bold"/>
              </a:rPr>
              <a:t>TEAM MEMBERS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ED7C38-AC05-BE9D-3313-591E7D8C5552}"/>
              </a:ext>
            </a:extLst>
          </p:cNvPr>
          <p:cNvPicPr>
            <a:picLocks noChangeAspect="1"/>
          </p:cNvPicPr>
          <p:nvPr/>
        </p:nvPicPr>
        <p:blipFill>
          <a:blip r:embed="rId2"/>
          <a:stretch>
            <a:fillRect/>
          </a:stretch>
        </p:blipFill>
        <p:spPr>
          <a:xfrm>
            <a:off x="2381249" y="38100"/>
            <a:ext cx="12496800" cy="8440695"/>
          </a:xfrm>
          <a:prstGeom prst="rect">
            <a:avLst/>
          </a:prstGeom>
        </p:spPr>
      </p:pic>
      <p:sp>
        <p:nvSpPr>
          <p:cNvPr id="8" name="TextBox 7">
            <a:extLst>
              <a:ext uri="{FF2B5EF4-FFF2-40B4-BE49-F238E27FC236}">
                <a16:creationId xmlns:a16="http://schemas.microsoft.com/office/drawing/2014/main" id="{C55584BC-3949-3C99-B352-640E76DBEE5A}"/>
              </a:ext>
            </a:extLst>
          </p:cNvPr>
          <p:cNvSpPr txBox="1"/>
          <p:nvPr/>
        </p:nvSpPr>
        <p:spPr>
          <a:xfrm>
            <a:off x="381000" y="8478795"/>
            <a:ext cx="16809245" cy="1569660"/>
          </a:xfrm>
          <a:prstGeom prst="rect">
            <a:avLst/>
          </a:prstGeom>
          <a:noFill/>
        </p:spPr>
        <p:txBody>
          <a:bodyPr wrap="square">
            <a:spAutoFit/>
          </a:bodyPr>
          <a:lstStyle/>
          <a:p>
            <a:r>
              <a:rPr lang="en-GB" sz="2400" dirty="0"/>
              <a:t>Functioning of the ML models. The dataset was split into input consisting of age, gender, and symptoms and the output as the diseases based on the input factors. We randomly split the available data into train and test sets. These sets were then encoded and further trained using different algorithms. After which the algorithms test the training set and predict the values, resulting in the accuracy of different ML algorithms. The predicted values were then decoded to give the output as the disease.</a:t>
            </a:r>
            <a:endParaRPr lang="en-IN" sz="2400" dirty="0"/>
          </a:p>
        </p:txBody>
      </p:sp>
    </p:spTree>
    <p:extLst>
      <p:ext uri="{BB962C8B-B14F-4D97-AF65-F5344CB8AC3E}">
        <p14:creationId xmlns:p14="http://schemas.microsoft.com/office/powerpoint/2010/main" val="316023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41703DF-9C71-AF69-B933-83284F64F9CC}"/>
              </a:ext>
            </a:extLst>
          </p:cNvPr>
          <p:cNvGraphicFramePr>
            <a:graphicFrameLocks noGrp="1"/>
          </p:cNvGraphicFramePr>
          <p:nvPr>
            <p:extLst>
              <p:ext uri="{D42A27DB-BD31-4B8C-83A1-F6EECF244321}">
                <p14:modId xmlns:p14="http://schemas.microsoft.com/office/powerpoint/2010/main" val="2569165792"/>
              </p:ext>
            </p:extLst>
          </p:nvPr>
        </p:nvGraphicFramePr>
        <p:xfrm>
          <a:off x="1524000" y="114300"/>
          <a:ext cx="14173200" cy="9378009"/>
        </p:xfrm>
        <a:graphic>
          <a:graphicData uri="http://schemas.openxmlformats.org/drawingml/2006/table">
            <a:tbl>
              <a:tblPr firstRow="1" bandRow="1">
                <a:tableStyleId>{073A0DAA-6AF3-43AB-8588-CEC1D06C72B9}</a:tableStyleId>
              </a:tblPr>
              <a:tblGrid>
                <a:gridCol w="1128839">
                  <a:extLst>
                    <a:ext uri="{9D8B030D-6E8A-4147-A177-3AD203B41FA5}">
                      <a16:colId xmlns:a16="http://schemas.microsoft.com/office/drawing/2014/main" val="1363700891"/>
                    </a:ext>
                  </a:extLst>
                </a:gridCol>
                <a:gridCol w="3595561">
                  <a:extLst>
                    <a:ext uri="{9D8B030D-6E8A-4147-A177-3AD203B41FA5}">
                      <a16:colId xmlns:a16="http://schemas.microsoft.com/office/drawing/2014/main" val="1907648585"/>
                    </a:ext>
                  </a:extLst>
                </a:gridCol>
                <a:gridCol w="2362200">
                  <a:extLst>
                    <a:ext uri="{9D8B030D-6E8A-4147-A177-3AD203B41FA5}">
                      <a16:colId xmlns:a16="http://schemas.microsoft.com/office/drawing/2014/main" val="672197261"/>
                    </a:ext>
                  </a:extLst>
                </a:gridCol>
                <a:gridCol w="2362200">
                  <a:extLst>
                    <a:ext uri="{9D8B030D-6E8A-4147-A177-3AD203B41FA5}">
                      <a16:colId xmlns:a16="http://schemas.microsoft.com/office/drawing/2014/main" val="1625350019"/>
                    </a:ext>
                  </a:extLst>
                </a:gridCol>
                <a:gridCol w="2362200">
                  <a:extLst>
                    <a:ext uri="{9D8B030D-6E8A-4147-A177-3AD203B41FA5}">
                      <a16:colId xmlns:a16="http://schemas.microsoft.com/office/drawing/2014/main" val="1406932570"/>
                    </a:ext>
                  </a:extLst>
                </a:gridCol>
                <a:gridCol w="2362200">
                  <a:extLst>
                    <a:ext uri="{9D8B030D-6E8A-4147-A177-3AD203B41FA5}">
                      <a16:colId xmlns:a16="http://schemas.microsoft.com/office/drawing/2014/main" val="3882752599"/>
                    </a:ext>
                  </a:extLst>
                </a:gridCol>
              </a:tblGrid>
              <a:tr h="1072209">
                <a:tc>
                  <a:txBody>
                    <a:bodyPr/>
                    <a:lstStyle/>
                    <a:p>
                      <a:pPr algn="ctr"/>
                      <a:r>
                        <a:rPr lang="en-GB" sz="2800" dirty="0">
                          <a:latin typeface="Georgia" panose="02040502050405020303" pitchFamily="18" charset="0"/>
                        </a:rPr>
                        <a:t>S.NO</a:t>
                      </a:r>
                      <a:endParaRPr lang="en-IN" sz="2800" dirty="0">
                        <a:latin typeface="Georgia" panose="02040502050405020303" pitchFamily="18" charset="0"/>
                      </a:endParaRPr>
                    </a:p>
                  </a:txBody>
                  <a:tcPr/>
                </a:tc>
                <a:tc>
                  <a:txBody>
                    <a:bodyPr/>
                    <a:lstStyle/>
                    <a:p>
                      <a:pPr algn="ctr"/>
                      <a:r>
                        <a:rPr lang="en-GB" sz="2800" dirty="0"/>
                        <a:t>MODEL</a:t>
                      </a:r>
                      <a:endParaRPr lang="en-IN" sz="2800" dirty="0"/>
                    </a:p>
                  </a:txBody>
                  <a:tcPr/>
                </a:tc>
                <a:tc>
                  <a:txBody>
                    <a:bodyPr/>
                    <a:lstStyle/>
                    <a:p>
                      <a:pPr algn="ctr"/>
                      <a:r>
                        <a:rPr lang="en-GB" sz="2800" dirty="0"/>
                        <a:t>ACCURACY</a:t>
                      </a:r>
                      <a:endParaRPr lang="en-IN" sz="2800" dirty="0"/>
                    </a:p>
                  </a:txBody>
                  <a:tcPr/>
                </a:tc>
                <a:tc>
                  <a:txBody>
                    <a:bodyPr/>
                    <a:lstStyle/>
                    <a:p>
                      <a:pPr algn="ctr"/>
                      <a:r>
                        <a:rPr lang="en-GB" sz="2800" dirty="0"/>
                        <a:t>F1 SCORE</a:t>
                      </a:r>
                      <a:endParaRPr lang="en-IN" sz="2800" dirty="0"/>
                    </a:p>
                  </a:txBody>
                  <a:tcPr/>
                </a:tc>
                <a:tc>
                  <a:txBody>
                    <a:bodyPr/>
                    <a:lstStyle/>
                    <a:p>
                      <a:pPr algn="ctr"/>
                      <a:r>
                        <a:rPr lang="en-GB" sz="2800" dirty="0"/>
                        <a:t>PRECISION</a:t>
                      </a:r>
                      <a:endParaRPr lang="en-IN" sz="2800" dirty="0"/>
                    </a:p>
                  </a:txBody>
                  <a:tcPr/>
                </a:tc>
                <a:tc>
                  <a:txBody>
                    <a:bodyPr/>
                    <a:lstStyle/>
                    <a:p>
                      <a:pPr algn="ctr"/>
                      <a:r>
                        <a:rPr lang="en-GB" sz="2800" dirty="0"/>
                        <a:t>RECALL</a:t>
                      </a:r>
                      <a:endParaRPr lang="en-IN" sz="2800" dirty="0"/>
                    </a:p>
                  </a:txBody>
                  <a:tcPr/>
                </a:tc>
                <a:extLst>
                  <a:ext uri="{0D108BD9-81ED-4DB2-BD59-A6C34878D82A}">
                    <a16:rowId xmlns:a16="http://schemas.microsoft.com/office/drawing/2014/main" val="875351911"/>
                  </a:ext>
                </a:extLst>
              </a:tr>
              <a:tr h="680391">
                <a:tc>
                  <a:txBody>
                    <a:bodyPr/>
                    <a:lstStyle/>
                    <a:p>
                      <a:pPr algn="ctr"/>
                      <a:r>
                        <a:rPr lang="en-GB" sz="2800" dirty="0"/>
                        <a:t>1.</a:t>
                      </a:r>
                      <a:endParaRPr lang="en-IN" sz="2800" dirty="0"/>
                    </a:p>
                  </a:txBody>
                  <a:tcPr/>
                </a:tc>
                <a:tc>
                  <a:txBody>
                    <a:bodyPr/>
                    <a:lstStyle/>
                    <a:p>
                      <a:pPr algn="ctr"/>
                      <a:r>
                        <a:rPr lang="en-GB" sz="2800" dirty="0"/>
                        <a:t>LOGISTIC REGRESSION</a:t>
                      </a:r>
                      <a:endParaRPr lang="en-IN" sz="2800" dirty="0"/>
                    </a:p>
                  </a:txBody>
                  <a:tcPr/>
                </a:tc>
                <a:tc>
                  <a:txBody>
                    <a:bodyPr/>
                    <a:lstStyle/>
                    <a:p>
                      <a:pPr algn="ctr"/>
                      <a:r>
                        <a:rPr lang="en-GB" sz="2800" dirty="0"/>
                        <a:t>89.43%</a:t>
                      </a:r>
                      <a:endParaRPr lang="en-IN" sz="2800" dirty="0"/>
                    </a:p>
                  </a:txBody>
                  <a:tcPr/>
                </a:tc>
                <a:tc>
                  <a:txBody>
                    <a:bodyPr/>
                    <a:lstStyle/>
                    <a:p>
                      <a:pPr algn="ctr"/>
                      <a:r>
                        <a:rPr lang="en-GB" sz="2800" dirty="0"/>
                        <a:t>91.3</a:t>
                      </a:r>
                      <a:endParaRPr lang="en-IN" sz="2800" dirty="0"/>
                    </a:p>
                  </a:txBody>
                  <a:tcPr/>
                </a:tc>
                <a:tc>
                  <a:txBody>
                    <a:bodyPr/>
                    <a:lstStyle/>
                    <a:p>
                      <a:pPr algn="ctr"/>
                      <a:r>
                        <a:rPr lang="en-GB" sz="2800" dirty="0"/>
                        <a:t>91</a:t>
                      </a:r>
                      <a:endParaRPr lang="en-IN" sz="2800" dirty="0"/>
                    </a:p>
                  </a:txBody>
                  <a:tcPr/>
                </a:tc>
                <a:tc>
                  <a:txBody>
                    <a:bodyPr/>
                    <a:lstStyle/>
                    <a:p>
                      <a:pPr algn="ctr"/>
                      <a:r>
                        <a:rPr lang="en-GB" sz="2800" dirty="0"/>
                        <a:t>92</a:t>
                      </a:r>
                      <a:endParaRPr lang="en-IN" sz="2800" dirty="0"/>
                    </a:p>
                  </a:txBody>
                  <a:tcPr/>
                </a:tc>
                <a:extLst>
                  <a:ext uri="{0D108BD9-81ED-4DB2-BD59-A6C34878D82A}">
                    <a16:rowId xmlns:a16="http://schemas.microsoft.com/office/drawing/2014/main" val="3487647004"/>
                  </a:ext>
                </a:extLst>
              </a:tr>
              <a:tr h="823201">
                <a:tc>
                  <a:txBody>
                    <a:bodyPr/>
                    <a:lstStyle/>
                    <a:p>
                      <a:pPr algn="ctr"/>
                      <a:r>
                        <a:rPr lang="en-GB" sz="2800" dirty="0"/>
                        <a:t>2.</a:t>
                      </a:r>
                      <a:endParaRPr lang="en-IN" sz="2800" dirty="0"/>
                    </a:p>
                  </a:txBody>
                  <a:tcPr/>
                </a:tc>
                <a:tc>
                  <a:txBody>
                    <a:bodyPr/>
                    <a:lstStyle/>
                    <a:p>
                      <a:pPr algn="ctr"/>
                      <a:r>
                        <a:rPr lang="en-GB" sz="2800" dirty="0"/>
                        <a:t>KNN(K=4)</a:t>
                      </a:r>
                      <a:endParaRPr lang="en-IN" sz="2800" dirty="0"/>
                    </a:p>
                  </a:txBody>
                  <a:tcPr/>
                </a:tc>
                <a:tc>
                  <a:txBody>
                    <a:bodyPr/>
                    <a:lstStyle/>
                    <a:p>
                      <a:pPr algn="ctr"/>
                      <a:r>
                        <a:rPr lang="en-GB" sz="2800" dirty="0"/>
                        <a:t>99%</a:t>
                      </a:r>
                      <a:endParaRPr lang="en-IN" sz="2800" dirty="0"/>
                    </a:p>
                  </a:txBody>
                  <a:tcPr/>
                </a:tc>
                <a:tc>
                  <a:txBody>
                    <a:bodyPr/>
                    <a:lstStyle/>
                    <a:p>
                      <a:pPr algn="ctr"/>
                      <a:r>
                        <a:rPr lang="en-GB" sz="2800" dirty="0"/>
                        <a:t> 99.2</a:t>
                      </a:r>
                      <a:endParaRPr lang="en-IN" sz="2800" dirty="0"/>
                    </a:p>
                  </a:txBody>
                  <a:tcPr/>
                </a:tc>
                <a:tc>
                  <a:txBody>
                    <a:bodyPr/>
                    <a:lstStyle/>
                    <a:p>
                      <a:pPr algn="ctr"/>
                      <a:r>
                        <a:rPr lang="en-GB" sz="2800" dirty="0"/>
                        <a:t>99.3</a:t>
                      </a:r>
                      <a:endParaRPr lang="en-IN" sz="2800" dirty="0"/>
                    </a:p>
                  </a:txBody>
                  <a:tcPr/>
                </a:tc>
                <a:tc>
                  <a:txBody>
                    <a:bodyPr/>
                    <a:lstStyle/>
                    <a:p>
                      <a:pPr algn="ctr"/>
                      <a:r>
                        <a:rPr lang="en-GB" sz="2800" dirty="0"/>
                        <a:t>99.18</a:t>
                      </a:r>
                      <a:endParaRPr lang="en-IN" sz="2800" dirty="0"/>
                    </a:p>
                  </a:txBody>
                  <a:tcPr/>
                </a:tc>
                <a:extLst>
                  <a:ext uri="{0D108BD9-81ED-4DB2-BD59-A6C34878D82A}">
                    <a16:rowId xmlns:a16="http://schemas.microsoft.com/office/drawing/2014/main" val="2863286051"/>
                  </a:ext>
                </a:extLst>
              </a:tr>
              <a:tr h="823201">
                <a:tc>
                  <a:txBody>
                    <a:bodyPr/>
                    <a:lstStyle/>
                    <a:p>
                      <a:pPr algn="ctr"/>
                      <a:r>
                        <a:rPr lang="en-GB" sz="2800" dirty="0"/>
                        <a:t>3.</a:t>
                      </a:r>
                      <a:endParaRPr lang="en-IN" sz="2800" dirty="0"/>
                    </a:p>
                  </a:txBody>
                  <a:tcPr/>
                </a:tc>
                <a:tc>
                  <a:txBody>
                    <a:bodyPr/>
                    <a:lstStyle/>
                    <a:p>
                      <a:pPr algn="ctr"/>
                      <a:r>
                        <a:rPr lang="en-GB" sz="2800" dirty="0"/>
                        <a:t>DECISION TREE</a:t>
                      </a:r>
                      <a:endParaRPr lang="en-IN" sz="2800" dirty="0"/>
                    </a:p>
                  </a:txBody>
                  <a:tcPr/>
                </a:tc>
                <a:tc>
                  <a:txBody>
                    <a:bodyPr/>
                    <a:lstStyle/>
                    <a:p>
                      <a:pPr algn="ctr"/>
                      <a:r>
                        <a:rPr lang="en-GB" sz="2800" dirty="0"/>
                        <a:t>99.18%</a:t>
                      </a:r>
                      <a:endParaRPr lang="en-IN" sz="2800" dirty="0"/>
                    </a:p>
                  </a:txBody>
                  <a:tcPr/>
                </a:tc>
                <a:tc>
                  <a:txBody>
                    <a:bodyPr/>
                    <a:lstStyle/>
                    <a:p>
                      <a:pPr algn="ctr"/>
                      <a:r>
                        <a:rPr lang="en-GB" sz="2800" dirty="0"/>
                        <a:t>99.09</a:t>
                      </a:r>
                      <a:endParaRPr lang="en-IN" sz="2800" dirty="0"/>
                    </a:p>
                  </a:txBody>
                  <a:tcPr/>
                </a:tc>
                <a:tc>
                  <a:txBody>
                    <a:bodyPr/>
                    <a:lstStyle/>
                    <a:p>
                      <a:pPr algn="ctr"/>
                      <a:r>
                        <a:rPr lang="en-GB" sz="2800" dirty="0"/>
                        <a:t>99.37</a:t>
                      </a:r>
                      <a:endParaRPr lang="en-IN" sz="2800" dirty="0"/>
                    </a:p>
                  </a:txBody>
                  <a:tcPr/>
                </a:tc>
                <a:tc>
                  <a:txBody>
                    <a:bodyPr/>
                    <a:lstStyle/>
                    <a:p>
                      <a:pPr algn="ctr"/>
                      <a:r>
                        <a:rPr lang="en-GB" sz="2800" dirty="0"/>
                        <a:t>99.17</a:t>
                      </a:r>
                      <a:endParaRPr lang="en-IN" sz="2800" dirty="0"/>
                    </a:p>
                  </a:txBody>
                  <a:tcPr/>
                </a:tc>
                <a:extLst>
                  <a:ext uri="{0D108BD9-81ED-4DB2-BD59-A6C34878D82A}">
                    <a16:rowId xmlns:a16="http://schemas.microsoft.com/office/drawing/2014/main" val="3214446662"/>
                  </a:ext>
                </a:extLst>
              </a:tr>
              <a:tr h="823201">
                <a:tc>
                  <a:txBody>
                    <a:bodyPr/>
                    <a:lstStyle/>
                    <a:p>
                      <a:pPr algn="ctr"/>
                      <a:r>
                        <a:rPr lang="en-GB" sz="2800" dirty="0"/>
                        <a:t>4.</a:t>
                      </a:r>
                      <a:endParaRPr lang="en-IN" sz="2800" dirty="0"/>
                    </a:p>
                  </a:txBody>
                  <a:tcPr/>
                </a:tc>
                <a:tc>
                  <a:txBody>
                    <a:bodyPr/>
                    <a:lstStyle/>
                    <a:p>
                      <a:pPr algn="ctr"/>
                      <a:r>
                        <a:rPr lang="en-GB" sz="2800" dirty="0"/>
                        <a:t>RANDOM FOREST</a:t>
                      </a:r>
                      <a:endParaRPr lang="en-IN" sz="2800" dirty="0"/>
                    </a:p>
                  </a:txBody>
                  <a:tcPr/>
                </a:tc>
                <a:tc>
                  <a:txBody>
                    <a:bodyPr/>
                    <a:lstStyle/>
                    <a:p>
                      <a:pPr algn="ctr"/>
                      <a:r>
                        <a:rPr lang="en-GB" sz="2800" dirty="0"/>
                        <a:t>99.58%</a:t>
                      </a:r>
                      <a:endParaRPr lang="en-IN" sz="2800" dirty="0"/>
                    </a:p>
                  </a:txBody>
                  <a:tcPr/>
                </a:tc>
                <a:tc>
                  <a:txBody>
                    <a:bodyPr/>
                    <a:lstStyle/>
                    <a:p>
                      <a:pPr algn="ctr"/>
                      <a:r>
                        <a:rPr lang="en-GB" sz="2800" dirty="0"/>
                        <a:t>99.14</a:t>
                      </a:r>
                      <a:endParaRPr lang="en-IN" sz="2800" dirty="0"/>
                    </a:p>
                  </a:txBody>
                  <a:tcPr/>
                </a:tc>
                <a:tc>
                  <a:txBody>
                    <a:bodyPr/>
                    <a:lstStyle/>
                    <a:p>
                      <a:pPr algn="ctr"/>
                      <a:r>
                        <a:rPr lang="en-GB" sz="2800" dirty="0"/>
                        <a:t>99.28</a:t>
                      </a:r>
                      <a:endParaRPr lang="en-IN" sz="2800" dirty="0"/>
                    </a:p>
                  </a:txBody>
                  <a:tcPr/>
                </a:tc>
                <a:tc>
                  <a:txBody>
                    <a:bodyPr/>
                    <a:lstStyle/>
                    <a:p>
                      <a:pPr algn="ctr"/>
                      <a:r>
                        <a:rPr lang="en-GB" sz="2800" dirty="0"/>
                        <a:t>99.09</a:t>
                      </a:r>
                      <a:endParaRPr lang="en-IN" sz="2800" dirty="0"/>
                    </a:p>
                  </a:txBody>
                  <a:tcPr/>
                </a:tc>
                <a:extLst>
                  <a:ext uri="{0D108BD9-81ED-4DB2-BD59-A6C34878D82A}">
                    <a16:rowId xmlns:a16="http://schemas.microsoft.com/office/drawing/2014/main" val="3575739017"/>
                  </a:ext>
                </a:extLst>
              </a:tr>
              <a:tr h="823201">
                <a:tc>
                  <a:txBody>
                    <a:bodyPr/>
                    <a:lstStyle/>
                    <a:p>
                      <a:pPr algn="ctr"/>
                      <a:r>
                        <a:rPr lang="en-GB" sz="2800" dirty="0"/>
                        <a:t>5.</a:t>
                      </a:r>
                      <a:endParaRPr lang="en-IN" sz="2800" dirty="0"/>
                    </a:p>
                  </a:txBody>
                  <a:tcPr/>
                </a:tc>
                <a:tc>
                  <a:txBody>
                    <a:bodyPr/>
                    <a:lstStyle/>
                    <a:p>
                      <a:pPr algn="ctr"/>
                      <a:r>
                        <a:rPr lang="en-GB" sz="2800" dirty="0"/>
                        <a:t>SVM-LINEAR</a:t>
                      </a:r>
                      <a:endParaRPr lang="en-IN" sz="2800" dirty="0"/>
                    </a:p>
                  </a:txBody>
                  <a:tcPr/>
                </a:tc>
                <a:tc>
                  <a:txBody>
                    <a:bodyPr/>
                    <a:lstStyle/>
                    <a:p>
                      <a:pPr algn="ctr"/>
                      <a:r>
                        <a:rPr lang="en-GB" sz="2800" dirty="0"/>
                        <a:t>93.3%</a:t>
                      </a:r>
                      <a:endParaRPr lang="en-IN" sz="2800" dirty="0"/>
                    </a:p>
                  </a:txBody>
                  <a:tcPr/>
                </a:tc>
                <a:tc>
                  <a:txBody>
                    <a:bodyPr/>
                    <a:lstStyle/>
                    <a:p>
                      <a:pPr algn="ctr"/>
                      <a:r>
                        <a:rPr lang="en-GB" sz="2800" dirty="0"/>
                        <a:t>93.35</a:t>
                      </a:r>
                      <a:endParaRPr lang="en-IN" sz="2800" dirty="0"/>
                    </a:p>
                  </a:txBody>
                  <a:tcPr/>
                </a:tc>
                <a:tc>
                  <a:txBody>
                    <a:bodyPr/>
                    <a:lstStyle/>
                    <a:p>
                      <a:pPr algn="ctr"/>
                      <a:r>
                        <a:rPr lang="en-GB" sz="2800" dirty="0"/>
                        <a:t>94.24</a:t>
                      </a:r>
                      <a:endParaRPr lang="en-IN" sz="2800" dirty="0"/>
                    </a:p>
                  </a:txBody>
                  <a:tcPr/>
                </a:tc>
                <a:tc>
                  <a:txBody>
                    <a:bodyPr/>
                    <a:lstStyle/>
                    <a:p>
                      <a:pPr algn="ctr"/>
                      <a:r>
                        <a:rPr lang="en-GB" sz="2800" dirty="0"/>
                        <a:t>93.39</a:t>
                      </a:r>
                      <a:endParaRPr lang="en-IN" sz="2800" dirty="0"/>
                    </a:p>
                  </a:txBody>
                  <a:tcPr/>
                </a:tc>
                <a:extLst>
                  <a:ext uri="{0D108BD9-81ED-4DB2-BD59-A6C34878D82A}">
                    <a16:rowId xmlns:a16="http://schemas.microsoft.com/office/drawing/2014/main" val="3318288315"/>
                  </a:ext>
                </a:extLst>
              </a:tr>
              <a:tr h="1115978">
                <a:tc>
                  <a:txBody>
                    <a:bodyPr/>
                    <a:lstStyle/>
                    <a:p>
                      <a:pPr algn="ctr"/>
                      <a:r>
                        <a:rPr lang="en-GB" sz="2800" dirty="0"/>
                        <a:t>6.</a:t>
                      </a:r>
                      <a:endParaRPr lang="en-IN" sz="2800" dirty="0"/>
                    </a:p>
                  </a:txBody>
                  <a:tcPr/>
                </a:tc>
                <a:tc>
                  <a:txBody>
                    <a:bodyPr/>
                    <a:lstStyle/>
                    <a:p>
                      <a:pPr algn="ctr"/>
                      <a:r>
                        <a:rPr lang="en-GB" sz="2800" dirty="0"/>
                        <a:t>SVM-POLYNOMIAL</a:t>
                      </a:r>
                    </a:p>
                    <a:p>
                      <a:pPr algn="ctr"/>
                      <a:r>
                        <a:rPr lang="en-GB" sz="2800" dirty="0"/>
                        <a:t>(DEGREE=3)</a:t>
                      </a:r>
                      <a:endParaRPr lang="en-IN" sz="2800" dirty="0"/>
                    </a:p>
                  </a:txBody>
                  <a:tcPr/>
                </a:tc>
                <a:tc>
                  <a:txBody>
                    <a:bodyPr/>
                    <a:lstStyle/>
                    <a:p>
                      <a:pPr algn="ctr"/>
                      <a:r>
                        <a:rPr lang="en-GB" sz="2800" dirty="0"/>
                        <a:t>94.3%</a:t>
                      </a:r>
                      <a:endParaRPr lang="en-IN" sz="2800" dirty="0"/>
                    </a:p>
                  </a:txBody>
                  <a:tcPr/>
                </a:tc>
                <a:tc>
                  <a:txBody>
                    <a:bodyPr/>
                    <a:lstStyle/>
                    <a:p>
                      <a:pPr algn="ctr"/>
                      <a:r>
                        <a:rPr lang="en-GB" sz="2800" dirty="0"/>
                        <a:t>93.91</a:t>
                      </a:r>
                      <a:endParaRPr lang="en-IN" sz="2800" dirty="0"/>
                    </a:p>
                  </a:txBody>
                  <a:tcPr/>
                </a:tc>
                <a:tc>
                  <a:txBody>
                    <a:bodyPr/>
                    <a:lstStyle/>
                    <a:p>
                      <a:pPr algn="ctr"/>
                      <a:r>
                        <a:rPr lang="en-GB" sz="2800" dirty="0"/>
                        <a:t>94.816</a:t>
                      </a:r>
                      <a:endParaRPr lang="en-IN" sz="2800" dirty="0"/>
                    </a:p>
                  </a:txBody>
                  <a:tcPr/>
                </a:tc>
                <a:tc>
                  <a:txBody>
                    <a:bodyPr/>
                    <a:lstStyle/>
                    <a:p>
                      <a:pPr algn="ctr"/>
                      <a:r>
                        <a:rPr lang="en-GB" sz="2800" dirty="0"/>
                        <a:t>93.8</a:t>
                      </a:r>
                      <a:endParaRPr lang="en-IN" sz="2800" dirty="0"/>
                    </a:p>
                  </a:txBody>
                  <a:tcPr/>
                </a:tc>
                <a:extLst>
                  <a:ext uri="{0D108BD9-81ED-4DB2-BD59-A6C34878D82A}">
                    <a16:rowId xmlns:a16="http://schemas.microsoft.com/office/drawing/2014/main" val="764071219"/>
                  </a:ext>
                </a:extLst>
              </a:tr>
              <a:tr h="1072209">
                <a:tc>
                  <a:txBody>
                    <a:bodyPr/>
                    <a:lstStyle/>
                    <a:p>
                      <a:pPr algn="ctr"/>
                      <a:r>
                        <a:rPr lang="en-GB" sz="2800" dirty="0"/>
                        <a:t>7.</a:t>
                      </a:r>
                      <a:endParaRPr lang="en-IN" sz="2800" dirty="0"/>
                    </a:p>
                  </a:txBody>
                  <a:tcPr/>
                </a:tc>
                <a:tc>
                  <a:txBody>
                    <a:bodyPr/>
                    <a:lstStyle/>
                    <a:p>
                      <a:pPr algn="ctr"/>
                      <a:r>
                        <a:rPr lang="en-GB" sz="2800" dirty="0"/>
                        <a:t>SVM-RBF KERNAL</a:t>
                      </a:r>
                    </a:p>
                    <a:p>
                      <a:pPr algn="ctr"/>
                      <a:r>
                        <a:rPr lang="en-GB" sz="2800" dirty="0"/>
                        <a:t>(GAMMA=0.1)</a:t>
                      </a:r>
                      <a:endParaRPr lang="en-IN" sz="2800" dirty="0"/>
                    </a:p>
                  </a:txBody>
                  <a:tcPr/>
                </a:tc>
                <a:tc>
                  <a:txBody>
                    <a:bodyPr/>
                    <a:lstStyle/>
                    <a:p>
                      <a:pPr algn="ctr"/>
                      <a:r>
                        <a:rPr lang="en-GB" sz="2800" dirty="0"/>
                        <a:t>97.48%</a:t>
                      </a:r>
                    </a:p>
                    <a:p>
                      <a:pPr algn="ctr"/>
                      <a:endParaRPr lang="en-GB" sz="2800" dirty="0"/>
                    </a:p>
                  </a:txBody>
                  <a:tcPr/>
                </a:tc>
                <a:tc>
                  <a:txBody>
                    <a:bodyPr/>
                    <a:lstStyle/>
                    <a:p>
                      <a:pPr algn="ctr"/>
                      <a:r>
                        <a:rPr lang="en-GB" sz="2800" dirty="0"/>
                        <a:t>97.5</a:t>
                      </a:r>
                    </a:p>
                  </a:txBody>
                  <a:tcPr/>
                </a:tc>
                <a:tc>
                  <a:txBody>
                    <a:bodyPr/>
                    <a:lstStyle/>
                    <a:p>
                      <a:pPr algn="ctr"/>
                      <a:r>
                        <a:rPr lang="en-GB" sz="2800" dirty="0"/>
                        <a:t>97.523</a:t>
                      </a:r>
                    </a:p>
                  </a:txBody>
                  <a:tcPr/>
                </a:tc>
                <a:tc>
                  <a:txBody>
                    <a:bodyPr/>
                    <a:lstStyle/>
                    <a:p>
                      <a:pPr algn="ctr"/>
                      <a:r>
                        <a:rPr lang="en-GB" sz="2800" dirty="0"/>
                        <a:t>97.26</a:t>
                      </a:r>
                    </a:p>
                  </a:txBody>
                  <a:tcPr/>
                </a:tc>
                <a:extLst>
                  <a:ext uri="{0D108BD9-81ED-4DB2-BD59-A6C34878D82A}">
                    <a16:rowId xmlns:a16="http://schemas.microsoft.com/office/drawing/2014/main" val="4100051549"/>
                  </a:ext>
                </a:extLst>
              </a:tr>
              <a:tr h="1072209">
                <a:tc>
                  <a:txBody>
                    <a:bodyPr/>
                    <a:lstStyle/>
                    <a:p>
                      <a:pPr algn="ctr"/>
                      <a:r>
                        <a:rPr lang="en-GB" sz="2800" dirty="0"/>
                        <a:t>8.</a:t>
                      </a:r>
                      <a:endParaRPr lang="en-IN" sz="2800" dirty="0"/>
                    </a:p>
                  </a:txBody>
                  <a:tcPr/>
                </a:tc>
                <a:tc>
                  <a:txBody>
                    <a:bodyPr/>
                    <a:lstStyle/>
                    <a:p>
                      <a:pPr algn="ctr"/>
                      <a:r>
                        <a:rPr lang="en-GB" sz="2800" dirty="0"/>
                        <a:t>SVM-RBF KERNAL</a:t>
                      </a:r>
                    </a:p>
                    <a:p>
                      <a:pPr algn="ctr"/>
                      <a:r>
                        <a:rPr lang="en-GB" sz="2800" dirty="0"/>
                        <a:t>(GAMMA=1)</a:t>
                      </a:r>
                      <a:endParaRPr lang="en-IN" sz="2800" dirty="0"/>
                    </a:p>
                  </a:txBody>
                  <a:tcPr/>
                </a:tc>
                <a:tc>
                  <a:txBody>
                    <a:bodyPr/>
                    <a:lstStyle/>
                    <a:p>
                      <a:pPr algn="ctr"/>
                      <a:r>
                        <a:rPr lang="en-GB" sz="2800" dirty="0"/>
                        <a:t>99.28%</a:t>
                      </a:r>
                    </a:p>
                  </a:txBody>
                  <a:tcPr/>
                </a:tc>
                <a:tc>
                  <a:txBody>
                    <a:bodyPr/>
                    <a:lstStyle/>
                    <a:p>
                      <a:pPr algn="ctr"/>
                      <a:r>
                        <a:rPr lang="en-GB" sz="2800" dirty="0"/>
                        <a:t>99.18</a:t>
                      </a:r>
                    </a:p>
                  </a:txBody>
                  <a:tcPr/>
                </a:tc>
                <a:tc>
                  <a:txBody>
                    <a:bodyPr/>
                    <a:lstStyle/>
                    <a:p>
                      <a:pPr algn="ctr"/>
                      <a:r>
                        <a:rPr lang="en-GB" sz="2800" dirty="0"/>
                        <a:t>99.25</a:t>
                      </a:r>
                    </a:p>
                  </a:txBody>
                  <a:tcPr/>
                </a:tc>
                <a:tc>
                  <a:txBody>
                    <a:bodyPr/>
                    <a:lstStyle/>
                    <a:p>
                      <a:pPr algn="ctr"/>
                      <a:r>
                        <a:rPr lang="en-GB" sz="2800" dirty="0"/>
                        <a:t>99.18</a:t>
                      </a:r>
                    </a:p>
                  </a:txBody>
                  <a:tcPr/>
                </a:tc>
                <a:extLst>
                  <a:ext uri="{0D108BD9-81ED-4DB2-BD59-A6C34878D82A}">
                    <a16:rowId xmlns:a16="http://schemas.microsoft.com/office/drawing/2014/main" val="2375774885"/>
                  </a:ext>
                </a:extLst>
              </a:tr>
              <a:tr h="1072209">
                <a:tc>
                  <a:txBody>
                    <a:bodyPr/>
                    <a:lstStyle/>
                    <a:p>
                      <a:pPr algn="ctr"/>
                      <a:r>
                        <a:rPr lang="en-GB" sz="2800" dirty="0"/>
                        <a:t>9.</a:t>
                      </a:r>
                      <a:endParaRPr lang="en-IN" sz="2800" dirty="0"/>
                    </a:p>
                  </a:txBody>
                  <a:tcPr/>
                </a:tc>
                <a:tc>
                  <a:txBody>
                    <a:bodyPr/>
                    <a:lstStyle/>
                    <a:p>
                      <a:pPr algn="ctr"/>
                      <a:r>
                        <a:rPr lang="en-GB" sz="2800" dirty="0"/>
                        <a:t>NAIVE BAYES</a:t>
                      </a:r>
                      <a:endParaRPr lang="en-IN" sz="2800" dirty="0"/>
                    </a:p>
                  </a:txBody>
                  <a:tcPr/>
                </a:tc>
                <a:tc>
                  <a:txBody>
                    <a:bodyPr/>
                    <a:lstStyle/>
                    <a:p>
                      <a:pPr algn="ctr"/>
                      <a:r>
                        <a:rPr lang="en-GB" sz="2800" dirty="0"/>
                        <a:t>67.8%</a:t>
                      </a:r>
                    </a:p>
                  </a:txBody>
                  <a:tcPr/>
                </a:tc>
                <a:tc>
                  <a:txBody>
                    <a:bodyPr/>
                    <a:lstStyle/>
                    <a:p>
                      <a:pPr algn="ctr"/>
                      <a:r>
                        <a:rPr lang="en-GB" sz="2800" dirty="0"/>
                        <a:t>66.1</a:t>
                      </a:r>
                    </a:p>
                  </a:txBody>
                  <a:tcPr/>
                </a:tc>
                <a:tc>
                  <a:txBody>
                    <a:bodyPr/>
                    <a:lstStyle/>
                    <a:p>
                      <a:pPr algn="ctr"/>
                      <a:r>
                        <a:rPr lang="en-GB" sz="2800" dirty="0"/>
                        <a:t>69.1</a:t>
                      </a:r>
                    </a:p>
                  </a:txBody>
                  <a:tcPr/>
                </a:tc>
                <a:tc>
                  <a:txBody>
                    <a:bodyPr/>
                    <a:lstStyle/>
                    <a:p>
                      <a:pPr algn="ctr"/>
                      <a:r>
                        <a:rPr lang="en-GB" sz="2800" dirty="0"/>
                        <a:t>68.4</a:t>
                      </a:r>
                    </a:p>
                  </a:txBody>
                  <a:tcPr/>
                </a:tc>
                <a:extLst>
                  <a:ext uri="{0D108BD9-81ED-4DB2-BD59-A6C34878D82A}">
                    <a16:rowId xmlns:a16="http://schemas.microsoft.com/office/drawing/2014/main" val="3961643908"/>
                  </a:ext>
                </a:extLst>
              </a:tr>
            </a:tbl>
          </a:graphicData>
        </a:graphic>
      </p:graphicFrame>
    </p:spTree>
    <p:extLst>
      <p:ext uri="{BB962C8B-B14F-4D97-AF65-F5344CB8AC3E}">
        <p14:creationId xmlns:p14="http://schemas.microsoft.com/office/powerpoint/2010/main" val="81294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D7BEC3-3CD6-5439-9414-A8798BB3CE64}"/>
              </a:ext>
            </a:extLst>
          </p:cNvPr>
          <p:cNvPicPr>
            <a:picLocks noChangeAspect="1"/>
          </p:cNvPicPr>
          <p:nvPr/>
        </p:nvPicPr>
        <p:blipFill>
          <a:blip r:embed="rId2"/>
          <a:stretch>
            <a:fillRect/>
          </a:stretch>
        </p:blipFill>
        <p:spPr>
          <a:xfrm>
            <a:off x="762000" y="1485900"/>
            <a:ext cx="17068800" cy="8572443"/>
          </a:xfrm>
          <a:prstGeom prst="rect">
            <a:avLst/>
          </a:prstGeom>
        </p:spPr>
      </p:pic>
      <p:sp>
        <p:nvSpPr>
          <p:cNvPr id="9" name="TextBox 4">
            <a:extLst>
              <a:ext uri="{FF2B5EF4-FFF2-40B4-BE49-F238E27FC236}">
                <a16:creationId xmlns:a16="http://schemas.microsoft.com/office/drawing/2014/main" id="{5218DB24-3624-B2E8-615A-2B0AB28A8FE8}"/>
              </a:ext>
            </a:extLst>
          </p:cNvPr>
          <p:cNvSpPr txBox="1"/>
          <p:nvPr/>
        </p:nvSpPr>
        <p:spPr>
          <a:xfrm>
            <a:off x="924098" y="31514"/>
            <a:ext cx="16252424" cy="1340495"/>
          </a:xfrm>
          <a:prstGeom prst="rect">
            <a:avLst/>
          </a:prstGeom>
        </p:spPr>
        <p:txBody>
          <a:bodyPr lIns="0" tIns="0" rIns="0" bIns="0" rtlCol="0" anchor="t">
            <a:spAutoFit/>
          </a:bodyPr>
          <a:lstStyle/>
          <a:p>
            <a:pPr>
              <a:lnSpc>
                <a:spcPts val="12285"/>
              </a:lnSpc>
            </a:pPr>
            <a:r>
              <a:rPr lang="en-IN" sz="4800" dirty="0">
                <a:latin typeface="Georgia" panose="02040502050405020303" pitchFamily="18" charset="0"/>
              </a:rPr>
              <a:t>COMPARATIVE ANALYSIS</a:t>
            </a:r>
            <a:endParaRPr lang="en-US" sz="4800" spc="67" dirty="0">
              <a:solidFill>
                <a:srgbClr val="2B2C30"/>
              </a:solidFill>
              <a:latin typeface="Georgia" panose="0204050205040502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939338" y="1333500"/>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924098" y="1675219"/>
            <a:ext cx="16230600" cy="8611781"/>
          </a:xfrm>
          <a:prstGeom prst="rect">
            <a:avLst/>
          </a:prstGeom>
        </p:spPr>
        <p:txBody>
          <a:bodyPr lIns="0" tIns="0" rIns="0" bIns="0" rtlCol="0" anchor="t">
            <a:spAutoFit/>
          </a:bodyPr>
          <a:lstStyle/>
          <a:p>
            <a:pPr marL="571500" indent="-571500">
              <a:lnSpc>
                <a:spcPts val="5200"/>
              </a:lnSpc>
              <a:spcBef>
                <a:spcPct val="0"/>
              </a:spcBef>
              <a:buFont typeface="Arial" panose="020B0604020202020204" pitchFamily="34" charset="0"/>
              <a:buChar char="•"/>
            </a:pPr>
            <a:r>
              <a:rPr lang="en-GB" sz="4000" dirty="0"/>
              <a:t>Different machine learning models were used to examine the prediction of disease for available input dataset.</a:t>
            </a:r>
          </a:p>
          <a:p>
            <a:pPr marL="571500" indent="-571500">
              <a:lnSpc>
                <a:spcPts val="5200"/>
              </a:lnSpc>
              <a:spcBef>
                <a:spcPct val="0"/>
              </a:spcBef>
              <a:buFont typeface="Arial" panose="020B0604020202020204" pitchFamily="34" charset="0"/>
              <a:buChar char="•"/>
            </a:pPr>
            <a:r>
              <a:rPr lang="en-GB" sz="4000" dirty="0"/>
              <a:t>The table shows the comparative analysis of the accuracy of the training models. From the earlier necessities, Random Forest Algorithm was best with a model accuracy of 99.58%. </a:t>
            </a:r>
          </a:p>
          <a:p>
            <a:pPr marL="571500" indent="-571500">
              <a:lnSpc>
                <a:spcPts val="5200"/>
              </a:lnSpc>
              <a:spcBef>
                <a:spcPct val="0"/>
              </a:spcBef>
              <a:buFont typeface="Arial" panose="020B0604020202020204" pitchFamily="34" charset="0"/>
              <a:buChar char="•"/>
            </a:pPr>
            <a:r>
              <a:rPr lang="en-GB" sz="4000" dirty="0"/>
              <a:t>Following the Random Forest is the Decision Tree with an accuracy of 99.18%. </a:t>
            </a:r>
          </a:p>
          <a:p>
            <a:pPr marL="571500" indent="-571500">
              <a:lnSpc>
                <a:spcPts val="5200"/>
              </a:lnSpc>
              <a:spcBef>
                <a:spcPct val="0"/>
              </a:spcBef>
              <a:buFont typeface="Arial" panose="020B0604020202020204" pitchFamily="34" charset="0"/>
              <a:buChar char="•"/>
            </a:pPr>
            <a:r>
              <a:rPr lang="en-GB" sz="4000" dirty="0"/>
              <a:t>The SVM and KNN models were also very close.</a:t>
            </a:r>
          </a:p>
          <a:p>
            <a:pPr marL="571500" indent="-571500">
              <a:lnSpc>
                <a:spcPts val="5200"/>
              </a:lnSpc>
              <a:spcBef>
                <a:spcPct val="0"/>
              </a:spcBef>
              <a:buFont typeface="Arial" panose="020B0604020202020204" pitchFamily="34" charset="0"/>
              <a:buChar char="•"/>
            </a:pPr>
            <a:r>
              <a:rPr lang="en-GB" sz="4000" dirty="0"/>
              <a:t> However, the suggested model, that is Random forest model, yields the most accurate result, 99.5% as compared to earlier methods.</a:t>
            </a:r>
          </a:p>
          <a:p>
            <a:pPr marL="571500" indent="-571500">
              <a:lnSpc>
                <a:spcPts val="5200"/>
              </a:lnSpc>
              <a:spcBef>
                <a:spcPct val="0"/>
              </a:spcBef>
              <a:buFont typeface="Arial" panose="020B0604020202020204" pitchFamily="34" charset="0"/>
              <a:buChar char="•"/>
            </a:pPr>
            <a:r>
              <a:rPr lang="en-GB" sz="4000" dirty="0"/>
              <a:t>Among all the models, we gained the highest accuracy for the Random Forest model of 99.58 %.</a:t>
            </a:r>
          </a:p>
          <a:p>
            <a:pPr>
              <a:lnSpc>
                <a:spcPts val="5200"/>
              </a:lnSpc>
              <a:spcBef>
                <a:spcPct val="0"/>
              </a:spcBef>
            </a:pPr>
            <a:endParaRPr lang="en-US" sz="3714" spc="843" dirty="0">
              <a:solidFill>
                <a:srgbClr val="2B2C30"/>
              </a:solidFill>
              <a:latin typeface="Public Sans"/>
            </a:endParaRPr>
          </a:p>
        </p:txBody>
      </p:sp>
      <p:sp>
        <p:nvSpPr>
          <p:cNvPr id="4" name="TextBox 4"/>
          <p:cNvSpPr txBox="1"/>
          <p:nvPr/>
        </p:nvSpPr>
        <p:spPr>
          <a:xfrm>
            <a:off x="924098" y="31514"/>
            <a:ext cx="16252424" cy="1340495"/>
          </a:xfrm>
          <a:prstGeom prst="rect">
            <a:avLst/>
          </a:prstGeom>
        </p:spPr>
        <p:txBody>
          <a:bodyPr lIns="0" tIns="0" rIns="0" bIns="0" rtlCol="0" anchor="t">
            <a:spAutoFit/>
          </a:bodyPr>
          <a:lstStyle/>
          <a:p>
            <a:pPr>
              <a:lnSpc>
                <a:spcPts val="12285"/>
              </a:lnSpc>
            </a:pPr>
            <a:r>
              <a:rPr lang="en-US" sz="4800" spc="67" dirty="0">
                <a:solidFill>
                  <a:srgbClr val="2B2C30"/>
                </a:solidFill>
                <a:latin typeface="Georgia" panose="02040502050405020303" pitchFamily="18" charset="0"/>
              </a:rPr>
              <a:t>INFERENCE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685800" y="190500"/>
            <a:ext cx="15985718" cy="1356846"/>
          </a:xfrm>
          <a:prstGeom prst="rect">
            <a:avLst/>
          </a:prstGeom>
        </p:spPr>
        <p:txBody>
          <a:bodyPr wrap="square" lIns="0" tIns="0" rIns="0" bIns="0" rtlCol="0" anchor="t">
            <a:spAutoFit/>
          </a:bodyPr>
          <a:lstStyle/>
          <a:p>
            <a:pPr>
              <a:lnSpc>
                <a:spcPts val="12285"/>
              </a:lnSpc>
            </a:pPr>
            <a:r>
              <a:rPr lang="en-US" sz="6000" u="sng" spc="67" dirty="0">
                <a:solidFill>
                  <a:srgbClr val="2B2C30"/>
                </a:solidFill>
                <a:latin typeface="Playfair Display"/>
              </a:rPr>
              <a:t>Advantage of Random Forest:</a:t>
            </a:r>
          </a:p>
        </p:txBody>
      </p:sp>
      <p:pic>
        <p:nvPicPr>
          <p:cNvPr id="6" name="Picture 5">
            <a:extLst>
              <a:ext uri="{FF2B5EF4-FFF2-40B4-BE49-F238E27FC236}">
                <a16:creationId xmlns:a16="http://schemas.microsoft.com/office/drawing/2014/main" id="{75454D1E-3FBC-01BF-FB6C-55DC1859A72A}"/>
              </a:ext>
            </a:extLst>
          </p:cNvPr>
          <p:cNvPicPr>
            <a:picLocks noChangeAspect="1"/>
          </p:cNvPicPr>
          <p:nvPr/>
        </p:nvPicPr>
        <p:blipFill rotWithShape="1">
          <a:blip r:embed="rId2"/>
          <a:srcRect l="12699" t="7500" r="13057"/>
          <a:stretch/>
        </p:blipFill>
        <p:spPr>
          <a:xfrm>
            <a:off x="12268200" y="1943100"/>
            <a:ext cx="5791200" cy="563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3">
            <a:extLst>
              <a:ext uri="{FF2B5EF4-FFF2-40B4-BE49-F238E27FC236}">
                <a16:creationId xmlns:a16="http://schemas.microsoft.com/office/drawing/2014/main" id="{4F720816-2D77-BFF0-3BDC-CAE8BC6209F1}"/>
              </a:ext>
            </a:extLst>
          </p:cNvPr>
          <p:cNvSpPr txBox="1"/>
          <p:nvPr/>
        </p:nvSpPr>
        <p:spPr>
          <a:xfrm>
            <a:off x="701040" y="2171700"/>
            <a:ext cx="11115502" cy="6611233"/>
          </a:xfrm>
          <a:prstGeom prst="rect">
            <a:avLst/>
          </a:prstGeom>
        </p:spPr>
        <p:txBody>
          <a:bodyPr wrap="square" lIns="0" tIns="0" rIns="0" bIns="0" rtlCol="0" anchor="t">
            <a:spAutoFit/>
          </a:bodyPr>
          <a:lstStyle/>
          <a:p>
            <a:pPr marL="571500" indent="-571500">
              <a:lnSpc>
                <a:spcPts val="5200"/>
              </a:lnSpc>
              <a:spcBef>
                <a:spcPct val="0"/>
              </a:spcBef>
              <a:buFont typeface="Arial" panose="020B0604020202020204" pitchFamily="34" charset="0"/>
              <a:buChar char="•"/>
            </a:pPr>
            <a:r>
              <a:rPr lang="en-GB" sz="4000" dirty="0"/>
              <a:t>Different machine learning models were used to examine the prediction of disease for available input dataset.</a:t>
            </a:r>
          </a:p>
          <a:p>
            <a:pPr marL="571500" indent="-571500">
              <a:lnSpc>
                <a:spcPts val="5200"/>
              </a:lnSpc>
              <a:spcBef>
                <a:spcPct val="0"/>
              </a:spcBef>
              <a:buFont typeface="Arial" panose="020B0604020202020204" pitchFamily="34" charset="0"/>
              <a:buChar char="•"/>
            </a:pPr>
            <a:r>
              <a:rPr lang="en-GB" sz="4000" dirty="0"/>
              <a:t>While training the model, the decision forests that are formed while concluding are pruned as soon as they encounter a weak symptom or a symptom that does not occur in a location. </a:t>
            </a:r>
          </a:p>
          <a:p>
            <a:pPr marL="571500" indent="-571500">
              <a:lnSpc>
                <a:spcPts val="5200"/>
              </a:lnSpc>
              <a:spcBef>
                <a:spcPct val="0"/>
              </a:spcBef>
              <a:buFont typeface="Arial" panose="020B0604020202020204" pitchFamily="34" charset="0"/>
              <a:buChar char="•"/>
            </a:pPr>
            <a:r>
              <a:rPr lang="en-GB" sz="4000" dirty="0"/>
              <a:t>Thus, Random Forest Algorithm minimizes the cost whilst predicting a more realistic model.</a:t>
            </a:r>
          </a:p>
          <a:p>
            <a:pPr>
              <a:lnSpc>
                <a:spcPts val="5200"/>
              </a:lnSpc>
              <a:spcBef>
                <a:spcPct val="0"/>
              </a:spcBef>
            </a:pPr>
            <a:endParaRPr lang="en-US" sz="3714" spc="843" dirty="0">
              <a:solidFill>
                <a:srgbClr val="2B2C30"/>
              </a:solidFill>
              <a:latin typeface="Public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685800" y="22860"/>
            <a:ext cx="16252424" cy="1461169"/>
          </a:xfrm>
          <a:prstGeom prst="rect">
            <a:avLst/>
          </a:prstGeom>
        </p:spPr>
        <p:txBody>
          <a:bodyPr lIns="0" tIns="0" rIns="0" bIns="0" rtlCol="0" anchor="t">
            <a:spAutoFit/>
          </a:bodyPr>
          <a:lstStyle/>
          <a:p>
            <a:pPr>
              <a:lnSpc>
                <a:spcPts val="12285"/>
              </a:lnSpc>
            </a:pPr>
            <a:r>
              <a:rPr lang="en-US" sz="8800" u="sng" spc="67" dirty="0">
                <a:solidFill>
                  <a:srgbClr val="2B2C30"/>
                </a:solidFill>
                <a:latin typeface="Playfair Display"/>
              </a:rPr>
              <a:t>Conclusion</a:t>
            </a:r>
            <a:r>
              <a:rPr lang="en-US" sz="8800" spc="67" dirty="0">
                <a:solidFill>
                  <a:srgbClr val="2B2C30"/>
                </a:solidFill>
                <a:latin typeface="Playfair Display"/>
              </a:rPr>
              <a:t>:</a:t>
            </a:r>
          </a:p>
        </p:txBody>
      </p:sp>
      <p:sp>
        <p:nvSpPr>
          <p:cNvPr id="6" name="TextBox 3">
            <a:extLst>
              <a:ext uri="{FF2B5EF4-FFF2-40B4-BE49-F238E27FC236}">
                <a16:creationId xmlns:a16="http://schemas.microsoft.com/office/drawing/2014/main" id="{CC021D2E-E018-5807-BC5E-DEA7AF48A03B}"/>
              </a:ext>
            </a:extLst>
          </p:cNvPr>
          <p:cNvSpPr txBox="1"/>
          <p:nvPr/>
        </p:nvSpPr>
        <p:spPr>
          <a:xfrm>
            <a:off x="685800" y="1714500"/>
            <a:ext cx="17297400" cy="7967117"/>
          </a:xfrm>
          <a:prstGeom prst="rect">
            <a:avLst/>
          </a:prstGeom>
        </p:spPr>
        <p:txBody>
          <a:bodyPr wrap="square" lIns="0" tIns="0" rIns="0" bIns="0" rtlCol="0" anchor="t">
            <a:spAutoFit/>
          </a:bodyPr>
          <a:lstStyle/>
          <a:p>
            <a:pPr marL="571500" indent="-571500">
              <a:lnSpc>
                <a:spcPts val="5200"/>
              </a:lnSpc>
              <a:spcBef>
                <a:spcPct val="0"/>
              </a:spcBef>
              <a:buFont typeface="Arial" panose="020B0604020202020204" pitchFamily="34" charset="0"/>
              <a:buChar char="•"/>
            </a:pPr>
            <a:r>
              <a:rPr lang="en-GB" sz="4000" dirty="0"/>
              <a:t>The problems faced by the medical industry with the unaffordability of the patients to seek dictators and the unavailability of the medical staff can be diminished. </a:t>
            </a:r>
          </a:p>
          <a:p>
            <a:pPr marL="571500" indent="-571500">
              <a:lnSpc>
                <a:spcPts val="5200"/>
              </a:lnSpc>
              <a:spcBef>
                <a:spcPct val="0"/>
              </a:spcBef>
              <a:buFont typeface="Arial" panose="020B0604020202020204" pitchFamily="34" charset="0"/>
              <a:buChar char="•"/>
            </a:pPr>
            <a:r>
              <a:rPr lang="en-GB" sz="4000" dirty="0"/>
              <a:t>This can happen via the use of a disease prediction system. </a:t>
            </a:r>
          </a:p>
          <a:p>
            <a:pPr marL="571500" indent="-571500">
              <a:lnSpc>
                <a:spcPts val="5200"/>
              </a:lnSpc>
              <a:spcBef>
                <a:spcPct val="0"/>
              </a:spcBef>
              <a:buFont typeface="Arial" panose="020B0604020202020204" pitchFamily="34" charset="0"/>
              <a:buChar char="•"/>
            </a:pPr>
            <a:r>
              <a:rPr lang="en-GB" sz="4000" dirty="0"/>
              <a:t>This system will input the patient’s symptoms and produce possible disease as an output with 99% accuracy as compare to earlier models. </a:t>
            </a:r>
          </a:p>
          <a:p>
            <a:pPr lvl="1">
              <a:lnSpc>
                <a:spcPts val="5200"/>
              </a:lnSpc>
              <a:spcBef>
                <a:spcPct val="0"/>
              </a:spcBef>
            </a:pPr>
            <a:r>
              <a:rPr lang="en-GB" sz="4000" dirty="0"/>
              <a:t>The proposed model can assist the healthcare industry by:</a:t>
            </a:r>
            <a:br>
              <a:rPr lang="en-GB" sz="4000" dirty="0"/>
            </a:br>
            <a:r>
              <a:rPr lang="en-GB" sz="4000" dirty="0"/>
              <a:t>	</a:t>
            </a:r>
            <a:r>
              <a:rPr lang="en-GB" sz="3600" dirty="0"/>
              <a:t>1. Reduction in healthcare costs:</a:t>
            </a:r>
          </a:p>
          <a:p>
            <a:pPr lvl="1">
              <a:lnSpc>
                <a:spcPts val="5200"/>
              </a:lnSpc>
              <a:spcBef>
                <a:spcPct val="0"/>
              </a:spcBef>
            </a:pPr>
            <a:r>
              <a:rPr lang="en-IN" sz="3600" dirty="0"/>
              <a:t>	2. Improved patient outcomes: </a:t>
            </a:r>
            <a:endParaRPr lang="en-GB" sz="3600" dirty="0"/>
          </a:p>
          <a:p>
            <a:pPr lvl="1">
              <a:lnSpc>
                <a:spcPts val="5200"/>
              </a:lnSpc>
              <a:spcBef>
                <a:spcPct val="0"/>
              </a:spcBef>
            </a:pPr>
            <a:r>
              <a:rPr lang="en-IN" sz="3600" dirty="0"/>
              <a:t>	3. Early diagnosis:</a:t>
            </a:r>
            <a:endParaRPr lang="en-GB" sz="3600" dirty="0"/>
          </a:p>
          <a:p>
            <a:pPr marL="571500" indent="-571500">
              <a:lnSpc>
                <a:spcPts val="5200"/>
              </a:lnSpc>
              <a:spcBef>
                <a:spcPct val="0"/>
              </a:spcBef>
              <a:buFont typeface="Arial" panose="020B0604020202020204" pitchFamily="34" charset="0"/>
              <a:buChar char="•"/>
            </a:pPr>
            <a:r>
              <a:rPr lang="en-GB" sz="4000" dirty="0"/>
              <a:t>The model can be used for providing an enhanced, more accurate framework that would lead to a better human disease prediction model.</a:t>
            </a:r>
            <a:endParaRPr lang="en-US" sz="3714" spc="843" dirty="0">
              <a:solidFill>
                <a:srgbClr val="2B2C30"/>
              </a:solidFill>
              <a:latin typeface="Public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685800" y="22860"/>
            <a:ext cx="16252424" cy="1461169"/>
          </a:xfrm>
          <a:prstGeom prst="rect">
            <a:avLst/>
          </a:prstGeom>
        </p:spPr>
        <p:txBody>
          <a:bodyPr lIns="0" tIns="0" rIns="0" bIns="0" rtlCol="0" anchor="t">
            <a:spAutoFit/>
          </a:bodyPr>
          <a:lstStyle/>
          <a:p>
            <a:pPr>
              <a:lnSpc>
                <a:spcPts val="12285"/>
              </a:lnSpc>
            </a:pPr>
            <a:r>
              <a:rPr lang="en-US" sz="8800" u="sng" spc="67" dirty="0">
                <a:solidFill>
                  <a:srgbClr val="2B2C30"/>
                </a:solidFill>
                <a:latin typeface="Playfair Display"/>
              </a:rPr>
              <a:t>References</a:t>
            </a:r>
            <a:r>
              <a:rPr lang="en-US" sz="8800" spc="67" dirty="0">
                <a:solidFill>
                  <a:srgbClr val="2B2C30"/>
                </a:solidFill>
                <a:latin typeface="Playfair Display"/>
              </a:rPr>
              <a:t>:</a:t>
            </a:r>
          </a:p>
        </p:txBody>
      </p:sp>
      <p:sp>
        <p:nvSpPr>
          <p:cNvPr id="6" name="TextBox 3">
            <a:extLst>
              <a:ext uri="{FF2B5EF4-FFF2-40B4-BE49-F238E27FC236}">
                <a16:creationId xmlns:a16="http://schemas.microsoft.com/office/drawing/2014/main" id="{CC021D2E-E018-5807-BC5E-DEA7AF48A03B}"/>
              </a:ext>
            </a:extLst>
          </p:cNvPr>
          <p:cNvSpPr txBox="1"/>
          <p:nvPr/>
        </p:nvSpPr>
        <p:spPr>
          <a:xfrm>
            <a:off x="685800" y="1714500"/>
            <a:ext cx="17297400" cy="11189410"/>
          </a:xfrm>
          <a:prstGeom prst="rect">
            <a:avLst/>
          </a:prstGeom>
        </p:spPr>
        <p:txBody>
          <a:bodyPr wrap="square" lIns="0" tIns="0" rIns="0" bIns="0" rtlCol="0" anchor="t">
            <a:spAutoFit/>
          </a:bodyPr>
          <a:lstStyle/>
          <a:p>
            <a:pPr>
              <a:lnSpc>
                <a:spcPts val="5200"/>
              </a:lnSpc>
              <a:spcBef>
                <a:spcPct val="0"/>
              </a:spcBef>
            </a:pPr>
            <a:r>
              <a:rPr lang="en-IN" sz="4000" dirty="0">
                <a:latin typeface="Georgia" panose="02040502050405020303" pitchFamily="18" charset="0"/>
              </a:rPr>
              <a:t>[1] K. Gaurav, A. Kumar, P. Singh, A. Kumari, M. </a:t>
            </a:r>
            <a:r>
              <a:rPr lang="en-IN" sz="4000" dirty="0" err="1">
                <a:latin typeface="Georgia" panose="02040502050405020303" pitchFamily="18" charset="0"/>
              </a:rPr>
              <a:t>Kasar</a:t>
            </a:r>
            <a:r>
              <a:rPr lang="en-IN" sz="4000" dirty="0">
                <a:latin typeface="Georgia" panose="02040502050405020303" pitchFamily="18" charset="0"/>
              </a:rPr>
              <a:t>, T. </a:t>
            </a:r>
            <a:r>
              <a:rPr lang="en-IN" sz="4000" dirty="0" err="1">
                <a:latin typeface="Georgia" panose="02040502050405020303" pitchFamily="18" charset="0"/>
              </a:rPr>
              <a:t>Suryawanshi</a:t>
            </a:r>
            <a:r>
              <a:rPr lang="en-IN" sz="4000" dirty="0">
                <a:latin typeface="Georgia" panose="02040502050405020303" pitchFamily="18" charset="0"/>
              </a:rPr>
              <a:t>, Human Disease Prediction using Machine Learning Techniques and Real-Life Parameters, International Journal of Engineering, Transactions C: Aspects, Vol. 36, No. 06, (2023), 1092-1098 </a:t>
            </a:r>
          </a:p>
          <a:p>
            <a:pPr>
              <a:lnSpc>
                <a:spcPts val="5200"/>
              </a:lnSpc>
              <a:spcBef>
                <a:spcPct val="0"/>
              </a:spcBef>
            </a:pPr>
            <a:endParaRPr lang="en-IN" sz="4000" dirty="0">
              <a:latin typeface="Georgia" panose="02040502050405020303" pitchFamily="18" charset="0"/>
            </a:endParaRPr>
          </a:p>
          <a:p>
            <a:pPr>
              <a:lnSpc>
                <a:spcPts val="2659"/>
              </a:lnSpc>
            </a:pPr>
            <a:r>
              <a:rPr lang="en-US" sz="4000" dirty="0">
                <a:solidFill>
                  <a:srgbClr val="2B2C30"/>
                </a:solidFill>
                <a:latin typeface="Public Sans"/>
              </a:rPr>
              <a:t>[2] </a:t>
            </a:r>
            <a:r>
              <a:rPr lang="en-US" sz="4000" dirty="0">
                <a:solidFill>
                  <a:srgbClr val="2B2C30"/>
                </a:solidFill>
                <a:latin typeface="Public Sans"/>
                <a:hlinkClick r:id="rId2"/>
              </a:rPr>
              <a:t>https://www.</a:t>
            </a:r>
            <a:r>
              <a:rPr lang="en-US" sz="4000" dirty="0">
                <a:solidFill>
                  <a:srgbClr val="2B2C30"/>
                </a:solidFill>
                <a:latin typeface="Georgia" panose="02040502050405020303" pitchFamily="18" charset="0"/>
                <a:hlinkClick r:id="rId2"/>
              </a:rPr>
              <a:t>geeksforgeeks</a:t>
            </a:r>
            <a:r>
              <a:rPr lang="en-US" sz="4000" dirty="0">
                <a:solidFill>
                  <a:srgbClr val="2B2C30"/>
                </a:solidFill>
                <a:latin typeface="Public Sans"/>
                <a:hlinkClick r:id="rId2"/>
              </a:rPr>
              <a:t>.org/disease-prediction-using-machine-learning/</a:t>
            </a:r>
            <a:endParaRPr lang="en-US" sz="4000" dirty="0">
              <a:solidFill>
                <a:srgbClr val="2B2C30"/>
              </a:solidFill>
              <a:latin typeface="Public Sans"/>
            </a:endParaRPr>
          </a:p>
          <a:p>
            <a:pPr>
              <a:lnSpc>
                <a:spcPts val="2659"/>
              </a:lnSpc>
            </a:pPr>
            <a:endParaRPr lang="en-US" sz="4000" dirty="0">
              <a:solidFill>
                <a:srgbClr val="2B2C30"/>
              </a:solidFill>
              <a:latin typeface="Public Sans"/>
            </a:endParaRPr>
          </a:p>
          <a:p>
            <a:pPr>
              <a:lnSpc>
                <a:spcPts val="2659"/>
              </a:lnSpc>
            </a:pPr>
            <a:endParaRPr lang="en-US" sz="4000" dirty="0">
              <a:solidFill>
                <a:srgbClr val="2B2C30"/>
              </a:solidFill>
              <a:latin typeface="Public Sans"/>
            </a:endParaRPr>
          </a:p>
          <a:p>
            <a:pPr>
              <a:lnSpc>
                <a:spcPts val="2659"/>
              </a:lnSpc>
            </a:pPr>
            <a:r>
              <a:rPr lang="en-US" sz="4000" dirty="0">
                <a:solidFill>
                  <a:srgbClr val="2B2C30"/>
                </a:solidFill>
                <a:latin typeface="Georgia" panose="02040502050405020303" pitchFamily="18" charset="0"/>
              </a:rPr>
              <a:t>[3] </a:t>
            </a:r>
            <a:r>
              <a:rPr lang="en-US" sz="4000" dirty="0">
                <a:solidFill>
                  <a:srgbClr val="2B2C30"/>
                </a:solidFill>
                <a:latin typeface="Georgia" panose="02040502050405020303" pitchFamily="18" charset="0"/>
                <a:hlinkClick r:id="rId3"/>
              </a:rPr>
              <a:t>https://www.kaggle.com/code/kunal2350/disease-prediction-and-analytics</a:t>
            </a:r>
            <a:endParaRPr lang="en-US" sz="4000" dirty="0">
              <a:solidFill>
                <a:srgbClr val="2B2C30"/>
              </a:solidFill>
              <a:latin typeface="Georgia" panose="02040502050405020303" pitchFamily="18" charset="0"/>
            </a:endParaRPr>
          </a:p>
          <a:p>
            <a:pPr>
              <a:lnSpc>
                <a:spcPts val="2659"/>
              </a:lnSpc>
            </a:pPr>
            <a:endParaRPr lang="en-US" sz="4000" dirty="0">
              <a:solidFill>
                <a:srgbClr val="2B2C30"/>
              </a:solidFill>
              <a:latin typeface="Georgia" panose="02040502050405020303" pitchFamily="18" charset="0"/>
            </a:endParaRPr>
          </a:p>
          <a:p>
            <a:pPr>
              <a:lnSpc>
                <a:spcPts val="2659"/>
              </a:lnSpc>
            </a:pPr>
            <a:endParaRPr lang="en-US" sz="4000" dirty="0">
              <a:solidFill>
                <a:srgbClr val="2B2C30"/>
              </a:solidFill>
              <a:latin typeface="Georgia" panose="02040502050405020303" pitchFamily="18" charset="0"/>
            </a:endParaRPr>
          </a:p>
          <a:p>
            <a:pPr>
              <a:lnSpc>
                <a:spcPts val="2659"/>
              </a:lnSpc>
            </a:pPr>
            <a:r>
              <a:rPr lang="en-US" sz="4000" dirty="0">
                <a:solidFill>
                  <a:srgbClr val="2B2C30"/>
                </a:solidFill>
                <a:latin typeface="Georgia" panose="02040502050405020303" pitchFamily="18" charset="0"/>
              </a:rPr>
              <a:t>[4] Divya, A., Deepika, B., Durga </a:t>
            </a:r>
            <a:r>
              <a:rPr lang="en-US" sz="4000" dirty="0" err="1">
                <a:solidFill>
                  <a:srgbClr val="2B2C30"/>
                </a:solidFill>
                <a:latin typeface="Georgia" panose="02040502050405020303" pitchFamily="18" charset="0"/>
              </a:rPr>
              <a:t>Akhila</a:t>
            </a:r>
            <a:r>
              <a:rPr lang="en-US" sz="4000" dirty="0">
                <a:solidFill>
                  <a:srgbClr val="2B2C30"/>
                </a:solidFill>
                <a:latin typeface="Georgia" panose="02040502050405020303" pitchFamily="18" charset="0"/>
              </a:rPr>
              <a:t>, C.H. et al. Disease Prediction Based</a:t>
            </a:r>
          </a:p>
          <a:p>
            <a:pPr>
              <a:lnSpc>
                <a:spcPts val="2659"/>
              </a:lnSpc>
            </a:pPr>
            <a:endParaRPr lang="en-US" sz="4000" dirty="0">
              <a:solidFill>
                <a:srgbClr val="2B2C30"/>
              </a:solidFill>
              <a:latin typeface="Georgia" panose="02040502050405020303" pitchFamily="18" charset="0"/>
            </a:endParaRPr>
          </a:p>
          <a:p>
            <a:pPr>
              <a:lnSpc>
                <a:spcPts val="2659"/>
              </a:lnSpc>
            </a:pPr>
            <a:r>
              <a:rPr lang="en-US" sz="4000" dirty="0">
                <a:solidFill>
                  <a:srgbClr val="2B2C30"/>
                </a:solidFill>
                <a:latin typeface="Georgia" panose="02040502050405020303" pitchFamily="18" charset="0"/>
              </a:rPr>
              <a:t> </a:t>
            </a:r>
            <a:r>
              <a:rPr lang="en-US" sz="4000" dirty="0" err="1">
                <a:solidFill>
                  <a:srgbClr val="2B2C30"/>
                </a:solidFill>
                <a:latin typeface="Georgia" panose="02040502050405020303" pitchFamily="18" charset="0"/>
              </a:rPr>
              <a:t>onSymptoms</a:t>
            </a:r>
            <a:r>
              <a:rPr lang="en-US" sz="4000" dirty="0">
                <a:solidFill>
                  <a:srgbClr val="2B2C30"/>
                </a:solidFill>
                <a:latin typeface="Georgia" panose="02040502050405020303" pitchFamily="18" charset="0"/>
              </a:rPr>
              <a:t> Given by User Using Machine Learning. SN COMPUT. SCI. 3, 504 (2022).</a:t>
            </a:r>
          </a:p>
          <a:p>
            <a:pPr>
              <a:lnSpc>
                <a:spcPts val="2659"/>
              </a:lnSpc>
            </a:pPr>
            <a:endParaRPr lang="en-US" sz="4000" dirty="0">
              <a:solidFill>
                <a:srgbClr val="2B2C30"/>
              </a:solidFill>
              <a:latin typeface="Georgia" panose="02040502050405020303" pitchFamily="18" charset="0"/>
            </a:endParaRPr>
          </a:p>
          <a:p>
            <a:pPr>
              <a:lnSpc>
                <a:spcPts val="2659"/>
              </a:lnSpc>
            </a:pPr>
            <a:r>
              <a:rPr lang="en-US" sz="4000" dirty="0">
                <a:solidFill>
                  <a:srgbClr val="2B2C30"/>
                </a:solidFill>
                <a:latin typeface="Georgia" panose="02040502050405020303" pitchFamily="18" charset="0"/>
              </a:rPr>
              <a:t> </a:t>
            </a:r>
            <a:r>
              <a:rPr lang="en-US" sz="4000" dirty="0">
                <a:solidFill>
                  <a:srgbClr val="2B2C30"/>
                </a:solidFill>
                <a:latin typeface="Georgia" panose="02040502050405020303" pitchFamily="18" charset="0"/>
                <a:hlinkClick r:id="rId4"/>
              </a:rPr>
              <a:t>https://doi.org/10.1007/s42979-022-01399-0</a:t>
            </a:r>
            <a:endParaRPr lang="en-US" sz="4000" dirty="0">
              <a:solidFill>
                <a:srgbClr val="2B2C30"/>
              </a:solidFill>
              <a:latin typeface="Georgia" panose="02040502050405020303" pitchFamily="18" charset="0"/>
            </a:endParaRPr>
          </a:p>
          <a:p>
            <a:pPr>
              <a:lnSpc>
                <a:spcPts val="2659"/>
              </a:lnSpc>
            </a:pPr>
            <a:endParaRPr lang="en-US" sz="4000" dirty="0">
              <a:solidFill>
                <a:srgbClr val="2B2C30"/>
              </a:solidFill>
              <a:latin typeface="Georgia" panose="02040502050405020303" pitchFamily="18" charset="0"/>
            </a:endParaRPr>
          </a:p>
          <a:p>
            <a:pPr>
              <a:lnSpc>
                <a:spcPts val="2659"/>
              </a:lnSpc>
            </a:pPr>
            <a:endParaRPr lang="en-US" sz="4000" dirty="0">
              <a:solidFill>
                <a:srgbClr val="2B2C30"/>
              </a:solidFill>
              <a:latin typeface="Public Sans"/>
            </a:endParaRPr>
          </a:p>
          <a:p>
            <a:pPr>
              <a:lnSpc>
                <a:spcPts val="2659"/>
              </a:lnSpc>
            </a:pPr>
            <a:endParaRPr lang="en-US" sz="4000" dirty="0">
              <a:solidFill>
                <a:srgbClr val="2B2C30"/>
              </a:solidFill>
              <a:latin typeface="Public Sans"/>
            </a:endParaRPr>
          </a:p>
          <a:p>
            <a:pPr>
              <a:lnSpc>
                <a:spcPts val="2659"/>
              </a:lnSpc>
            </a:pPr>
            <a:endParaRPr lang="en-US" sz="4000" dirty="0">
              <a:solidFill>
                <a:srgbClr val="2B2C30"/>
              </a:solidFill>
              <a:latin typeface="Public Sans"/>
            </a:endParaRPr>
          </a:p>
          <a:p>
            <a:pPr>
              <a:lnSpc>
                <a:spcPts val="2659"/>
              </a:lnSpc>
            </a:pPr>
            <a:endParaRPr lang="en-US" sz="4000" dirty="0">
              <a:solidFill>
                <a:srgbClr val="2B2C30"/>
              </a:solidFill>
              <a:latin typeface="Public Sans"/>
            </a:endParaRPr>
          </a:p>
          <a:p>
            <a:pPr>
              <a:lnSpc>
                <a:spcPts val="5200"/>
              </a:lnSpc>
              <a:spcBef>
                <a:spcPct val="0"/>
              </a:spcBef>
            </a:pPr>
            <a:endParaRPr lang="en-US" sz="4000" dirty="0">
              <a:solidFill>
                <a:srgbClr val="2B2C30"/>
              </a:solidFill>
              <a:latin typeface="Georgia" panose="02040502050405020303" pitchFamily="18" charset="0"/>
            </a:endParaRPr>
          </a:p>
          <a:p>
            <a:pPr marL="571500" indent="-571500">
              <a:lnSpc>
                <a:spcPts val="5200"/>
              </a:lnSpc>
              <a:spcBef>
                <a:spcPct val="0"/>
              </a:spcBef>
              <a:buFont typeface="Arial" panose="020B0604020202020204" pitchFamily="34" charset="0"/>
              <a:buChar char="•"/>
            </a:pPr>
            <a:endParaRPr lang="en-US" sz="3714" spc="843" dirty="0">
              <a:solidFill>
                <a:srgbClr val="2B2C30"/>
              </a:solidFill>
              <a:latin typeface="Public Sans"/>
            </a:endParaRPr>
          </a:p>
        </p:txBody>
      </p:sp>
    </p:spTree>
    <p:extLst>
      <p:ext uri="{BB962C8B-B14F-4D97-AF65-F5344CB8AC3E}">
        <p14:creationId xmlns:p14="http://schemas.microsoft.com/office/powerpoint/2010/main" val="2179675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850974" y="431640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850974" y="2332416"/>
            <a:ext cx="16408332" cy="2084083"/>
          </a:xfrm>
          <a:prstGeom prst="rect">
            <a:avLst/>
          </a:prstGeom>
        </p:spPr>
        <p:txBody>
          <a:bodyPr lIns="0" tIns="0" rIns="0" bIns="0" rtlCol="0" anchor="t">
            <a:spAutoFit/>
          </a:bodyPr>
          <a:lstStyle/>
          <a:p>
            <a:pPr>
              <a:lnSpc>
                <a:spcPts val="15250"/>
              </a:lnSpc>
            </a:pPr>
            <a:r>
              <a:rPr lang="en-US" sz="16758" spc="83">
                <a:solidFill>
                  <a:srgbClr val="2B2C30"/>
                </a:solidFill>
                <a:latin typeface="Playfair Display"/>
              </a:rPr>
              <a:t>Thank you!</a:t>
            </a:r>
          </a:p>
        </p:txBody>
      </p:sp>
      <p:sp>
        <p:nvSpPr>
          <p:cNvPr id="9" name="TextBox 8">
            <a:extLst>
              <a:ext uri="{FF2B5EF4-FFF2-40B4-BE49-F238E27FC236}">
                <a16:creationId xmlns:a16="http://schemas.microsoft.com/office/drawing/2014/main" id="{AE3AC960-BD1B-97AA-379D-F0C8A51E378F}"/>
              </a:ext>
            </a:extLst>
          </p:cNvPr>
          <p:cNvSpPr txBox="1"/>
          <p:nvPr/>
        </p:nvSpPr>
        <p:spPr>
          <a:xfrm>
            <a:off x="1066800" y="5372100"/>
            <a:ext cx="9358312" cy="2892908"/>
          </a:xfrm>
          <a:prstGeom prst="rect">
            <a:avLst/>
          </a:prstGeom>
          <a:noFill/>
        </p:spPr>
        <p:txBody>
          <a:bodyPr wrap="square">
            <a:spAutoFit/>
          </a:bodyPr>
          <a:lstStyle/>
          <a:p>
            <a:pPr>
              <a:lnSpc>
                <a:spcPts val="4739"/>
              </a:lnSpc>
            </a:pPr>
            <a:r>
              <a:rPr lang="en-US" sz="2400" spc="149" dirty="0">
                <a:solidFill>
                  <a:srgbClr val="2B2C30"/>
                </a:solidFill>
                <a:latin typeface="Public Sans"/>
              </a:rPr>
              <a:t>KRISHNA MURTHY - CB.EN.U4CSE21016</a:t>
            </a:r>
          </a:p>
          <a:p>
            <a:pPr>
              <a:lnSpc>
                <a:spcPts val="4739"/>
              </a:lnSpc>
            </a:pPr>
            <a:r>
              <a:rPr lang="en-US" sz="2400" spc="149" dirty="0">
                <a:solidFill>
                  <a:srgbClr val="2B2C30"/>
                </a:solidFill>
                <a:latin typeface="Public Sans"/>
              </a:rPr>
              <a:t>S MEENAKSHI - CB.EN.U4CSE21035</a:t>
            </a:r>
          </a:p>
          <a:p>
            <a:pPr>
              <a:lnSpc>
                <a:spcPts val="4739"/>
              </a:lnSpc>
            </a:pPr>
            <a:r>
              <a:rPr lang="en-US" sz="2400" spc="149" dirty="0">
                <a:solidFill>
                  <a:srgbClr val="2B2C30"/>
                </a:solidFill>
                <a:latin typeface="Public Sans"/>
              </a:rPr>
              <a:t>LIKITHA PICHERI - CB.EN.U4CSE21044</a:t>
            </a:r>
          </a:p>
          <a:p>
            <a:pPr>
              <a:lnSpc>
                <a:spcPts val="4739"/>
              </a:lnSpc>
            </a:pPr>
            <a:r>
              <a:rPr lang="en-US" sz="2400" spc="149" dirty="0">
                <a:solidFill>
                  <a:srgbClr val="2B2C30"/>
                </a:solidFill>
                <a:latin typeface="Public Sans"/>
              </a:rPr>
              <a:t>RAGALA TEJDEEP - CB.EN.U4CSE21046</a:t>
            </a:r>
          </a:p>
          <a:p>
            <a:pPr>
              <a:lnSpc>
                <a:spcPts val="3450"/>
              </a:lnSpc>
            </a:pPr>
            <a:endParaRPr lang="en-US" sz="2400" spc="149" dirty="0">
              <a:solidFill>
                <a:srgbClr val="2B2C30"/>
              </a:solidFill>
              <a:latin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70" y="419100"/>
            <a:ext cx="16230600" cy="666849"/>
          </a:xfrm>
          <a:prstGeom prst="rect">
            <a:avLst/>
          </a:prstGeom>
        </p:spPr>
        <p:txBody>
          <a:bodyPr lIns="0" tIns="0" rIns="0" bIns="0" rtlCol="0" anchor="t">
            <a:spAutoFit/>
          </a:bodyPr>
          <a:lstStyle/>
          <a:p>
            <a:pPr>
              <a:lnSpc>
                <a:spcPts val="5200"/>
              </a:lnSpc>
              <a:spcBef>
                <a:spcPct val="0"/>
              </a:spcBef>
            </a:pPr>
            <a:r>
              <a:rPr lang="en-US" sz="4800" spc="843" dirty="0">
                <a:solidFill>
                  <a:srgbClr val="2B2C30"/>
                </a:solidFill>
                <a:latin typeface="Public Sans Bold"/>
              </a:rPr>
              <a:t>Disease Prediction from Symptoms</a:t>
            </a:r>
          </a:p>
        </p:txBody>
      </p:sp>
      <p:sp>
        <p:nvSpPr>
          <p:cNvPr id="5" name="AutoShape 5"/>
          <p:cNvSpPr/>
          <p:nvPr/>
        </p:nvSpPr>
        <p:spPr>
          <a:xfrm flipV="1">
            <a:off x="1006870" y="1333500"/>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947352" y="1624322"/>
            <a:ext cx="17340648" cy="8039509"/>
          </a:xfrm>
          <a:prstGeom prst="rect">
            <a:avLst/>
          </a:prstGeom>
        </p:spPr>
        <p:txBody>
          <a:bodyPr wrap="square" lIns="0" tIns="0" rIns="0" bIns="0" rtlCol="0" anchor="t">
            <a:spAutoFit/>
          </a:bodyPr>
          <a:lstStyle/>
          <a:p>
            <a:pPr>
              <a:lnSpc>
                <a:spcPts val="4199"/>
              </a:lnSpc>
            </a:pPr>
            <a:r>
              <a:rPr lang="en-GB" sz="4800" b="0" i="0" u="sng" dirty="0">
                <a:solidFill>
                  <a:srgbClr val="333333"/>
                </a:solidFill>
                <a:effectLst/>
                <a:latin typeface="Georgia" panose="02040502050405020303" pitchFamily="18" charset="0"/>
              </a:rPr>
              <a:t>Introduction</a:t>
            </a:r>
            <a:r>
              <a:rPr lang="en-GB" sz="3600" b="0" i="0" dirty="0">
                <a:solidFill>
                  <a:srgbClr val="333333"/>
                </a:solidFill>
                <a:effectLst/>
                <a:latin typeface="Georgia" panose="02040502050405020303" pitchFamily="18" charset="0"/>
              </a:rPr>
              <a:t>:</a:t>
            </a:r>
          </a:p>
          <a:p>
            <a:pPr>
              <a:lnSpc>
                <a:spcPts val="4199"/>
              </a:lnSpc>
            </a:pPr>
            <a:endParaRPr lang="en-GB" sz="3600" b="0" i="0" dirty="0">
              <a:solidFill>
                <a:srgbClr val="333333"/>
              </a:solidFill>
              <a:effectLst/>
              <a:latin typeface="Georgia" panose="02040502050405020303" pitchFamily="18" charset="0"/>
            </a:endParaRPr>
          </a:p>
          <a:p>
            <a:pPr marL="571500" indent="-571500">
              <a:lnSpc>
                <a:spcPts val="4199"/>
              </a:lnSpc>
              <a:buFont typeface="Arial" panose="020B0604020202020204" pitchFamily="34" charset="0"/>
              <a:buChar char="•"/>
            </a:pPr>
            <a:r>
              <a:rPr lang="en-GB" sz="3200" b="0" i="0" dirty="0">
                <a:solidFill>
                  <a:srgbClr val="333333"/>
                </a:solidFill>
                <a:effectLst/>
                <a:latin typeface="Georgia" panose="02040502050405020303" pitchFamily="18" charset="0"/>
              </a:rPr>
              <a:t>People are currently suffering from a variety of diseases. </a:t>
            </a:r>
          </a:p>
          <a:p>
            <a:pPr marL="571500" indent="-571500">
              <a:lnSpc>
                <a:spcPts val="4199"/>
              </a:lnSpc>
              <a:buFont typeface="Arial" panose="020B0604020202020204" pitchFamily="34" charset="0"/>
              <a:buChar char="•"/>
            </a:pPr>
            <a:r>
              <a:rPr lang="en-GB" sz="3200" b="0" i="0" dirty="0">
                <a:solidFill>
                  <a:srgbClr val="333333"/>
                </a:solidFill>
                <a:effectLst/>
                <a:latin typeface="Georgia" panose="02040502050405020303" pitchFamily="18" charset="0"/>
              </a:rPr>
              <a:t>Many people are unsure if the symptoms they are experiencing are indicative of a certain disease, and hence they are unable to take the required safeguards.</a:t>
            </a:r>
          </a:p>
          <a:p>
            <a:pPr marL="571500" indent="-571500">
              <a:lnSpc>
                <a:spcPts val="4199"/>
              </a:lnSpc>
              <a:buFont typeface="Arial" panose="020B0604020202020204" pitchFamily="34" charset="0"/>
              <a:buChar char="•"/>
            </a:pPr>
            <a:r>
              <a:rPr lang="en-GB" sz="3200" dirty="0">
                <a:solidFill>
                  <a:srgbClr val="2B2C30"/>
                </a:solidFill>
                <a:latin typeface="Georgia" panose="02040502050405020303" pitchFamily="18" charset="0"/>
              </a:rPr>
              <a:t>Disease prediction of a human means predicting the probability of a patient’s disease after examining the combinations of the patient’s symptoms. </a:t>
            </a:r>
          </a:p>
          <a:p>
            <a:pPr>
              <a:lnSpc>
                <a:spcPts val="4199"/>
              </a:lnSpc>
            </a:pPr>
            <a:endParaRPr lang="en-GB" sz="3200" u="sng" dirty="0">
              <a:solidFill>
                <a:srgbClr val="2B2C30"/>
              </a:solidFill>
              <a:latin typeface="Georgia" panose="02040502050405020303" pitchFamily="18" charset="0"/>
            </a:endParaRPr>
          </a:p>
          <a:p>
            <a:pPr>
              <a:lnSpc>
                <a:spcPts val="4199"/>
              </a:lnSpc>
            </a:pPr>
            <a:r>
              <a:rPr lang="en-GB" sz="4400" u="sng" dirty="0">
                <a:solidFill>
                  <a:srgbClr val="2B2C30"/>
                </a:solidFill>
                <a:latin typeface="Georgia" panose="02040502050405020303" pitchFamily="18" charset="0"/>
              </a:rPr>
              <a:t>Motivation/ significance:</a:t>
            </a:r>
          </a:p>
          <a:p>
            <a:pPr>
              <a:lnSpc>
                <a:spcPts val="4199"/>
              </a:lnSpc>
            </a:pPr>
            <a:endParaRPr lang="en-GB" sz="3200" u="sng" dirty="0">
              <a:solidFill>
                <a:srgbClr val="2B2C30"/>
              </a:solidFill>
              <a:latin typeface="Georgia" panose="02040502050405020303" pitchFamily="18" charset="0"/>
            </a:endParaRPr>
          </a:p>
          <a:p>
            <a:pPr marL="571500" indent="-571500">
              <a:lnSpc>
                <a:spcPts val="4199"/>
              </a:lnSpc>
              <a:buFont typeface="Arial" panose="020B0604020202020204" pitchFamily="34" charset="0"/>
              <a:buChar char="•"/>
            </a:pPr>
            <a:r>
              <a:rPr lang="en-GB" sz="3200" b="0" i="0" dirty="0">
                <a:solidFill>
                  <a:srgbClr val="333333"/>
                </a:solidFill>
                <a:effectLst/>
                <a:latin typeface="Georgia" panose="02040502050405020303" pitchFamily="18" charset="0"/>
              </a:rPr>
              <a:t>The major goal of this project is to greatly aid physicians in predicting and diagnosing diseases at an early stage, as well as to design a model that will assist people in identifying diseases at an early stage so that risk may be decreased</a:t>
            </a:r>
          </a:p>
          <a:p>
            <a:pPr marL="571500" indent="-571500">
              <a:lnSpc>
                <a:spcPts val="4199"/>
              </a:lnSpc>
              <a:buFont typeface="Arial" panose="020B0604020202020204" pitchFamily="34" charset="0"/>
              <a:buChar char="•"/>
            </a:pPr>
            <a:r>
              <a:rPr lang="en-GB" sz="3200" dirty="0">
                <a:solidFill>
                  <a:srgbClr val="2B2C30"/>
                </a:solidFill>
                <a:latin typeface="Georgia" panose="02040502050405020303" pitchFamily="18" charset="0"/>
              </a:rPr>
              <a:t>This analysis in the medical industry would lead to a streamlined and expedited treatment of patients</a:t>
            </a:r>
            <a:endParaRPr lang="en-US" sz="3200" dirty="0">
              <a:solidFill>
                <a:srgbClr val="2B2C30"/>
              </a:solidFill>
              <a:latin typeface="Georgia" panose="020405020504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39981" y="476286"/>
            <a:ext cx="16230600" cy="666849"/>
          </a:xfrm>
          <a:prstGeom prst="rect">
            <a:avLst/>
          </a:prstGeom>
        </p:spPr>
        <p:txBody>
          <a:bodyPr lIns="0" tIns="0" rIns="0" bIns="0" rtlCol="0" anchor="t">
            <a:spAutoFit/>
          </a:bodyPr>
          <a:lstStyle/>
          <a:p>
            <a:pPr>
              <a:lnSpc>
                <a:spcPts val="5200"/>
              </a:lnSpc>
              <a:spcBef>
                <a:spcPct val="0"/>
              </a:spcBef>
            </a:pPr>
            <a:r>
              <a:rPr lang="en-US" sz="4400" spc="843" dirty="0">
                <a:solidFill>
                  <a:srgbClr val="2B2C30"/>
                </a:solidFill>
                <a:latin typeface="Public Sans Bold"/>
              </a:rPr>
              <a:t>Dataset description</a:t>
            </a:r>
          </a:p>
        </p:txBody>
      </p:sp>
      <p:sp>
        <p:nvSpPr>
          <p:cNvPr id="5" name="AutoShape 5"/>
          <p:cNvSpPr/>
          <p:nvPr/>
        </p:nvSpPr>
        <p:spPr>
          <a:xfrm flipV="1">
            <a:off x="0" y="1336984"/>
            <a:ext cx="9143997" cy="32916"/>
          </a:xfrm>
          <a:prstGeom prst="line">
            <a:avLst/>
          </a:prstGeom>
          <a:ln w="9525" cap="flat">
            <a:solidFill>
              <a:srgbClr val="2B2C30"/>
            </a:solidFill>
            <a:prstDash val="solid"/>
            <a:headEnd type="none" w="sm" len="sm"/>
            <a:tailEnd type="none" w="sm" len="sm"/>
          </a:ln>
        </p:spPr>
        <p:txBody>
          <a:bodyPr/>
          <a:lstStyle/>
          <a:p>
            <a:endParaRPr lang="en-IN" dirty="0"/>
          </a:p>
        </p:txBody>
      </p:sp>
      <p:sp>
        <p:nvSpPr>
          <p:cNvPr id="7" name="TextBox 7"/>
          <p:cNvSpPr txBox="1"/>
          <p:nvPr/>
        </p:nvSpPr>
        <p:spPr>
          <a:xfrm>
            <a:off x="973076" y="1573097"/>
            <a:ext cx="16620910" cy="4256743"/>
          </a:xfrm>
          <a:prstGeom prst="rect">
            <a:avLst/>
          </a:prstGeom>
        </p:spPr>
        <p:txBody>
          <a:bodyPr lIns="0" tIns="0" rIns="0" bIns="0" rtlCol="0" anchor="t">
            <a:spAutoFit/>
          </a:bodyPr>
          <a:lstStyle/>
          <a:p>
            <a:pPr>
              <a:lnSpc>
                <a:spcPts val="4199"/>
              </a:lnSpc>
            </a:pPr>
            <a:r>
              <a:rPr lang="en-GB" sz="2800" b="0" i="0" dirty="0">
                <a:effectLst/>
                <a:latin typeface="Nunito" pitchFamily="2" charset="0"/>
              </a:rPr>
              <a:t>We used the below </a:t>
            </a:r>
            <a:r>
              <a:rPr lang="en-GB" sz="2800" b="0" i="0" u="sng" dirty="0">
                <a:effectLst/>
                <a:latin typeface="Nunito" pitchFamily="2" charset="0"/>
                <a:hlinkClick r:id="rId2">
                  <a:extLst>
                    <a:ext uri="{A12FA001-AC4F-418D-AE19-62706E023703}">
                      <ahyp:hlinkClr xmlns:ahyp="http://schemas.microsoft.com/office/drawing/2018/hyperlinkcolor" val="tx"/>
                    </a:ext>
                  </a:extLst>
                </a:hlinkClick>
              </a:rPr>
              <a:t>dataset </a:t>
            </a:r>
            <a:r>
              <a:rPr lang="en-GB" sz="2800" b="0" i="0" dirty="0">
                <a:effectLst/>
                <a:latin typeface="Nunito" pitchFamily="2" charset="0"/>
              </a:rPr>
              <a:t>from Kaggle.</a:t>
            </a:r>
          </a:p>
          <a:p>
            <a:pPr>
              <a:lnSpc>
                <a:spcPts val="4199"/>
              </a:lnSpc>
            </a:pPr>
            <a:r>
              <a:rPr lang="en-GB" sz="2799" dirty="0">
                <a:latin typeface="Public Sans"/>
                <a:hlinkClick r:id="rId3">
                  <a:extLst>
                    <a:ext uri="{A12FA001-AC4F-418D-AE19-62706E023703}">
                      <ahyp:hlinkClr xmlns:ahyp="http://schemas.microsoft.com/office/drawing/2018/hyperlinkcolor" val="tx"/>
                    </a:ext>
                  </a:extLst>
                </a:hlinkClick>
              </a:rPr>
              <a:t>There are columns containing diseases, their symptoms and their weights.</a:t>
            </a:r>
          </a:p>
          <a:p>
            <a:pPr>
              <a:lnSpc>
                <a:spcPts val="4199"/>
              </a:lnSpc>
            </a:pPr>
            <a:endParaRPr lang="en-US" sz="2799" dirty="0">
              <a:latin typeface="Public Sans"/>
              <a:hlinkClick r:id="rId3">
                <a:extLst>
                  <a:ext uri="{A12FA001-AC4F-418D-AE19-62706E023703}">
                    <ahyp:hlinkClr xmlns:ahyp="http://schemas.microsoft.com/office/drawing/2018/hyperlinkcolor" val="tx"/>
                  </a:ext>
                </a:extLst>
              </a:hlinkClick>
            </a:endParaRPr>
          </a:p>
          <a:p>
            <a:pPr>
              <a:lnSpc>
                <a:spcPts val="4199"/>
              </a:lnSpc>
            </a:pPr>
            <a:r>
              <a:rPr lang="en-US" sz="2799" dirty="0">
                <a:solidFill>
                  <a:srgbClr val="0000FF"/>
                </a:solidFill>
                <a:latin typeface="Public Sans"/>
                <a:hlinkClick r:id="rId3">
                  <a:extLst>
                    <a:ext uri="{A12FA001-AC4F-418D-AE19-62706E023703}">
                      <ahyp:hlinkClr xmlns:ahyp="http://schemas.microsoft.com/office/drawing/2018/hyperlinkcolor" val="tx"/>
                    </a:ext>
                  </a:extLst>
                </a:hlinkClick>
              </a:rPr>
              <a:t>https://www.kaggle.com/datasets/itachi9604/disease-symptom-description-dataset/data?select=dataset.csv</a:t>
            </a:r>
            <a:br>
              <a:rPr lang="en-US" sz="2799" dirty="0">
                <a:solidFill>
                  <a:srgbClr val="2B2C30"/>
                </a:solidFill>
                <a:latin typeface="Public Sans"/>
              </a:rPr>
            </a:br>
            <a:r>
              <a:rPr lang="en-US" sz="2799" dirty="0">
                <a:solidFill>
                  <a:srgbClr val="2B2C30"/>
                </a:solidFill>
                <a:latin typeface="Public Sans"/>
                <a:hlinkClick r:id="rId4"/>
              </a:rPr>
              <a:t>https://www.kaggle.com/datasets/itachi9604/disease-symptom-description-dataset/data?select=Symptom-severity.csv</a:t>
            </a:r>
            <a:r>
              <a:rPr lang="en-US" sz="2799" dirty="0">
                <a:solidFill>
                  <a:srgbClr val="2B2C30"/>
                </a:solidFill>
                <a:latin typeface="Public Sans"/>
              </a:rPr>
              <a:t> </a:t>
            </a:r>
          </a:p>
          <a:p>
            <a:pPr>
              <a:lnSpc>
                <a:spcPts val="4199"/>
              </a:lnSpc>
            </a:pPr>
            <a:endParaRPr lang="en-US" sz="2799" dirty="0">
              <a:solidFill>
                <a:srgbClr val="2B2C30"/>
              </a:solidFill>
              <a:latin typeface="Public Sans"/>
            </a:endParaRPr>
          </a:p>
        </p:txBody>
      </p:sp>
      <p:pic>
        <p:nvPicPr>
          <p:cNvPr id="17" name="Picture 16">
            <a:extLst>
              <a:ext uri="{FF2B5EF4-FFF2-40B4-BE49-F238E27FC236}">
                <a16:creationId xmlns:a16="http://schemas.microsoft.com/office/drawing/2014/main" id="{ABABB22D-A61D-D50D-363F-47B24255D5F0}"/>
              </a:ext>
            </a:extLst>
          </p:cNvPr>
          <p:cNvPicPr>
            <a:picLocks noChangeAspect="1"/>
          </p:cNvPicPr>
          <p:nvPr/>
        </p:nvPicPr>
        <p:blipFill>
          <a:blip r:embed="rId5"/>
          <a:stretch>
            <a:fillRect/>
          </a:stretch>
        </p:blipFill>
        <p:spPr>
          <a:xfrm>
            <a:off x="1524000" y="5587196"/>
            <a:ext cx="14242882" cy="4484557"/>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39981" y="476286"/>
            <a:ext cx="16230600" cy="2000548"/>
          </a:xfrm>
          <a:prstGeom prst="rect">
            <a:avLst/>
          </a:prstGeom>
        </p:spPr>
        <p:txBody>
          <a:bodyPr lIns="0" tIns="0" rIns="0" bIns="0" rtlCol="0" anchor="t">
            <a:spAutoFit/>
          </a:bodyPr>
          <a:lstStyle/>
          <a:p>
            <a:pPr>
              <a:lnSpc>
                <a:spcPts val="5200"/>
              </a:lnSpc>
              <a:spcBef>
                <a:spcPct val="0"/>
              </a:spcBef>
            </a:pPr>
            <a:endParaRPr lang="en-US" sz="4400" spc="843" dirty="0">
              <a:solidFill>
                <a:srgbClr val="2B2C30"/>
              </a:solidFill>
              <a:latin typeface="Public Sans Bold"/>
            </a:endParaRPr>
          </a:p>
          <a:p>
            <a:pPr>
              <a:lnSpc>
                <a:spcPts val="5200"/>
              </a:lnSpc>
              <a:spcBef>
                <a:spcPct val="0"/>
              </a:spcBef>
            </a:pPr>
            <a:r>
              <a:rPr lang="en-US" sz="4400" spc="843" dirty="0">
                <a:solidFill>
                  <a:srgbClr val="2B2C30"/>
                </a:solidFill>
                <a:latin typeface="Public Sans Bold"/>
              </a:rPr>
              <a:t>Dataset description</a:t>
            </a:r>
          </a:p>
          <a:p>
            <a:pPr>
              <a:lnSpc>
                <a:spcPts val="5200"/>
              </a:lnSpc>
              <a:spcBef>
                <a:spcPct val="0"/>
              </a:spcBef>
            </a:pPr>
            <a:endParaRPr lang="en-US" sz="4400" spc="843" dirty="0">
              <a:solidFill>
                <a:srgbClr val="2B2C30"/>
              </a:solidFill>
              <a:latin typeface="Public Sans Bold"/>
            </a:endParaRPr>
          </a:p>
        </p:txBody>
      </p:sp>
      <p:sp>
        <p:nvSpPr>
          <p:cNvPr id="5" name="AutoShape 5"/>
          <p:cNvSpPr/>
          <p:nvPr/>
        </p:nvSpPr>
        <p:spPr>
          <a:xfrm flipV="1">
            <a:off x="533400" y="2019300"/>
            <a:ext cx="17602200" cy="32916"/>
          </a:xfrm>
          <a:prstGeom prst="line">
            <a:avLst/>
          </a:prstGeom>
          <a:ln w="9525" cap="flat">
            <a:solidFill>
              <a:srgbClr val="2B2C30"/>
            </a:solidFill>
            <a:prstDash val="solid"/>
            <a:headEnd type="none" w="sm" len="sm"/>
            <a:tailEnd type="none" w="sm" len="sm"/>
          </a:ln>
        </p:spPr>
        <p:txBody>
          <a:bodyPr/>
          <a:lstStyle/>
          <a:p>
            <a:endParaRPr lang="en-IN" dirty="0"/>
          </a:p>
        </p:txBody>
      </p:sp>
      <p:sp>
        <p:nvSpPr>
          <p:cNvPr id="7" name="TextBox 7"/>
          <p:cNvSpPr txBox="1"/>
          <p:nvPr/>
        </p:nvSpPr>
        <p:spPr>
          <a:xfrm>
            <a:off x="973076" y="1573097"/>
            <a:ext cx="16620910" cy="6974986"/>
          </a:xfrm>
          <a:prstGeom prst="rect">
            <a:avLst/>
          </a:prstGeom>
        </p:spPr>
        <p:txBody>
          <a:bodyPr lIns="0" tIns="0" rIns="0" bIns="0" rtlCol="0" anchor="t">
            <a:spAutoFit/>
          </a:bodyPr>
          <a:lstStyle/>
          <a:p>
            <a:pPr marL="457200" indent="-457200">
              <a:lnSpc>
                <a:spcPts val="4199"/>
              </a:lnSpc>
              <a:buFont typeface="Arial" panose="020B0604020202020204" pitchFamily="34" charset="0"/>
              <a:buChar char="•"/>
            </a:pPr>
            <a:endParaRPr lang="en-GB" sz="2800" dirty="0">
              <a:latin typeface="Georgia" panose="02040502050405020303" pitchFamily="18" charset="0"/>
            </a:endParaRPr>
          </a:p>
          <a:p>
            <a:pPr marL="457200" indent="-457200">
              <a:lnSpc>
                <a:spcPts val="4199"/>
              </a:lnSpc>
              <a:buFont typeface="Arial" panose="020B0604020202020204" pitchFamily="34" charset="0"/>
              <a:buChar char="•"/>
            </a:pPr>
            <a:endParaRPr lang="en-GB" sz="2800" dirty="0">
              <a:latin typeface="Georgia" panose="02040502050405020303" pitchFamily="18" charset="0"/>
            </a:endParaRPr>
          </a:p>
          <a:p>
            <a:pPr marL="457200" indent="-457200">
              <a:lnSpc>
                <a:spcPts val="4199"/>
              </a:lnSpc>
              <a:buFont typeface="Arial" panose="020B0604020202020204" pitchFamily="34" charset="0"/>
              <a:buChar char="•"/>
            </a:pPr>
            <a:endParaRPr lang="en-GB" sz="2800" dirty="0">
              <a:latin typeface="Georgia" panose="02040502050405020303" pitchFamily="18" charset="0"/>
            </a:endParaRPr>
          </a:p>
          <a:p>
            <a:pPr marL="457200" indent="-457200">
              <a:lnSpc>
                <a:spcPts val="4199"/>
              </a:lnSpc>
              <a:buFont typeface="Arial" panose="020B0604020202020204" pitchFamily="34" charset="0"/>
              <a:buChar char="•"/>
            </a:pPr>
            <a:endParaRPr lang="en-GB" sz="2800" dirty="0">
              <a:latin typeface="Georgia" panose="02040502050405020303" pitchFamily="18" charset="0"/>
            </a:endParaRPr>
          </a:p>
          <a:p>
            <a:pPr marL="457200" indent="-457200">
              <a:lnSpc>
                <a:spcPts val="4199"/>
              </a:lnSpc>
              <a:buFont typeface="Arial" panose="020B0604020202020204" pitchFamily="34" charset="0"/>
              <a:buChar char="•"/>
            </a:pPr>
            <a:r>
              <a:rPr lang="en-GB" sz="2800" dirty="0">
                <a:latin typeface="Georgia" panose="02040502050405020303" pitchFamily="18" charset="0"/>
              </a:rPr>
              <a:t>We used two csv  files for predicting the disease. One csv file contains the symptoms and the disease columns and the next csv file contains the weights of the respective symptom. </a:t>
            </a:r>
          </a:p>
          <a:p>
            <a:pPr marL="457200" indent="-457200">
              <a:lnSpc>
                <a:spcPts val="4199"/>
              </a:lnSpc>
              <a:buFont typeface="Arial" panose="020B0604020202020204" pitchFamily="34" charset="0"/>
              <a:buChar char="•"/>
            </a:pPr>
            <a:r>
              <a:rPr lang="en-GB" sz="2800" dirty="0">
                <a:latin typeface="Georgia" panose="02040502050405020303" pitchFamily="18" charset="0"/>
              </a:rPr>
              <a:t>Disease csv file contains 18 features , in which 17 columns are the symptoms  and the output is the disease of the respective symptoms</a:t>
            </a:r>
          </a:p>
          <a:p>
            <a:pPr marL="457200" indent="-457200">
              <a:lnSpc>
                <a:spcPts val="4199"/>
              </a:lnSpc>
              <a:buFont typeface="Arial" panose="020B0604020202020204" pitchFamily="34" charset="0"/>
              <a:buChar char="•"/>
            </a:pPr>
            <a:r>
              <a:rPr lang="en-GB" sz="2800" dirty="0">
                <a:latin typeface="Georgia" panose="02040502050405020303" pitchFamily="18" charset="0"/>
              </a:rPr>
              <a:t>The weight csv file contains the weight of the respective symptoms which is used for filling NAN symptoms values during encoding</a:t>
            </a:r>
          </a:p>
          <a:p>
            <a:pPr marL="457200" indent="-457200">
              <a:lnSpc>
                <a:spcPts val="4199"/>
              </a:lnSpc>
              <a:buFont typeface="Arial" panose="020B0604020202020204" pitchFamily="34" charset="0"/>
              <a:buChar char="•"/>
            </a:pPr>
            <a:endParaRPr lang="en-GB" sz="2800" dirty="0">
              <a:latin typeface="Georgia" panose="02040502050405020303" pitchFamily="18" charset="0"/>
            </a:endParaRPr>
          </a:p>
          <a:p>
            <a:pPr>
              <a:lnSpc>
                <a:spcPts val="4199"/>
              </a:lnSpc>
            </a:pPr>
            <a:endParaRPr lang="en-GB" sz="2800" dirty="0">
              <a:latin typeface="Georgia" panose="02040502050405020303" pitchFamily="18" charset="0"/>
            </a:endParaRPr>
          </a:p>
          <a:p>
            <a:pPr>
              <a:lnSpc>
                <a:spcPts val="4199"/>
              </a:lnSpc>
            </a:pPr>
            <a:endParaRPr lang="en-GB" sz="2800" b="0" i="0" dirty="0">
              <a:effectLst/>
              <a:latin typeface="Nunito" pitchFamily="2" charset="0"/>
            </a:endParaRPr>
          </a:p>
        </p:txBody>
      </p:sp>
    </p:spTree>
    <p:extLst>
      <p:ext uri="{BB962C8B-B14F-4D97-AF65-F5344CB8AC3E}">
        <p14:creationId xmlns:p14="http://schemas.microsoft.com/office/powerpoint/2010/main" val="246575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447800" y="3776762"/>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914400" y="647700"/>
            <a:ext cx="16867573" cy="3129062"/>
          </a:xfrm>
          <a:prstGeom prst="rect">
            <a:avLst/>
          </a:prstGeom>
        </p:spPr>
        <p:txBody>
          <a:bodyPr wrap="square" lIns="0" tIns="0" rIns="0" bIns="0" rtlCol="0" anchor="t">
            <a:spAutoFit/>
          </a:bodyPr>
          <a:lstStyle/>
          <a:p>
            <a:pPr algn="ctr">
              <a:lnSpc>
                <a:spcPts val="12157"/>
              </a:lnSpc>
            </a:pPr>
            <a:r>
              <a:rPr lang="en-US" sz="13359" spc="66" dirty="0">
                <a:solidFill>
                  <a:srgbClr val="2B2C30"/>
                </a:solidFill>
                <a:latin typeface="Playfair Display"/>
              </a:rPr>
              <a:t>DATA-PREPROCESSING</a:t>
            </a:r>
          </a:p>
        </p:txBody>
      </p:sp>
      <p:sp>
        <p:nvSpPr>
          <p:cNvPr id="5" name="TextBox 4">
            <a:extLst>
              <a:ext uri="{FF2B5EF4-FFF2-40B4-BE49-F238E27FC236}">
                <a16:creationId xmlns:a16="http://schemas.microsoft.com/office/drawing/2014/main" id="{9BAAEC53-6F8B-B62A-D97D-6B88A0984CFB}"/>
              </a:ext>
            </a:extLst>
          </p:cNvPr>
          <p:cNvSpPr txBox="1"/>
          <p:nvPr/>
        </p:nvSpPr>
        <p:spPr>
          <a:xfrm>
            <a:off x="1295400" y="4787382"/>
            <a:ext cx="15925800" cy="4832092"/>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Georgia" panose="02040502050405020303" pitchFamily="18" charset="0"/>
              </a:rPr>
              <a:t>After collecting that data, as that data is raw data we have to make it suitable for training our machine learning model. By using some python libraries like NumPy, and pandas, we have made that data suitable for machine learning models</a:t>
            </a:r>
          </a:p>
          <a:p>
            <a:pPr marL="457200" indent="-457200">
              <a:buFont typeface="Arial" panose="020B0604020202020204" pitchFamily="34" charset="0"/>
              <a:buChar char="•"/>
            </a:pPr>
            <a:endParaRPr lang="en-US" sz="2800" dirty="0">
              <a:latin typeface="Georgia" panose="02040502050405020303" pitchFamily="18" charset="0"/>
            </a:endParaRPr>
          </a:p>
          <a:p>
            <a:pPr marL="457200" indent="-457200">
              <a:buFont typeface="Arial" panose="020B0604020202020204" pitchFamily="34" charset="0"/>
              <a:buChar char="•"/>
            </a:pPr>
            <a:r>
              <a:rPr lang="en-US" sz="2800" b="0" i="0" dirty="0">
                <a:solidFill>
                  <a:srgbClr val="212121"/>
                </a:solidFill>
                <a:effectLst/>
                <a:latin typeface="Cambria" panose="02040503050406030204" pitchFamily="18" charset="0"/>
              </a:rPr>
              <a:t>The collected data are preprocessed for the availability of missing values in most of the structured data. Hence, it is essential to fill out the missed data or remove or modify them to enhance the quality of the data set. The preprocessing step also eliminates the commas, punctuations, and white spaces. Once the preprocessing of data has been completed, it is then subjected to feature extraction followed by disease prediction</a:t>
            </a:r>
          </a:p>
          <a:p>
            <a:pPr marL="457200" indent="-457200">
              <a:buFont typeface="Arial" panose="020B0604020202020204" pitchFamily="34" charset="0"/>
              <a:buChar char="•"/>
            </a:pPr>
            <a:r>
              <a:rPr lang="en-US" sz="2800" dirty="0">
                <a:latin typeface="Georgia" panose="02040502050405020303" pitchFamily="18" charset="0"/>
              </a:rPr>
              <a:t>The numerical features are scaled using </a:t>
            </a:r>
            <a:r>
              <a:rPr lang="en-US" sz="2800" dirty="0" err="1">
                <a:latin typeface="Georgia" panose="02040502050405020303" pitchFamily="18" charset="0"/>
              </a:rPr>
              <a:t>StandardScaler</a:t>
            </a:r>
            <a:r>
              <a:rPr lang="en-US" sz="2800" dirty="0">
                <a:latin typeface="Georgia" panose="02040502050405020303" pitchFamily="18" charset="0"/>
              </a:rPr>
              <a:t> and </a:t>
            </a:r>
            <a:r>
              <a:rPr lang="en-US" sz="2800" dirty="0" err="1">
                <a:latin typeface="Georgia" panose="02040502050405020303" pitchFamily="18" charset="0"/>
              </a:rPr>
              <a:t>MinMaxScaler</a:t>
            </a:r>
            <a:r>
              <a:rPr lang="en-US" sz="2800" dirty="0">
                <a:latin typeface="Georgia" panose="02040502050405020303" pitchFamily="18" charset="0"/>
              </a:rPr>
              <a:t> to ensure that they have the same scale and to improve the performance of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533400" y="2709753"/>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82" y="4728792"/>
            <a:ext cx="16230600" cy="1276440"/>
          </a:xfrm>
          <a:prstGeom prst="rect">
            <a:avLst/>
          </a:prstGeom>
        </p:spPr>
        <p:txBody>
          <a:bodyPr lIns="0" tIns="0" rIns="0" bIns="0" rtlCol="0" anchor="t">
            <a:spAutoFit/>
          </a:bodyPr>
          <a:lstStyle/>
          <a:p>
            <a:pPr algn="ctr">
              <a:lnSpc>
                <a:spcPts val="5200"/>
              </a:lnSpc>
            </a:pPr>
            <a:endParaRPr lang="en-US" sz="3714" spc="843" dirty="0">
              <a:solidFill>
                <a:srgbClr val="2B2C30"/>
              </a:solidFill>
              <a:latin typeface="Public Sans"/>
            </a:endParaRPr>
          </a:p>
          <a:p>
            <a:pPr>
              <a:lnSpc>
                <a:spcPts val="5200"/>
              </a:lnSpc>
              <a:spcBef>
                <a:spcPct val="0"/>
              </a:spcBef>
            </a:pPr>
            <a:endParaRPr lang="en-US" sz="3714" spc="843" dirty="0">
              <a:solidFill>
                <a:srgbClr val="2B2C30"/>
              </a:solidFill>
              <a:latin typeface="Public Sans"/>
            </a:endParaRPr>
          </a:p>
        </p:txBody>
      </p:sp>
      <p:sp>
        <p:nvSpPr>
          <p:cNvPr id="4" name="TextBox 4"/>
          <p:cNvSpPr txBox="1"/>
          <p:nvPr/>
        </p:nvSpPr>
        <p:spPr>
          <a:xfrm>
            <a:off x="1006882" y="1170907"/>
            <a:ext cx="16252424" cy="1461169"/>
          </a:xfrm>
          <a:prstGeom prst="rect">
            <a:avLst/>
          </a:prstGeom>
        </p:spPr>
        <p:txBody>
          <a:bodyPr lIns="0" tIns="0" rIns="0" bIns="0" rtlCol="0" anchor="t">
            <a:spAutoFit/>
          </a:bodyPr>
          <a:lstStyle/>
          <a:p>
            <a:pPr>
              <a:lnSpc>
                <a:spcPts val="12285"/>
              </a:lnSpc>
            </a:pPr>
            <a:r>
              <a:rPr lang="en-US" sz="9600" spc="67" dirty="0">
                <a:solidFill>
                  <a:srgbClr val="2B2C30"/>
                </a:solidFill>
                <a:latin typeface="Playfair Display"/>
              </a:rPr>
              <a:t>Visualization of Diseases</a:t>
            </a:r>
          </a:p>
        </p:txBody>
      </p:sp>
      <p:pic>
        <p:nvPicPr>
          <p:cNvPr id="6" name="Picture 5">
            <a:extLst>
              <a:ext uri="{FF2B5EF4-FFF2-40B4-BE49-F238E27FC236}">
                <a16:creationId xmlns:a16="http://schemas.microsoft.com/office/drawing/2014/main" id="{A7566BEA-15A4-A690-6D65-C170FCC27E48}"/>
              </a:ext>
            </a:extLst>
          </p:cNvPr>
          <p:cNvPicPr>
            <a:picLocks noChangeAspect="1"/>
          </p:cNvPicPr>
          <p:nvPr/>
        </p:nvPicPr>
        <p:blipFill>
          <a:blip r:embed="rId2"/>
          <a:stretch>
            <a:fillRect/>
          </a:stretch>
        </p:blipFill>
        <p:spPr>
          <a:xfrm>
            <a:off x="1905000" y="3125443"/>
            <a:ext cx="11658600" cy="71278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TextBox 3"/>
          <p:cNvSpPr txBox="1"/>
          <p:nvPr/>
        </p:nvSpPr>
        <p:spPr>
          <a:xfrm>
            <a:off x="1006882" y="4728792"/>
            <a:ext cx="16230600" cy="609590"/>
          </a:xfrm>
          <a:prstGeom prst="rect">
            <a:avLst/>
          </a:prstGeom>
        </p:spPr>
        <p:txBody>
          <a:bodyPr lIns="0" tIns="0" rIns="0" bIns="0" rtlCol="0" anchor="t">
            <a:spAutoFit/>
          </a:bodyPr>
          <a:lstStyle/>
          <a:p>
            <a:pPr>
              <a:lnSpc>
                <a:spcPts val="5200"/>
              </a:lnSpc>
              <a:spcBef>
                <a:spcPct val="0"/>
              </a:spcBef>
            </a:pPr>
            <a:endParaRPr lang="en-US" sz="3714" spc="843" dirty="0">
              <a:solidFill>
                <a:srgbClr val="2B2C30"/>
              </a:solidFill>
              <a:latin typeface="Public Sans"/>
            </a:endParaRPr>
          </a:p>
        </p:txBody>
      </p:sp>
      <p:sp>
        <p:nvSpPr>
          <p:cNvPr id="4" name="TextBox 4"/>
          <p:cNvSpPr txBox="1"/>
          <p:nvPr/>
        </p:nvSpPr>
        <p:spPr>
          <a:xfrm>
            <a:off x="1006882" y="1170907"/>
            <a:ext cx="16252424" cy="1438022"/>
          </a:xfrm>
          <a:prstGeom prst="rect">
            <a:avLst/>
          </a:prstGeom>
        </p:spPr>
        <p:txBody>
          <a:bodyPr lIns="0" tIns="0" rIns="0" bIns="0" rtlCol="0" anchor="t">
            <a:spAutoFit/>
          </a:bodyPr>
          <a:lstStyle/>
          <a:p>
            <a:pPr>
              <a:lnSpc>
                <a:spcPts val="12285"/>
              </a:lnSpc>
            </a:pPr>
            <a:r>
              <a:rPr lang="en-US" sz="8800" spc="67" dirty="0">
                <a:solidFill>
                  <a:srgbClr val="2B2C30"/>
                </a:solidFill>
                <a:latin typeface="Playfair Display"/>
              </a:rPr>
              <a:t>FEATURE SELECTION</a:t>
            </a:r>
          </a:p>
        </p:txBody>
      </p:sp>
      <p:pic>
        <p:nvPicPr>
          <p:cNvPr id="6" name="Picture 5">
            <a:extLst>
              <a:ext uri="{FF2B5EF4-FFF2-40B4-BE49-F238E27FC236}">
                <a16:creationId xmlns:a16="http://schemas.microsoft.com/office/drawing/2014/main" id="{8ECBC476-809A-3DE3-A90D-A5C47ADC6D54}"/>
              </a:ext>
            </a:extLst>
          </p:cNvPr>
          <p:cNvPicPr>
            <a:picLocks noChangeAspect="1"/>
          </p:cNvPicPr>
          <p:nvPr/>
        </p:nvPicPr>
        <p:blipFill>
          <a:blip r:embed="rId2"/>
          <a:stretch>
            <a:fillRect/>
          </a:stretch>
        </p:blipFill>
        <p:spPr>
          <a:xfrm>
            <a:off x="2286000" y="3176587"/>
            <a:ext cx="11049000" cy="5624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381000" y="2019300"/>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838200" y="3162300"/>
            <a:ext cx="16399282" cy="4610686"/>
          </a:xfrm>
          <a:prstGeom prst="rect">
            <a:avLst/>
          </a:prstGeom>
        </p:spPr>
        <p:txBody>
          <a:bodyPr wrap="square" lIns="0" tIns="0" rIns="0" bIns="0" rtlCol="0" anchor="t">
            <a:spAutoFit/>
          </a:bodyPr>
          <a:lstStyle/>
          <a:p>
            <a:pPr>
              <a:lnSpc>
                <a:spcPts val="5200"/>
              </a:lnSpc>
              <a:spcBef>
                <a:spcPct val="0"/>
              </a:spcBef>
            </a:pPr>
            <a:r>
              <a:rPr lang="en-US" sz="6000" spc="843" dirty="0">
                <a:solidFill>
                  <a:srgbClr val="2B2C30"/>
                </a:solidFill>
                <a:latin typeface="Georgia" panose="02040502050405020303" pitchFamily="18" charset="0"/>
              </a:rPr>
              <a:t>Regression models:</a:t>
            </a:r>
          </a:p>
          <a:p>
            <a:pPr>
              <a:lnSpc>
                <a:spcPts val="5200"/>
              </a:lnSpc>
              <a:spcBef>
                <a:spcPct val="0"/>
              </a:spcBef>
            </a:pPr>
            <a:endParaRPr lang="en-US" sz="3714" spc="843" dirty="0">
              <a:solidFill>
                <a:srgbClr val="2B2C30"/>
              </a:solidFill>
              <a:latin typeface="Public Sans"/>
            </a:endParaRPr>
          </a:p>
          <a:p>
            <a:pPr marL="571500" indent="-571500">
              <a:lnSpc>
                <a:spcPts val="5200"/>
              </a:lnSpc>
              <a:spcBef>
                <a:spcPct val="0"/>
              </a:spcBef>
              <a:buFont typeface="Arial" panose="020B0604020202020204" pitchFamily="34" charset="0"/>
              <a:buChar char="•"/>
            </a:pPr>
            <a:r>
              <a:rPr lang="en-US" sz="3714" spc="843" dirty="0">
                <a:solidFill>
                  <a:srgbClr val="2B2C30"/>
                </a:solidFill>
                <a:latin typeface="Californian FB" panose="0207040306080B030204" pitchFamily="18" charset="0"/>
                <a:cs typeface="Aparajita" panose="02020603050405020304" pitchFamily="18" charset="0"/>
              </a:rPr>
              <a:t>Linear Regression</a:t>
            </a:r>
          </a:p>
          <a:p>
            <a:pPr marL="571500" indent="-571500">
              <a:lnSpc>
                <a:spcPts val="5200"/>
              </a:lnSpc>
              <a:spcBef>
                <a:spcPct val="0"/>
              </a:spcBef>
              <a:buFont typeface="Arial" panose="020B0604020202020204" pitchFamily="34" charset="0"/>
              <a:buChar char="•"/>
            </a:pPr>
            <a:r>
              <a:rPr lang="en-US" sz="3714" spc="843" dirty="0">
                <a:solidFill>
                  <a:srgbClr val="2B2C30"/>
                </a:solidFill>
                <a:latin typeface="Californian FB" panose="0207040306080B030204" pitchFamily="18" charset="0"/>
                <a:cs typeface="Aparajita" panose="02020603050405020304" pitchFamily="18" charset="0"/>
              </a:rPr>
              <a:t>Lasso and Ridge Regression</a:t>
            </a:r>
          </a:p>
          <a:p>
            <a:pPr marL="571500" indent="-571500">
              <a:lnSpc>
                <a:spcPts val="5200"/>
              </a:lnSpc>
              <a:spcBef>
                <a:spcPct val="0"/>
              </a:spcBef>
              <a:buFont typeface="Arial" panose="020B0604020202020204" pitchFamily="34" charset="0"/>
              <a:buChar char="•"/>
            </a:pPr>
            <a:r>
              <a:rPr lang="en-US" sz="3714" spc="843" dirty="0">
                <a:solidFill>
                  <a:srgbClr val="2B2C30"/>
                </a:solidFill>
                <a:latin typeface="Californian FB" panose="0207040306080B030204" pitchFamily="18" charset="0"/>
                <a:cs typeface="Aparajita" panose="02020603050405020304" pitchFamily="18" charset="0"/>
              </a:rPr>
              <a:t>Logistic regression </a:t>
            </a:r>
          </a:p>
          <a:p>
            <a:pPr marL="571500" indent="-571500">
              <a:lnSpc>
                <a:spcPts val="5200"/>
              </a:lnSpc>
              <a:spcBef>
                <a:spcPct val="0"/>
              </a:spcBef>
              <a:buFont typeface="Arial" panose="020B0604020202020204" pitchFamily="34" charset="0"/>
              <a:buChar char="•"/>
            </a:pPr>
            <a:r>
              <a:rPr lang="en-US" sz="3714" spc="843" dirty="0">
                <a:solidFill>
                  <a:srgbClr val="2B2C30"/>
                </a:solidFill>
                <a:latin typeface="Californian FB" panose="0207040306080B030204" pitchFamily="18" charset="0"/>
                <a:cs typeface="Aparajita" panose="02020603050405020304" pitchFamily="18" charset="0"/>
              </a:rPr>
              <a:t>Gradient Descent</a:t>
            </a:r>
          </a:p>
          <a:p>
            <a:pPr>
              <a:lnSpc>
                <a:spcPts val="5200"/>
              </a:lnSpc>
              <a:spcBef>
                <a:spcPct val="0"/>
              </a:spcBef>
            </a:pPr>
            <a:endParaRPr lang="en-US" sz="3714" spc="843" dirty="0">
              <a:solidFill>
                <a:srgbClr val="2B2C30"/>
              </a:solidFill>
              <a:latin typeface="Public Sans"/>
            </a:endParaRPr>
          </a:p>
        </p:txBody>
      </p:sp>
      <p:sp>
        <p:nvSpPr>
          <p:cNvPr id="4" name="TextBox 4"/>
          <p:cNvSpPr txBox="1"/>
          <p:nvPr/>
        </p:nvSpPr>
        <p:spPr>
          <a:xfrm>
            <a:off x="457200" y="457609"/>
            <a:ext cx="16802106" cy="1438022"/>
          </a:xfrm>
          <a:prstGeom prst="rect">
            <a:avLst/>
          </a:prstGeom>
        </p:spPr>
        <p:txBody>
          <a:bodyPr wrap="square" lIns="0" tIns="0" rIns="0" bIns="0" rtlCol="0" anchor="t">
            <a:spAutoFit/>
          </a:bodyPr>
          <a:lstStyle/>
          <a:p>
            <a:pPr>
              <a:lnSpc>
                <a:spcPts val="12285"/>
              </a:lnSpc>
            </a:pPr>
            <a:r>
              <a:rPr lang="en-US" sz="8800" spc="67" dirty="0">
                <a:solidFill>
                  <a:srgbClr val="2B2C30"/>
                </a:solidFill>
                <a:latin typeface="Playfair Display"/>
              </a:rPr>
              <a:t>Models used for analysis:</a:t>
            </a:r>
          </a:p>
        </p:txBody>
      </p:sp>
    </p:spTree>
    <p:extLst>
      <p:ext uri="{BB962C8B-B14F-4D97-AF65-F5344CB8AC3E}">
        <p14:creationId xmlns:p14="http://schemas.microsoft.com/office/powerpoint/2010/main" val="324047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381000" y="2019300"/>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838200" y="3162300"/>
            <a:ext cx="16399282" cy="5277535"/>
          </a:xfrm>
          <a:prstGeom prst="rect">
            <a:avLst/>
          </a:prstGeom>
        </p:spPr>
        <p:txBody>
          <a:bodyPr wrap="square" lIns="0" tIns="0" rIns="0" bIns="0" rtlCol="0" anchor="t">
            <a:spAutoFit/>
          </a:bodyPr>
          <a:lstStyle/>
          <a:p>
            <a:pPr>
              <a:lnSpc>
                <a:spcPts val="5200"/>
              </a:lnSpc>
              <a:spcBef>
                <a:spcPct val="0"/>
              </a:spcBef>
            </a:pPr>
            <a:r>
              <a:rPr lang="en-US" sz="6000" spc="843" dirty="0">
                <a:solidFill>
                  <a:srgbClr val="2B2C30"/>
                </a:solidFill>
                <a:latin typeface="Georgia" panose="02040502050405020303" pitchFamily="18" charset="0"/>
              </a:rPr>
              <a:t>Classification models:</a:t>
            </a:r>
          </a:p>
          <a:p>
            <a:pPr>
              <a:lnSpc>
                <a:spcPts val="5200"/>
              </a:lnSpc>
              <a:spcBef>
                <a:spcPct val="0"/>
              </a:spcBef>
            </a:pPr>
            <a:endParaRPr lang="en-US" sz="3714" spc="843" dirty="0">
              <a:solidFill>
                <a:srgbClr val="2B2C30"/>
              </a:solidFill>
              <a:latin typeface="Public Sans"/>
            </a:endParaRPr>
          </a:p>
          <a:p>
            <a:pPr marL="571500" indent="-571500">
              <a:lnSpc>
                <a:spcPts val="5200"/>
              </a:lnSpc>
              <a:spcBef>
                <a:spcPct val="0"/>
              </a:spcBef>
              <a:buFont typeface="Arial" panose="020B0604020202020204" pitchFamily="34" charset="0"/>
              <a:buChar char="•"/>
            </a:pPr>
            <a:r>
              <a:rPr lang="en-US" sz="3714" spc="843" dirty="0">
                <a:solidFill>
                  <a:srgbClr val="2B2C30"/>
                </a:solidFill>
                <a:latin typeface="Californian FB" panose="0207040306080B030204" pitchFamily="18" charset="0"/>
              </a:rPr>
              <a:t>Decision tree</a:t>
            </a:r>
          </a:p>
          <a:p>
            <a:pPr marL="571500" indent="-571500">
              <a:lnSpc>
                <a:spcPts val="5200"/>
              </a:lnSpc>
              <a:spcBef>
                <a:spcPct val="0"/>
              </a:spcBef>
              <a:buFont typeface="Arial" panose="020B0604020202020204" pitchFamily="34" charset="0"/>
              <a:buChar char="•"/>
            </a:pPr>
            <a:r>
              <a:rPr lang="en-US" sz="3714" spc="843" dirty="0">
                <a:solidFill>
                  <a:srgbClr val="2B2C30"/>
                </a:solidFill>
                <a:latin typeface="Californian FB" panose="0207040306080B030204" pitchFamily="18" charset="0"/>
              </a:rPr>
              <a:t>Random forest</a:t>
            </a:r>
          </a:p>
          <a:p>
            <a:pPr marL="571500" indent="-571500">
              <a:lnSpc>
                <a:spcPts val="5200"/>
              </a:lnSpc>
              <a:spcBef>
                <a:spcPct val="0"/>
              </a:spcBef>
              <a:buFont typeface="Arial" panose="020B0604020202020204" pitchFamily="34" charset="0"/>
              <a:buChar char="•"/>
            </a:pPr>
            <a:r>
              <a:rPr lang="en-US" sz="3714" spc="843" dirty="0">
                <a:solidFill>
                  <a:srgbClr val="2B2C30"/>
                </a:solidFill>
                <a:latin typeface="Californian FB" panose="0207040306080B030204" pitchFamily="18" charset="0"/>
              </a:rPr>
              <a:t>Ensemble</a:t>
            </a:r>
          </a:p>
          <a:p>
            <a:pPr marL="571500" indent="-571500">
              <a:lnSpc>
                <a:spcPts val="5200"/>
              </a:lnSpc>
              <a:spcBef>
                <a:spcPct val="0"/>
              </a:spcBef>
              <a:buFont typeface="Arial" panose="020B0604020202020204" pitchFamily="34" charset="0"/>
              <a:buChar char="•"/>
            </a:pPr>
            <a:r>
              <a:rPr lang="en-US" sz="3714" spc="843" dirty="0">
                <a:solidFill>
                  <a:srgbClr val="2B2C30"/>
                </a:solidFill>
                <a:latin typeface="Californian FB" panose="0207040306080B030204" pitchFamily="18" charset="0"/>
              </a:rPr>
              <a:t>KNN</a:t>
            </a:r>
          </a:p>
          <a:p>
            <a:pPr marL="571500" indent="-571500">
              <a:lnSpc>
                <a:spcPts val="5200"/>
              </a:lnSpc>
              <a:spcBef>
                <a:spcPct val="0"/>
              </a:spcBef>
              <a:buFont typeface="Arial" panose="020B0604020202020204" pitchFamily="34" charset="0"/>
              <a:buChar char="•"/>
            </a:pPr>
            <a:r>
              <a:rPr lang="en-US" sz="3714" spc="843" dirty="0">
                <a:solidFill>
                  <a:srgbClr val="2B2C30"/>
                </a:solidFill>
                <a:latin typeface="Californian FB" panose="0207040306080B030204" pitchFamily="18" charset="0"/>
              </a:rPr>
              <a:t>Naive Bayes</a:t>
            </a:r>
          </a:p>
          <a:p>
            <a:pPr marL="571500" indent="-571500">
              <a:lnSpc>
                <a:spcPts val="5200"/>
              </a:lnSpc>
              <a:spcBef>
                <a:spcPct val="0"/>
              </a:spcBef>
              <a:buFont typeface="Arial" panose="020B0604020202020204" pitchFamily="34" charset="0"/>
              <a:buChar char="•"/>
            </a:pPr>
            <a:r>
              <a:rPr lang="en-US" sz="3714" spc="843" dirty="0">
                <a:solidFill>
                  <a:srgbClr val="2B2C30"/>
                </a:solidFill>
                <a:latin typeface="Californian FB" panose="0207040306080B030204" pitchFamily="18" charset="0"/>
              </a:rPr>
              <a:t>SVM </a:t>
            </a:r>
          </a:p>
        </p:txBody>
      </p:sp>
      <p:sp>
        <p:nvSpPr>
          <p:cNvPr id="4" name="TextBox 4"/>
          <p:cNvSpPr txBox="1"/>
          <p:nvPr/>
        </p:nvSpPr>
        <p:spPr>
          <a:xfrm>
            <a:off x="457200" y="457609"/>
            <a:ext cx="16802106" cy="1438022"/>
          </a:xfrm>
          <a:prstGeom prst="rect">
            <a:avLst/>
          </a:prstGeom>
        </p:spPr>
        <p:txBody>
          <a:bodyPr wrap="square" lIns="0" tIns="0" rIns="0" bIns="0" rtlCol="0" anchor="t">
            <a:spAutoFit/>
          </a:bodyPr>
          <a:lstStyle/>
          <a:p>
            <a:pPr>
              <a:lnSpc>
                <a:spcPts val="12285"/>
              </a:lnSpc>
            </a:pPr>
            <a:r>
              <a:rPr lang="en-US" sz="8800" spc="67" dirty="0">
                <a:solidFill>
                  <a:srgbClr val="2B2C30"/>
                </a:solidFill>
                <a:latin typeface="Playfair Display"/>
              </a:rPr>
              <a:t>Models used for analysis:</a:t>
            </a:r>
          </a:p>
        </p:txBody>
      </p:sp>
    </p:spTree>
    <p:extLst>
      <p:ext uri="{BB962C8B-B14F-4D97-AF65-F5344CB8AC3E}">
        <p14:creationId xmlns:p14="http://schemas.microsoft.com/office/powerpoint/2010/main" val="4044023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1199</Words>
  <Application>Microsoft Office PowerPoint</Application>
  <PresentationFormat>Custom</PresentationFormat>
  <Paragraphs>164</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Public Sans Bold</vt:lpstr>
      <vt:lpstr>Cambria</vt:lpstr>
      <vt:lpstr>Georgia</vt:lpstr>
      <vt:lpstr>Public Sans</vt:lpstr>
      <vt:lpstr>Californian FB</vt:lpstr>
      <vt:lpstr>Calibri</vt:lpstr>
      <vt:lpstr>Arial</vt:lpstr>
      <vt:lpstr>Nunito</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Meenakshi Sundar</dc:creator>
  <cp:lastModifiedBy>PICHERI LIKITHA</cp:lastModifiedBy>
  <cp:revision>9</cp:revision>
  <dcterms:created xsi:type="dcterms:W3CDTF">2006-08-16T00:00:00Z</dcterms:created>
  <dcterms:modified xsi:type="dcterms:W3CDTF">2023-11-02T15:18:20Z</dcterms:modified>
  <dc:identifier>DAFytOy8iK0</dc:identifier>
</cp:coreProperties>
</file>