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9" r:id="rId6"/>
    <p:sldId id="260" r:id="rId7"/>
    <p:sldId id="271" r:id="rId8"/>
    <p:sldId id="273" r:id="rId9"/>
    <p:sldId id="261" r:id="rId10"/>
    <p:sldId id="256" r:id="rId11"/>
    <p:sldId id="275" r:id="rId12"/>
    <p:sldId id="272" r:id="rId13"/>
    <p:sldId id="269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11/relationships/webextension" Target="../webextensions/webextension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AA85BB-24A9-12AF-AE59-7E7DFCA98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986" y="0"/>
            <a:ext cx="12289971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C5328E-4A9A-469B-9E68-BE19E7A24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1587" r="10635"/>
          <a:stretch/>
        </p:blipFill>
        <p:spPr>
          <a:xfrm>
            <a:off x="2916811" y="391886"/>
            <a:ext cx="4861033" cy="62919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5000" dist="50800" dir="12900000" kx="195000" ky="145000" algn="tl" rotWithShape="0">
              <a:srgbClr val="000000">
                <a:alpha val="30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C2C2D1-97AB-B49A-DF9F-A91D4C6B985A}"/>
              </a:ext>
            </a:extLst>
          </p:cNvPr>
          <p:cNvSpPr/>
          <p:nvPr/>
        </p:nvSpPr>
        <p:spPr>
          <a:xfrm>
            <a:off x="8991600" y="4643736"/>
            <a:ext cx="311331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Presented By:</a:t>
            </a:r>
          </a:p>
          <a:p>
            <a:pPr algn="ctr"/>
            <a:r>
              <a:rPr lang="en-US" sz="24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U.Likitha</a:t>
            </a:r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(S7524)</a:t>
            </a:r>
            <a:endParaRPr lang="en-US" sz="2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9359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1F72F-DBDA-EB9E-0198-0E7934C2E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7996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443557-B4CF-48C4-D19D-94E438704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4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B7DFA96-D885-446A-FB88-E1989D61A9C3}"/>
              </a:ext>
            </a:extLst>
          </p:cNvPr>
          <p:cNvSpPr txBox="1">
            <a:spLocks/>
          </p:cNvSpPr>
          <p:nvPr/>
        </p:nvSpPr>
        <p:spPr>
          <a:xfrm>
            <a:off x="396240" y="1057500"/>
            <a:ext cx="6167120" cy="822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Data to Insights:</a:t>
            </a:r>
          </a:p>
          <a:p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 Step-by-Step Process</a:t>
            </a:r>
            <a:endParaRPr lang="en-IN" sz="28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57583-E915-9663-2234-09BC48755B4B}"/>
              </a:ext>
            </a:extLst>
          </p:cNvPr>
          <p:cNvSpPr txBox="1">
            <a:spLocks/>
          </p:cNvSpPr>
          <p:nvPr/>
        </p:nvSpPr>
        <p:spPr>
          <a:xfrm>
            <a:off x="839788" y="2623456"/>
            <a:ext cx="4515983" cy="32455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Introdution</a:t>
            </a:r>
            <a:r>
              <a:rPr lang="en-IN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Project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Understanding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Presentation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Suggestions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713539B-CD20-F913-F3BA-354D147FF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51" y="1468550"/>
            <a:ext cx="5497286" cy="4245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572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08467E-897B-DD53-217A-35115379D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4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6B8E2C-6AFB-11A9-2273-410D6B55A2A9}"/>
              </a:ext>
            </a:extLst>
          </p:cNvPr>
          <p:cNvSpPr txBox="1"/>
          <p:nvPr/>
        </p:nvSpPr>
        <p:spPr>
          <a:xfrm>
            <a:off x="1251857" y="1121229"/>
            <a:ext cx="968828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  <a:p>
            <a:pPr algn="just"/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explores coffee quality using a dataset from the Coffee Quality Institute (CQI). Our goal is to analyze how different factors such as sensory attributes (aroma, flavor, acidity, etc.),processing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methods,orign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defects affect coffee quality, using Power BI for data visualization and insights.</a:t>
            </a:r>
          </a:p>
          <a:p>
            <a:pPr algn="just"/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5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D15EE86-0D45-2887-8362-4A08BDBB6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43"/>
          <a:stretch/>
        </p:blipFill>
        <p:spPr>
          <a:xfrm>
            <a:off x="2032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7BA932-2570-6311-FFF5-B303A8C20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693" y="1749409"/>
            <a:ext cx="3596534" cy="28835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55921F-76B5-58A1-7652-DF8F307DF391}"/>
              </a:ext>
            </a:extLst>
          </p:cNvPr>
          <p:cNvSpPr txBox="1"/>
          <p:nvPr/>
        </p:nvSpPr>
        <p:spPr>
          <a:xfrm>
            <a:off x="363247" y="812899"/>
            <a:ext cx="756920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Climate &amp; Altitude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Coffee thrives in tropical climates, typically grown at altitudes between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 to 2,000 meters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with ideal temperatures between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15°C to 24°C.</a:t>
            </a: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Latitude 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23.5°N and 23.5°S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known as the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Coffee Belt.</a:t>
            </a: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 Methods (Cost-Efficient)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Process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(cheapest, sun-dried, fruity) or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Pulped Honey Process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(low-cost, balanced sweetness).</a:t>
            </a: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 Methods (Best Quality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Washed Process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(clean, bright flavors) or the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 Anaerobic Process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(complex, intense flavors)</a:t>
            </a: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Coffee Varieties (Cost and Quality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Castilla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Typica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Caturra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balanced flavors and moderate costs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Gesha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(Geisha)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known for its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exceptional complexity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floral notes. </a:t>
            </a: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 b="1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Harvest and Grading time: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difference can be around </a:t>
            </a:r>
            <a:r>
              <a:rPr lang="en-US" sz="20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3-4 months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better coffee quality.</a:t>
            </a:r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00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FBF2C-225B-EDAF-1AF6-66C92CC37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62"/>
            <a:ext cx="12192000" cy="6858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76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B84234-8890-C4D1-CB84-5CEB2A645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43"/>
          <a:stretch/>
        </p:blipFill>
        <p:spPr>
          <a:xfrm>
            <a:off x="-23864" y="0"/>
            <a:ext cx="1221586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ABF897-0088-B5CB-911C-709C483BF5CF}"/>
              </a:ext>
            </a:extLst>
          </p:cNvPr>
          <p:cNvSpPr txBox="1"/>
          <p:nvPr/>
        </p:nvSpPr>
        <p:spPr>
          <a:xfrm>
            <a:off x="1087120" y="274719"/>
            <a:ext cx="979423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Determinants of Coffee Quality: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key sensory attributes (aroma, flavor, aftertaste, etc.) contributing to coffee quality?</a:t>
            </a:r>
          </a:p>
          <a:p>
            <a:pPr lvl="1"/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Methods and Origin Regions: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correlation between coffee quality and different processing methods or regions of origin?</a:t>
            </a:r>
          </a:p>
          <a:p>
            <a:pPr marL="742950" lvl="1" indent="-285750">
              <a:buFont typeface="+mj-lt"/>
              <a:buAutoNum type="arabicPeriod"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 Impact on Quality: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identify trends in defect occurrence and their effect on overall coffee quality?</a:t>
            </a:r>
          </a:p>
          <a:p>
            <a:pPr lvl="1"/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 of Variables: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the sensory attributes interact to influence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Cup Points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 overall measure of quality?</a:t>
            </a:r>
          </a:p>
        </p:txBody>
      </p:sp>
    </p:spTree>
    <p:extLst>
      <p:ext uri="{BB962C8B-B14F-4D97-AF65-F5344CB8AC3E}">
        <p14:creationId xmlns:p14="http://schemas.microsoft.com/office/powerpoint/2010/main" val="362255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4CF975-427F-7A29-BFB5-D55BED7B9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4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1174946"/>
                  </p:ext>
                </p:extLst>
              </p:nvPr>
            </p:nvGraphicFramePr>
            <p:xfrm>
              <a:off x="172720" y="111760"/>
              <a:ext cx="11805920" cy="663447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720" y="111760"/>
                <a:ext cx="11805920" cy="66344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333390-5668-728C-9991-A50D509F3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9162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3AC642-8909-DEAF-4555-148BEA6A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43"/>
          <a:stretch/>
        </p:blipFill>
        <p:spPr>
          <a:xfrm>
            <a:off x="0" y="0"/>
            <a:ext cx="12215864" cy="6858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EC7D534-B014-2401-A2BF-4A22BF3EB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48" y="185220"/>
            <a:ext cx="1167384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Suggestions: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Sensory Attributes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should aim to maintain all sensory attribute values 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enhance the count of good quality coffee.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Production and Quality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Taiwan ranks first in coffee production, Colombia achieves the highest total cup points, showcasing the 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variety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quality. However, due to the 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cost of the double anaerobic process, most countries opt for the washed and natural processing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It's crucial to pay attention to the choice of coffee varieties.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Defects Categories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defects categories, 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 Two is showing more negative results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Category One.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key variables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considered include </a:t>
            </a:r>
            <a:r>
              <a:rPr lang="en-US" sz="2000" b="1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altitude, moisture, and the year of harvest and grading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Increased moisture content negatively impacts total cup points, and a difference of more than one year between the harvest and grading years also affects coffee quality.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55047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234d8ea-871d-4aed-b203-87e92dcd5f0e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227bOBD9FUPPRkHdLKlviZMAxWbbtMlmFyjyMCJHCluZNCgqiTfwv5eU7HUult10U0dq4yeRHA0Ph2eGozFvHcbLaQGz9zBB562zL+XXCaivA9cZOqLpYyPwWBSlLEniJHbjFDPPjMqp5lKUzttbR4PKUZ/zsoLCKjKdny+GDhTFCeS2lUFR4tCZoiqlgIL/i42wGdKqwvnQwZtpIRVYlacaNFq1V0bctA0E941vZgSq+RWeItVNr8f8JEtTj8ShHyOJkgDAiJWNQI1srYhVXU8/lkIDF2Ya20czCKIodkMKUUCjwEsIs/0ZL/RCJJ0d3kyVWZ1Z82xqjTM2WHOpOIXCqVehsGxA3zpjWVST+unwXv+prBTFT5jVQ0JzPbOaPr4bMNBQonbmxiInShp71UN7hZGpGA4UiBzr0Ut5PVZoJjcQyXy4WzxjWQmtZgOZDT4onnOxEdIeuwJBTe9DPHt5rjAHvWge7hLsUSUWNAofY78wPSUXebGg6YoxZ82SaFGVhhPIGpTjS1DaukT6xXDPMsUokIqh2p/VZDngaslab/hgQZ2xwvxi6WLmvS93nGjBqWYpP4/UF3MrEY08D4IAowgZiwllLiVbvfAOxRo5K3a+DB/G5EdKTuoXFnGOGsm1IIdOs8XEWuPvS7PHi1ULxvV/mzKZguLlw9YfXBj6uEPnGDP9PFvbNGrAD8x3JjUUg3E1HZxILgzp7u9nYJufeH5ZAznmxiYNj8+hqKzCODo2r9hdn7+MX37PAl40yp2bXUXz9FvEh+27sePwsLJ+Exe8wAUaIpCYxEjBR0rcp8SFl6D4HuWMLxi0sqXf4cNyLzPGNCMa+wTaBHfoEd59KOz0fUIsWZ9YfFTAlVQ9AvyX4JlUk37FitNrRC2Mgh5hHhcIwh5zPcK85WheA31rfsKkqHQPspLWA9QmBUOHpPHID9FPMQkYMR/4I5ZuzQl2kjt+NLZeAu8ord4dPOeH8D6oHvBp3Zp3nNeumNHktSNMaUD8xIsCQlhMAYO6QrXR7FPI8T1ccWMwc87dM7nVmaKbEEjdxA9J4oYhJH68VafGG53Km8faRnHmBRTB9UdAEur7iZv8eOb9fKF8sT2Ds2s5OMCshvxD/vZzI/UTPaqkoI1Ze+BMrRuwci+ywb3+eV6/akHTOBkCo94ooebLkRF0UzKKvC5R+IPA34TCO6XCfbM2VAgh8CNCkVBCwtAkDWn0pPpid+oIboeTi9Y6QqdBr6kjdBnv+jpCpxE/riN0Ge7aOkKXAbfWEboMuq2O0GXMbXWELmPeUkdYA/0XryO4yzoChszLGBtFUUo81w1TEv6P9PAll7TxX7OXRtyWE3Qa9JqcoMt41+cEnUb8OCfoMty1OUGXAbfmBF0G3ZYTdBlzW07QZcxPv4Txi+cEwTInABray4MQu5j64Lse9Z6UE7zeQ1oxaOM9pPD1HtJmgOaR2tdFPvgT9aVk/bgA+v3/Hb1eknpOalzU3jS/a0hngiqvr1TLSpdToHgCogko00YZx1rO0AUEQ7Z4Vi0+W1/nXnqt+X0D2C4RTUYuAAA=&quot;"/>
    <we:property name="creatorSessionId" value="&quot;c8941619-afeb-4dd1-8d5d-ff4dca18bc5f&quot;"/>
    <we:property name="creatorTenantId" value="&quot;a7b96a77-02a8-418d-8d53-b074e69a08eb&quot;"/>
    <we:property name="creatorUserId" value="&quot;10032003D8A772FE&quot;"/>
    <we:property name="datasetId" value="&quot;6e589d53-1432-4610-ac22-549bb9444d39&quot;"/>
    <we:property name="embedUrl" value="&quot;/reportEmbed?reportId=30cb0f8c-665a-444b-8bd1-6eaf67201ed5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aW0/jOBT+K1Weq5Vza5J5KwWkEdcBll1phVYn9mnwTBpXjgN0Rvz3tZNCYUjoMsPFmaFPtXNsfz7nO/aX2N8cxst5Dot9mKHzwdkQ4ssM5JeB6wydYll3cLCzNz7a+Xd/vLelq8VccVGUzodvjgKZoTrlZQW56UFX/nM2dCDPDyEzpSnkJQ6dOcpSFJDzr9gY60dKVng9dPBqngsJpstjBQpNtxfaXJf12O4fvh4RqOIXeIxUNbUe85NpmnokDv0YSZQEANqsbAxqZK0mput6+IkoFPBCD2PqgIbGHGIXUx9816OeZ+qnPFdLk3SxdTWXenZ6zou58cqYXUBBkelxGztjdnoD3Bs621LM6gZL11JtuVUorha6MPn0ccBAQYlKV5/UXZJr7bq/zlFi3UxjZLyZsCnM5iB5+X1phxfM+eAOnV2cKvNonGUSM7hpZ1BjWd72klezlvpjUUmKRzhdFWrA1zo+h1Lo6NWgT4SCfDCp5oNDwQtV1s+3q2IZlsAUj3h2XgPZ5donkNdegbwyHcbhrm6if2dN3O8g+HnYra79gQmci8uJRE1EZiIyvI33RFdlQnKq5/Q9+mcDqP9S07zIBnuozgVz3hzSRFSFkouBmA4OJM940QLJxNOAzpfZvUq0htkOzatS0wFZA2tyDtLwXqSfdcqaBNMdCMlQbixq7m9yeZPsOpO2rKSKydZmYdLNPt9ZepZhWSyz+AWpcXZtjLzA1SsYAolJjBR8pMR9yvL1Fpk4ppwZo/te9R9j+1sjnmpn6id6h+oRaL0HQY/wbkBuhu8TYsH6xOLtHC6E7BHgPws+FXLWr7Xi+BJRFbqDHmGe5AiF2fB6hHnNJt0Cfa1SYaKoVA/0SecGakSBjkbIvCljoyhKiee6YUrCJ73S2KMJHhXlb424SxNYDbpFE9iMt10TWI34oSawGW6rJrAZcKcmsBl0lyawGXOXJrAZ89O/8fzimiC40QQhBH5EKBJKSBgSP04j0k9N4FrMv05NYDXoFk1gM952TWA14oeawGa4rZrAZsCdmsBm0F2awGbMXZrAZsxrNEEL9F9cE7i33wmAUW+U0BgpI+imZBT9xHeC5yPZ8ghlcFDgYBOntXd/iGAvy6EnkqakoLRbW2nTepT09/OeIXW4tTlGGsVTL6AIrj8CklDfT9zEJiqcXIrfhAp2rSCdAVgtJ+SR09CXovB9NA2FU3QTAqmb+CFJ3DCExI9Nx49GQuGVSsXV/SCY3qKR50EQYBQhYzGhzKVPel96vxayeuN+9FpI9H4t5HGApzqquNzE329evPbNi5X3m1WGTiGIotgNKUQBjQIvIWztuvAqPBnn2qZiOJBQZNiPu0PWvCS0g10RL/wtsu9/eOGV0+8BqZdyFVMaED/xooAQFlPAANbu9XPIcB8uuHajkA93fJLGIz9EP8UkYMSPccRSOzL7k54Db90BrMmfj5vPmTAb0Adt3DbnV06PFTPOahF1fddhzgxlVl+pFpUq50DxEIpGR86bLjjWdpowUDBky/+yQ6rV17mdehAdNp7muKaBueR9I+707z+ePs4Fby4AAA==&quot;"/>
    <we:property name="isFiltersActionButtonVisible" value="true"/>
    <we:property name="isVisualContainerHeaderHidden" value="false"/>
    <we:property name="pageDisplayName" value="&quot; Report&quot;"/>
    <we:property name="pageName" value="&quot;2d39fbb208538e0794aa&quot;"/>
    <we:property name="reportEmbeddedTime" value="&quot;2024-10-19T15:43:26.703Z&quot;"/>
    <we:property name="reportName" value="&quot;Coffee Project&quot;"/>
    <we:property name="reportState" value="&quot;CONNECTED&quot;"/>
    <we:property name="reportUrl" value="&quot;/groups/me/reports/30cb0f8c-665a-444b-8bd1-6eaf67201ed5/2d39fbb208538e0794aa?bookmarkGuid=f39ad46a-d917-4d1d-ac0c-42c9cc92445c&amp;bookmarkUsage=1&amp;ctid=a7b96a77-02a8-418d-8d53-b074e69a08eb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3928</TotalTime>
  <Words>490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 UI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Microsoft Power BI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Likhi Mahi</cp:lastModifiedBy>
  <cp:revision>16</cp:revision>
  <dcterms:created xsi:type="dcterms:W3CDTF">2018-06-07T21:39:02Z</dcterms:created>
  <dcterms:modified xsi:type="dcterms:W3CDTF">2025-01-03T02:56:38Z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