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67" r:id="rId4"/>
    <p:sldId id="268" r:id="rId5"/>
    <p:sldId id="269" r:id="rId6"/>
    <p:sldId id="260" r:id="rId7"/>
    <p:sldId id="270" r:id="rId8"/>
    <p:sldId id="263" r:id="rId9"/>
    <p:sldId id="271"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69" d="100"/>
          <a:sy n="69" d="100"/>
        </p:scale>
        <p:origin x="780" y="6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9/30/2022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9/30/2022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9/30/2022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9/30/2022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9/30/2022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9/30/2022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9/30/2022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9/30/2022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9/30/2022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9/30/2022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9/30/2022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9/30/2022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9/30/2022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wallpaperflare.com/black-and-brown-wooden-thank-you-signage-on-top-of-brown-table-wallpaper-zcwkf"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with Disaster Tweets</a:t>
            </a:r>
          </a:p>
        </p:txBody>
      </p:sp>
      <p:sp>
        <p:nvSpPr>
          <p:cNvPr id="3" name="Subtitle 2"/>
          <p:cNvSpPr>
            <a:spLocks noGrp="1"/>
          </p:cNvSpPr>
          <p:nvPr>
            <p:ph type="subTitle" idx="1"/>
          </p:nvPr>
        </p:nvSpPr>
        <p:spPr/>
        <p:txBody>
          <a:bodyPr>
            <a:normAutofit fontScale="92500" lnSpcReduction="20000"/>
          </a:bodyPr>
          <a:lstStyle/>
          <a:p>
            <a:r>
              <a:rPr lang="en-US" dirty="0"/>
              <a:t>Sai Kumar Reddy </a:t>
            </a:r>
            <a:r>
              <a:rPr lang="en-US" dirty="0" err="1"/>
              <a:t>Nossam</a:t>
            </a:r>
            <a:endParaRPr lang="en-US" dirty="0"/>
          </a:p>
          <a:p>
            <a:r>
              <a:rPr lang="en-US" dirty="0" err="1"/>
              <a:t>Abhinay</a:t>
            </a:r>
            <a:r>
              <a:rPr lang="en-US" dirty="0"/>
              <a:t> Reddy </a:t>
            </a:r>
            <a:r>
              <a:rPr lang="en-US" dirty="0" err="1"/>
              <a:t>Guntipally</a:t>
            </a:r>
            <a:endParaRPr lang="en-US" dirty="0"/>
          </a:p>
          <a:p>
            <a:r>
              <a:rPr lang="en-US" dirty="0"/>
              <a:t>Vineeth </a:t>
            </a:r>
            <a:r>
              <a:rPr lang="en-US" dirty="0" err="1"/>
              <a:t>Billa</a:t>
            </a:r>
            <a:r>
              <a:rPr lang="en-US" dirty="0"/>
              <a:t> </a:t>
            </a:r>
            <a:r>
              <a:rPr lang="en-US" dirty="0" err="1"/>
              <a:t>Kanti</a:t>
            </a:r>
            <a:endParaRPr lang="en-US" dirty="0"/>
          </a:p>
          <a:p>
            <a:r>
              <a:rPr lang="en-US" dirty="0" err="1"/>
              <a:t>Likitha</a:t>
            </a:r>
            <a:r>
              <a:rPr lang="en-US" dirty="0"/>
              <a:t> </a:t>
            </a:r>
            <a:r>
              <a:rPr lang="en-US" dirty="0" err="1"/>
              <a:t>Guthikonda</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What is BERT?</a:t>
            </a:r>
          </a:p>
          <a:p>
            <a:r>
              <a:rPr lang="en-US" dirty="0"/>
              <a:t>Transformer Based Model Advantages</a:t>
            </a:r>
          </a:p>
          <a:p>
            <a:r>
              <a:rPr lang="en-US" dirty="0"/>
              <a:t>What is Model Fine Tuning?</a:t>
            </a:r>
          </a:p>
          <a:p>
            <a:r>
              <a:rPr lang="en-US" dirty="0"/>
              <a:t>Different Fine-Tuning Techniques</a:t>
            </a:r>
          </a:p>
          <a:p>
            <a:r>
              <a:rPr lang="en-US" dirty="0"/>
              <a:t>Exploring the Dataset</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What is BERT?</a:t>
            </a:r>
          </a:p>
        </p:txBody>
      </p:sp>
      <p:sp>
        <p:nvSpPr>
          <p:cNvPr id="4" name="Content Placeholder 3">
            <a:extLst>
              <a:ext uri="{FF2B5EF4-FFF2-40B4-BE49-F238E27FC236}">
                <a16:creationId xmlns:a16="http://schemas.microsoft.com/office/drawing/2014/main" id="{ED7EDE14-DDAA-B542-519F-74AE6D23A688}"/>
              </a:ext>
            </a:extLst>
          </p:cNvPr>
          <p:cNvSpPr>
            <a:spLocks noGrp="1"/>
          </p:cNvSpPr>
          <p:nvPr>
            <p:ph sz="half" idx="1"/>
          </p:nvPr>
        </p:nvSpPr>
        <p:spPr>
          <a:xfrm>
            <a:off x="1522413" y="1905000"/>
            <a:ext cx="5562599" cy="4953000"/>
          </a:xfrm>
        </p:spPr>
        <p:txBody>
          <a:bodyPr>
            <a:normAutofit/>
          </a:bodyPr>
          <a:lstStyle/>
          <a:p>
            <a:pPr marL="0" indent="0">
              <a:buNone/>
            </a:pPr>
            <a:r>
              <a:rPr lang="en-US" sz="1700" b="1" dirty="0"/>
              <a:t>Bidirectional Encoder Representations from Transformers:</a:t>
            </a:r>
          </a:p>
          <a:p>
            <a:r>
              <a:rPr lang="en-US" sz="1700" b="1" dirty="0"/>
              <a:t>Encoder Representations: </a:t>
            </a:r>
            <a:r>
              <a:rPr lang="en-US" sz="1700" dirty="0"/>
              <a:t>It is a language representation model aiming to get an understanding of words/sentences by mathematically encoding them.</a:t>
            </a:r>
          </a:p>
          <a:p>
            <a:r>
              <a:rPr lang="en-US" sz="1700" b="1" dirty="0"/>
              <a:t>From Transformers: </a:t>
            </a:r>
            <a:r>
              <a:rPr lang="en-US" sz="1700" dirty="0"/>
              <a:t>A very potent NLP algorithm called Transformer was created to handle a variety of sequence-to-sequence jobs.</a:t>
            </a:r>
          </a:p>
          <a:p>
            <a:r>
              <a:rPr lang="en-US" sz="1700" b="1" dirty="0"/>
              <a:t>Bidirectional: </a:t>
            </a:r>
            <a:r>
              <a:rPr lang="en-US" sz="1700" dirty="0"/>
              <a:t>BERT uses both the information from left and right in the text to capture the meaning of a given word</a:t>
            </a:r>
          </a:p>
          <a:p>
            <a:endParaRPr lang="en-US" sz="1700" dirty="0"/>
          </a:p>
          <a:p>
            <a:endParaRPr lang="en-US" sz="1700" dirty="0"/>
          </a:p>
        </p:txBody>
      </p:sp>
      <p:pic>
        <p:nvPicPr>
          <p:cNvPr id="7" name="Picture 2" descr="BERT captures both left and right context">
            <a:extLst>
              <a:ext uri="{FF2B5EF4-FFF2-40B4-BE49-F238E27FC236}">
                <a16:creationId xmlns:a16="http://schemas.microsoft.com/office/drawing/2014/main" id="{B43E86E6-0502-D6D1-0CA9-E9606BA28E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5012" y="2514600"/>
            <a:ext cx="4724398" cy="237539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Transformer Based Model Advantages</a:t>
            </a:r>
          </a:p>
        </p:txBody>
      </p:sp>
      <p:sp>
        <p:nvSpPr>
          <p:cNvPr id="5" name="Content Placeholder 4"/>
          <p:cNvSpPr>
            <a:spLocks noGrp="1"/>
          </p:cNvSpPr>
          <p:nvPr>
            <p:ph sz="half" idx="1"/>
          </p:nvPr>
        </p:nvSpPr>
        <p:spPr>
          <a:xfrm>
            <a:off x="1522413" y="1905000"/>
            <a:ext cx="10439399" cy="4678362"/>
          </a:xfrm>
        </p:spPr>
        <p:txBody>
          <a:bodyPr>
            <a:normAutofit fontScale="92500" lnSpcReduction="20000"/>
          </a:bodyPr>
          <a:lstStyle/>
          <a:p>
            <a:pPr marL="0" indent="0" algn="l">
              <a:buNone/>
            </a:pPr>
            <a:r>
              <a:rPr lang="en-US" b="1" i="0" dirty="0">
                <a:effectLst/>
              </a:rPr>
              <a:t>First Benefit:</a:t>
            </a:r>
          </a:p>
          <a:p>
            <a:pPr>
              <a:buFont typeface="Wingdings" panose="05000000000000000000" pitchFamily="2" charset="2"/>
              <a:buChar char="Ø"/>
            </a:pPr>
            <a:r>
              <a:rPr lang="en-US" i="0" dirty="0">
                <a:effectLst/>
              </a:rPr>
              <a:t>These models do not process an input sequence token by token rather they take the entire sequence as input in one go which is a big improvement over RNN based models because now the model can be accelerated by the GPUs.</a:t>
            </a:r>
          </a:p>
          <a:p>
            <a:pPr marL="0" indent="0" algn="l">
              <a:buNone/>
            </a:pPr>
            <a:r>
              <a:rPr lang="en-US" b="1" dirty="0"/>
              <a:t>Second</a:t>
            </a:r>
            <a:r>
              <a:rPr lang="en-US" b="1" i="0" dirty="0">
                <a:effectLst/>
              </a:rPr>
              <a:t> Benefit:</a:t>
            </a:r>
          </a:p>
          <a:p>
            <a:pPr algn="l">
              <a:buFont typeface="Wingdings" panose="05000000000000000000" pitchFamily="2" charset="2"/>
              <a:buChar char="Ø"/>
            </a:pPr>
            <a:r>
              <a:rPr lang="en-US" b="0" i="0" dirty="0">
                <a:effectLst/>
              </a:rPr>
              <a:t>We don’t need labeled data to pre-train these models. It means that we have to just provide a huge amount of unlabeled text data to train a transformer-based model. </a:t>
            </a:r>
          </a:p>
          <a:p>
            <a:pPr algn="l">
              <a:buFont typeface="Wingdings" panose="05000000000000000000" pitchFamily="2" charset="2"/>
              <a:buChar char="Ø"/>
            </a:pPr>
            <a:r>
              <a:rPr lang="en-US" b="0" i="0" dirty="0">
                <a:effectLst/>
              </a:rPr>
              <a:t>We can use this trained model for other NLP tasks like text classification, named entity recognition, text generation, etc. This is how transfer learning works in NLP</a:t>
            </a:r>
            <a:r>
              <a:rPr lang="en-US" b="0" i="0" dirty="0">
                <a:effectLst/>
                <a:latin typeface="Lato" panose="020F0502020204030203" pitchFamily="34" charset="0"/>
              </a:rPr>
              <a:t>.</a:t>
            </a:r>
          </a:p>
          <a:p>
            <a:pPr marL="0" indent="0" algn="l">
              <a:buNone/>
            </a:pPr>
            <a:endParaRPr lang="en-US" i="0" dirty="0">
              <a:effectLst/>
            </a:endParaRPr>
          </a:p>
          <a:p>
            <a:br>
              <a:rPr lang="en-US" dirty="0"/>
            </a:br>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Model Fine-Tuning?</a:t>
            </a:r>
          </a:p>
        </p:txBody>
      </p:sp>
      <p:sp>
        <p:nvSpPr>
          <p:cNvPr id="5" name="Content Placeholder 4">
            <a:extLst>
              <a:ext uri="{FF2B5EF4-FFF2-40B4-BE49-F238E27FC236}">
                <a16:creationId xmlns:a16="http://schemas.microsoft.com/office/drawing/2014/main" id="{12F4906D-A172-8180-703D-1113EC1FBCEB}"/>
              </a:ext>
            </a:extLst>
          </p:cNvPr>
          <p:cNvSpPr>
            <a:spLocks noGrp="1"/>
          </p:cNvSpPr>
          <p:nvPr>
            <p:ph sz="half" idx="1"/>
          </p:nvPr>
        </p:nvSpPr>
        <p:spPr>
          <a:xfrm>
            <a:off x="1522413" y="1905000"/>
            <a:ext cx="10134599" cy="4678362"/>
          </a:xfrm>
        </p:spPr>
        <p:txBody>
          <a:bodyPr/>
          <a:lstStyle/>
          <a:p>
            <a:pPr algn="just">
              <a:buFont typeface="Wingdings" panose="05000000000000000000" pitchFamily="2" charset="2"/>
              <a:buChar char="Ø"/>
            </a:pPr>
            <a:r>
              <a:rPr lang="en-US" b="0" i="0" dirty="0">
                <a:effectLst/>
              </a:rPr>
              <a:t>BERT is a big neural network architecture, with a huge number of parameters, that can range from 100 million to over 300 million. So, training a BERT model from scratch on a small dataset would result in overfitting.</a:t>
            </a:r>
          </a:p>
          <a:p>
            <a:pPr algn="just">
              <a:buFont typeface="Wingdings" panose="05000000000000000000" pitchFamily="2" charset="2"/>
              <a:buChar char="Ø"/>
            </a:pPr>
            <a:r>
              <a:rPr lang="en-US" b="0" i="0" dirty="0">
                <a:effectLst/>
              </a:rPr>
              <a:t>So, it is better to use a pre-trained BERT model that was trained on a huge dataset, as a starting point. We can then further train the model on our relatively smaller dataset and this process is known as model fine-tuning.</a:t>
            </a:r>
            <a:endParaRPr lang="en-US"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152400"/>
            <a:ext cx="9372600" cy="1371600"/>
          </a:xfrm>
        </p:spPr>
        <p:txBody>
          <a:bodyPr/>
          <a:lstStyle/>
          <a:p>
            <a:r>
              <a:rPr lang="en-US" dirty="0"/>
              <a:t>Different Fine-Tuning Techniques:</a:t>
            </a:r>
          </a:p>
        </p:txBody>
      </p:sp>
      <p:sp>
        <p:nvSpPr>
          <p:cNvPr id="4" name="Content Placeholder 3"/>
          <p:cNvSpPr>
            <a:spLocks noGrp="1"/>
          </p:cNvSpPr>
          <p:nvPr>
            <p:ph sz="half" idx="2"/>
          </p:nvPr>
        </p:nvSpPr>
        <p:spPr>
          <a:xfrm>
            <a:off x="1" y="1676400"/>
            <a:ext cx="12188824" cy="5181600"/>
          </a:xfrm>
        </p:spPr>
        <p:txBody>
          <a:bodyPr>
            <a:normAutofit fontScale="92500" lnSpcReduction="10000"/>
          </a:bodyPr>
          <a:lstStyle/>
          <a:p>
            <a:r>
              <a:rPr lang="en-US" b="1" i="0" dirty="0">
                <a:effectLst/>
              </a:rPr>
              <a:t>Train the entire architecture</a:t>
            </a:r>
            <a:r>
              <a:rPr lang="en-US" dirty="0"/>
              <a:t>:</a:t>
            </a:r>
          </a:p>
          <a:p>
            <a:pPr>
              <a:buFont typeface="Wingdings" panose="05000000000000000000" pitchFamily="2" charset="2"/>
              <a:buChar char="Ø"/>
            </a:pPr>
            <a:r>
              <a:rPr lang="en-US" b="0" i="0" dirty="0">
                <a:effectLst/>
              </a:rPr>
              <a:t>We can further train the entire pre-trained model on our dataset and feed the output to a </a:t>
            </a:r>
            <a:r>
              <a:rPr lang="en-US" b="0" i="0" dirty="0" err="1">
                <a:effectLst/>
              </a:rPr>
              <a:t>softmax</a:t>
            </a:r>
            <a:r>
              <a:rPr lang="en-US" b="0" i="0" dirty="0">
                <a:effectLst/>
              </a:rPr>
              <a:t> layer. </a:t>
            </a:r>
          </a:p>
          <a:p>
            <a:pPr>
              <a:buFont typeface="Wingdings" panose="05000000000000000000" pitchFamily="2" charset="2"/>
              <a:buChar char="Ø"/>
            </a:pPr>
            <a:r>
              <a:rPr lang="en-US" b="0" i="0" dirty="0">
                <a:effectLst/>
              </a:rPr>
              <a:t>In this case, the error is back-propagated through the entire architecture and the pre-trained weights of the model are updated based on the new dataset.</a:t>
            </a:r>
          </a:p>
          <a:p>
            <a:r>
              <a:rPr lang="en-US" b="1" i="0" dirty="0">
                <a:effectLst/>
              </a:rPr>
              <a:t>Train some layers while freezing others</a:t>
            </a:r>
            <a:r>
              <a:rPr lang="en-US" b="0" i="0" dirty="0">
                <a:effectLst/>
              </a:rPr>
              <a:t> :</a:t>
            </a:r>
          </a:p>
          <a:p>
            <a:pPr>
              <a:buFont typeface="Wingdings" panose="05000000000000000000" pitchFamily="2" charset="2"/>
              <a:buChar char="Ø"/>
            </a:pPr>
            <a:r>
              <a:rPr lang="en-US" b="0" i="0" dirty="0">
                <a:effectLst/>
              </a:rPr>
              <a:t>Another way to use a pre-trained model is to train it partially. What we can do is keep the weights of initial layers of the model frozen while we retrain only the higher layers. We can try and test as to how many layers to be frozen and how many to be trained.</a:t>
            </a:r>
          </a:p>
          <a:p>
            <a:r>
              <a:rPr lang="en-US" b="1" i="0" dirty="0">
                <a:effectLst/>
              </a:rPr>
              <a:t>Freeze the entire architecture</a:t>
            </a:r>
            <a:r>
              <a:rPr lang="en-US" b="0" i="0" dirty="0">
                <a:effectLst/>
              </a:rPr>
              <a:t> :</a:t>
            </a:r>
          </a:p>
          <a:p>
            <a:pPr>
              <a:buFont typeface="Wingdings" panose="05000000000000000000" pitchFamily="2" charset="2"/>
              <a:buChar char="Ø"/>
            </a:pPr>
            <a:r>
              <a:rPr lang="en-US" b="0" i="0" dirty="0">
                <a:effectLst/>
              </a:rPr>
              <a:t>We can even freeze all the layers of the model and attach a few neural network layers of our own and train this new model. Note that the weights of only the attached layers will be updated during model training.</a:t>
            </a:r>
          </a:p>
          <a:p>
            <a:pPr marL="0" indent="0">
              <a:buNone/>
            </a:pPr>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03A9-CE8A-1E28-0E1C-9C6B2C057E14}"/>
              </a:ext>
            </a:extLst>
          </p:cNvPr>
          <p:cNvSpPr>
            <a:spLocks noGrp="1"/>
          </p:cNvSpPr>
          <p:nvPr>
            <p:ph type="title"/>
          </p:nvPr>
        </p:nvSpPr>
        <p:spPr>
          <a:xfrm>
            <a:off x="1522413" y="274638"/>
            <a:ext cx="10666411" cy="1173162"/>
          </a:xfrm>
        </p:spPr>
        <p:txBody>
          <a:bodyPr>
            <a:normAutofit/>
          </a:bodyPr>
          <a:lstStyle/>
          <a:p>
            <a:r>
              <a:rPr lang="en-US" dirty="0"/>
              <a:t>Exploring the given Dataset</a:t>
            </a:r>
          </a:p>
        </p:txBody>
      </p:sp>
      <p:sp>
        <p:nvSpPr>
          <p:cNvPr id="6" name="Content Placeholder 5">
            <a:extLst>
              <a:ext uri="{FF2B5EF4-FFF2-40B4-BE49-F238E27FC236}">
                <a16:creationId xmlns:a16="http://schemas.microsoft.com/office/drawing/2014/main" id="{9C626A37-003A-1EC0-2C4E-1798560D4E2C}"/>
              </a:ext>
            </a:extLst>
          </p:cNvPr>
          <p:cNvSpPr>
            <a:spLocks noGrp="1"/>
          </p:cNvSpPr>
          <p:nvPr>
            <p:ph idx="1"/>
          </p:nvPr>
        </p:nvSpPr>
        <p:spPr/>
        <p:txBody>
          <a:bodyPr/>
          <a:lstStyle/>
          <a:p>
            <a:pPr marL="0" indent="0">
              <a:buNone/>
            </a:pPr>
            <a:r>
              <a:rPr lang="en-US" dirty="0"/>
              <a:t>What are we predicting?</a:t>
            </a:r>
          </a:p>
          <a:p>
            <a:r>
              <a:rPr lang="en-US" dirty="0"/>
              <a:t>We are predicting whether a given tweet is about a real disaster or not. If so, predict a 1. If not, predict a 0.</a:t>
            </a:r>
          </a:p>
          <a:p>
            <a:pPr marL="0" indent="0">
              <a:buNone/>
            </a:pPr>
            <a:r>
              <a:rPr lang="en-US" dirty="0"/>
              <a:t>Each sample in the train and test set has the following information:</a:t>
            </a:r>
          </a:p>
          <a:p>
            <a:r>
              <a:rPr lang="en-US" dirty="0"/>
              <a:t>The text of a tweet.</a:t>
            </a:r>
          </a:p>
          <a:p>
            <a:r>
              <a:rPr lang="en-US" dirty="0"/>
              <a:t>A keyword from the tweet. (although this maybe blank!)</a:t>
            </a:r>
          </a:p>
          <a:p>
            <a:r>
              <a:rPr lang="en-US" dirty="0"/>
              <a:t>The location the tweet was sent from (may also be blank)</a:t>
            </a:r>
          </a:p>
          <a:p>
            <a:pPr marL="0" indent="0">
              <a:buNone/>
            </a:pPr>
            <a:endParaRPr lang="en-US" dirty="0"/>
          </a:p>
        </p:txBody>
      </p:sp>
    </p:spTree>
    <p:extLst>
      <p:ext uri="{BB962C8B-B14F-4D97-AF65-F5344CB8AC3E}">
        <p14:creationId xmlns:p14="http://schemas.microsoft.com/office/powerpoint/2010/main" val="25279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0" i="0" dirty="0">
                <a:effectLst/>
              </a:rPr>
              <a:t>Columns</a:t>
            </a:r>
          </a:p>
        </p:txBody>
      </p:sp>
      <p:sp>
        <p:nvSpPr>
          <p:cNvPr id="6" name="Content Placeholder 5"/>
          <p:cNvSpPr>
            <a:spLocks noGrp="1"/>
          </p:cNvSpPr>
          <p:nvPr>
            <p:ph idx="1"/>
          </p:nvPr>
        </p:nvSpPr>
        <p:spPr/>
        <p:txBody>
          <a:bodyPr/>
          <a:lstStyle/>
          <a:p>
            <a:r>
              <a:rPr lang="en-US" dirty="0"/>
              <a:t>Id – A unique identifier for each tweet.</a:t>
            </a:r>
          </a:p>
          <a:p>
            <a:r>
              <a:rPr lang="en-US" dirty="0"/>
              <a:t>Text – the text of the tweet.</a:t>
            </a:r>
          </a:p>
          <a:p>
            <a:r>
              <a:rPr lang="en-US" dirty="0"/>
              <a:t>Location – The location the tweet was sent from (may be blank)</a:t>
            </a:r>
          </a:p>
          <a:p>
            <a:r>
              <a:rPr lang="en-US" dirty="0"/>
              <a:t>Keyword – a particular keyword from the tweet (may be blank)</a:t>
            </a:r>
          </a:p>
          <a:p>
            <a:r>
              <a:rPr lang="en-US" dirty="0"/>
              <a:t>Target – in train.csv only, this denotes whether a tweet is about a real disaster (1) or not (0).</a:t>
            </a: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building, outdoor, brick&#10;&#10;Description automatically generated">
            <a:extLst>
              <a:ext uri="{FF2B5EF4-FFF2-40B4-BE49-F238E27FC236}">
                <a16:creationId xmlns:a16="http://schemas.microsoft.com/office/drawing/2014/main" id="{FDEE83C4-5B3A-25D0-E859-97EFD63FDCF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60537" y="552450"/>
            <a:ext cx="8667750" cy="5753100"/>
          </a:xfrm>
          <a:prstGeom prst="rect">
            <a:avLst/>
          </a:prstGeom>
        </p:spPr>
      </p:pic>
    </p:spTree>
    <p:extLst>
      <p:ext uri="{BB962C8B-B14F-4D97-AF65-F5344CB8AC3E}">
        <p14:creationId xmlns:p14="http://schemas.microsoft.com/office/powerpoint/2010/main" val="296874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132</TotalTime>
  <Words>642</Words>
  <Application>Microsoft Office PowerPoint</Application>
  <PresentationFormat>Custom</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Corbel</vt:lpstr>
      <vt:lpstr>Lato</vt:lpstr>
      <vt:lpstr>Wingdings</vt:lpstr>
      <vt:lpstr>Chalkboard 16x9</vt:lpstr>
      <vt:lpstr>Natural Language Processing with Disaster Tweets</vt:lpstr>
      <vt:lpstr>Agenda</vt:lpstr>
      <vt:lpstr>What is BERT?</vt:lpstr>
      <vt:lpstr>Transformer Based Model Advantages</vt:lpstr>
      <vt:lpstr>What is Model Fine-Tuning?</vt:lpstr>
      <vt:lpstr>Different Fine-Tuning Techniques:</vt:lpstr>
      <vt:lpstr>Exploring the given Dataset</vt:lpstr>
      <vt:lpstr>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with Disaster Tweets</dc:title>
  <dc:creator>SAI KUMAR REDDY NOSSAM</dc:creator>
  <cp:lastModifiedBy>SAI KUMAR REDDY NOSSAM</cp:lastModifiedBy>
  <cp:revision>1</cp:revision>
  <dcterms:created xsi:type="dcterms:W3CDTF">2022-09-30T04:05:42Z</dcterms:created>
  <dcterms:modified xsi:type="dcterms:W3CDTF">2022-09-30T06:18:37Z</dcterms:modified>
</cp:coreProperties>
</file>